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4" r:id="rId2"/>
  </p:sldIdLst>
  <p:sldSz cx="42808525" cy="30279975"/>
  <p:notesSz cx="6858000" cy="9945688"/>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73" userDrawn="1">
          <p15:clr>
            <a:srgbClr val="A4A3A4"/>
          </p15:clr>
        </p15:guide>
        <p15:guide id="2" pos="26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99"/>
    <a:srgbClr val="9C3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2379" autoAdjust="0"/>
  </p:normalViewPr>
  <p:slideViewPr>
    <p:cSldViewPr>
      <p:cViewPr varScale="1">
        <p:scale>
          <a:sx n="26" d="100"/>
          <a:sy n="26" d="100"/>
        </p:scale>
        <p:origin x="1584" y="180"/>
      </p:cViewPr>
      <p:guideLst>
        <p:guide orient="horz" pos="9673"/>
        <p:guide pos="2687"/>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72393" cy="499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3991" y="0"/>
            <a:ext cx="2972392" cy="499284"/>
          </a:xfrm>
          <a:prstGeom prst="rect">
            <a:avLst/>
          </a:prstGeom>
        </p:spPr>
        <p:txBody>
          <a:bodyPr vert="horz" lIns="91440" tIns="45720" rIns="91440" bIns="45720" rtlCol="0"/>
          <a:lstStyle>
            <a:lvl1pPr algn="r">
              <a:defRPr sz="1200"/>
            </a:lvl1pPr>
          </a:lstStyle>
          <a:p>
            <a:fld id="{F3006A00-B122-4415-8BB2-59C879EB7238}" type="datetimeFigureOut">
              <a:rPr kumimoji="1" lang="ja-JP" altLang="en-US" smtClean="0"/>
              <a:t>2023/3/14</a:t>
            </a:fld>
            <a:endParaRPr kumimoji="1" lang="ja-JP" altLang="en-US"/>
          </a:p>
        </p:txBody>
      </p:sp>
      <p:sp>
        <p:nvSpPr>
          <p:cNvPr id="4" name="スライド イメージ プレースホルダー 3"/>
          <p:cNvSpPr>
            <a:spLocks noGrp="1" noRot="1" noChangeAspect="1"/>
          </p:cNvSpPr>
          <p:nvPr>
            <p:ph type="sldImg" idx="2"/>
          </p:nvPr>
        </p:nvSpPr>
        <p:spPr>
          <a:xfrm>
            <a:off x="1057275" y="1243013"/>
            <a:ext cx="4743450" cy="33559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316" y="4786414"/>
            <a:ext cx="5487370" cy="391586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6404"/>
            <a:ext cx="2972393" cy="4992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3991" y="9446404"/>
            <a:ext cx="2972392" cy="499284"/>
          </a:xfrm>
          <a:prstGeom prst="rect">
            <a:avLst/>
          </a:prstGeom>
        </p:spPr>
        <p:txBody>
          <a:bodyPr vert="horz" lIns="91440" tIns="45720" rIns="91440" bIns="45720" rtlCol="0" anchor="b"/>
          <a:lstStyle>
            <a:lvl1pPr algn="r">
              <a:defRPr sz="1200"/>
            </a:lvl1pPr>
          </a:lstStyle>
          <a:p>
            <a:fld id="{EA50726A-5C3B-4C9C-9CDC-1BE5899DA9DE}" type="slidenum">
              <a:rPr kumimoji="1" lang="ja-JP" altLang="en-US" smtClean="0"/>
              <a:t>‹#›</a:t>
            </a:fld>
            <a:endParaRPr kumimoji="1" lang="ja-JP" altLang="en-US"/>
          </a:p>
        </p:txBody>
      </p:sp>
    </p:spTree>
    <p:extLst>
      <p:ext uri="{BB962C8B-B14F-4D97-AF65-F5344CB8AC3E}">
        <p14:creationId xmlns:p14="http://schemas.microsoft.com/office/powerpoint/2010/main" val="5061202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10640" y="9406420"/>
            <a:ext cx="36387246" cy="64905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6421279" y="17158652"/>
            <a:ext cx="29965968" cy="773821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DA2097C-A9E3-4116-B0B6-620DEA610C5E}" type="datetimeFigureOut">
              <a:rPr kumimoji="1" lang="ja-JP" altLang="en-US" smtClean="0"/>
              <a:t>2023/3/14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775329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A2097C-A9E3-4116-B0B6-620DEA610C5E}" type="datetimeFigureOut">
              <a:rPr kumimoji="1" lang="ja-JP" altLang="en-US" smtClean="0"/>
              <a:t>2023/3/14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271005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45303730" y="5355072"/>
            <a:ext cx="45090158" cy="114075602"/>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018386" y="5355072"/>
            <a:ext cx="134571871" cy="114075602"/>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A2097C-A9E3-4116-B0B6-620DEA610C5E}" type="datetimeFigureOut">
              <a:rPr kumimoji="1" lang="ja-JP" altLang="en-US" smtClean="0"/>
              <a:t>2023/3/14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160477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A2097C-A9E3-4116-B0B6-620DEA610C5E}" type="datetimeFigureOut">
              <a:rPr kumimoji="1" lang="ja-JP" altLang="en-US" smtClean="0"/>
              <a:t>2023/3/14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282329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3381579" y="19457690"/>
            <a:ext cx="36387246" cy="6013939"/>
          </a:xfrm>
        </p:spPr>
        <p:txBody>
          <a:bodyPr anchor="t"/>
          <a:lstStyle>
            <a:lvl1pPr algn="l">
              <a:defRPr sz="183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381579" y="12833948"/>
            <a:ext cx="36387246" cy="662374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A2097C-A9E3-4116-B0B6-620DEA610C5E}" type="datetimeFigureOut">
              <a:rPr kumimoji="1" lang="ja-JP" altLang="en-US" smtClean="0"/>
              <a:t>2023/3/14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283983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018386" y="31198189"/>
            <a:ext cx="89831017" cy="8823248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0562876" y="31198189"/>
            <a:ext cx="89831012" cy="8823248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DA2097C-A9E3-4116-B0B6-620DEA610C5E}" type="datetimeFigureOut">
              <a:rPr kumimoji="1" lang="ja-JP" altLang="en-US" smtClean="0"/>
              <a:t>2023/3/14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337557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140426" y="1212603"/>
            <a:ext cx="38527673" cy="5046663"/>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2140426" y="6777950"/>
            <a:ext cx="1891453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2140426" y="9602677"/>
            <a:ext cx="1891453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21746138" y="6777950"/>
            <a:ext cx="1892196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21746138" y="9602677"/>
            <a:ext cx="1892196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A2097C-A9E3-4116-B0B6-620DEA610C5E}" type="datetimeFigureOut">
              <a:rPr kumimoji="1" lang="ja-JP" altLang="en-US" smtClean="0"/>
              <a:t>2023/3/14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226159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A2097C-A9E3-4116-B0B6-620DEA610C5E}" type="datetimeFigureOut">
              <a:rPr kumimoji="1" lang="ja-JP" altLang="en-US" smtClean="0"/>
              <a:t>2023/3/14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82348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A2097C-A9E3-4116-B0B6-620DEA610C5E}" type="datetimeFigureOut">
              <a:rPr kumimoji="1" lang="ja-JP" altLang="en-US" smtClean="0"/>
              <a:t>2023/3/14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236285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40428" y="1205591"/>
            <a:ext cx="14083710" cy="5130774"/>
          </a:xfrm>
        </p:spPr>
        <p:txBody>
          <a:bodyPr anchor="b"/>
          <a:lstStyle>
            <a:lvl1pPr algn="l">
              <a:defRPr sz="9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16736944" y="1205594"/>
            <a:ext cx="23931155" cy="2584312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2140428" y="6336367"/>
            <a:ext cx="14083710" cy="20712346"/>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A2097C-A9E3-4116-B0B6-620DEA610C5E}" type="datetimeFigureOut">
              <a:rPr kumimoji="1" lang="ja-JP" altLang="en-US" smtClean="0"/>
              <a:t>2023/3/14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7607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0771" y="21195982"/>
            <a:ext cx="25685115" cy="2502306"/>
          </a:xfrm>
        </p:spPr>
        <p:txBody>
          <a:bodyPr anchor="b"/>
          <a:lstStyle>
            <a:lvl1pPr algn="l">
              <a:defRPr sz="9100" b="1"/>
            </a:lvl1pPr>
          </a:lstStyle>
          <a:p>
            <a:r>
              <a:rPr kumimoji="1" lang="ja-JP" altLang="en-US"/>
              <a:t>マスター タイトルの書式設定</a:t>
            </a:r>
          </a:p>
        </p:txBody>
      </p:sp>
      <p:sp>
        <p:nvSpPr>
          <p:cNvPr id="3" name="図プレースホルダー 2"/>
          <p:cNvSpPr>
            <a:spLocks noGrp="1"/>
          </p:cNvSpPr>
          <p:nvPr>
            <p:ph type="pic" idx="1"/>
          </p:nvPr>
        </p:nvSpPr>
        <p:spPr>
          <a:xfrm>
            <a:off x="8390771" y="2705572"/>
            <a:ext cx="25685115" cy="1816798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a:p>
        </p:txBody>
      </p:sp>
      <p:sp>
        <p:nvSpPr>
          <p:cNvPr id="4" name="テキスト プレースホルダー 3"/>
          <p:cNvSpPr>
            <a:spLocks noGrp="1"/>
          </p:cNvSpPr>
          <p:nvPr>
            <p:ph type="body" sz="half" idx="2"/>
          </p:nvPr>
        </p:nvSpPr>
        <p:spPr>
          <a:xfrm>
            <a:off x="8390771" y="23698288"/>
            <a:ext cx="25685115" cy="3553689"/>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A2097C-A9E3-4116-B0B6-620DEA610C5E}" type="datetimeFigureOut">
              <a:rPr kumimoji="1" lang="ja-JP" altLang="en-US" smtClean="0"/>
              <a:t>2023/3/14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190880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140426" y="1212603"/>
            <a:ext cx="38527673" cy="5046663"/>
          </a:xfrm>
          <a:prstGeom prst="rect">
            <a:avLst/>
          </a:prstGeom>
        </p:spPr>
        <p:txBody>
          <a:bodyPr vert="horz" lIns="417643" tIns="208822" rIns="417643" bIns="208822"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2140426" y="7065330"/>
            <a:ext cx="38527673" cy="19983384"/>
          </a:xfrm>
          <a:prstGeom prst="rect">
            <a:avLst/>
          </a:prstGeom>
        </p:spPr>
        <p:txBody>
          <a:bodyPr vert="horz" lIns="417643" tIns="208822" rIns="417643" bIns="208822"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2140426" y="28065053"/>
            <a:ext cx="9988656" cy="161212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DDA2097C-A9E3-4116-B0B6-620DEA610C5E}" type="datetimeFigureOut">
              <a:rPr kumimoji="1" lang="ja-JP" altLang="en-US" smtClean="0"/>
              <a:t>2023/3/14</a:t>
            </a:fld>
            <a:endParaRPr kumimoji="1" lang="ja-JP" altLang="en-US"/>
          </a:p>
        </p:txBody>
      </p:sp>
      <p:sp>
        <p:nvSpPr>
          <p:cNvPr id="5" name="フッター プレースホルダー 4"/>
          <p:cNvSpPr>
            <a:spLocks noGrp="1"/>
          </p:cNvSpPr>
          <p:nvPr>
            <p:ph type="ftr" sz="quarter" idx="3"/>
          </p:nvPr>
        </p:nvSpPr>
        <p:spPr>
          <a:xfrm>
            <a:off x="14626246" y="28065053"/>
            <a:ext cx="13556033" cy="161212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30679443" y="28065053"/>
            <a:ext cx="9988656" cy="161212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453754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anose="020B0604020202020204"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hyperlink" Target="mailto:odsurenb@mas.ac."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正方形/長方形 147"/>
          <p:cNvSpPr/>
          <p:nvPr/>
        </p:nvSpPr>
        <p:spPr>
          <a:xfrm>
            <a:off x="15178494" y="5058867"/>
            <a:ext cx="26964072" cy="1227620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9" name="タイトル 1"/>
          <p:cNvSpPr txBox="1">
            <a:spLocks/>
          </p:cNvSpPr>
          <p:nvPr/>
        </p:nvSpPr>
        <p:spPr>
          <a:xfrm>
            <a:off x="3468994" y="954411"/>
            <a:ext cx="24560003" cy="3432270"/>
          </a:xfrm>
          <a:prstGeom prst="rect">
            <a:avLst/>
          </a:prstGeom>
          <a:noFill/>
          <a:ln w="57150" cap="flat" cmpd="sng" algn="ctr">
            <a:solidFill>
              <a:schemeClr val="tx1"/>
            </a:solidFill>
            <a:prstDash val="solid"/>
          </a:ln>
        </p:spPr>
        <p:style>
          <a:lnRef idx="1">
            <a:schemeClr val="accent3"/>
          </a:lnRef>
          <a:fillRef idx="2">
            <a:schemeClr val="accent3"/>
          </a:fillRef>
          <a:effectRef idx="1">
            <a:schemeClr val="accent3"/>
          </a:effectRef>
          <a:fontRef idx="minor">
            <a:schemeClr val="dk1"/>
          </a:fontRef>
        </p:style>
        <p:txBody>
          <a:bodyPr vert="horz" lIns="417643" tIns="208822" rIns="417643" bIns="208822" rtlCol="0" anchor="ctr">
            <a:normAutofit/>
          </a:bodyPr>
          <a:lstStyle>
            <a:lvl1pPr algn="ctr" defTabSz="4176431" rtl="0" eaLnBrk="1" latinLnBrk="0" hangingPunct="1">
              <a:spcBef>
                <a:spcPct val="0"/>
              </a:spcBef>
              <a:buNone/>
              <a:defRPr kumimoji="1" sz="201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6000">
                <a:latin typeface="HGSｺﾞｼｯｸE" pitchFamily="50" charset="-128"/>
                <a:ea typeface="HGSｺﾞｼｯｸE" pitchFamily="50" charset="-128"/>
              </a:rPr>
              <a:t>　</a:t>
            </a:r>
            <a:endParaRPr lang="ja-JP" altLang="en-US" sz="6000" dirty="0">
              <a:latin typeface="HGSｺﾞｼｯｸE" pitchFamily="50" charset="-128"/>
              <a:ea typeface="HGSｺﾞｼｯｸE" pitchFamily="50" charset="-128"/>
            </a:endParaRPr>
          </a:p>
        </p:txBody>
      </p:sp>
      <p:sp>
        <p:nvSpPr>
          <p:cNvPr id="6" name="テキスト ボックス 5"/>
          <p:cNvSpPr txBox="1"/>
          <p:nvPr/>
        </p:nvSpPr>
        <p:spPr>
          <a:xfrm>
            <a:off x="2600235" y="1601803"/>
            <a:ext cx="25078521" cy="1938992"/>
          </a:xfrm>
          <a:prstGeom prst="rect">
            <a:avLst/>
          </a:prstGeom>
          <a:noFill/>
        </p:spPr>
        <p:txBody>
          <a:bodyPr wrap="square" rtlCol="0">
            <a:spAutoFit/>
          </a:bodyPr>
          <a:lstStyle/>
          <a:p>
            <a:pPr algn="ctr"/>
            <a:r>
              <a:rPr lang="mn-MN" sz="6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Hydrochemical Characteristics of Drinking Water in Central Settlements of Sukhbaatar province, Eastern Mongolia</a:t>
            </a:r>
            <a:endParaRPr lang="en-US" sz="6000" b="1" dirty="0">
              <a:latin typeface="Times New Roman" panose="02020603050405020304" pitchFamily="18" charset="0"/>
              <a:cs typeface="Times New Roman" panose="02020603050405020304" pitchFamily="18" charset="0"/>
            </a:endParaRPr>
          </a:p>
        </p:txBody>
      </p:sp>
      <p:sp>
        <p:nvSpPr>
          <p:cNvPr id="24" name="テキスト ボックス 23"/>
          <p:cNvSpPr txBox="1"/>
          <p:nvPr/>
        </p:nvSpPr>
        <p:spPr>
          <a:xfrm>
            <a:off x="28767643" y="666379"/>
            <a:ext cx="13393067" cy="2077492"/>
          </a:xfrm>
          <a:prstGeom prst="rect">
            <a:avLst/>
          </a:prstGeom>
          <a:noFill/>
        </p:spPr>
        <p:txBody>
          <a:bodyPr wrap="square" rtlCol="0">
            <a:spAutoFit/>
          </a:bodyPr>
          <a:lstStyle/>
          <a:p>
            <a:r>
              <a:rPr kumimoji="1" lang="en-US" altLang="ja-JP" sz="4300" b="1" baseline="30000" dirty="0">
                <a:latin typeface="Times New Roman" panose="02020603050405020304" pitchFamily="18" charset="0"/>
                <a:cs typeface="Times New Roman" panose="02020603050405020304" pitchFamily="18" charset="0"/>
              </a:rPr>
              <a:t>1*</a:t>
            </a:r>
            <a:r>
              <a:rPr kumimoji="1" lang="en-US" altLang="ja-JP" sz="4300" b="1" u="sng" dirty="0">
                <a:latin typeface="Times New Roman" panose="02020603050405020304" pitchFamily="18" charset="0"/>
                <a:cs typeface="Times New Roman" panose="02020603050405020304" pitchFamily="18" charset="0"/>
              </a:rPr>
              <a:t>Odsuren </a:t>
            </a:r>
            <a:r>
              <a:rPr kumimoji="1" lang="en-US" altLang="ja-JP" sz="4300" b="1" u="sng" dirty="0" err="1">
                <a:latin typeface="Times New Roman" panose="02020603050405020304" pitchFamily="18" charset="0"/>
                <a:cs typeface="Times New Roman" panose="02020603050405020304" pitchFamily="18" charset="0"/>
              </a:rPr>
              <a:t>Batdelger</a:t>
            </a:r>
            <a:r>
              <a:rPr kumimoji="1" lang="en-US" altLang="ja-JP" sz="4300" b="1" dirty="0">
                <a:latin typeface="Times New Roman" panose="02020603050405020304" pitchFamily="18" charset="0"/>
                <a:cs typeface="Times New Roman" panose="02020603050405020304" pitchFamily="18" charset="0"/>
              </a:rPr>
              <a:t>  </a:t>
            </a:r>
            <a:r>
              <a:rPr kumimoji="1" lang="en-US" altLang="ja-JP" sz="4300" b="1" dirty="0">
                <a:solidFill>
                  <a:schemeClr val="accent1">
                    <a:lumMod val="75000"/>
                  </a:schemeClr>
                </a:solidFill>
                <a:latin typeface="Times New Roman" panose="02020603050405020304" pitchFamily="18" charset="0"/>
                <a:cs typeface="Times New Roman" panose="02020603050405020304" pitchFamily="18" charset="0"/>
              </a:rPr>
              <a:t>(</a:t>
            </a:r>
            <a:r>
              <a:rPr lang="mn-MN" sz="4300" u="none" strike="noStrike"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hlinkClick r:id="rId2"/>
              </a:rPr>
              <a:t>odsurenb@mas.ac.</a:t>
            </a:r>
            <a:r>
              <a:rPr lang="mn-MN" sz="43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mn</a:t>
            </a:r>
            <a:r>
              <a:rPr kumimoji="1" lang="en-US" altLang="ja-JP" sz="4300" b="1" dirty="0">
                <a:solidFill>
                  <a:schemeClr val="accent1">
                    <a:lumMod val="75000"/>
                  </a:schemeClr>
                </a:solidFill>
                <a:latin typeface="Times New Roman" panose="02020603050405020304" pitchFamily="18" charset="0"/>
                <a:cs typeface="Times New Roman" panose="02020603050405020304" pitchFamily="18" charset="0"/>
              </a:rPr>
              <a:t>),</a:t>
            </a:r>
          </a:p>
          <a:p>
            <a:r>
              <a:rPr lang="mn-MN" sz="43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Enkhjargal Togtokh</a:t>
            </a:r>
            <a:r>
              <a:rPr lang="mn-MN" sz="4300"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a:t>
            </a:r>
            <a:r>
              <a:rPr lang="mn-MN" sz="43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Oyun-Erdene Boldsaikhan</a:t>
            </a:r>
            <a:r>
              <a:rPr lang="mn-MN" sz="4300"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a:t>
            </a:r>
            <a:r>
              <a:rPr lang="mn-MN" sz="43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Renchinbud Badrakh</a:t>
            </a:r>
            <a:r>
              <a:rPr lang="mn-MN" sz="4300"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a:t>
            </a:r>
            <a:r>
              <a:rPr lang="mn-MN" sz="43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Gan-Erdene Enkhbold</a:t>
            </a:r>
            <a:r>
              <a:rPr lang="mn-MN" sz="4300"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a:t>
            </a:r>
            <a:endParaRPr kumimoji="1" lang="ja-JP" altLang="en-US" sz="4300" b="1" baseline="30000" dirty="0">
              <a:latin typeface="Times New Roman" panose="02020603050405020304" pitchFamily="18" charset="0"/>
              <a:cs typeface="Times New Roman" panose="02020603050405020304" pitchFamily="18" charset="0"/>
            </a:endParaRPr>
          </a:p>
        </p:txBody>
      </p:sp>
      <p:sp>
        <p:nvSpPr>
          <p:cNvPr id="25" name="テキスト ボックス 24"/>
          <p:cNvSpPr txBox="1"/>
          <p:nvPr/>
        </p:nvSpPr>
        <p:spPr>
          <a:xfrm>
            <a:off x="28885785" y="2891782"/>
            <a:ext cx="13147023" cy="1200329"/>
          </a:xfrm>
          <a:prstGeom prst="rect">
            <a:avLst/>
          </a:prstGeom>
          <a:noFill/>
        </p:spPr>
        <p:txBody>
          <a:bodyPr wrap="square" rtlCol="0">
            <a:spAutoFit/>
          </a:bodyPr>
          <a:lstStyle/>
          <a:p>
            <a:r>
              <a:rPr kumimoji="1" lang="mn-MN" altLang="ja-JP" sz="3600" baseline="30000" dirty="0">
                <a:latin typeface="Times New Roman" panose="02020603050405020304" pitchFamily="18" charset="0"/>
                <a:cs typeface="Times New Roman" panose="02020603050405020304" pitchFamily="18" charset="0"/>
              </a:rPr>
              <a:t>1</a:t>
            </a:r>
            <a:r>
              <a:rPr kumimoji="1" lang="en-US" altLang="ja-JP" sz="3600" dirty="0">
                <a:latin typeface="Times New Roman" panose="02020603050405020304" pitchFamily="18" charset="0"/>
                <a:cs typeface="Times New Roman" panose="02020603050405020304" pitchFamily="18" charset="0"/>
              </a:rPr>
              <a:t>Institute of Geography and Geo-ecology, </a:t>
            </a:r>
            <a:r>
              <a:rPr lang="en-US" altLang="ja-JP" sz="3600" dirty="0">
                <a:latin typeface="Times New Roman" panose="02020603050405020304" pitchFamily="18" charset="0"/>
                <a:cs typeface="Times New Roman" panose="02020603050405020304" pitchFamily="18" charset="0"/>
              </a:rPr>
              <a:t> </a:t>
            </a:r>
            <a:r>
              <a:rPr kumimoji="1" lang="en-US" altLang="ja-JP" sz="3600" dirty="0">
                <a:latin typeface="Times New Roman" panose="02020603050405020304" pitchFamily="18" charset="0"/>
                <a:cs typeface="Times New Roman" panose="02020603050405020304" pitchFamily="18" charset="0"/>
              </a:rPr>
              <a:t>Mongolian Academy of Sciences, </a:t>
            </a:r>
            <a:r>
              <a:rPr lang="en-US" altLang="ja-JP" sz="3600" dirty="0">
                <a:latin typeface="Times New Roman" panose="02020603050405020304" pitchFamily="18" charset="0"/>
                <a:cs typeface="Times New Roman" panose="02020603050405020304" pitchFamily="18" charset="0"/>
              </a:rPr>
              <a:t>Mongolia</a:t>
            </a:r>
            <a:endParaRPr kumimoji="1" lang="ja-JP" altLang="en-US" sz="3600" dirty="0">
              <a:latin typeface="Times New Roman" panose="02020603050405020304" pitchFamily="18" charset="0"/>
              <a:cs typeface="Times New Roman" panose="02020603050405020304" pitchFamily="18" charset="0"/>
            </a:endParaRPr>
          </a:p>
        </p:txBody>
      </p:sp>
      <p:sp>
        <p:nvSpPr>
          <p:cNvPr id="26" name="正方形/長方形 25"/>
          <p:cNvSpPr/>
          <p:nvPr/>
        </p:nvSpPr>
        <p:spPr>
          <a:xfrm>
            <a:off x="22196350" y="486429"/>
            <a:ext cx="5418128" cy="871485"/>
          </a:xfrm>
          <a:prstGeom prst="rect">
            <a:avLst/>
          </a:prstGeom>
          <a:solidFill>
            <a:schemeClr val="accent3">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2503176" y="450355"/>
            <a:ext cx="4589718" cy="1015663"/>
          </a:xfrm>
          <a:prstGeom prst="rect">
            <a:avLst/>
          </a:prstGeom>
          <a:noFill/>
        </p:spPr>
        <p:txBody>
          <a:bodyPr wrap="none" rtlCol="0">
            <a:spAutoFit/>
          </a:bodyPr>
          <a:lstStyle/>
          <a:p>
            <a:r>
              <a:rPr lang="en-US" altLang="ja-JP" sz="6000" dirty="0"/>
              <a:t>ECWS-7- 2023</a:t>
            </a:r>
          </a:p>
        </p:txBody>
      </p:sp>
      <p:sp>
        <p:nvSpPr>
          <p:cNvPr id="14" name="正方形/長方形 13"/>
          <p:cNvSpPr/>
          <p:nvPr/>
        </p:nvSpPr>
        <p:spPr>
          <a:xfrm>
            <a:off x="28821507" y="450355"/>
            <a:ext cx="13321059" cy="3954557"/>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テキスト ボックス 27"/>
          <p:cNvSpPr txBox="1"/>
          <p:nvPr/>
        </p:nvSpPr>
        <p:spPr>
          <a:xfrm>
            <a:off x="8533656" y="3620448"/>
            <a:ext cx="14127201" cy="646331"/>
          </a:xfrm>
          <a:prstGeom prst="rect">
            <a:avLst/>
          </a:prstGeom>
          <a:noFill/>
        </p:spPr>
        <p:txBody>
          <a:bodyPr wrap="none" rtlCol="0">
            <a:spAutoFit/>
          </a:bodyPr>
          <a:lstStyle/>
          <a:p>
            <a:pPr algn="ctr"/>
            <a:r>
              <a:rPr kumimoji="1" lang="en-US" altLang="ja-JP" sz="3600" b="1" i="1" dirty="0">
                <a:solidFill>
                  <a:schemeClr val="tx1">
                    <a:lumMod val="65000"/>
                    <a:lumOff val="35000"/>
                  </a:schemeClr>
                </a:solidFill>
                <a:latin typeface="Times New Roman" panose="02020603050405020304" pitchFamily="18" charset="0"/>
                <a:cs typeface="Times New Roman" panose="02020603050405020304" pitchFamily="18" charset="0"/>
              </a:rPr>
              <a:t>Key words: </a:t>
            </a:r>
            <a:r>
              <a:rPr lang="mn-M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Groundwater, Hydrochemistry, Semi-arid, Sukhbaatar province</a:t>
            </a:r>
            <a:endParaRPr kumimoji="1" lang="ja-JP" altLang="en-US" sz="3600" i="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5" name="正方形/長方形 44"/>
          <p:cNvSpPr/>
          <p:nvPr/>
        </p:nvSpPr>
        <p:spPr>
          <a:xfrm>
            <a:off x="485715" y="5202883"/>
            <a:ext cx="14173720" cy="10400911"/>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9" name="テキスト ボックス 48"/>
          <p:cNvSpPr txBox="1"/>
          <p:nvPr/>
        </p:nvSpPr>
        <p:spPr>
          <a:xfrm>
            <a:off x="737966" y="5167266"/>
            <a:ext cx="11917878" cy="861774"/>
          </a:xfrm>
          <a:prstGeom prst="rect">
            <a:avLst/>
          </a:prstGeom>
          <a:noFill/>
        </p:spPr>
        <p:txBody>
          <a:bodyPr wrap="none" rtlCol="0">
            <a:spAutoFit/>
          </a:bodyPr>
          <a:lstStyle/>
          <a:p>
            <a:r>
              <a:rPr kumimoji="1" lang="en-US" altLang="ja-JP" sz="5000" b="1" u="sng" dirty="0">
                <a:latin typeface="Times New Roman" panose="02020603050405020304" pitchFamily="18" charset="0"/>
                <a:cs typeface="Times New Roman" panose="02020603050405020304" pitchFamily="18" charset="0"/>
              </a:rPr>
              <a:t>1. </a:t>
            </a:r>
            <a:r>
              <a:rPr lang="en-US" altLang="ja-JP" sz="5000" b="1" u="sng" dirty="0">
                <a:latin typeface="Times New Roman" panose="02020603050405020304" pitchFamily="18" charset="0"/>
                <a:cs typeface="Times New Roman" panose="02020603050405020304" pitchFamily="18" charset="0"/>
              </a:rPr>
              <a:t>Introduction</a:t>
            </a:r>
            <a:r>
              <a:rPr lang="en-US" altLang="ja-JP" sz="5000" b="1" dirty="0">
                <a:latin typeface="Times New Roman" panose="02020603050405020304" pitchFamily="18" charset="0"/>
                <a:cs typeface="Times New Roman" panose="02020603050405020304" pitchFamily="18" charset="0"/>
              </a:rPr>
              <a:t>: Issues in semi-arid regions</a:t>
            </a:r>
            <a:endParaRPr kumimoji="1" lang="en-US" altLang="ja-JP" sz="5000" b="1" dirty="0">
              <a:latin typeface="Times New Roman" panose="02020603050405020304" pitchFamily="18" charset="0"/>
              <a:cs typeface="Times New Roman" panose="02020603050405020304" pitchFamily="18" charset="0"/>
            </a:endParaRPr>
          </a:p>
        </p:txBody>
      </p:sp>
      <p:sp>
        <p:nvSpPr>
          <p:cNvPr id="50" name="正方形/長方形 49"/>
          <p:cNvSpPr/>
          <p:nvPr/>
        </p:nvSpPr>
        <p:spPr>
          <a:xfrm>
            <a:off x="507393" y="15858295"/>
            <a:ext cx="14173719" cy="226648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p:cNvSpPr txBox="1"/>
          <p:nvPr/>
        </p:nvSpPr>
        <p:spPr>
          <a:xfrm>
            <a:off x="705963" y="15932075"/>
            <a:ext cx="3461204" cy="861774"/>
          </a:xfrm>
          <a:prstGeom prst="rect">
            <a:avLst/>
          </a:prstGeom>
          <a:noFill/>
        </p:spPr>
        <p:txBody>
          <a:bodyPr wrap="none" rtlCol="0">
            <a:spAutoFit/>
          </a:bodyPr>
          <a:lstStyle/>
          <a:p>
            <a:r>
              <a:rPr kumimoji="1" lang="en-US" altLang="ja-JP" sz="5000" b="1" u="sng" dirty="0">
                <a:latin typeface="Times New Roman" panose="02020603050405020304" pitchFamily="18" charset="0"/>
                <a:cs typeface="Times New Roman" panose="02020603050405020304" pitchFamily="18" charset="0"/>
              </a:rPr>
              <a:t>2. Objective</a:t>
            </a:r>
          </a:p>
        </p:txBody>
      </p:sp>
      <p:sp>
        <p:nvSpPr>
          <p:cNvPr id="63" name="テキスト ボックス 62"/>
          <p:cNvSpPr txBox="1"/>
          <p:nvPr/>
        </p:nvSpPr>
        <p:spPr>
          <a:xfrm>
            <a:off x="665958" y="18092315"/>
            <a:ext cx="3975768" cy="861774"/>
          </a:xfrm>
          <a:prstGeom prst="rect">
            <a:avLst/>
          </a:prstGeom>
          <a:noFill/>
        </p:spPr>
        <p:txBody>
          <a:bodyPr wrap="none" rtlCol="0">
            <a:spAutoFit/>
          </a:bodyPr>
          <a:lstStyle/>
          <a:p>
            <a:r>
              <a:rPr lang="en-US" altLang="ja-JP" sz="5000" b="1" u="sng" dirty="0">
                <a:latin typeface="Times New Roman" panose="02020603050405020304" pitchFamily="18" charset="0"/>
                <a:cs typeface="Times New Roman" panose="02020603050405020304" pitchFamily="18" charset="0"/>
              </a:rPr>
              <a:t>3</a:t>
            </a:r>
            <a:r>
              <a:rPr kumimoji="1" lang="en-US" altLang="ja-JP" sz="5000" b="1" u="sng" dirty="0">
                <a:latin typeface="Times New Roman" panose="02020603050405020304" pitchFamily="18" charset="0"/>
                <a:cs typeface="Times New Roman" panose="02020603050405020304" pitchFamily="18" charset="0"/>
              </a:rPr>
              <a:t>. </a:t>
            </a:r>
            <a:r>
              <a:rPr lang="en-US" altLang="ja-JP" sz="5000" b="1" u="sng" dirty="0">
                <a:latin typeface="Times New Roman" panose="02020603050405020304" pitchFamily="18" charset="0"/>
                <a:cs typeface="Times New Roman" panose="02020603050405020304" pitchFamily="18" charset="0"/>
              </a:rPr>
              <a:t>Study Field</a:t>
            </a:r>
            <a:endParaRPr kumimoji="1" lang="en-US" altLang="ja-JP" sz="5000" b="1" u="sng" dirty="0">
              <a:latin typeface="Times New Roman" panose="02020603050405020304" pitchFamily="18" charset="0"/>
              <a:cs typeface="Times New Roman" panose="02020603050405020304" pitchFamily="18" charset="0"/>
            </a:endParaRPr>
          </a:p>
        </p:txBody>
      </p:sp>
      <p:sp>
        <p:nvSpPr>
          <p:cNvPr id="10" name="正方形/長方形 9"/>
          <p:cNvSpPr/>
          <p:nvPr/>
        </p:nvSpPr>
        <p:spPr>
          <a:xfrm>
            <a:off x="15169359" y="17588259"/>
            <a:ext cx="26973207" cy="773402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15316328" y="17516251"/>
            <a:ext cx="7293203" cy="861774"/>
          </a:xfrm>
          <a:prstGeom prst="rect">
            <a:avLst/>
          </a:prstGeom>
          <a:noFill/>
        </p:spPr>
        <p:txBody>
          <a:bodyPr wrap="square" rtlCol="0">
            <a:spAutoFit/>
          </a:bodyPr>
          <a:lstStyle/>
          <a:p>
            <a:r>
              <a:rPr lang="en-US" altLang="ja-JP" sz="5000" b="1" u="sng" dirty="0">
                <a:latin typeface="Times New Roman" panose="02020603050405020304" pitchFamily="18" charset="0"/>
                <a:cs typeface="Times New Roman" panose="02020603050405020304" pitchFamily="18" charset="0"/>
              </a:rPr>
              <a:t>5</a:t>
            </a:r>
            <a:r>
              <a:rPr kumimoji="1" lang="en-US" altLang="ja-JP" sz="5000" b="1" u="sng" dirty="0">
                <a:latin typeface="Times New Roman" panose="02020603050405020304" pitchFamily="18" charset="0"/>
                <a:cs typeface="Times New Roman" panose="02020603050405020304" pitchFamily="18" charset="0"/>
              </a:rPr>
              <a:t>.2 Geochemical process</a:t>
            </a:r>
          </a:p>
        </p:txBody>
      </p:sp>
      <p:sp>
        <p:nvSpPr>
          <p:cNvPr id="18" name="テキスト ボックス 17"/>
          <p:cNvSpPr txBox="1"/>
          <p:nvPr/>
        </p:nvSpPr>
        <p:spPr>
          <a:xfrm>
            <a:off x="15283582" y="4986859"/>
            <a:ext cx="9702913" cy="861774"/>
          </a:xfrm>
          <a:prstGeom prst="rect">
            <a:avLst/>
          </a:prstGeom>
          <a:noFill/>
        </p:spPr>
        <p:txBody>
          <a:bodyPr wrap="none" rtlCol="0">
            <a:spAutoFit/>
          </a:bodyPr>
          <a:lstStyle/>
          <a:p>
            <a:r>
              <a:rPr kumimoji="1" lang="en-US" altLang="ja-JP" sz="5000" b="1" u="sng" dirty="0">
                <a:latin typeface="Times New Roman" panose="02020603050405020304" pitchFamily="18" charset="0"/>
                <a:cs typeface="Times New Roman" panose="02020603050405020304" pitchFamily="18" charset="0"/>
              </a:rPr>
              <a:t>5.1 Hydr</a:t>
            </a:r>
            <a:r>
              <a:rPr lang="en-US" altLang="ja-JP" sz="5000" b="1" u="sng" dirty="0">
                <a:latin typeface="Times New Roman" panose="02020603050405020304" pitchFamily="18" charset="0"/>
                <a:cs typeface="Times New Roman" panose="02020603050405020304" pitchFamily="18" charset="0"/>
              </a:rPr>
              <a:t>o-</a:t>
            </a:r>
            <a:r>
              <a:rPr lang="en-US" sz="5000" b="1" u="sng" dirty="0">
                <a:latin typeface="Times New Roman" panose="02020603050405020304" pitchFamily="18" charset="0"/>
                <a:cs typeface="Times New Roman" panose="02020603050405020304" pitchFamily="18" charset="0"/>
              </a:rPr>
              <a:t>chemical characteristics</a:t>
            </a:r>
            <a:endParaRPr kumimoji="1" lang="ja-JP" altLang="en-US" sz="5000" b="1" u="sng" dirty="0">
              <a:latin typeface="Times New Roman" panose="02020603050405020304" pitchFamily="18" charset="0"/>
              <a:cs typeface="Times New Roman" panose="02020603050405020304" pitchFamily="18" charset="0"/>
            </a:endParaRPr>
          </a:p>
        </p:txBody>
      </p:sp>
      <p:sp>
        <p:nvSpPr>
          <p:cNvPr id="268" name="正方形/長方形 267"/>
          <p:cNvSpPr/>
          <p:nvPr/>
        </p:nvSpPr>
        <p:spPr>
          <a:xfrm>
            <a:off x="15178494" y="25673281"/>
            <a:ext cx="26964072" cy="398154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テキスト ボックス 268"/>
          <p:cNvSpPr txBox="1"/>
          <p:nvPr/>
        </p:nvSpPr>
        <p:spPr>
          <a:xfrm>
            <a:off x="15318915" y="25509139"/>
            <a:ext cx="4139275" cy="861774"/>
          </a:xfrm>
          <a:prstGeom prst="rect">
            <a:avLst/>
          </a:prstGeom>
          <a:noFill/>
        </p:spPr>
        <p:txBody>
          <a:bodyPr wrap="none" rtlCol="0">
            <a:spAutoFit/>
          </a:bodyPr>
          <a:lstStyle/>
          <a:p>
            <a:r>
              <a:rPr kumimoji="1" lang="en-US" altLang="ja-JP" sz="5000" b="1" u="sng" dirty="0">
                <a:latin typeface="Times New Roman" panose="02020603050405020304" pitchFamily="18" charset="0"/>
                <a:cs typeface="Times New Roman" panose="02020603050405020304" pitchFamily="18" charset="0"/>
              </a:rPr>
              <a:t>6. Conclusions</a:t>
            </a:r>
            <a:endParaRPr kumimoji="1" lang="ja-JP" altLang="en-US" sz="5000" b="1" u="sng" dirty="0">
              <a:latin typeface="Times New Roman" panose="02020603050405020304" pitchFamily="18" charset="0"/>
              <a:cs typeface="Times New Roman" panose="02020603050405020304" pitchFamily="18" charset="0"/>
            </a:endParaRPr>
          </a:p>
        </p:txBody>
      </p:sp>
      <p:sp>
        <p:nvSpPr>
          <p:cNvPr id="200" name="正方形/長方形 199"/>
          <p:cNvSpPr/>
          <p:nvPr/>
        </p:nvSpPr>
        <p:spPr>
          <a:xfrm>
            <a:off x="554547" y="24861067"/>
            <a:ext cx="14173719" cy="482453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テキスト ボックス 201"/>
          <p:cNvSpPr txBox="1"/>
          <p:nvPr/>
        </p:nvSpPr>
        <p:spPr>
          <a:xfrm>
            <a:off x="697495" y="24873841"/>
            <a:ext cx="3212739" cy="861774"/>
          </a:xfrm>
          <a:prstGeom prst="rect">
            <a:avLst/>
          </a:prstGeom>
          <a:noFill/>
        </p:spPr>
        <p:txBody>
          <a:bodyPr wrap="none" rtlCol="0">
            <a:spAutoFit/>
          </a:bodyPr>
          <a:lstStyle/>
          <a:p>
            <a:r>
              <a:rPr lang="en-US" altLang="ja-JP" sz="5000" b="1" u="sng" dirty="0">
                <a:latin typeface="Times New Roman" panose="02020603050405020304" pitchFamily="18" charset="0"/>
                <a:cs typeface="Times New Roman" panose="02020603050405020304" pitchFamily="18" charset="0"/>
              </a:rPr>
              <a:t>4</a:t>
            </a:r>
            <a:r>
              <a:rPr kumimoji="1" lang="en-US" altLang="ja-JP" sz="5000" b="1" u="sng" dirty="0">
                <a:latin typeface="Times New Roman" panose="02020603050405020304" pitchFamily="18" charset="0"/>
                <a:cs typeface="Times New Roman" panose="02020603050405020304" pitchFamily="18" charset="0"/>
              </a:rPr>
              <a:t>. Methods</a:t>
            </a:r>
          </a:p>
        </p:txBody>
      </p:sp>
      <p:sp>
        <p:nvSpPr>
          <p:cNvPr id="243" name="正方形/長方形 242"/>
          <p:cNvSpPr/>
          <p:nvPr/>
        </p:nvSpPr>
        <p:spPr>
          <a:xfrm>
            <a:off x="1993706" y="19676491"/>
            <a:ext cx="3522113" cy="454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7988862" y="22168613"/>
            <a:ext cx="135092" cy="1840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正方形/長方形 262"/>
          <p:cNvSpPr/>
          <p:nvPr/>
        </p:nvSpPr>
        <p:spPr>
          <a:xfrm>
            <a:off x="8341835" y="24137893"/>
            <a:ext cx="144016" cy="10800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6" name="直線コネクタ 275"/>
          <p:cNvCxnSpPr/>
          <p:nvPr/>
        </p:nvCxnSpPr>
        <p:spPr>
          <a:xfrm>
            <a:off x="9622800" y="23384915"/>
            <a:ext cx="0" cy="144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89" name="正方形/長方形 288"/>
          <p:cNvSpPr/>
          <p:nvPr/>
        </p:nvSpPr>
        <p:spPr>
          <a:xfrm>
            <a:off x="40126343" y="17774666"/>
            <a:ext cx="929122"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正方形/長方形 312"/>
          <p:cNvSpPr/>
          <p:nvPr/>
        </p:nvSpPr>
        <p:spPr>
          <a:xfrm>
            <a:off x="40270358" y="20954471"/>
            <a:ext cx="927869"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正方形/長方形 314"/>
          <p:cNvSpPr/>
          <p:nvPr/>
        </p:nvSpPr>
        <p:spPr>
          <a:xfrm>
            <a:off x="37029998" y="20390220"/>
            <a:ext cx="927869"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正方形/長方形 319"/>
          <p:cNvSpPr/>
          <p:nvPr/>
        </p:nvSpPr>
        <p:spPr>
          <a:xfrm>
            <a:off x="37750078" y="16292163"/>
            <a:ext cx="1389349"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正方形/長方形 321"/>
          <p:cNvSpPr/>
          <p:nvPr/>
        </p:nvSpPr>
        <p:spPr>
          <a:xfrm>
            <a:off x="39209705" y="16321732"/>
            <a:ext cx="2500813"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p:cNvSpPr/>
          <p:nvPr/>
        </p:nvSpPr>
        <p:spPr>
          <a:xfrm>
            <a:off x="41101380" y="19742148"/>
            <a:ext cx="927869"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正方形/長方形 316"/>
          <p:cNvSpPr/>
          <p:nvPr/>
        </p:nvSpPr>
        <p:spPr>
          <a:xfrm>
            <a:off x="37102006" y="19238092"/>
            <a:ext cx="927869"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正方形/長方形 303"/>
          <p:cNvSpPr/>
          <p:nvPr/>
        </p:nvSpPr>
        <p:spPr>
          <a:xfrm>
            <a:off x="36999391" y="19555741"/>
            <a:ext cx="927869"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p:cNvSpPr/>
          <p:nvPr/>
        </p:nvSpPr>
        <p:spPr>
          <a:xfrm>
            <a:off x="36909928" y="19875966"/>
            <a:ext cx="927869"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16971208" y="22772835"/>
            <a:ext cx="400606" cy="262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Rounded Rectangle 4"/>
          <p:cNvSpPr/>
          <p:nvPr/>
        </p:nvSpPr>
        <p:spPr>
          <a:xfrm>
            <a:off x="3739756" y="7175561"/>
            <a:ext cx="8124245" cy="21348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just"/>
            <a:r>
              <a:rPr lang="en-US" sz="3400" dirty="0">
                <a:latin typeface="Times New Roman" pitchFamily="18" charset="0"/>
                <a:cs typeface="Times New Roman" pitchFamily="18" charset="0"/>
              </a:rPr>
              <a:t>Less precipitation           Global warming </a:t>
            </a:r>
          </a:p>
          <a:p>
            <a:pPr algn="just"/>
            <a:r>
              <a:rPr lang="en-US" sz="3400" dirty="0">
                <a:latin typeface="Times New Roman" pitchFamily="18" charset="0"/>
                <a:cs typeface="Times New Roman" pitchFamily="18" charset="0"/>
              </a:rPr>
              <a:t>Less vegetation               Decrease SW </a:t>
            </a:r>
          </a:p>
          <a:p>
            <a:pPr algn="just"/>
            <a:r>
              <a:rPr lang="en-US" sz="3400" dirty="0">
                <a:latin typeface="Times New Roman" pitchFamily="18" charset="0"/>
                <a:cs typeface="Times New Roman" pitchFamily="18" charset="0"/>
              </a:rPr>
              <a:t>Low infiltration               Depending on GW</a:t>
            </a:r>
            <a:endParaRPr lang="fr-FR" sz="3400" b="1" dirty="0">
              <a:solidFill>
                <a:schemeClr val="bg1"/>
              </a:solidFill>
              <a:latin typeface="Times New Roman" pitchFamily="18" charset="0"/>
              <a:ea typeface="Calibri" pitchFamily="34" charset="0"/>
              <a:cs typeface="Times New Roman" pitchFamily="18" charset="0"/>
            </a:endParaRPr>
          </a:p>
        </p:txBody>
      </p:sp>
      <p:sp>
        <p:nvSpPr>
          <p:cNvPr id="319" name="テキスト ボックス 53"/>
          <p:cNvSpPr txBox="1"/>
          <p:nvPr/>
        </p:nvSpPr>
        <p:spPr>
          <a:xfrm>
            <a:off x="854405" y="12691715"/>
            <a:ext cx="13277049" cy="707886"/>
          </a:xfrm>
          <a:prstGeom prst="rect">
            <a:avLst/>
          </a:prstGeom>
          <a:solidFill>
            <a:schemeClr val="accent3"/>
          </a:solidFill>
        </p:spPr>
        <p:txBody>
          <a:bodyPr wrap="square" rtlCol="0">
            <a:spAutoFit/>
          </a:bodyPr>
          <a:lstStyle/>
          <a:p>
            <a:r>
              <a:rPr lang="en-US" sz="4000" dirty="0">
                <a:latin typeface="Times New Roman" panose="02020603050405020304" pitchFamily="18" charset="0"/>
                <a:cs typeface="Times New Roman" panose="02020603050405020304" pitchFamily="18" charset="0"/>
              </a:rPr>
              <a:t>A crucial for sustainable water resources management</a:t>
            </a:r>
          </a:p>
        </p:txBody>
      </p:sp>
      <p:sp>
        <p:nvSpPr>
          <p:cNvPr id="323" name="右矢印 217"/>
          <p:cNvSpPr/>
          <p:nvPr/>
        </p:nvSpPr>
        <p:spPr>
          <a:xfrm rot="5400000">
            <a:off x="7326517" y="11654134"/>
            <a:ext cx="1033978" cy="948900"/>
          </a:xfrm>
          <a:prstGeom prst="rightArrow">
            <a:avLst>
              <a:gd name="adj1" fmla="val 36701"/>
              <a:gd name="adj2" fmla="val 44718"/>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24" name="正方形/長方形 120"/>
          <p:cNvSpPr/>
          <p:nvPr/>
        </p:nvSpPr>
        <p:spPr>
          <a:xfrm>
            <a:off x="7938766" y="11467579"/>
            <a:ext cx="4960649" cy="962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500" b="1" dirty="0">
                <a:solidFill>
                  <a:srgbClr val="FF0000"/>
                </a:solidFill>
                <a:latin typeface="Times New Roman" panose="02020603050405020304" pitchFamily="18" charset="0"/>
                <a:ea typeface="Arial Unicode MS" panose="020B0604020202020204" pitchFamily="50" charset="-128"/>
                <a:cs typeface="Times New Roman" panose="02020603050405020304" pitchFamily="18" charset="0"/>
              </a:rPr>
              <a:t>Poor water quality </a:t>
            </a:r>
            <a:endParaRPr kumimoji="1" lang="ja-JP" altLang="en-US" sz="3500" b="1" dirty="0">
              <a:solidFill>
                <a:srgbClr val="FF0000"/>
              </a:solidFill>
              <a:latin typeface="Times New Roman" panose="02020603050405020304" pitchFamily="18" charset="0"/>
              <a:ea typeface="Arial Unicode MS" panose="020B0604020202020204" pitchFamily="50" charset="-128"/>
              <a:cs typeface="Times New Roman" panose="02020603050405020304" pitchFamily="18" charset="0"/>
            </a:endParaRPr>
          </a:p>
        </p:txBody>
      </p:sp>
      <p:sp>
        <p:nvSpPr>
          <p:cNvPr id="327" name="テキスト ボックス 53"/>
          <p:cNvSpPr txBox="1"/>
          <p:nvPr/>
        </p:nvSpPr>
        <p:spPr>
          <a:xfrm>
            <a:off x="501194" y="13915851"/>
            <a:ext cx="14134316" cy="1323439"/>
          </a:xfrm>
          <a:prstGeom prst="rect">
            <a:avLst/>
          </a:prstGeom>
          <a:noFill/>
        </p:spPr>
        <p:txBody>
          <a:bodyPr wrap="square" rtlCol="0">
            <a:spAutoFit/>
          </a:bodyPr>
          <a:lstStyle/>
          <a:p>
            <a:pPr algn="just"/>
            <a:r>
              <a:rPr lang="en-US" sz="4000" dirty="0">
                <a:latin typeface="Times New Roman" panose="02020603050405020304" pitchFamily="18" charset="0"/>
                <a:cs typeface="Times New Roman" panose="02020603050405020304" pitchFamily="18" charset="0"/>
              </a:rPr>
              <a:t>Need to study the drinking water quality and protect public health in the study area</a:t>
            </a:r>
          </a:p>
        </p:txBody>
      </p:sp>
      <p:sp>
        <p:nvSpPr>
          <p:cNvPr id="328" name="Rounded Rectangle 8"/>
          <p:cNvSpPr/>
          <p:nvPr/>
        </p:nvSpPr>
        <p:spPr>
          <a:xfrm rot="16200000">
            <a:off x="-415837" y="9592553"/>
            <a:ext cx="3820918" cy="136929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itchFamily="18" charset="0"/>
                <a:cs typeface="Times New Roman" pitchFamily="18" charset="0"/>
              </a:rPr>
              <a:t>Drinking water supply</a:t>
            </a:r>
          </a:p>
        </p:txBody>
      </p:sp>
      <p:sp>
        <p:nvSpPr>
          <p:cNvPr id="329" name="右矢印 261"/>
          <p:cNvSpPr/>
          <p:nvPr/>
        </p:nvSpPr>
        <p:spPr>
          <a:xfrm>
            <a:off x="2319157" y="10639797"/>
            <a:ext cx="1134201" cy="648345"/>
          </a:xfrm>
          <a:prstGeom prst="rightArrow">
            <a:avLst>
              <a:gd name="adj1" fmla="val 36701"/>
              <a:gd name="adj2" fmla="val 67731"/>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2" name="Arrow: Down 71"/>
          <p:cNvSpPr/>
          <p:nvPr/>
        </p:nvSpPr>
        <p:spPr>
          <a:xfrm>
            <a:off x="7704661" y="6210995"/>
            <a:ext cx="526095" cy="92500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ysClr val="windowText" lastClr="000000"/>
              </a:solidFill>
            </a:endParaRPr>
          </a:p>
        </p:txBody>
      </p:sp>
      <p:sp>
        <p:nvSpPr>
          <p:cNvPr id="332" name="テキスト ボックス 53"/>
          <p:cNvSpPr txBox="1"/>
          <p:nvPr/>
        </p:nvSpPr>
        <p:spPr>
          <a:xfrm>
            <a:off x="593950" y="16796171"/>
            <a:ext cx="14000606" cy="1323439"/>
          </a:xfrm>
          <a:prstGeom prst="rect">
            <a:avLst/>
          </a:prstGeom>
          <a:noFill/>
        </p:spPr>
        <p:txBody>
          <a:bodyPr wrap="square" rtlCol="0">
            <a:spAutoFit/>
          </a:bodyPr>
          <a:lstStyle/>
          <a:p>
            <a:pPr algn="just"/>
            <a:r>
              <a:rPr lang="mn-M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The main objective of this work was to study drinking water quality of the soum centers in the Sukhbaatar province. </a:t>
            </a:r>
            <a:r>
              <a:rPr lang="en-US" sz="4000" dirty="0">
                <a:latin typeface="Times New Roman" panose="02020603050405020304" pitchFamily="18" charset="0"/>
                <a:cs typeface="Times New Roman" panose="02020603050405020304" pitchFamily="18" charset="0"/>
              </a:rPr>
              <a:t> </a:t>
            </a:r>
          </a:p>
        </p:txBody>
      </p:sp>
      <p:sp>
        <p:nvSpPr>
          <p:cNvPr id="205" name="テキスト ボックス 53"/>
          <p:cNvSpPr txBox="1"/>
          <p:nvPr/>
        </p:nvSpPr>
        <p:spPr>
          <a:xfrm>
            <a:off x="856074" y="28389459"/>
            <a:ext cx="13635420" cy="646331"/>
          </a:xfrm>
          <a:prstGeom prst="rect">
            <a:avLst/>
          </a:prstGeom>
          <a:solidFill>
            <a:schemeClr val="accent6"/>
          </a:solidFill>
          <a:ln>
            <a:solidFill>
              <a:schemeClr val="tx1"/>
            </a:solidFill>
          </a:ln>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The drinking water quality assessments</a:t>
            </a:r>
          </a:p>
        </p:txBody>
      </p:sp>
      <p:grpSp>
        <p:nvGrpSpPr>
          <p:cNvPr id="122" name="Group 121"/>
          <p:cNvGrpSpPr/>
          <p:nvPr/>
        </p:nvGrpSpPr>
        <p:grpSpPr>
          <a:xfrm>
            <a:off x="3462034" y="24933075"/>
            <a:ext cx="11132522" cy="3441868"/>
            <a:chOff x="9520770" y="8966985"/>
            <a:chExt cx="11132522" cy="3441868"/>
          </a:xfrm>
        </p:grpSpPr>
        <p:sp>
          <p:nvSpPr>
            <p:cNvPr id="123" name="Rounded Rectangle 3"/>
            <p:cNvSpPr/>
            <p:nvPr/>
          </p:nvSpPr>
          <p:spPr>
            <a:xfrm>
              <a:off x="10904713" y="8966985"/>
              <a:ext cx="4244917" cy="829242"/>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chemeClr val="tx1"/>
                  </a:solidFill>
                  <a:latin typeface="Times New Roman" panose="02020603050405020304" pitchFamily="18" charset="0"/>
                  <a:cs typeface="Times New Roman" pitchFamily="18" charset="0"/>
                </a:rPr>
                <a:t>Field measurement</a:t>
              </a:r>
            </a:p>
          </p:txBody>
        </p:sp>
        <p:sp>
          <p:nvSpPr>
            <p:cNvPr id="124" name="Rounded Rectangle 4"/>
            <p:cNvSpPr/>
            <p:nvPr/>
          </p:nvSpPr>
          <p:spPr>
            <a:xfrm>
              <a:off x="15725694" y="8966985"/>
              <a:ext cx="4562412" cy="809141"/>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chemeClr val="tx1"/>
                  </a:solidFill>
                  <a:latin typeface="Times New Roman" panose="02020603050405020304" pitchFamily="18" charset="0"/>
                  <a:cs typeface="Times New Roman" pitchFamily="18" charset="0"/>
                </a:rPr>
                <a:t>Laboratory Analysis</a:t>
              </a:r>
            </a:p>
          </p:txBody>
        </p:sp>
        <p:sp>
          <p:nvSpPr>
            <p:cNvPr id="125" name="Rectangle 124"/>
            <p:cNvSpPr/>
            <p:nvPr/>
          </p:nvSpPr>
          <p:spPr>
            <a:xfrm>
              <a:off x="14982967" y="10407145"/>
              <a:ext cx="5567263" cy="1138773"/>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buFont typeface="Wingdings" pitchFamily="2" charset="2"/>
                <a:buChar char="v"/>
              </a:pPr>
              <a:r>
                <a:rPr lang="en-US" sz="3400" dirty="0">
                  <a:solidFill>
                    <a:schemeClr val="tx1"/>
                  </a:solidFill>
                  <a:latin typeface="Times New Roman" panose="02020603050405020304" pitchFamily="18" charset="0"/>
                  <a:cs typeface="Times New Roman" pitchFamily="18" charset="0"/>
                </a:rPr>
                <a:t>  </a:t>
              </a:r>
              <a:r>
                <a:rPr lang="en-US" sz="3400" b="1" dirty="0">
                  <a:solidFill>
                    <a:schemeClr val="tx1"/>
                  </a:solidFill>
                  <a:latin typeface="Times New Roman" panose="02020603050405020304" pitchFamily="18" charset="0"/>
                  <a:cs typeface="Times New Roman" pitchFamily="18" charset="0"/>
                </a:rPr>
                <a:t>Inorganic Ions</a:t>
              </a:r>
            </a:p>
            <a:p>
              <a:pPr algn="just">
                <a:buFont typeface="Wingdings" pitchFamily="2" charset="2"/>
                <a:buChar char="v"/>
              </a:pPr>
              <a:r>
                <a:rPr lang="en-US" sz="3400" b="1" dirty="0">
                  <a:solidFill>
                    <a:schemeClr val="tx1"/>
                  </a:solidFill>
                  <a:latin typeface="Times New Roman" panose="02020603050405020304" pitchFamily="18" charset="0"/>
                  <a:cs typeface="Times New Roman" pitchFamily="18" charset="0"/>
                </a:rPr>
                <a:t>  Heavy metals</a:t>
              </a:r>
              <a:endParaRPr lang="en-US" sz="3400" dirty="0">
                <a:solidFill>
                  <a:schemeClr val="tx1"/>
                </a:solidFill>
                <a:latin typeface="Times New Roman" panose="02020603050405020304" pitchFamily="18" charset="0"/>
                <a:cs typeface="Times New Roman" pitchFamily="18" charset="0"/>
              </a:endParaRPr>
            </a:p>
          </p:txBody>
        </p:sp>
        <p:sp>
          <p:nvSpPr>
            <p:cNvPr id="126" name="Rectangle 125"/>
            <p:cNvSpPr/>
            <p:nvPr/>
          </p:nvSpPr>
          <p:spPr>
            <a:xfrm>
              <a:off x="9765773" y="10407145"/>
              <a:ext cx="4807793" cy="1138773"/>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buFont typeface="Wingdings" pitchFamily="2" charset="2"/>
                <a:buChar char="v"/>
              </a:pPr>
              <a:r>
                <a:rPr lang="en-US" sz="3400" dirty="0">
                  <a:solidFill>
                    <a:schemeClr val="tx1"/>
                  </a:solidFill>
                  <a:latin typeface="Times New Roman" panose="02020603050405020304" pitchFamily="18" charset="0"/>
                  <a:cs typeface="Times New Roman" pitchFamily="18" charset="0"/>
                </a:rPr>
                <a:t>  T</a:t>
              </a:r>
              <a:r>
                <a:rPr lang="en-US" sz="3400" baseline="30000" dirty="0">
                  <a:solidFill>
                    <a:schemeClr val="tx1"/>
                  </a:solidFill>
                  <a:latin typeface="Times New Roman" panose="02020603050405020304" pitchFamily="18" charset="0"/>
                  <a:cs typeface="Times New Roman" pitchFamily="18" charset="0"/>
                </a:rPr>
                <a:t>0</a:t>
              </a:r>
              <a:r>
                <a:rPr lang="en-US" sz="3400" dirty="0">
                  <a:solidFill>
                    <a:schemeClr val="tx1"/>
                  </a:solidFill>
                  <a:latin typeface="Times New Roman" panose="02020603050405020304" pitchFamily="18" charset="0"/>
                  <a:cs typeface="Times New Roman" pitchFamily="18" charset="0"/>
                </a:rPr>
                <a:t>C, pH, EC, TDS , DO, ORP, P, Turbidity </a:t>
              </a:r>
            </a:p>
          </p:txBody>
        </p:sp>
        <p:sp>
          <p:nvSpPr>
            <p:cNvPr id="129" name="Rounded Rectangle 6"/>
            <p:cNvSpPr/>
            <p:nvPr/>
          </p:nvSpPr>
          <p:spPr>
            <a:xfrm>
              <a:off x="9520770" y="10282722"/>
              <a:ext cx="11132522" cy="12096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dirty="0">
                <a:solidFill>
                  <a:schemeClr val="tx1"/>
                </a:solidFill>
                <a:latin typeface="Times New Roman" panose="02020603050405020304" pitchFamily="18" charset="0"/>
                <a:cs typeface="Times New Roman" pitchFamily="18" charset="0"/>
              </a:endParaRPr>
            </a:p>
          </p:txBody>
        </p:sp>
        <p:sp>
          <p:nvSpPr>
            <p:cNvPr id="130" name="Right Arrow 32"/>
            <p:cNvSpPr/>
            <p:nvPr/>
          </p:nvSpPr>
          <p:spPr>
            <a:xfrm rot="5400000">
              <a:off x="12533751" y="9827588"/>
              <a:ext cx="524153" cy="387123"/>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solidFill>
                  <a:schemeClr val="tx1"/>
                </a:solidFill>
                <a:latin typeface="Times New Roman" panose="02020603050405020304" pitchFamily="18" charset="0"/>
                <a:cs typeface="Times New Roman" panose="02020603050405020304" pitchFamily="18" charset="0"/>
              </a:endParaRPr>
            </a:p>
          </p:txBody>
        </p:sp>
        <p:sp>
          <p:nvSpPr>
            <p:cNvPr id="137" name="Right Arrow 50"/>
            <p:cNvSpPr/>
            <p:nvPr/>
          </p:nvSpPr>
          <p:spPr>
            <a:xfrm rot="5400000">
              <a:off x="14341730" y="11767616"/>
              <a:ext cx="810192" cy="472282"/>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latin typeface="Times New Roman" panose="02020603050405020304" pitchFamily="18" charset="0"/>
                <a:cs typeface="Times New Roman" panose="02020603050405020304" pitchFamily="18" charset="0"/>
              </a:endParaRPr>
            </a:p>
          </p:txBody>
        </p:sp>
      </p:grpSp>
      <p:sp>
        <p:nvSpPr>
          <p:cNvPr id="2" name="Rectangle 1"/>
          <p:cNvSpPr/>
          <p:nvPr/>
        </p:nvSpPr>
        <p:spPr>
          <a:xfrm>
            <a:off x="600478" y="25797171"/>
            <a:ext cx="2794355" cy="1323439"/>
          </a:xfrm>
          <a:prstGeom prst="rect">
            <a:avLst/>
          </a:prstGeom>
        </p:spPr>
        <p:txBody>
          <a:bodyPr wrap="none">
            <a:spAutoFit/>
          </a:bodyPr>
          <a:lstStyle/>
          <a:p>
            <a:r>
              <a:rPr lang="en-US" sz="4000" b="1" dirty="0">
                <a:latin typeface="Times New Roman" panose="02020603050405020304" pitchFamily="18" charset="0"/>
                <a:cs typeface="Times New Roman" pitchFamily="18" charset="0"/>
              </a:rPr>
              <a:t>Field study:</a:t>
            </a:r>
          </a:p>
          <a:p>
            <a:r>
              <a:rPr lang="en-US" sz="4000" b="1" dirty="0">
                <a:latin typeface="Times New Roman" panose="02020603050405020304" pitchFamily="18" charset="0"/>
                <a:cs typeface="Times New Roman" pitchFamily="18" charset="0"/>
              </a:rPr>
              <a:t>June-2021</a:t>
            </a:r>
            <a:endParaRPr lang="en-US" sz="4000" b="1" dirty="0"/>
          </a:p>
        </p:txBody>
      </p:sp>
      <p:sp>
        <p:nvSpPr>
          <p:cNvPr id="144" name="Right Arrow 32"/>
          <p:cNvSpPr/>
          <p:nvPr/>
        </p:nvSpPr>
        <p:spPr>
          <a:xfrm rot="5400000">
            <a:off x="11515576" y="25793678"/>
            <a:ext cx="524153" cy="387123"/>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latin typeface="Times New Roman" panose="02020603050405020304" pitchFamily="18" charset="0"/>
              <a:cs typeface="Times New Roman" panose="02020603050405020304" pitchFamily="18" charset="0"/>
            </a:endParaRPr>
          </a:p>
        </p:txBody>
      </p:sp>
      <p:sp>
        <p:nvSpPr>
          <p:cNvPr id="145" name="Rectangle 144"/>
          <p:cNvSpPr/>
          <p:nvPr/>
        </p:nvSpPr>
        <p:spPr>
          <a:xfrm>
            <a:off x="15139565" y="26443496"/>
            <a:ext cx="26929897" cy="3170099"/>
          </a:xfrm>
          <a:prstGeom prst="rect">
            <a:avLst/>
          </a:prstGeom>
          <a:noFill/>
        </p:spPr>
        <p:txBody>
          <a:bodyPr wrap="square">
            <a:spAutoFit/>
          </a:bodyPr>
          <a:lstStyle/>
          <a:p>
            <a:pPr marL="285750" indent="-285750" algn="just">
              <a:buFont typeface="Wingdings" pitchFamily="2" charset="2"/>
              <a:buChar char="v"/>
            </a:pPr>
            <a:r>
              <a:rPr lang="en-US" sz="4000" dirty="0">
                <a:latin typeface="Times New Roman" panose="02020603050405020304" pitchFamily="18" charset="0"/>
                <a:cs typeface="Times New Roman" pitchFamily="18" charset="0"/>
              </a:rPr>
              <a:t>The Na-HCO</a:t>
            </a:r>
            <a:r>
              <a:rPr lang="en-US" sz="4000" baseline="-25000" dirty="0">
                <a:latin typeface="Times New Roman" panose="02020603050405020304" pitchFamily="18" charset="0"/>
                <a:cs typeface="Times New Roman" pitchFamily="18" charset="0"/>
              </a:rPr>
              <a:t>3</a:t>
            </a:r>
            <a:r>
              <a:rPr lang="en-US" sz="4000" dirty="0">
                <a:latin typeface="Times New Roman" panose="02020603050405020304" pitchFamily="18" charset="0"/>
                <a:cs typeface="Times New Roman" pitchFamily="18" charset="0"/>
              </a:rPr>
              <a:t> type represents 46.8% of the total samples. </a:t>
            </a:r>
          </a:p>
          <a:p>
            <a:pPr marL="285750" indent="-285750" algn="just">
              <a:buFont typeface="Wingdings" pitchFamily="2" charset="2"/>
              <a:buChar char="v"/>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soum center’s drinking water do not meet drinking water standard by </a:t>
            </a:r>
            <a:r>
              <a:rPr lang="mn-M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fluoride ion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out of 13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soums</a:t>
            </a:r>
            <a:r>
              <a:rPr lang="mn-M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Dariganga soum water was less than the standard, and Munkhkhaan soum was suitable</a:t>
            </a:r>
            <a:endPar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Wingdings" pitchFamily="2" charset="2"/>
              <a:buChar char="v"/>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Magnesium, fluoride, uranium and nitrate were  among the elements found higher than the standard.</a:t>
            </a:r>
          </a:p>
          <a:p>
            <a:pPr marL="285750" indent="-285750" algn="just">
              <a:buFont typeface="Wingdings" pitchFamily="2" charset="2"/>
              <a:buChar char="v"/>
            </a:pPr>
            <a:r>
              <a:rPr lang="en-US" sz="4000" dirty="0">
                <a:latin typeface="Times New Roman" pitchFamily="18" charset="0"/>
                <a:cs typeface="Times New Roman" pitchFamily="18" charset="0"/>
              </a:rPr>
              <a:t> The worst water soum was Baruun-Urt.</a:t>
            </a:r>
          </a:p>
        </p:txBody>
      </p:sp>
      <p:pic>
        <p:nvPicPr>
          <p:cNvPr id="4" name="Picture 3">
            <a:extLst>
              <a:ext uri="{FF2B5EF4-FFF2-40B4-BE49-F238E27FC236}">
                <a16:creationId xmlns:a16="http://schemas.microsoft.com/office/drawing/2014/main" id="{CD7874F6-EB72-5834-D56D-FC8001929685}"/>
              </a:ext>
            </a:extLst>
          </p:cNvPr>
          <p:cNvPicPr>
            <a:picLocks noChangeAspect="1"/>
          </p:cNvPicPr>
          <p:nvPr/>
        </p:nvPicPr>
        <p:blipFill rotWithShape="1">
          <a:blip r:embed="rId3"/>
          <a:srcRect r="76237"/>
          <a:stretch/>
        </p:blipFill>
        <p:spPr>
          <a:xfrm>
            <a:off x="305918" y="1068622"/>
            <a:ext cx="3216110" cy="3124873"/>
          </a:xfrm>
          <a:prstGeom prst="rect">
            <a:avLst/>
          </a:prstGeom>
        </p:spPr>
      </p:pic>
      <p:sp>
        <p:nvSpPr>
          <p:cNvPr id="13" name="Rounded Rectangle 4">
            <a:extLst>
              <a:ext uri="{FF2B5EF4-FFF2-40B4-BE49-F238E27FC236}">
                <a16:creationId xmlns:a16="http://schemas.microsoft.com/office/drawing/2014/main" id="{298E039D-4F83-B651-469E-65A5B98F1863}"/>
              </a:ext>
            </a:extLst>
          </p:cNvPr>
          <p:cNvSpPr/>
          <p:nvPr/>
        </p:nvSpPr>
        <p:spPr>
          <a:xfrm>
            <a:off x="3781383" y="10195822"/>
            <a:ext cx="8124245" cy="127175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400" b="1" dirty="0">
                <a:latin typeface="Times New Roman" pitchFamily="18" charset="0"/>
                <a:cs typeface="Times New Roman" pitchFamily="18" charset="0"/>
              </a:rPr>
              <a:t>Groundwater</a:t>
            </a:r>
          </a:p>
        </p:txBody>
      </p:sp>
      <p:sp>
        <p:nvSpPr>
          <p:cNvPr id="15" name="Arrow: Down 14">
            <a:extLst>
              <a:ext uri="{FF2B5EF4-FFF2-40B4-BE49-F238E27FC236}">
                <a16:creationId xmlns:a16="http://schemas.microsoft.com/office/drawing/2014/main" id="{02B480DC-CF09-59B6-2DA7-6A659A3FF7B0}"/>
              </a:ext>
            </a:extLst>
          </p:cNvPr>
          <p:cNvSpPr/>
          <p:nvPr/>
        </p:nvSpPr>
        <p:spPr>
          <a:xfrm>
            <a:off x="7650734" y="9324463"/>
            <a:ext cx="526095" cy="92500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ysClr val="windowText" lastClr="000000"/>
              </a:solidFill>
            </a:endParaRPr>
          </a:p>
        </p:txBody>
      </p:sp>
      <p:grpSp>
        <p:nvGrpSpPr>
          <p:cNvPr id="225" name="Group 224">
            <a:extLst>
              <a:ext uri="{FF2B5EF4-FFF2-40B4-BE49-F238E27FC236}">
                <a16:creationId xmlns:a16="http://schemas.microsoft.com/office/drawing/2014/main" id="{2FE99670-9A0E-3DEE-2FBA-A9CFEBF93A57}"/>
              </a:ext>
            </a:extLst>
          </p:cNvPr>
          <p:cNvGrpSpPr/>
          <p:nvPr/>
        </p:nvGrpSpPr>
        <p:grpSpPr>
          <a:xfrm>
            <a:off x="457233" y="18308339"/>
            <a:ext cx="13457812" cy="6462839"/>
            <a:chOff x="457233" y="18308339"/>
            <a:chExt cx="13457812" cy="6462839"/>
          </a:xfrm>
        </p:grpSpPr>
        <p:pic>
          <p:nvPicPr>
            <p:cNvPr id="3" name="Picture 2">
              <a:extLst>
                <a:ext uri="{FF2B5EF4-FFF2-40B4-BE49-F238E27FC236}">
                  <a16:creationId xmlns:a16="http://schemas.microsoft.com/office/drawing/2014/main" id="{44CCE224-0FFF-19C1-0BE8-C30426689F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9656" y="18308339"/>
              <a:ext cx="5285389" cy="6462839"/>
            </a:xfrm>
            <a:prstGeom prst="rect">
              <a:avLst/>
            </a:prstGeom>
            <a:ln>
              <a:solidFill>
                <a:schemeClr val="tx1"/>
              </a:solidFill>
            </a:ln>
          </p:spPr>
        </p:pic>
        <p:pic>
          <p:nvPicPr>
            <p:cNvPr id="12" name="Picture 11">
              <a:extLst>
                <a:ext uri="{FF2B5EF4-FFF2-40B4-BE49-F238E27FC236}">
                  <a16:creationId xmlns:a16="http://schemas.microsoft.com/office/drawing/2014/main" id="{1E95F0A0-366C-365F-0E5E-71FF71565B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33" y="19028419"/>
              <a:ext cx="6323598" cy="4123595"/>
            </a:xfrm>
            <a:prstGeom prst="rect">
              <a:avLst/>
            </a:prstGeom>
          </p:spPr>
        </p:pic>
        <p:cxnSp>
          <p:nvCxnSpPr>
            <p:cNvPr id="17" name="Straight Connector 16">
              <a:extLst>
                <a:ext uri="{FF2B5EF4-FFF2-40B4-BE49-F238E27FC236}">
                  <a16:creationId xmlns:a16="http://schemas.microsoft.com/office/drawing/2014/main" id="{43EB859B-AD4D-62F6-1198-E4831A070D71}"/>
                </a:ext>
              </a:extLst>
            </p:cNvPr>
            <p:cNvCxnSpPr>
              <a:cxnSpLocks/>
            </p:cNvCxnSpPr>
            <p:nvPr/>
          </p:nvCxnSpPr>
          <p:spPr>
            <a:xfrm flipV="1">
              <a:off x="5274470" y="18308339"/>
              <a:ext cx="3294443" cy="2449205"/>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14B0EC-424A-A83E-2013-497F7CF8CB99}"/>
                </a:ext>
              </a:extLst>
            </p:cNvPr>
            <p:cNvCxnSpPr>
              <a:cxnSpLocks/>
            </p:cNvCxnSpPr>
            <p:nvPr/>
          </p:nvCxnSpPr>
          <p:spPr>
            <a:xfrm>
              <a:off x="5274470" y="21764723"/>
              <a:ext cx="3294443" cy="2952328"/>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226" name="Rectangle 225">
            <a:extLst>
              <a:ext uri="{FF2B5EF4-FFF2-40B4-BE49-F238E27FC236}">
                <a16:creationId xmlns:a16="http://schemas.microsoft.com/office/drawing/2014/main" id="{A315440B-0674-EDBC-00E1-437B29429A3D}"/>
              </a:ext>
            </a:extLst>
          </p:cNvPr>
          <p:cNvSpPr/>
          <p:nvPr/>
        </p:nvSpPr>
        <p:spPr>
          <a:xfrm>
            <a:off x="784568" y="23352745"/>
            <a:ext cx="3312762" cy="1107996"/>
          </a:xfrm>
          <a:prstGeom prst="rect">
            <a:avLst/>
          </a:prstGeom>
          <a:solidFill>
            <a:schemeClr val="accent3">
              <a:lumMod val="60000"/>
              <a:lumOff val="40000"/>
            </a:schemeClr>
          </a:solidFill>
          <a:ln>
            <a:noFill/>
          </a:ln>
        </p:spPr>
        <p:txBody>
          <a:bodyPr wrap="square">
            <a:spAutoFit/>
          </a:bodyPr>
          <a:lstStyle/>
          <a:p>
            <a:pPr algn="just"/>
            <a:r>
              <a:rPr lang="en-US" sz="2200" b="1" dirty="0">
                <a:latin typeface="Times New Roman" pitchFamily="18" charset="0"/>
                <a:cs typeface="Times New Roman" pitchFamily="18" charset="0"/>
              </a:rPr>
              <a:t>Environmental issues</a:t>
            </a:r>
          </a:p>
          <a:p>
            <a:pPr marL="342900" indent="-342900" algn="just">
              <a:buFont typeface="Wingdings" panose="05000000000000000000" pitchFamily="2" charset="2"/>
              <a:buChar char="v"/>
            </a:pPr>
            <a:r>
              <a:rPr lang="en-US" sz="2200" dirty="0">
                <a:latin typeface="Times New Roman" pitchFamily="18" charset="0"/>
                <a:cs typeface="Times New Roman" pitchFamily="18" charset="0"/>
              </a:rPr>
              <a:t>Water supply-GW  </a:t>
            </a:r>
          </a:p>
          <a:p>
            <a:pPr marL="342900" indent="-342900" algn="just">
              <a:buFont typeface="Wingdings" panose="05000000000000000000" pitchFamily="2" charset="2"/>
              <a:buChar char="v"/>
            </a:pPr>
            <a:r>
              <a:rPr lang="en-US" sz="2200" dirty="0">
                <a:latin typeface="Times New Roman" pitchFamily="18" charset="0"/>
                <a:cs typeface="Times New Roman" pitchFamily="18" charset="0"/>
              </a:rPr>
              <a:t>Less precipitation</a:t>
            </a:r>
          </a:p>
        </p:txBody>
      </p:sp>
      <p:pic>
        <p:nvPicPr>
          <p:cNvPr id="227" name="Picture 226">
            <a:extLst>
              <a:ext uri="{FF2B5EF4-FFF2-40B4-BE49-F238E27FC236}">
                <a16:creationId xmlns:a16="http://schemas.microsoft.com/office/drawing/2014/main" id="{3D6FC743-A3BA-C9D2-7372-0E7AADB595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74979" y="6305391"/>
            <a:ext cx="12708325" cy="10526739"/>
          </a:xfrm>
          <a:prstGeom prst="rect">
            <a:avLst/>
          </a:prstGeom>
          <a:noFill/>
          <a:ln>
            <a:solidFill>
              <a:schemeClr val="tx1"/>
            </a:solidFill>
          </a:ln>
        </p:spPr>
      </p:pic>
      <p:sp>
        <p:nvSpPr>
          <p:cNvPr id="229" name="TextBox 228">
            <a:extLst>
              <a:ext uri="{FF2B5EF4-FFF2-40B4-BE49-F238E27FC236}">
                <a16:creationId xmlns:a16="http://schemas.microsoft.com/office/drawing/2014/main" id="{E9299E8E-EA83-E833-2453-28814EA29048}"/>
              </a:ext>
            </a:extLst>
          </p:cNvPr>
          <p:cNvSpPr txBox="1"/>
          <p:nvPr/>
        </p:nvSpPr>
        <p:spPr>
          <a:xfrm>
            <a:off x="28723548" y="5202883"/>
            <a:ext cx="13132612" cy="3170099"/>
          </a:xfrm>
          <a:prstGeom prst="rect">
            <a:avLst/>
          </a:prstGeom>
          <a:noFill/>
        </p:spPr>
        <p:txBody>
          <a:bodyPr wrap="square">
            <a:spAutoFit/>
          </a:bodyPr>
          <a:lstStyle/>
          <a:p>
            <a:pPr algn="just"/>
            <a:r>
              <a:rPr lang="mn-M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The dominant hydro-chemical facies of groundwater were the Na-HCO</a:t>
            </a:r>
            <a:r>
              <a:rPr lang="mn-MN" sz="4000" baseline="-25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r>
              <a:rPr lang="mn-M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type, which represents 46.8% of the total analyzed samples, while HCO</a:t>
            </a:r>
            <a:r>
              <a:rPr lang="mn-MN" sz="4000" baseline="-25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r>
              <a:rPr lang="mn-M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-Ca, </a:t>
            </a:r>
            <a:r>
              <a:rPr lang="mn-MN" sz="4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HCO</a:t>
            </a:r>
            <a:r>
              <a:rPr lang="mn-MN" sz="4000" baseline="-25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3</a:t>
            </a:r>
            <a:r>
              <a:rPr lang="mn-MN" sz="4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-mxed </a:t>
            </a:r>
            <a:r>
              <a:rPr lang="mn-M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type each represents 17%, HCO</a:t>
            </a:r>
            <a:r>
              <a:rPr lang="mn-MN" sz="4000" baseline="-25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r>
              <a:rPr lang="mn-M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-Na-Mg, HCO</a:t>
            </a:r>
            <a:r>
              <a:rPr lang="mn-MN" sz="4000" baseline="-25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r>
              <a:rPr lang="mn-M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-Mg-Na type each represent 8.5%, and mixed-Na-Mg type represent 2.1% of the total samples</a:t>
            </a:r>
            <a:r>
              <a:rPr lang="en-US"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231" name="Picture 230">
            <a:extLst>
              <a:ext uri="{FF2B5EF4-FFF2-40B4-BE49-F238E27FC236}">
                <a16:creationId xmlns:a16="http://schemas.microsoft.com/office/drawing/2014/main" id="{10D6268E-675D-2DFE-C240-9F5FB55DE0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22777" y="18419522"/>
            <a:ext cx="11973120" cy="6719501"/>
          </a:xfrm>
          <a:prstGeom prst="rect">
            <a:avLst/>
          </a:prstGeom>
          <a:ln>
            <a:solidFill>
              <a:schemeClr val="tx1"/>
            </a:solidFill>
          </a:ln>
        </p:spPr>
      </p:pic>
      <p:sp>
        <p:nvSpPr>
          <p:cNvPr id="235" name="TextBox 234">
            <a:extLst>
              <a:ext uri="{FF2B5EF4-FFF2-40B4-BE49-F238E27FC236}">
                <a16:creationId xmlns:a16="http://schemas.microsoft.com/office/drawing/2014/main" id="{330C859F-D627-083E-1D7F-5007C5BE40FC}"/>
              </a:ext>
            </a:extLst>
          </p:cNvPr>
          <p:cNvSpPr txBox="1"/>
          <p:nvPr/>
        </p:nvSpPr>
        <p:spPr>
          <a:xfrm>
            <a:off x="27577536" y="21018130"/>
            <a:ext cx="14496707" cy="1938992"/>
          </a:xfrm>
          <a:prstGeom prst="rect">
            <a:avLst/>
          </a:prstGeom>
          <a:noFill/>
        </p:spPr>
        <p:txBody>
          <a:bodyPr wrap="square">
            <a:spAutoFit/>
          </a:bodyPr>
          <a:lstStyle/>
          <a:p>
            <a:pPr algn="just"/>
            <a:r>
              <a:rPr lang="mn-MN" sz="4000" kern="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We can see in </a:t>
            </a:r>
            <a:r>
              <a:rPr lang="en-US"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Gibbs diagram</a:t>
            </a:r>
            <a:r>
              <a:rPr lang="mn-M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most of the samples plotted in the field of rock dominance area, indicating that the main geochemical process is rock-water interaction in the study area.</a:t>
            </a:r>
            <a:endParaRPr lang="en-US" sz="4000" dirty="0">
              <a:latin typeface="Times New Roman" panose="02020603050405020304" pitchFamily="18" charset="0"/>
              <a:cs typeface="Times New Roman" panose="02020603050405020304" pitchFamily="18" charset="0"/>
            </a:endParaRPr>
          </a:p>
        </p:txBody>
      </p:sp>
      <p:sp>
        <p:nvSpPr>
          <p:cNvPr id="237" name="TextBox 236">
            <a:extLst>
              <a:ext uri="{FF2B5EF4-FFF2-40B4-BE49-F238E27FC236}">
                <a16:creationId xmlns:a16="http://schemas.microsoft.com/office/drawing/2014/main" id="{30EF955B-0F36-0E5B-5129-1E71D0D6D0EF}"/>
              </a:ext>
            </a:extLst>
          </p:cNvPr>
          <p:cNvSpPr txBox="1"/>
          <p:nvPr/>
        </p:nvSpPr>
        <p:spPr>
          <a:xfrm>
            <a:off x="27509214" y="18781111"/>
            <a:ext cx="14633352" cy="1938992"/>
          </a:xfrm>
          <a:prstGeom prst="rect">
            <a:avLst/>
          </a:prstGeom>
          <a:noFill/>
        </p:spPr>
        <p:txBody>
          <a:bodyPr wrap="square">
            <a:spAutoFit/>
          </a:bodyPr>
          <a:lstStyle/>
          <a:p>
            <a:pPr algn="just"/>
            <a:r>
              <a:rPr lang="mn-M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Gibbs diagram used for the geochemical evolution of groundwater as evaluating evaporation, weathering and precipitation in arid and semi-arid regions</a:t>
            </a:r>
            <a:r>
              <a:rPr lang="en-US"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239" name="TextBox 238">
            <a:extLst>
              <a:ext uri="{FF2B5EF4-FFF2-40B4-BE49-F238E27FC236}">
                <a16:creationId xmlns:a16="http://schemas.microsoft.com/office/drawing/2014/main" id="{1022495B-D432-EA0B-2D06-C1E5D08B72D4}"/>
              </a:ext>
            </a:extLst>
          </p:cNvPr>
          <p:cNvSpPr txBox="1"/>
          <p:nvPr/>
        </p:nvSpPr>
        <p:spPr>
          <a:xfrm>
            <a:off x="28723548" y="8559389"/>
            <a:ext cx="13132612" cy="8433078"/>
          </a:xfrm>
          <a:prstGeom prst="rect">
            <a:avLst/>
          </a:prstGeom>
          <a:noFill/>
        </p:spPr>
        <p:txBody>
          <a:bodyPr wrap="square">
            <a:spAutoFit/>
          </a:bodyPr>
          <a:lstStyle/>
          <a:p>
            <a:pPr indent="269875" algn="just">
              <a:lnSpc>
                <a:spcPct val="95000"/>
              </a:lnSpc>
            </a:pPr>
            <a:r>
              <a:rPr lang="mn-M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water supply wells of Baruun-Urt soum and Asgat, Khalzan, and Erdenetsagaan soums does not meet the requirements of drinking water standards due to the content of magnesium, fluorine, and uranium ions. Also, the fluoride ion content in most wells exceeds the drinking water standard, while the fluoride content of Dariganga soum water was less than the drinking water standard, and Munkhkhaan Sum was suitable. Almost 60% of the water samples exceeds the standard by magnesium.</a:t>
            </a:r>
            <a:endPar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mn-M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21 or 44.7% of all samples do not meet drinking water standards due to uranium content, and 11 or 23.4% of all samples have nitrate pollution. These findings suggests that appropriate groundwater management and the protection of public health in the Sukhbaatar province.</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2285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13960</TotalTime>
  <Words>506</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HGSｺﾞｼｯｸE</vt:lpstr>
      <vt:lpstr>Arial</vt:lpstr>
      <vt:lpstr>Calibri</vt:lpstr>
      <vt:lpstr>Times New Roman</vt:lpstr>
      <vt:lpstr>Wingdings</vt:lpstr>
      <vt:lpstr>Office ​​テーマ</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atsu</dc:creator>
  <cp:lastModifiedBy>User</cp:lastModifiedBy>
  <cp:revision>475</cp:revision>
  <cp:lastPrinted>2017-04-14T06:58:19Z</cp:lastPrinted>
  <dcterms:created xsi:type="dcterms:W3CDTF">2014-04-19T14:51:24Z</dcterms:created>
  <dcterms:modified xsi:type="dcterms:W3CDTF">2023-03-14T03:31:11Z</dcterms:modified>
</cp:coreProperties>
</file>