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4" r:id="rId2"/>
    <p:sldId id="271" r:id="rId3"/>
    <p:sldId id="272" r:id="rId4"/>
    <p:sldId id="274" r:id="rId5"/>
    <p:sldId id="265" r:id="rId6"/>
    <p:sldId id="268" r:id="rId7"/>
    <p:sldId id="277" r:id="rId8"/>
    <p:sldId id="276" r:id="rId9"/>
    <p:sldId id="257"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F4428-DE9F-4201-977A-09C3874DD19D}" type="datetimeFigureOut">
              <a:rPr lang="en-IN" smtClean="0"/>
              <a:t>14-03-2023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4D157-8659-4EED-A9A0-F4B5570933F2}" type="slidenum">
              <a:rPr lang="en-IN" smtClean="0"/>
              <a:t>‹#›</a:t>
            </a:fld>
            <a:endParaRPr lang="en-IN"/>
          </a:p>
        </p:txBody>
      </p:sp>
    </p:spTree>
    <p:extLst>
      <p:ext uri="{BB962C8B-B14F-4D97-AF65-F5344CB8AC3E}">
        <p14:creationId xmlns:p14="http://schemas.microsoft.com/office/powerpoint/2010/main" val="52607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8DA83D-DFB6-48CD-BB27-B4A71145740F}" type="slidenum">
              <a:rPr lang="en-US" smtClean="0"/>
              <a:pPr/>
              <a:t>1</a:t>
            </a:fld>
            <a:endParaRPr lang="en-US"/>
          </a:p>
        </p:txBody>
      </p:sp>
    </p:spTree>
    <p:extLst>
      <p:ext uri="{BB962C8B-B14F-4D97-AF65-F5344CB8AC3E}">
        <p14:creationId xmlns:p14="http://schemas.microsoft.com/office/powerpoint/2010/main" val="129916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D07E5C1-7B21-4D6D-82F6-934F6FF6A80A}" type="datetimeFigureOut">
              <a:rPr lang="en-IN" smtClean="0"/>
              <a:t>14-03-2023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E3EC63-B388-4DE9-B413-C9571433E1D1}" type="slidenum">
              <a:rPr lang="en-IN" smtClean="0"/>
              <a:t>‹#›</a:t>
            </a:fld>
            <a:endParaRPr lang="en-IN"/>
          </a:p>
        </p:txBody>
      </p:sp>
    </p:spTree>
    <p:extLst>
      <p:ext uri="{BB962C8B-B14F-4D97-AF65-F5344CB8AC3E}">
        <p14:creationId xmlns:p14="http://schemas.microsoft.com/office/powerpoint/2010/main" val="2936672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D07E5C1-7B21-4D6D-82F6-934F6FF6A80A}" type="datetimeFigureOut">
              <a:rPr lang="en-IN" smtClean="0"/>
              <a:t>14-03-2023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E3EC63-B388-4DE9-B413-C9571433E1D1}" type="slidenum">
              <a:rPr lang="en-IN" smtClean="0"/>
              <a:t>‹#›</a:t>
            </a:fld>
            <a:endParaRPr lang="en-IN"/>
          </a:p>
        </p:txBody>
      </p:sp>
    </p:spTree>
    <p:extLst>
      <p:ext uri="{BB962C8B-B14F-4D97-AF65-F5344CB8AC3E}">
        <p14:creationId xmlns:p14="http://schemas.microsoft.com/office/powerpoint/2010/main" val="27207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D07E5C1-7B21-4D6D-82F6-934F6FF6A80A}" type="datetimeFigureOut">
              <a:rPr lang="en-IN" smtClean="0"/>
              <a:t>14-03-2023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E3EC63-B388-4DE9-B413-C9571433E1D1}" type="slidenum">
              <a:rPr lang="en-IN" smtClean="0"/>
              <a:t>‹#›</a:t>
            </a:fld>
            <a:endParaRPr lang="en-IN"/>
          </a:p>
        </p:txBody>
      </p:sp>
    </p:spTree>
    <p:extLst>
      <p:ext uri="{BB962C8B-B14F-4D97-AF65-F5344CB8AC3E}">
        <p14:creationId xmlns:p14="http://schemas.microsoft.com/office/powerpoint/2010/main" val="319912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D07E5C1-7B21-4D6D-82F6-934F6FF6A80A}" type="datetimeFigureOut">
              <a:rPr lang="en-IN" smtClean="0"/>
              <a:t>14-03-2023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E3EC63-B388-4DE9-B413-C9571433E1D1}" type="slidenum">
              <a:rPr lang="en-IN" smtClean="0"/>
              <a:t>‹#›</a:t>
            </a:fld>
            <a:endParaRPr lang="en-IN"/>
          </a:p>
        </p:txBody>
      </p:sp>
    </p:spTree>
    <p:extLst>
      <p:ext uri="{BB962C8B-B14F-4D97-AF65-F5344CB8AC3E}">
        <p14:creationId xmlns:p14="http://schemas.microsoft.com/office/powerpoint/2010/main" val="231851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07E5C1-7B21-4D6D-82F6-934F6FF6A80A}" type="datetimeFigureOut">
              <a:rPr lang="en-IN" smtClean="0"/>
              <a:t>14-03-2023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E3EC63-B388-4DE9-B413-C9571433E1D1}" type="slidenum">
              <a:rPr lang="en-IN" smtClean="0"/>
              <a:t>‹#›</a:t>
            </a:fld>
            <a:endParaRPr lang="en-IN"/>
          </a:p>
        </p:txBody>
      </p:sp>
    </p:spTree>
    <p:extLst>
      <p:ext uri="{BB962C8B-B14F-4D97-AF65-F5344CB8AC3E}">
        <p14:creationId xmlns:p14="http://schemas.microsoft.com/office/powerpoint/2010/main" val="187949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D07E5C1-7B21-4D6D-82F6-934F6FF6A80A}" type="datetimeFigureOut">
              <a:rPr lang="en-IN" smtClean="0"/>
              <a:t>14-03-2023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E3EC63-B388-4DE9-B413-C9571433E1D1}" type="slidenum">
              <a:rPr lang="en-IN" smtClean="0"/>
              <a:t>‹#›</a:t>
            </a:fld>
            <a:endParaRPr lang="en-IN"/>
          </a:p>
        </p:txBody>
      </p:sp>
    </p:spTree>
    <p:extLst>
      <p:ext uri="{BB962C8B-B14F-4D97-AF65-F5344CB8AC3E}">
        <p14:creationId xmlns:p14="http://schemas.microsoft.com/office/powerpoint/2010/main" val="422733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D07E5C1-7B21-4D6D-82F6-934F6FF6A80A}" type="datetimeFigureOut">
              <a:rPr lang="en-IN" smtClean="0"/>
              <a:t>14-03-2023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FE3EC63-B388-4DE9-B413-C9571433E1D1}" type="slidenum">
              <a:rPr lang="en-IN" smtClean="0"/>
              <a:t>‹#›</a:t>
            </a:fld>
            <a:endParaRPr lang="en-IN"/>
          </a:p>
        </p:txBody>
      </p:sp>
    </p:spTree>
    <p:extLst>
      <p:ext uri="{BB962C8B-B14F-4D97-AF65-F5344CB8AC3E}">
        <p14:creationId xmlns:p14="http://schemas.microsoft.com/office/powerpoint/2010/main" val="3418825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D07E5C1-7B21-4D6D-82F6-934F6FF6A80A}" type="datetimeFigureOut">
              <a:rPr lang="en-IN" smtClean="0"/>
              <a:t>14-03-2023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FE3EC63-B388-4DE9-B413-C9571433E1D1}" type="slidenum">
              <a:rPr lang="en-IN" smtClean="0"/>
              <a:t>‹#›</a:t>
            </a:fld>
            <a:endParaRPr lang="en-IN"/>
          </a:p>
        </p:txBody>
      </p:sp>
    </p:spTree>
    <p:extLst>
      <p:ext uri="{BB962C8B-B14F-4D97-AF65-F5344CB8AC3E}">
        <p14:creationId xmlns:p14="http://schemas.microsoft.com/office/powerpoint/2010/main" val="305838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7E5C1-7B21-4D6D-82F6-934F6FF6A80A}" type="datetimeFigureOut">
              <a:rPr lang="en-IN" smtClean="0"/>
              <a:t>14-03-2023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FE3EC63-B388-4DE9-B413-C9571433E1D1}" type="slidenum">
              <a:rPr lang="en-IN" smtClean="0"/>
              <a:t>‹#›</a:t>
            </a:fld>
            <a:endParaRPr lang="en-IN"/>
          </a:p>
        </p:txBody>
      </p:sp>
    </p:spTree>
    <p:extLst>
      <p:ext uri="{BB962C8B-B14F-4D97-AF65-F5344CB8AC3E}">
        <p14:creationId xmlns:p14="http://schemas.microsoft.com/office/powerpoint/2010/main" val="314899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07E5C1-7B21-4D6D-82F6-934F6FF6A80A}" type="datetimeFigureOut">
              <a:rPr lang="en-IN" smtClean="0"/>
              <a:t>14-03-2023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E3EC63-B388-4DE9-B413-C9571433E1D1}" type="slidenum">
              <a:rPr lang="en-IN" smtClean="0"/>
              <a:t>‹#›</a:t>
            </a:fld>
            <a:endParaRPr lang="en-IN"/>
          </a:p>
        </p:txBody>
      </p:sp>
    </p:spTree>
    <p:extLst>
      <p:ext uri="{BB962C8B-B14F-4D97-AF65-F5344CB8AC3E}">
        <p14:creationId xmlns:p14="http://schemas.microsoft.com/office/powerpoint/2010/main" val="101420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07E5C1-7B21-4D6D-82F6-934F6FF6A80A}" type="datetimeFigureOut">
              <a:rPr lang="en-IN" smtClean="0"/>
              <a:t>14-03-2023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E3EC63-B388-4DE9-B413-C9571433E1D1}" type="slidenum">
              <a:rPr lang="en-IN" smtClean="0"/>
              <a:t>‹#›</a:t>
            </a:fld>
            <a:endParaRPr lang="en-IN"/>
          </a:p>
        </p:txBody>
      </p:sp>
    </p:spTree>
    <p:extLst>
      <p:ext uri="{BB962C8B-B14F-4D97-AF65-F5344CB8AC3E}">
        <p14:creationId xmlns:p14="http://schemas.microsoft.com/office/powerpoint/2010/main" val="295923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7E5C1-7B21-4D6D-82F6-934F6FF6A80A}" type="datetimeFigureOut">
              <a:rPr lang="en-IN" smtClean="0"/>
              <a:t>14-03-2023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3EC63-B388-4DE9-B413-C9571433E1D1}" type="slidenum">
              <a:rPr lang="en-IN" smtClean="0"/>
              <a:t>‹#›</a:t>
            </a:fld>
            <a:endParaRPr lang="en-IN"/>
          </a:p>
        </p:txBody>
      </p:sp>
    </p:spTree>
    <p:extLst>
      <p:ext uri="{BB962C8B-B14F-4D97-AF65-F5344CB8AC3E}">
        <p14:creationId xmlns:p14="http://schemas.microsoft.com/office/powerpoint/2010/main" val="1351133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ncess logo"/>
          <p:cNvPicPr>
            <a:picLocks noChangeAspect="1" noChangeArrowheads="1"/>
          </p:cNvPicPr>
          <p:nvPr/>
        </p:nvPicPr>
        <p:blipFill rotWithShape="1">
          <a:blip r:embed="rId3">
            <a:extLst>
              <a:ext uri="{28A0092B-C50C-407E-A947-70E740481C1C}">
                <a14:useLocalDpi xmlns:a14="http://schemas.microsoft.com/office/drawing/2010/main" val="0"/>
              </a:ext>
            </a:extLst>
          </a:blip>
          <a:srcRect t="14169"/>
          <a:stretch/>
        </p:blipFill>
        <p:spPr bwMode="auto">
          <a:xfrm>
            <a:off x="1635969" y="33546"/>
            <a:ext cx="1917766" cy="1097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61322" y="29230"/>
            <a:ext cx="9069354" cy="6795226"/>
          </a:xfrm>
          <a:prstGeom prst="rect">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sz="2300" dirty="0">
              <a:solidFill>
                <a:srgbClr val="1F14AC"/>
              </a:solidFill>
              <a:latin typeface="Times New Roman" pitchFamily="18" charset="0"/>
              <a:cs typeface="Times New Roman" pitchFamily="18" charset="0"/>
            </a:endParaRPr>
          </a:p>
        </p:txBody>
      </p:sp>
      <p:sp>
        <p:nvSpPr>
          <p:cNvPr id="6" name="Title 1"/>
          <p:cNvSpPr txBox="1">
            <a:spLocks/>
          </p:cNvSpPr>
          <p:nvPr/>
        </p:nvSpPr>
        <p:spPr>
          <a:xfrm>
            <a:off x="1585385" y="1655690"/>
            <a:ext cx="9021228" cy="1238553"/>
          </a:xfrm>
          <a:prstGeom prst="rect">
            <a:avLst/>
          </a:prstGeom>
          <a:solidFill>
            <a:schemeClr val="bg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2500" b="1" dirty="0">
              <a:solidFill>
                <a:srgbClr val="7030A0"/>
              </a:solidFill>
              <a:latin typeface="Times New Roman" pitchFamily="18" charset="0"/>
              <a:ea typeface="+mj-ea"/>
              <a:cs typeface="Times New Roman" pitchFamily="18" charset="0"/>
            </a:endParaRPr>
          </a:p>
        </p:txBody>
      </p:sp>
      <p:pic>
        <p:nvPicPr>
          <p:cNvPr id="4" name="Picture 3"/>
          <p:cNvPicPr>
            <a:picLocks noChangeAspect="1"/>
          </p:cNvPicPr>
          <p:nvPr/>
        </p:nvPicPr>
        <p:blipFill>
          <a:blip r:embed="rId4"/>
          <a:stretch>
            <a:fillRect/>
          </a:stretch>
        </p:blipFill>
        <p:spPr>
          <a:xfrm>
            <a:off x="9594980" y="81806"/>
            <a:ext cx="936407" cy="875903"/>
          </a:xfrm>
          <a:prstGeom prst="rect">
            <a:avLst/>
          </a:prstGeom>
        </p:spPr>
      </p:pic>
      <p:sp>
        <p:nvSpPr>
          <p:cNvPr id="8" name="TextBox 7">
            <a:extLst>
              <a:ext uri="{FF2B5EF4-FFF2-40B4-BE49-F238E27FC236}">
                <a16:creationId xmlns:a16="http://schemas.microsoft.com/office/drawing/2014/main" id="{1CED158E-629D-425E-BE85-147DD3BF05F4}"/>
              </a:ext>
            </a:extLst>
          </p:cNvPr>
          <p:cNvSpPr txBox="1"/>
          <p:nvPr/>
        </p:nvSpPr>
        <p:spPr>
          <a:xfrm>
            <a:off x="2448713" y="1882010"/>
            <a:ext cx="7081934" cy="830997"/>
          </a:xfrm>
          <a:prstGeom prst="rect">
            <a:avLst/>
          </a:prstGeom>
          <a:noFill/>
        </p:spPr>
        <p:txBody>
          <a:bodyPr wrap="square">
            <a:spAutoFit/>
          </a:bodyPr>
          <a:lstStyle/>
          <a:p>
            <a:pPr algn="ctr">
              <a:defRPr/>
            </a:pPr>
            <a:r>
              <a:rPr lang="en-US" sz="2400" b="1" i="0" dirty="0">
                <a:solidFill>
                  <a:srgbClr val="4A4A4A"/>
                </a:solidFill>
                <a:effectLst/>
                <a:latin typeface="Times New Roman" panose="02020603050405020304" pitchFamily="18" charset="0"/>
                <a:cs typeface="Times New Roman" panose="02020603050405020304" pitchFamily="18" charset="0"/>
              </a:rPr>
              <a:t>The 7th International Electronic Conference on </a:t>
            </a:r>
            <a:r>
              <a:rPr lang="en-US" sz="2400" b="1" i="0">
                <a:solidFill>
                  <a:srgbClr val="4A4A4A"/>
                </a:solidFill>
                <a:effectLst/>
                <a:latin typeface="Times New Roman" panose="02020603050405020304" pitchFamily="18" charset="0"/>
                <a:cs typeface="Times New Roman" panose="02020603050405020304" pitchFamily="18" charset="0"/>
              </a:rPr>
              <a:t>Water Sciences (2023)</a:t>
            </a:r>
            <a:endParaRPr lang="en-US" sz="2300" b="1" dirty="0">
              <a:solidFill>
                <a:schemeClr val="tx1">
                  <a:lumMod val="95000"/>
                  <a:lumOff val="5000"/>
                </a:schemeClr>
              </a:solidFill>
              <a:latin typeface="Times New Roman" panose="02020603050405020304" pitchFamily="18" charset="0"/>
              <a:cs typeface="Times New Roman" pitchFamily="18" charset="0"/>
            </a:endParaRPr>
          </a:p>
        </p:txBody>
      </p:sp>
      <p:sp>
        <p:nvSpPr>
          <p:cNvPr id="26" name="Title 1"/>
          <p:cNvSpPr txBox="1">
            <a:spLocks/>
          </p:cNvSpPr>
          <p:nvPr/>
        </p:nvSpPr>
        <p:spPr>
          <a:xfrm>
            <a:off x="3764329" y="3780886"/>
            <a:ext cx="4450703" cy="2430294"/>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900" b="1" dirty="0">
                <a:solidFill>
                  <a:srgbClr val="C00000"/>
                </a:solidFill>
                <a:latin typeface="Times New Roman" pitchFamily="18" charset="0"/>
                <a:ea typeface="+mj-ea"/>
                <a:cs typeface="Times New Roman" pitchFamily="18" charset="0"/>
              </a:rPr>
              <a:t>Researcher : </a:t>
            </a:r>
          </a:p>
          <a:p>
            <a:pPr algn="ctr">
              <a:defRPr/>
            </a:pPr>
            <a:r>
              <a:rPr lang="en-US" sz="1900" b="1" dirty="0">
                <a:latin typeface="Times New Roman" pitchFamily="18" charset="0"/>
                <a:ea typeface="+mj-ea"/>
                <a:cs typeface="Times New Roman" pitchFamily="18" charset="0"/>
              </a:rPr>
              <a:t>Shiny Raj.R (5458)</a:t>
            </a:r>
          </a:p>
          <a:p>
            <a:pPr algn="ctr">
              <a:defRPr/>
            </a:pPr>
            <a:r>
              <a:rPr lang="en-US" sz="1900" b="1" dirty="0">
                <a:latin typeface="Times New Roman" pitchFamily="18" charset="0"/>
                <a:ea typeface="+mj-ea"/>
                <a:cs typeface="Times New Roman" pitchFamily="18" charset="0"/>
              </a:rPr>
              <a:t>Bio-Geochemistry Group, NCESS.</a:t>
            </a:r>
          </a:p>
          <a:p>
            <a:pPr algn="ctr">
              <a:defRPr/>
            </a:pPr>
            <a:endParaRPr lang="en-US" sz="1900" b="1" dirty="0">
              <a:latin typeface="Times New Roman" pitchFamily="18" charset="0"/>
              <a:ea typeface="+mj-ea"/>
              <a:cs typeface="Times New Roman" pitchFamily="18" charset="0"/>
            </a:endParaRPr>
          </a:p>
          <a:p>
            <a:pPr algn="ctr">
              <a:defRPr/>
            </a:pPr>
            <a:r>
              <a:rPr lang="en-US" sz="1900" b="1" dirty="0">
                <a:solidFill>
                  <a:srgbClr val="C00000"/>
                </a:solidFill>
                <a:latin typeface="Times New Roman" pitchFamily="18" charset="0"/>
                <a:ea typeface="+mj-ea"/>
                <a:cs typeface="Times New Roman" pitchFamily="18" charset="0"/>
              </a:rPr>
              <a:t>Supervising Guide: </a:t>
            </a:r>
          </a:p>
          <a:p>
            <a:pPr algn="ctr">
              <a:defRPr/>
            </a:pPr>
            <a:r>
              <a:rPr lang="en-US" sz="1900" b="1" dirty="0">
                <a:latin typeface="Times New Roman" pitchFamily="18" charset="0"/>
                <a:ea typeface="+mj-ea"/>
                <a:cs typeface="Times New Roman" pitchFamily="18" charset="0"/>
              </a:rPr>
              <a:t>Dr. K. Anoop Krishnan, Scientist–E, </a:t>
            </a:r>
          </a:p>
          <a:p>
            <a:pPr algn="ctr">
              <a:defRPr/>
            </a:pPr>
            <a:r>
              <a:rPr lang="en-US" sz="1900" b="1" dirty="0">
                <a:latin typeface="Times New Roman" pitchFamily="18" charset="0"/>
                <a:ea typeface="+mj-ea"/>
                <a:cs typeface="Times New Roman" pitchFamily="18" charset="0"/>
              </a:rPr>
              <a:t>Bio-Geochemistry Group, NCESS.</a:t>
            </a:r>
          </a:p>
          <a:p>
            <a:pPr algn="ctr">
              <a:defRPr/>
            </a:pPr>
            <a:endParaRPr lang="en-US" sz="1900" b="1"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050028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7939" y="2242039"/>
            <a:ext cx="3648807" cy="1015663"/>
          </a:xfrm>
          <a:prstGeom prst="rect">
            <a:avLst/>
          </a:prstGeom>
          <a:noFill/>
        </p:spPr>
        <p:txBody>
          <a:bodyPr wrap="square" rtlCol="0">
            <a:spAutoFit/>
          </a:bodyPr>
          <a:lstStyle/>
          <a:p>
            <a:r>
              <a:rPr lang="en-IN" sz="6000" dirty="0">
                <a:solidFill>
                  <a:srgbClr val="FF000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274682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409EF1-D126-46E8-B147-6A1322B5D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161" y="1667137"/>
            <a:ext cx="9107553" cy="4563379"/>
          </a:xfrm>
          <a:prstGeom prst="rect">
            <a:avLst/>
          </a:prstGeom>
        </p:spPr>
      </p:pic>
      <p:sp>
        <p:nvSpPr>
          <p:cNvPr id="3" name="TextBox 2">
            <a:extLst>
              <a:ext uri="{FF2B5EF4-FFF2-40B4-BE49-F238E27FC236}">
                <a16:creationId xmlns:a16="http://schemas.microsoft.com/office/drawing/2014/main" id="{087C65D6-2E20-40B1-AF67-5B8236FDAE77}"/>
              </a:ext>
            </a:extLst>
          </p:cNvPr>
          <p:cNvSpPr txBox="1"/>
          <p:nvPr/>
        </p:nvSpPr>
        <p:spPr>
          <a:xfrm>
            <a:off x="1552575" y="680450"/>
            <a:ext cx="2524125" cy="584775"/>
          </a:xfrm>
          <a:prstGeom prst="rect">
            <a:avLst/>
          </a:prstGeom>
          <a:noFill/>
        </p:spPr>
        <p:txBody>
          <a:bodyPr wrap="square" rtlCol="0">
            <a:spAutoFit/>
          </a:bodyPr>
          <a:lstStyle/>
          <a:p>
            <a:r>
              <a:rPr lang="en-IN" sz="3200" b="1" dirty="0">
                <a:latin typeface="Times New Roman" panose="02020603050405020304" pitchFamily="18" charset="0"/>
                <a:cs typeface="Times New Roman" panose="02020603050405020304" pitchFamily="18" charset="0"/>
              </a:rPr>
              <a:t>CONTENTS</a:t>
            </a:r>
          </a:p>
        </p:txBody>
      </p:sp>
      <p:grpSp>
        <p:nvGrpSpPr>
          <p:cNvPr id="4" name="Group 3">
            <a:extLst>
              <a:ext uri="{FF2B5EF4-FFF2-40B4-BE49-F238E27FC236}">
                <a16:creationId xmlns:a16="http://schemas.microsoft.com/office/drawing/2014/main" id="{B9534F67-CAD5-4EA6-8C10-E213F8879BF3}"/>
              </a:ext>
            </a:extLst>
          </p:cNvPr>
          <p:cNvGrpSpPr/>
          <p:nvPr/>
        </p:nvGrpSpPr>
        <p:grpSpPr>
          <a:xfrm>
            <a:off x="10191592" y="147182"/>
            <a:ext cx="1845720" cy="916199"/>
            <a:chOff x="10261883" y="121920"/>
            <a:chExt cx="1845720" cy="916199"/>
          </a:xfrm>
        </p:grpSpPr>
        <p:pic>
          <p:nvPicPr>
            <p:cNvPr id="5" name="Picture 4">
              <a:extLst>
                <a:ext uri="{FF2B5EF4-FFF2-40B4-BE49-F238E27FC236}">
                  <a16:creationId xmlns:a16="http://schemas.microsoft.com/office/drawing/2014/main" id="{6D3703FD-35BB-42A2-A99F-E513002580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7603" y="121920"/>
              <a:ext cx="900000" cy="905672"/>
            </a:xfrm>
            <a:prstGeom prst="rect">
              <a:avLst/>
            </a:prstGeom>
          </p:spPr>
        </p:pic>
        <p:pic>
          <p:nvPicPr>
            <p:cNvPr id="6" name="Picture 5">
              <a:extLst>
                <a:ext uri="{FF2B5EF4-FFF2-40B4-BE49-F238E27FC236}">
                  <a16:creationId xmlns:a16="http://schemas.microsoft.com/office/drawing/2014/main" id="{6D50F302-6ABD-436A-8997-D075B66D1D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883" y="121920"/>
              <a:ext cx="900000" cy="916199"/>
            </a:xfrm>
            <a:prstGeom prst="rect">
              <a:avLst/>
            </a:prstGeom>
          </p:spPr>
        </p:pic>
      </p:grpSp>
    </p:spTree>
    <p:extLst>
      <p:ext uri="{BB962C8B-B14F-4D97-AF65-F5344CB8AC3E}">
        <p14:creationId xmlns:p14="http://schemas.microsoft.com/office/powerpoint/2010/main" val="408706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E1B63D-4CD4-4C2E-955C-92D00D6E6960}"/>
              </a:ext>
            </a:extLst>
          </p:cNvPr>
          <p:cNvSpPr/>
          <p:nvPr/>
        </p:nvSpPr>
        <p:spPr>
          <a:xfrm>
            <a:off x="2509000" y="597140"/>
            <a:ext cx="6109173" cy="584775"/>
          </a:xfrm>
          <a:prstGeom prst="rect">
            <a:avLst/>
          </a:prstGeom>
        </p:spPr>
        <p:txBody>
          <a:bodyPr wrap="none">
            <a:spAutoFit/>
          </a:bodyPr>
          <a:lstStyle/>
          <a:p>
            <a:r>
              <a:rPr lang="en-IN" sz="3200" b="1" dirty="0">
                <a:latin typeface="Times New Roman" panose="02020603050405020304" pitchFamily="18" charset="0"/>
                <a:cs typeface="Times New Roman" panose="02020603050405020304" pitchFamily="18" charset="0"/>
              </a:rPr>
              <a:t>CONCEPT, AIM &amp; OBJECTIVE</a:t>
            </a:r>
          </a:p>
        </p:txBody>
      </p:sp>
      <p:grpSp>
        <p:nvGrpSpPr>
          <p:cNvPr id="3" name="Group 2">
            <a:extLst>
              <a:ext uri="{FF2B5EF4-FFF2-40B4-BE49-F238E27FC236}">
                <a16:creationId xmlns:a16="http://schemas.microsoft.com/office/drawing/2014/main" id="{87C97A99-CCEF-4018-A969-C378EA3144A4}"/>
              </a:ext>
            </a:extLst>
          </p:cNvPr>
          <p:cNvGrpSpPr/>
          <p:nvPr/>
        </p:nvGrpSpPr>
        <p:grpSpPr>
          <a:xfrm>
            <a:off x="10200923" y="167640"/>
            <a:ext cx="1845720" cy="916199"/>
            <a:chOff x="10261883" y="121920"/>
            <a:chExt cx="1845720" cy="916199"/>
          </a:xfrm>
        </p:grpSpPr>
        <p:pic>
          <p:nvPicPr>
            <p:cNvPr id="4" name="Picture 3">
              <a:extLst>
                <a:ext uri="{FF2B5EF4-FFF2-40B4-BE49-F238E27FC236}">
                  <a16:creationId xmlns:a16="http://schemas.microsoft.com/office/drawing/2014/main" id="{02860DAD-BCFD-463E-9C71-9C5D60A67B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7603" y="121920"/>
              <a:ext cx="900000" cy="905672"/>
            </a:xfrm>
            <a:prstGeom prst="rect">
              <a:avLst/>
            </a:prstGeom>
          </p:spPr>
        </p:pic>
        <p:pic>
          <p:nvPicPr>
            <p:cNvPr id="5" name="Picture 4">
              <a:extLst>
                <a:ext uri="{FF2B5EF4-FFF2-40B4-BE49-F238E27FC236}">
                  <a16:creationId xmlns:a16="http://schemas.microsoft.com/office/drawing/2014/main" id="{5967B979-0113-4851-8505-A37B4741A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883" y="121920"/>
              <a:ext cx="900000" cy="916199"/>
            </a:xfrm>
            <a:prstGeom prst="rect">
              <a:avLst/>
            </a:prstGeom>
          </p:spPr>
        </p:pic>
      </p:grpSp>
      <p:sp>
        <p:nvSpPr>
          <p:cNvPr id="6" name="Rectangle 5">
            <a:extLst>
              <a:ext uri="{FF2B5EF4-FFF2-40B4-BE49-F238E27FC236}">
                <a16:creationId xmlns:a16="http://schemas.microsoft.com/office/drawing/2014/main" id="{78A407DB-0702-481A-8853-38781B91D36C}"/>
              </a:ext>
            </a:extLst>
          </p:cNvPr>
          <p:cNvSpPr/>
          <p:nvPr/>
        </p:nvSpPr>
        <p:spPr>
          <a:xfrm>
            <a:off x="831205" y="2499028"/>
            <a:ext cx="4484733" cy="1292854"/>
          </a:xfrm>
          <a:prstGeom prst="rect">
            <a:avLst/>
          </a:prstGeom>
        </p:spPr>
        <p:txBody>
          <a:bodyPr wrap="square">
            <a:spAutoFit/>
          </a:bodyPr>
          <a:lstStyle/>
          <a:p>
            <a:pPr algn="ctr">
              <a:lnSpc>
                <a:spcPct val="150000"/>
              </a:lnSpc>
            </a:pPr>
            <a:endParaRPr lang="en-IN" b="1" dirty="0">
              <a:solidFill>
                <a:srgbClr val="C00000"/>
              </a:solidFill>
              <a:latin typeface="Comic Sans MS" panose="030F0702030302020204" pitchFamily="66" charset="0"/>
              <a:ea typeface="Verdana" panose="020B0604030504040204" pitchFamily="34" charset="0"/>
              <a:cs typeface="Verdana" panose="020B0604030504040204" pitchFamily="34" charset="0"/>
            </a:endParaRPr>
          </a:p>
          <a:p>
            <a:pPr algn="ctr">
              <a:lnSpc>
                <a:spcPct val="150000"/>
              </a:lnSpc>
            </a:pPr>
            <a:r>
              <a:rPr lang="en-IN" b="1" dirty="0">
                <a:solidFill>
                  <a:srgbClr val="0070C0"/>
                </a:solidFill>
                <a:latin typeface="Comic Sans MS" panose="030F0702030302020204" pitchFamily="66" charset="0"/>
              </a:rPr>
              <a:t>The main aim of the present study is to mitigate acephate using Fe-MMT</a:t>
            </a:r>
            <a:endParaRPr lang="en-IN" b="1" dirty="0">
              <a:solidFill>
                <a:srgbClr val="0070C0"/>
              </a:solidFill>
              <a:latin typeface="Comic Sans MS" panose="030F0702030302020204" pitchFamily="66"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C0048AE3-FEE5-43D6-AA07-7BD631672CA3}"/>
              </a:ext>
            </a:extLst>
          </p:cNvPr>
          <p:cNvSpPr/>
          <p:nvPr/>
        </p:nvSpPr>
        <p:spPr>
          <a:xfrm flipH="1">
            <a:off x="5752889" y="1650616"/>
            <a:ext cx="45719" cy="4561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4A873B76-9BA0-4A45-9258-36C5534F963A}"/>
              </a:ext>
            </a:extLst>
          </p:cNvPr>
          <p:cNvSpPr txBox="1"/>
          <p:nvPr/>
        </p:nvSpPr>
        <p:spPr>
          <a:xfrm>
            <a:off x="6520568" y="2499028"/>
            <a:ext cx="4130355" cy="2062103"/>
          </a:xfrm>
          <a:prstGeom prst="rect">
            <a:avLst/>
          </a:prstGeom>
          <a:noFill/>
        </p:spPr>
        <p:txBody>
          <a:bodyPr wrap="square" rtlCol="0">
            <a:spAutoFit/>
          </a:bodyPr>
          <a:lstStyle/>
          <a:p>
            <a:r>
              <a:rPr lang="en-IN" sz="2000" b="1" u="sng" dirty="0">
                <a:latin typeface="Times New Roman" panose="02020603050405020304" pitchFamily="18" charset="0"/>
                <a:cs typeface="Times New Roman" panose="02020603050405020304" pitchFamily="18" charset="0"/>
              </a:rPr>
              <a:t>Objectives</a:t>
            </a:r>
          </a:p>
          <a:p>
            <a:pPr marL="342900" indent="-342900" algn="just">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To study the feasibility of using natural clay as </a:t>
            </a:r>
            <a:r>
              <a:rPr lang="en-IN" sz="2000" dirty="0">
                <a:latin typeface="Times New Roman" panose="02020603050405020304" pitchFamily="18" charset="0"/>
                <a:cs typeface="Times New Roman" panose="02020603050405020304" pitchFamily="18" charset="0"/>
              </a:rPr>
              <a:t>an adsorbent for the removal of acephate</a:t>
            </a:r>
          </a:p>
          <a:p>
            <a:endParaRPr lang="en-IN" dirty="0"/>
          </a:p>
        </p:txBody>
      </p:sp>
    </p:spTree>
    <p:extLst>
      <p:ext uri="{BB962C8B-B14F-4D97-AF65-F5344CB8AC3E}">
        <p14:creationId xmlns:p14="http://schemas.microsoft.com/office/powerpoint/2010/main" val="1075394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259" y="150087"/>
            <a:ext cx="4132385" cy="5859009"/>
          </a:xfrm>
          <a:prstGeom prst="rect">
            <a:avLst/>
          </a:prstGeom>
        </p:spPr>
      </p:pic>
      <p:sp>
        <p:nvSpPr>
          <p:cNvPr id="3" name="Rectangle 2"/>
          <p:cNvSpPr/>
          <p:nvPr/>
        </p:nvSpPr>
        <p:spPr>
          <a:xfrm>
            <a:off x="386859" y="5822275"/>
            <a:ext cx="3903785" cy="941796"/>
          </a:xfrm>
          <a:prstGeom prst="rect">
            <a:avLst/>
          </a:prstGeom>
        </p:spPr>
        <p:txBody>
          <a:bodyPr wrap="square">
            <a:spAutoFit/>
          </a:bodyPr>
          <a:lstStyle/>
          <a:p>
            <a:pPr algn="just">
              <a:lnSpc>
                <a:spcPct val="115000"/>
              </a:lnSpc>
              <a:spcAft>
                <a:spcPts val="10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Figure 1. Study area showing the location of investigated sampling sites in the highlands of Periyar River basin.</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583796" y="1106781"/>
            <a:ext cx="6441757" cy="4570562"/>
          </a:xfrm>
          <a:prstGeom prst="rect">
            <a:avLst/>
          </a:prstGeom>
        </p:spPr>
      </p:pic>
      <p:sp>
        <p:nvSpPr>
          <p:cNvPr id="5" name="Rectangle 4"/>
          <p:cNvSpPr/>
          <p:nvPr/>
        </p:nvSpPr>
        <p:spPr>
          <a:xfrm>
            <a:off x="4929553" y="5501931"/>
            <a:ext cx="6096000" cy="640688"/>
          </a:xfrm>
          <a:prstGeom prst="rect">
            <a:avLst/>
          </a:prstGeom>
        </p:spPr>
        <p:txBody>
          <a:bodyPr>
            <a:spAutoFit/>
          </a:bodyPr>
          <a:lstStyle/>
          <a:p>
            <a:pPr>
              <a:lnSpc>
                <a:spcPct val="115000"/>
              </a:lnSpc>
              <a:spcAft>
                <a:spcPts val="1000"/>
              </a:spcAft>
            </a:pPr>
            <a:r>
              <a:rPr lang="en-US"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Figure 2.</a:t>
            </a:r>
            <a:r>
              <a:rPr lang="en-US" sz="1600" b="1" dirty="0">
                <a:latin typeface="Times New Roman" panose="02020603050405020304" pitchFamily="18" charset="0"/>
                <a:ea typeface="Calibri" panose="020F0502020204030204" pitchFamily="34" charset="0"/>
                <a:cs typeface="Times New Roman" panose="02020603050405020304" pitchFamily="18" charset="0"/>
              </a:rPr>
              <a:t> Pesticides sampling locations in the cardamom plantations over the highlands of Periyar River basin (Idukki District).</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223310" y="150087"/>
            <a:ext cx="4753635" cy="1015663"/>
          </a:xfrm>
          <a:prstGeom prst="rect">
            <a:avLst/>
          </a:prstGeom>
        </p:spPr>
        <p:txBody>
          <a:bodyPr wrap="square">
            <a:spAutoFit/>
          </a:bodyPr>
          <a:lstStyle/>
          <a:p>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Study area </a:t>
            </a:r>
            <a:endParaRPr lang="en-IN" sz="6000" dirty="0">
              <a:solidFill>
                <a:srgbClr val="FF0000"/>
              </a:solidFill>
            </a:endParaRPr>
          </a:p>
        </p:txBody>
      </p:sp>
      <p:pic>
        <p:nvPicPr>
          <p:cNvPr id="7" name="Picture 6"/>
          <p:cNvPicPr>
            <a:picLocks noChangeAspect="1"/>
          </p:cNvPicPr>
          <p:nvPr/>
        </p:nvPicPr>
        <p:blipFill>
          <a:blip r:embed="rId4"/>
          <a:stretch>
            <a:fillRect/>
          </a:stretch>
        </p:blipFill>
        <p:spPr>
          <a:xfrm>
            <a:off x="10751603" y="97974"/>
            <a:ext cx="1134204" cy="1060920"/>
          </a:xfrm>
          <a:prstGeom prst="rect">
            <a:avLst/>
          </a:prstGeom>
        </p:spPr>
      </p:pic>
      <p:pic>
        <p:nvPicPr>
          <p:cNvPr id="8" name="Picture 2" descr="Image result for ncess logo"/>
          <p:cNvPicPr>
            <a:picLocks noChangeAspect="1" noChangeArrowheads="1"/>
          </p:cNvPicPr>
          <p:nvPr/>
        </p:nvPicPr>
        <p:blipFill rotWithShape="1">
          <a:blip r:embed="rId5">
            <a:extLst>
              <a:ext uri="{28A0092B-C50C-407E-A947-70E740481C1C}">
                <a14:useLocalDpi xmlns:a14="http://schemas.microsoft.com/office/drawing/2010/main" val="0"/>
              </a:ext>
            </a:extLst>
          </a:blip>
          <a:srcRect t="14169"/>
          <a:stretch/>
        </p:blipFill>
        <p:spPr bwMode="auto">
          <a:xfrm>
            <a:off x="10199743" y="5744498"/>
            <a:ext cx="1917766" cy="109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60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9862" y="879231"/>
          <a:ext cx="6901961" cy="4510454"/>
        </p:xfrm>
        <a:graphic>
          <a:graphicData uri="http://schemas.openxmlformats.org/drawingml/2006/table">
            <a:tbl>
              <a:tblPr/>
              <a:tblGrid>
                <a:gridCol w="1203125">
                  <a:extLst>
                    <a:ext uri="{9D8B030D-6E8A-4147-A177-3AD203B41FA5}">
                      <a16:colId xmlns:a16="http://schemas.microsoft.com/office/drawing/2014/main" val="4260981179"/>
                    </a:ext>
                  </a:extLst>
                </a:gridCol>
                <a:gridCol w="1326115">
                  <a:extLst>
                    <a:ext uri="{9D8B030D-6E8A-4147-A177-3AD203B41FA5}">
                      <a16:colId xmlns:a16="http://schemas.microsoft.com/office/drawing/2014/main" val="573659697"/>
                    </a:ext>
                  </a:extLst>
                </a:gridCol>
                <a:gridCol w="1408993">
                  <a:extLst>
                    <a:ext uri="{9D8B030D-6E8A-4147-A177-3AD203B41FA5}">
                      <a16:colId xmlns:a16="http://schemas.microsoft.com/office/drawing/2014/main" val="4098721024"/>
                    </a:ext>
                  </a:extLst>
                </a:gridCol>
                <a:gridCol w="240618">
                  <a:extLst>
                    <a:ext uri="{9D8B030D-6E8A-4147-A177-3AD203B41FA5}">
                      <a16:colId xmlns:a16="http://schemas.microsoft.com/office/drawing/2014/main" val="991558219"/>
                    </a:ext>
                  </a:extLst>
                </a:gridCol>
                <a:gridCol w="753771">
                  <a:extLst>
                    <a:ext uri="{9D8B030D-6E8A-4147-A177-3AD203B41FA5}">
                      <a16:colId xmlns:a16="http://schemas.microsoft.com/office/drawing/2014/main" val="2358996750"/>
                    </a:ext>
                  </a:extLst>
                </a:gridCol>
                <a:gridCol w="603724">
                  <a:extLst>
                    <a:ext uri="{9D8B030D-6E8A-4147-A177-3AD203B41FA5}">
                      <a16:colId xmlns:a16="http://schemas.microsoft.com/office/drawing/2014/main" val="3451810263"/>
                    </a:ext>
                  </a:extLst>
                </a:gridCol>
                <a:gridCol w="276264">
                  <a:extLst>
                    <a:ext uri="{9D8B030D-6E8A-4147-A177-3AD203B41FA5}">
                      <a16:colId xmlns:a16="http://schemas.microsoft.com/office/drawing/2014/main" val="3195349715"/>
                    </a:ext>
                  </a:extLst>
                </a:gridCol>
                <a:gridCol w="668133">
                  <a:extLst>
                    <a:ext uri="{9D8B030D-6E8A-4147-A177-3AD203B41FA5}">
                      <a16:colId xmlns:a16="http://schemas.microsoft.com/office/drawing/2014/main" val="1949514374"/>
                    </a:ext>
                  </a:extLst>
                </a:gridCol>
                <a:gridCol w="421218">
                  <a:extLst>
                    <a:ext uri="{9D8B030D-6E8A-4147-A177-3AD203B41FA5}">
                      <a16:colId xmlns:a16="http://schemas.microsoft.com/office/drawing/2014/main" val="1215449350"/>
                    </a:ext>
                  </a:extLst>
                </a:gridCol>
              </a:tblGrid>
              <a:tr h="329055">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IN"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Locations</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3">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IN"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Summer</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gridSpan="3">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IN"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Monsoon</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extLst>
                  <a:ext uri="{0D108BD9-81ED-4DB2-BD59-A6C34878D82A}">
                    <a16:rowId xmlns:a16="http://schemas.microsoft.com/office/drawing/2014/main" val="1993717931"/>
                  </a:ext>
                </a:extLst>
              </a:tr>
              <a:tr h="836279">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1"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Acephate (mg/L)</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Fenvalerate (mg/L)</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9">
                  <a:txBody>
                    <a:bodyPr/>
                    <a:lstStyle/>
                    <a:p>
                      <a:endParaRPr lang="en-IN" dirty="0"/>
                    </a:p>
                  </a:txBody>
                  <a:tcPr marL="64409" marR="6440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Acephate (mg/L)</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Fenvalerate (mg/L)</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2673681"/>
                  </a:ext>
                </a:extLst>
              </a:tr>
              <a:tr h="41814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SL 05</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3.344</a:t>
                      </a:r>
                      <a:r>
                        <a:rPr kumimoji="0" lang="en-US" altLang="en-US" sz="1100" b="1" i="0"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300" b="1"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-4</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3.482</a:t>
                      </a:r>
                      <a:r>
                        <a:rPr kumimoji="0" lang="en-US" altLang="en-US" sz="1100" b="1" i="0" u="none" strike="noStrike" cap="none" normalizeH="0" baseline="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3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vMerge="1">
                  <a:txBody>
                    <a:bodyPr/>
                    <a:lstStyle/>
                    <a:p>
                      <a:endParaRPr lang="en-IN"/>
                    </a:p>
                  </a:txBody>
                  <a:tcPr marL="64409" marR="6440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0.088</a:t>
                      </a:r>
                      <a:r>
                        <a:rPr kumimoji="0" lang="en-US" altLang="en-US" sz="1100" b="1" i="0" u="none" strike="noStrike" cap="none" normalizeH="0" baseline="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-4</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1.357</a:t>
                      </a:r>
                      <a:r>
                        <a:rPr kumimoji="0" lang="en-US" altLang="en-US" sz="1100" b="1" i="0"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IN"/>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90815990"/>
                  </a:ext>
                </a:extLst>
              </a:tr>
              <a:tr h="41814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SL 06</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2.148</a:t>
                      </a:r>
                      <a:r>
                        <a:rPr kumimoji="0" lang="en-US" altLang="en-US" sz="1100" b="1" i="0" u="none" strike="noStrike" cap="none" normalizeH="0" baseline="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3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-4</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3.282</a:t>
                      </a:r>
                      <a:r>
                        <a:rPr kumimoji="0" lang="en-US" altLang="en-US" sz="1100" b="1" i="0"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300" b="1"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vMerge="1">
                  <a:txBody>
                    <a:bodyPr/>
                    <a:lstStyle/>
                    <a:p>
                      <a:endParaRPr lang="en-IN"/>
                    </a:p>
                  </a:txBody>
                  <a:tcPr marL="64409" marR="64409" marT="0" marB="0" anchor="ctr"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1.042</a:t>
                      </a:r>
                      <a:r>
                        <a:rPr kumimoji="0" lang="en-US" altLang="en-US" sz="1100" b="1" i="0" u="none" strike="noStrike" cap="none" normalizeH="0" baseline="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-5</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gridSpan="2">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0.112</a:t>
                      </a:r>
                      <a:r>
                        <a:rPr kumimoji="0" lang="en-US" altLang="en-US" sz="1100" b="1" i="0"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hMerge="1">
                  <a:txBody>
                    <a:bodyPr/>
                    <a:lstStyle/>
                    <a:p>
                      <a:endParaRPr lang="en-IN"/>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908331685"/>
                  </a:ext>
                </a:extLst>
              </a:tr>
              <a:tr h="41814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SL 07</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9.700</a:t>
                      </a:r>
                      <a:r>
                        <a:rPr kumimoji="0" lang="en-US" altLang="en-US" sz="1100" b="1" i="0"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300" b="1"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-6</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3.291</a:t>
                      </a:r>
                      <a:r>
                        <a:rPr kumimoji="0" lang="en-US" altLang="en-US" sz="1100" b="1" i="0" u="none" strike="noStrike" cap="none" normalizeH="0" baseline="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vMerge="1">
                  <a:txBody>
                    <a:bodyPr/>
                    <a:lstStyle/>
                    <a:p>
                      <a:endParaRPr lang="en-IN"/>
                    </a:p>
                  </a:txBody>
                  <a:tcPr marL="64409" marR="64409" marT="0" marB="0" anchor="ctr"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0.003</a:t>
                      </a:r>
                      <a:r>
                        <a:rPr kumimoji="0" lang="en-US" altLang="en-US" sz="1100" b="1" i="0"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gridSpan="2">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1.667</a:t>
                      </a:r>
                      <a:r>
                        <a:rPr kumimoji="0" lang="en-US" altLang="en-US" sz="1100" b="1" i="0"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hMerge="1">
                  <a:txBody>
                    <a:bodyPr/>
                    <a:lstStyle/>
                    <a:p>
                      <a:endParaRPr lang="en-IN"/>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329682933"/>
                  </a:ext>
                </a:extLst>
              </a:tr>
              <a:tr h="41814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SL 08</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2.991</a:t>
                      </a:r>
                      <a:r>
                        <a:rPr kumimoji="0" lang="en-US" altLang="en-US" sz="1100" b="1" i="0" u="none" strike="noStrike" cap="none" normalizeH="0" baseline="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-4</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3.611</a:t>
                      </a:r>
                      <a:r>
                        <a:rPr kumimoji="0" lang="en-US" altLang="en-US" sz="1100" b="1" i="0" u="none" strike="noStrike" cap="none" normalizeH="0" baseline="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vMerge="1">
                  <a:txBody>
                    <a:bodyPr/>
                    <a:lstStyle/>
                    <a:p>
                      <a:endParaRPr lang="en-IN"/>
                    </a:p>
                  </a:txBody>
                  <a:tcPr marL="64409" marR="64409" marT="0" marB="0" anchor="ctr"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1.009</a:t>
                      </a:r>
                      <a:r>
                        <a:rPr kumimoji="0" lang="en-US" altLang="en-US" sz="1100" b="1" i="0"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-4</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gridSpan="2">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1.540</a:t>
                      </a:r>
                      <a:r>
                        <a:rPr kumimoji="0" lang="en-US" altLang="en-US" sz="1100" b="1" i="0"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hMerge="1">
                  <a:txBody>
                    <a:bodyPr/>
                    <a:lstStyle/>
                    <a:p>
                      <a:endParaRPr lang="en-IN"/>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969779530"/>
                  </a:ext>
                </a:extLst>
              </a:tr>
              <a:tr h="41814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SL 09</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1.247</a:t>
                      </a:r>
                      <a:r>
                        <a:rPr kumimoji="0" lang="en-US" altLang="en-US" sz="1100" b="1" i="0" u="none" strike="noStrike" cap="none" normalizeH="0" baseline="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3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-4</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3.824</a:t>
                      </a:r>
                      <a:r>
                        <a:rPr kumimoji="0" lang="en-US" altLang="en-US" sz="1100" b="1" i="0" u="none" strike="noStrike" cap="none" normalizeH="0" baseline="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vMerge="1">
                  <a:txBody>
                    <a:bodyPr/>
                    <a:lstStyle/>
                    <a:p>
                      <a:endParaRPr lang="en-IN"/>
                    </a:p>
                  </a:txBody>
                  <a:tcPr marL="64409" marR="64409" marT="0" marB="0" anchor="ctr"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0.055</a:t>
                      </a:r>
                      <a:r>
                        <a:rPr kumimoji="0" lang="en-US" altLang="en-US" sz="1100" b="1" i="0"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-4</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gridSpan="2">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1.731</a:t>
                      </a:r>
                      <a:r>
                        <a:rPr kumimoji="0" lang="en-US" altLang="en-US" sz="1100" b="1" i="0"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hMerge="1">
                  <a:txBody>
                    <a:bodyPr/>
                    <a:lstStyle/>
                    <a:p>
                      <a:endParaRPr lang="en-IN"/>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74330858"/>
                  </a:ext>
                </a:extLst>
              </a:tr>
              <a:tr h="41814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SL 10</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1.974</a:t>
                      </a:r>
                      <a:r>
                        <a:rPr kumimoji="0" lang="en-US" altLang="en-US" sz="1100" b="1" i="0" u="none" strike="noStrike" cap="none" normalizeH="0" baseline="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-4</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3.512</a:t>
                      </a:r>
                      <a:r>
                        <a:rPr kumimoji="0" lang="en-US" altLang="en-US" sz="1100" b="1" i="0" u="none" strike="noStrike" cap="none" normalizeH="0" baseline="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vMerge="1">
                  <a:txBody>
                    <a:bodyPr/>
                    <a:lstStyle/>
                    <a:p>
                      <a:endParaRPr lang="en-IN"/>
                    </a:p>
                  </a:txBody>
                  <a:tcPr marL="64409" marR="64409" marT="0" marB="0" anchor="ctr"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1.878</a:t>
                      </a:r>
                      <a:r>
                        <a:rPr kumimoji="0" lang="en-US" altLang="en-US" sz="1100" b="1" i="0" u="none" strike="noStrike" cap="none" normalizeH="0" baseline="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-5</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gridSpan="2">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0.054</a:t>
                      </a:r>
                      <a:r>
                        <a:rPr kumimoji="0" lang="en-US" altLang="en-US" sz="1100" b="1" i="0"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-3</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hMerge="1">
                  <a:txBody>
                    <a:bodyPr/>
                    <a:lstStyle/>
                    <a:p>
                      <a:endParaRPr lang="en-IN"/>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657199053"/>
                  </a:ext>
                </a:extLst>
              </a:tr>
              <a:tr h="41814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SL 12</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4.217</a:t>
                      </a:r>
                      <a:r>
                        <a:rPr kumimoji="0" lang="en-US" altLang="en-US" sz="1100" b="1" i="0" u="none" strike="noStrike" cap="none" normalizeH="0" baseline="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3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-4</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3.102</a:t>
                      </a:r>
                      <a:r>
                        <a:rPr kumimoji="0" lang="en-US" altLang="en-US" sz="1100" b="1" i="0" u="none" strike="noStrike" cap="none" normalizeH="0" baseline="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vMerge="1">
                  <a:txBody>
                    <a:bodyPr/>
                    <a:lstStyle/>
                    <a:p>
                      <a:endParaRPr lang="en-IN"/>
                    </a:p>
                  </a:txBody>
                  <a:tcPr marL="64409" marR="64409" marT="0" marB="0" anchor="ctr"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2.411</a:t>
                      </a:r>
                      <a:r>
                        <a:rPr kumimoji="0" lang="en-US" altLang="en-US" sz="1100" b="1" i="0" u="none" strike="noStrike" cap="none" normalizeH="0" baseline="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-6</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gridSpan="2">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1.312</a:t>
                      </a:r>
                      <a:r>
                        <a:rPr kumimoji="0" lang="en-US" altLang="en-US" sz="1100" b="1" i="0"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-4</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tc hMerge="1">
                  <a:txBody>
                    <a:bodyPr/>
                    <a:lstStyle/>
                    <a:p>
                      <a:endParaRPr lang="en-IN"/>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318014398"/>
                  </a:ext>
                </a:extLst>
              </a:tr>
              <a:tr h="41814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SL 15</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3.216</a:t>
                      </a:r>
                      <a:r>
                        <a:rPr kumimoji="0" lang="en-US" altLang="en-US" sz="1100" b="1" i="0" u="none" strike="noStrike" cap="none" normalizeH="0" baseline="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-4</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3.511</a:t>
                      </a:r>
                      <a:r>
                        <a:rPr kumimoji="0" lang="en-US" altLang="en-US" sz="1100" b="1" i="0" u="none" strike="noStrike" cap="none" normalizeH="0" baseline="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IN"/>
                    </a:p>
                  </a:txBody>
                  <a:tcPr marL="64409" marR="64409"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1.978</a:t>
                      </a:r>
                      <a:r>
                        <a:rPr kumimoji="0" lang="en-US" altLang="en-US" sz="1100" b="1" i="0" u="none" strike="noStrike" cap="none" normalizeH="0" baseline="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-6</a:t>
                      </a: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fontAlgn="base">
                        <a:spcBef>
                          <a:spcPts val="375"/>
                        </a:spcBef>
                        <a:spcAft>
                          <a:spcPct val="0"/>
                        </a:spcAft>
                        <a:buClr>
                          <a:srgbClr val="A28E6A"/>
                        </a:buClr>
                        <a:defRPr>
                          <a:solidFill>
                            <a:schemeClr val="tx1"/>
                          </a:solidFill>
                          <a:latin typeface="Perpetua" panose="02020502060401020303" pitchFamily="18" charset="0"/>
                        </a:defRPr>
                      </a:lvl6pPr>
                      <a:lvl7pPr marL="2971800" indent="-228600" fontAlgn="base">
                        <a:spcBef>
                          <a:spcPts val="375"/>
                        </a:spcBef>
                        <a:spcAft>
                          <a:spcPct val="0"/>
                        </a:spcAft>
                        <a:buClr>
                          <a:srgbClr val="A28E6A"/>
                        </a:buClr>
                        <a:defRPr>
                          <a:solidFill>
                            <a:schemeClr val="tx1"/>
                          </a:solidFill>
                          <a:latin typeface="Perpetua" panose="02020502060401020303" pitchFamily="18" charset="0"/>
                        </a:defRPr>
                      </a:lvl7pPr>
                      <a:lvl8pPr marL="3429000" indent="-228600" fontAlgn="base">
                        <a:spcBef>
                          <a:spcPts val="375"/>
                        </a:spcBef>
                        <a:spcAft>
                          <a:spcPct val="0"/>
                        </a:spcAft>
                        <a:buClr>
                          <a:srgbClr val="A28E6A"/>
                        </a:buClr>
                        <a:defRPr>
                          <a:solidFill>
                            <a:schemeClr val="tx1"/>
                          </a:solidFill>
                          <a:latin typeface="Perpetua" panose="02020502060401020303" pitchFamily="18" charset="0"/>
                        </a:defRPr>
                      </a:lvl8pPr>
                      <a:lvl9pPr marL="3886200" indent="-228600" fontAlgn="base">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0.009</a:t>
                      </a:r>
                      <a:r>
                        <a:rPr kumimoji="0" lang="en-US" altLang="en-US" sz="1100" b="1" i="0"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a:t>
                      </a:r>
                      <a:r>
                        <a:rPr kumimoji="0" lang="en-US" altLang="en-US"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en-US" altLang="en-US" sz="1100" b="1"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09" marR="64409"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6150097"/>
                  </a:ext>
                </a:extLst>
              </a:tr>
            </a:tbl>
          </a:graphicData>
        </a:graphic>
      </p:graphicFrame>
      <p:grpSp>
        <p:nvGrpSpPr>
          <p:cNvPr id="9" name="Group 8"/>
          <p:cNvGrpSpPr>
            <a:grpSpLocks/>
          </p:cNvGrpSpPr>
          <p:nvPr/>
        </p:nvGrpSpPr>
        <p:grpSpPr bwMode="auto">
          <a:xfrm>
            <a:off x="6686988" y="879231"/>
            <a:ext cx="5072625" cy="2084169"/>
            <a:chOff x="0" y="0"/>
            <a:chExt cx="7179126" cy="2520315"/>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563620" cy="2519680"/>
            </a:xfrm>
            <a:prstGeom prst="rect">
              <a:avLst/>
            </a:prstGeom>
            <a:noFill/>
            <a:ln w="1270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4962" y="0"/>
              <a:ext cx="3564164" cy="2520315"/>
            </a:xfrm>
            <a:prstGeom prst="rect">
              <a:avLst/>
            </a:prstGeom>
            <a:noFill/>
            <a:ln w="1270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18"/>
            <p:cNvSpPr txBox="1">
              <a:spLocks noChangeArrowheads="1"/>
            </p:cNvSpPr>
            <p:nvPr/>
          </p:nvSpPr>
          <p:spPr bwMode="auto">
            <a:xfrm>
              <a:off x="151866" y="2040486"/>
              <a:ext cx="435836" cy="376015"/>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A</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19"/>
            <p:cNvSpPr txBox="1">
              <a:spLocks noChangeArrowheads="1"/>
            </p:cNvSpPr>
            <p:nvPr/>
          </p:nvSpPr>
          <p:spPr bwMode="auto">
            <a:xfrm>
              <a:off x="3698371" y="2040486"/>
              <a:ext cx="435836" cy="376015"/>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B</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4" name="Group 13"/>
          <p:cNvGrpSpPr>
            <a:grpSpLocks/>
          </p:cNvGrpSpPr>
          <p:nvPr/>
        </p:nvGrpSpPr>
        <p:grpSpPr bwMode="auto">
          <a:xfrm>
            <a:off x="6704934" y="3547174"/>
            <a:ext cx="5072625" cy="1842378"/>
            <a:chOff x="0" y="0"/>
            <a:chExt cx="7191403" cy="2519680"/>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7783" y="0"/>
              <a:ext cx="3563620" cy="2519680"/>
            </a:xfrm>
            <a:prstGeom prst="rect">
              <a:avLst/>
            </a:prstGeom>
            <a:noFill/>
            <a:ln w="1270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563620" cy="2519680"/>
            </a:xfrm>
            <a:prstGeom prst="rect">
              <a:avLst/>
            </a:prstGeom>
            <a:noFill/>
            <a:ln w="1270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26"/>
            <p:cNvSpPr txBox="1">
              <a:spLocks noChangeArrowheads="1"/>
            </p:cNvSpPr>
            <p:nvPr/>
          </p:nvSpPr>
          <p:spPr bwMode="auto">
            <a:xfrm>
              <a:off x="90280" y="2058228"/>
              <a:ext cx="506730" cy="359410"/>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A</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7"/>
            <p:cNvSpPr txBox="1">
              <a:spLocks noChangeArrowheads="1"/>
            </p:cNvSpPr>
            <p:nvPr/>
          </p:nvSpPr>
          <p:spPr bwMode="auto">
            <a:xfrm>
              <a:off x="3708124" y="2058228"/>
              <a:ext cx="506895" cy="360000"/>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B</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Rectangle 18"/>
          <p:cNvSpPr/>
          <p:nvPr/>
        </p:nvSpPr>
        <p:spPr>
          <a:xfrm>
            <a:off x="6630096" y="554714"/>
            <a:ext cx="6096000" cy="324384"/>
          </a:xfrm>
          <a:prstGeom prst="rect">
            <a:avLst/>
          </a:prstGeom>
        </p:spPr>
        <p:txBody>
          <a:bodyPr>
            <a:spAutoFit/>
          </a:bodyPr>
          <a:lstStyle/>
          <a:p>
            <a:pPr>
              <a:lnSpc>
                <a:spcPct val="115000"/>
              </a:lnSpc>
              <a:spcAft>
                <a:spcPts val="10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Fig. 3. Spatial distribution map of Acephate (A) Summer (B) Monsoon</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6560135" y="3148177"/>
            <a:ext cx="6096000" cy="324384"/>
          </a:xfrm>
          <a:prstGeom prst="rect">
            <a:avLst/>
          </a:prstGeom>
        </p:spPr>
        <p:txBody>
          <a:bodyPr>
            <a:spAutoFit/>
          </a:bodyPr>
          <a:lstStyle/>
          <a:p>
            <a:pPr>
              <a:lnSpc>
                <a:spcPct val="115000"/>
              </a:lnSpc>
              <a:spcAft>
                <a:spcPts val="10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Fig. 4. Spatial distribution map of Fenvalerate (A) Summer (B) Monsoon</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8706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2829" y="163457"/>
            <a:ext cx="7606342" cy="10156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57200" algn="ctr">
              <a:tabLst>
                <a:tab pos="752475" algn="l"/>
                <a:tab pos="1257300" algn="l"/>
                <a:tab pos="5524500" algn="l"/>
                <a:tab pos="5943600" algn="r"/>
              </a:tabLst>
            </a:pPr>
            <a:r>
              <a:rPr lang="en-IN" sz="2000" b="1" dirty="0">
                <a:solidFill>
                  <a:srgbClr val="000000"/>
                </a:solidFill>
                <a:latin typeface="Times New Roman" panose="02020603050405020304" pitchFamily="18" charset="0"/>
                <a:ea typeface="Droid Sans Fallback"/>
                <a:cs typeface="Times New Roman" panose="02020603050405020304" pitchFamily="18" charset="0"/>
              </a:rPr>
              <a:t>Batch adsorption incorporating response surface methodology </a:t>
            </a:r>
          </a:p>
          <a:p>
            <a:pPr marL="457200" algn="ctr">
              <a:tabLst>
                <a:tab pos="752475" algn="l"/>
                <a:tab pos="1257300" algn="l"/>
                <a:tab pos="5524500" algn="l"/>
                <a:tab pos="5943600" algn="r"/>
              </a:tabLst>
            </a:pPr>
            <a:r>
              <a:rPr lang="en-IN" sz="2000" b="1" dirty="0">
                <a:solidFill>
                  <a:srgbClr val="000000"/>
                </a:solidFill>
                <a:latin typeface="Times New Roman" panose="02020603050405020304" pitchFamily="18" charset="0"/>
                <a:ea typeface="Droid Sans Fallback"/>
                <a:cs typeface="Times New Roman" panose="02020603050405020304" pitchFamily="18" charset="0"/>
              </a:rPr>
              <a:t>for </a:t>
            </a:r>
          </a:p>
          <a:p>
            <a:pPr marL="457200" algn="ctr">
              <a:tabLst>
                <a:tab pos="752475" algn="l"/>
                <a:tab pos="1257300" algn="l"/>
                <a:tab pos="5524500" algn="l"/>
                <a:tab pos="5943600" algn="r"/>
              </a:tabLst>
            </a:pPr>
            <a:r>
              <a:rPr lang="en-IN" sz="2000" b="1" dirty="0">
                <a:solidFill>
                  <a:srgbClr val="000000"/>
                </a:solidFill>
                <a:latin typeface="Times New Roman" panose="02020603050405020304" pitchFamily="18" charset="0"/>
                <a:ea typeface="Droid Sans Fallback"/>
                <a:cs typeface="Times New Roman" panose="02020603050405020304" pitchFamily="18" charset="0"/>
              </a:rPr>
              <a:t>the elimination of acephate</a:t>
            </a:r>
            <a:endParaRPr lang="en-IN" sz="2000" b="1" dirty="0">
              <a:effectLst/>
              <a:latin typeface="Calibri" panose="020F0502020204030204" pitchFamily="34" charset="0"/>
              <a:ea typeface="Droid Sans Fallback"/>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091462" y="4651516"/>
            <a:ext cx="1991586" cy="1784062"/>
          </a:xfrm>
          <a:prstGeom prst="rect">
            <a:avLst/>
          </a:prstGeom>
        </p:spPr>
      </p:pic>
      <p:pic>
        <p:nvPicPr>
          <p:cNvPr id="4" name="Picture 3"/>
          <p:cNvPicPr>
            <a:picLocks noChangeAspect="1"/>
          </p:cNvPicPr>
          <p:nvPr/>
        </p:nvPicPr>
        <p:blipFill>
          <a:blip r:embed="rId3"/>
          <a:stretch>
            <a:fillRect/>
          </a:stretch>
        </p:blipFill>
        <p:spPr>
          <a:xfrm>
            <a:off x="6694141" y="2374847"/>
            <a:ext cx="2456623" cy="2276669"/>
          </a:xfrm>
          <a:prstGeom prst="rect">
            <a:avLst/>
          </a:prstGeom>
        </p:spPr>
      </p:pic>
      <p:pic>
        <p:nvPicPr>
          <p:cNvPr id="5" name="Picture 4"/>
          <p:cNvPicPr>
            <a:picLocks noChangeAspect="1"/>
          </p:cNvPicPr>
          <p:nvPr/>
        </p:nvPicPr>
        <p:blipFill>
          <a:blip r:embed="rId4"/>
          <a:stretch>
            <a:fillRect/>
          </a:stretch>
        </p:blipFill>
        <p:spPr>
          <a:xfrm>
            <a:off x="9150764" y="2155370"/>
            <a:ext cx="1977727" cy="2838999"/>
          </a:xfrm>
          <a:prstGeom prst="rect">
            <a:avLst/>
          </a:prstGeom>
        </p:spPr>
      </p:pic>
      <p:pic>
        <p:nvPicPr>
          <p:cNvPr id="6" name="Picture 5"/>
          <p:cNvPicPr>
            <a:picLocks noChangeAspect="1"/>
          </p:cNvPicPr>
          <p:nvPr/>
        </p:nvPicPr>
        <p:blipFill>
          <a:blip r:embed="rId5"/>
          <a:stretch>
            <a:fillRect/>
          </a:stretch>
        </p:blipFill>
        <p:spPr>
          <a:xfrm>
            <a:off x="9041005" y="4726741"/>
            <a:ext cx="2377094" cy="1822077"/>
          </a:xfrm>
          <a:prstGeom prst="rect">
            <a:avLst/>
          </a:prstGeom>
        </p:spPr>
      </p:pic>
      <p:sp>
        <p:nvSpPr>
          <p:cNvPr id="7" name="Oval 6"/>
          <p:cNvSpPr/>
          <p:nvPr/>
        </p:nvSpPr>
        <p:spPr>
          <a:xfrm>
            <a:off x="5847184" y="1772816"/>
            <a:ext cx="6344816" cy="4889242"/>
          </a:xfrm>
          <a:prstGeom prst="ellipse">
            <a:avLst/>
          </a:prstGeom>
          <a:noFill/>
          <a:ln w="76200">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73765" y="1779711"/>
            <a:ext cx="5483811" cy="4955203"/>
          </a:xfrm>
          <a:prstGeom prst="rect">
            <a:avLst/>
          </a:prstGeom>
          <a:solidFill>
            <a:schemeClr val="bg1">
              <a:lumMod val="85000"/>
            </a:schemeClr>
          </a:solidFill>
          <a:ln>
            <a:solidFill>
              <a:srgbClr val="FF0000"/>
            </a:solidFill>
          </a:ln>
        </p:spPr>
        <p:txBody>
          <a:bodyPr wrap="square" rtlCol="0">
            <a:spAutoFit/>
          </a:bodyPr>
          <a:lstStyle/>
          <a:p>
            <a:pPr marL="285750" indent="-285750" algn="jus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Montmorillonite exhibits typical diffraction peaks at 2θ= 19.5, 26.7, and 40.04 and additional peaks at 2θ=26.5 and 47 corresponding to silica and aluminum.</a:t>
            </a:r>
          </a:p>
          <a:p>
            <a:pPr algn="just"/>
            <a:endParaRPr lang="en-US"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Diffraction peaks at 2θ of 36 and 42 indicates the presence of magnetite suggesting that the modified phase is magnetite</a:t>
            </a:r>
            <a:r>
              <a:rPr lang="en-US" dirty="0"/>
              <a:t>. </a:t>
            </a:r>
          </a:p>
          <a:p>
            <a:pPr marL="285750" indent="-285750" algn="just">
              <a:buFont typeface="Wingdings" panose="05000000000000000000" pitchFamily="2" charset="2"/>
              <a:buChar char="Ø"/>
            </a:pPr>
            <a:endParaRPr lang="en-US"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Fe-MMT exhibited strong characteristic peaks at 536 cm</a:t>
            </a:r>
            <a:r>
              <a:rPr lang="en-US" sz="1400" baseline="30000" dirty="0">
                <a:latin typeface="Times New Roman" panose="02020603050405020304" pitchFamily="18" charset="0"/>
                <a:cs typeface="Times New Roman" panose="02020603050405020304" pitchFamily="18" charset="0"/>
              </a:rPr>
              <a:t>-1</a:t>
            </a:r>
            <a:r>
              <a:rPr lang="en-US" sz="1400" dirty="0">
                <a:latin typeface="Times New Roman" panose="02020603050405020304" pitchFamily="18" charset="0"/>
                <a:cs typeface="Times New Roman" panose="02020603050405020304" pitchFamily="18" charset="0"/>
              </a:rPr>
              <a:t>, 1438cm</a:t>
            </a:r>
            <a:r>
              <a:rPr lang="en-US" sz="1400" baseline="30000" dirty="0">
                <a:latin typeface="Times New Roman" panose="02020603050405020304" pitchFamily="18" charset="0"/>
                <a:cs typeface="Times New Roman" panose="02020603050405020304" pitchFamily="18" charset="0"/>
              </a:rPr>
              <a:t>-1</a:t>
            </a:r>
            <a:r>
              <a:rPr lang="en-US" sz="1400" dirty="0">
                <a:latin typeface="Times New Roman" panose="02020603050405020304" pitchFamily="18" charset="0"/>
                <a:cs typeface="Times New Roman" panose="02020603050405020304" pitchFamily="18" charset="0"/>
              </a:rPr>
              <a:t> and 3377 cm</a:t>
            </a:r>
            <a:r>
              <a:rPr lang="en-US" sz="1400" baseline="30000" dirty="0">
                <a:latin typeface="Times New Roman" panose="02020603050405020304" pitchFamily="18" charset="0"/>
                <a:cs typeface="Times New Roman" panose="02020603050405020304" pitchFamily="18" charset="0"/>
              </a:rPr>
              <a:t>-1</a:t>
            </a:r>
            <a:r>
              <a:rPr lang="en-US" sz="1400" dirty="0">
                <a:latin typeface="Times New Roman" panose="02020603050405020304" pitchFamily="18" charset="0"/>
                <a:cs typeface="Times New Roman" panose="02020603050405020304" pitchFamily="18" charset="0"/>
              </a:rPr>
              <a:t>. Bands at 520-570 cm</a:t>
            </a:r>
            <a:r>
              <a:rPr lang="en-US" sz="1400" baseline="30000" dirty="0">
                <a:latin typeface="Times New Roman" panose="02020603050405020304" pitchFamily="18" charset="0"/>
                <a:cs typeface="Times New Roman" panose="02020603050405020304" pitchFamily="18" charset="0"/>
              </a:rPr>
              <a:t>-1</a:t>
            </a:r>
            <a:r>
              <a:rPr lang="en-US" sz="1400" dirty="0">
                <a:latin typeface="Times New Roman" panose="02020603050405020304" pitchFamily="18" charset="0"/>
                <a:cs typeface="Times New Roman" panose="02020603050405020304" pitchFamily="18" charset="0"/>
              </a:rPr>
              <a:t>represent Fe-O symmetrical stretching vibration, peaks at 3377cm</a:t>
            </a:r>
            <a:r>
              <a:rPr lang="en-US" sz="1400" baseline="30000" dirty="0">
                <a:latin typeface="Times New Roman" panose="02020603050405020304" pitchFamily="18" charset="0"/>
                <a:cs typeface="Times New Roman" panose="02020603050405020304" pitchFamily="18" charset="0"/>
              </a:rPr>
              <a:t>-1 </a:t>
            </a:r>
            <a:r>
              <a:rPr lang="en-US" sz="1400" dirty="0">
                <a:latin typeface="Times New Roman" panose="02020603050405020304" pitchFamily="18" charset="0"/>
                <a:cs typeface="Times New Roman" panose="02020603050405020304" pitchFamily="18" charset="0"/>
              </a:rPr>
              <a:t>are attributed to Fe-OH</a:t>
            </a:r>
            <a:r>
              <a:rPr lang="en-US" dirty="0"/>
              <a:t>. </a:t>
            </a:r>
          </a:p>
          <a:p>
            <a:pPr marL="285750" indent="-285750" algn="just">
              <a:buFont typeface="Wingdings" panose="05000000000000000000" pitchFamily="2" charset="2"/>
              <a:buChar char="Ø"/>
            </a:pPr>
            <a:endParaRPr lang="en-US"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SEM shows cauliflower like image with pore spaces indicating incorporation of Fe ions onto montmorillonite. </a:t>
            </a:r>
          </a:p>
          <a:p>
            <a:pPr algn="just"/>
            <a:endParaRPr lang="en-US"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 Drastic increase in the percentage of Fe by the pillared process and a decrease in the percentage of silicon for Fe-MMT. </a:t>
            </a:r>
          </a:p>
          <a:p>
            <a:pPr algn="just"/>
            <a:endParaRPr lang="en-US"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BET surface area of MMT is higher and exhibited less hysteresis when compared to Fe-MMT due to the formation of ferric oxide on the surface as well as in the layers of MMT. This might be also due to the blockage of pores of MMT by magnetite thus preventing the adsorption of N</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 molecules on the inner surface of the clay</a:t>
            </a:r>
            <a:endParaRPr lang="en-IN" sz="1400" dirty="0">
              <a:latin typeface="Times New Roman" panose="02020603050405020304" pitchFamily="18" charset="0"/>
              <a:cs typeface="Times New Roman" panose="02020603050405020304" pitchFamily="18" charset="0"/>
            </a:endParaRPr>
          </a:p>
        </p:txBody>
      </p:sp>
      <p:pic>
        <p:nvPicPr>
          <p:cNvPr id="9" name="Picture 2" descr="Image result for ncess logo"/>
          <p:cNvPicPr>
            <a:picLocks noChangeAspect="1" noChangeArrowheads="1"/>
          </p:cNvPicPr>
          <p:nvPr/>
        </p:nvPicPr>
        <p:blipFill rotWithShape="1">
          <a:blip r:embed="rId6">
            <a:extLst>
              <a:ext uri="{28A0092B-C50C-407E-A947-70E740481C1C}">
                <a14:useLocalDpi xmlns:a14="http://schemas.microsoft.com/office/drawing/2010/main" val="0"/>
              </a:ext>
            </a:extLst>
          </a:blip>
          <a:srcRect t="14169"/>
          <a:stretch/>
        </p:blipFill>
        <p:spPr bwMode="auto">
          <a:xfrm>
            <a:off x="211681" y="184462"/>
            <a:ext cx="1917766" cy="10973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10845282" y="240456"/>
            <a:ext cx="936407" cy="875903"/>
          </a:xfrm>
          <a:prstGeom prst="rect">
            <a:avLst/>
          </a:prstGeom>
        </p:spPr>
      </p:pic>
      <p:sp>
        <p:nvSpPr>
          <p:cNvPr id="11" name="TextBox 10"/>
          <p:cNvSpPr txBox="1"/>
          <p:nvPr/>
        </p:nvSpPr>
        <p:spPr>
          <a:xfrm>
            <a:off x="1017038" y="1320640"/>
            <a:ext cx="3228391" cy="40011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IN" sz="2000" dirty="0">
                <a:latin typeface="Times New Roman" panose="02020603050405020304" pitchFamily="18" charset="0"/>
                <a:cs typeface="Times New Roman" panose="02020603050405020304" pitchFamily="18" charset="0"/>
              </a:rPr>
              <a:t>CHARACTERIZATION</a:t>
            </a:r>
          </a:p>
        </p:txBody>
      </p:sp>
    </p:spTree>
    <p:extLst>
      <p:ext uri="{BB962C8B-B14F-4D97-AF65-F5344CB8AC3E}">
        <p14:creationId xmlns:p14="http://schemas.microsoft.com/office/powerpoint/2010/main" val="56728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a:spLocks noChangeArrowheads="1"/>
          </p:cNvSpPr>
          <p:nvPr/>
        </p:nvSpPr>
        <p:spPr bwMode="auto">
          <a:xfrm>
            <a:off x="6472518" y="570366"/>
            <a:ext cx="486955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1400" b="1" dirty="0">
                <a:latin typeface="Times New Roman" panose="02020603050405020304" pitchFamily="18" charset="0"/>
                <a:cs typeface="Times New Roman" panose="02020603050405020304" pitchFamily="18" charset="0"/>
              </a:rPr>
              <a:t>Kinetics of adsorption and the model of isotherm obeyed  </a:t>
            </a:r>
            <a:r>
              <a:rPr lang="en-IN" altLang="en-US" sz="1400" b="1" i="1" dirty="0">
                <a:latin typeface="Times New Roman" panose="02020603050405020304" pitchFamily="18" charset="0"/>
                <a:cs typeface="Times New Roman" panose="02020603050405020304" pitchFamily="18" charset="0"/>
              </a:rPr>
              <a:t>pseudo-first –order (R2 &gt; 0.99) and Langmuir model (adsorbed homogeneously on a monolayer surface of Fe-MMT)</a:t>
            </a:r>
          </a:p>
          <a:p>
            <a:endParaRPr lang="en-IN" altLang="en-US" sz="1400" b="1" i="1" dirty="0">
              <a:latin typeface="Times New Roman" panose="02020603050405020304" pitchFamily="18" charset="0"/>
              <a:cs typeface="Times New Roman" panose="02020603050405020304" pitchFamily="18" charset="0"/>
            </a:endParaRPr>
          </a:p>
          <a:p>
            <a:r>
              <a:rPr lang="en-IN" altLang="en-US" sz="1400" b="1" i="1" dirty="0">
                <a:latin typeface="Times New Roman" panose="02020603050405020304" pitchFamily="18" charset="0"/>
                <a:cs typeface="Times New Roman" panose="02020603050405020304" pitchFamily="18" charset="0"/>
              </a:rPr>
              <a:t>The maximum Langmuir capacity at pH 5 and 303 K is 13.66 mg/g</a:t>
            </a:r>
          </a:p>
        </p:txBody>
      </p:sp>
      <mc:AlternateContent xmlns:mc="http://schemas.openxmlformats.org/markup-compatibility/2006" xmlns:a14="http://schemas.microsoft.com/office/drawing/2010/main">
        <mc:Choice Requires="a14">
          <p:sp>
            <p:nvSpPr>
              <p:cNvPr id="3" name="TextBox 3"/>
              <p:cNvSpPr txBox="1">
                <a:spLocks noChangeArrowheads="1"/>
              </p:cNvSpPr>
              <p:nvPr/>
            </p:nvSpPr>
            <p:spPr bwMode="auto">
              <a:xfrm>
                <a:off x="6534064" y="2247185"/>
                <a:ext cx="4869558" cy="11791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IN" altLang="en-US" sz="1400" b="1" i="1" dirty="0">
                    <a:latin typeface="Times New Roman" panose="02020603050405020304" pitchFamily="18" charset="0"/>
                    <a:cs typeface="Times New Roman" panose="02020603050405020304" pitchFamily="18" charset="0"/>
                  </a:rPr>
                  <a:t>Thermodynamic parameters revealed that the adsorption is endothermic and spontaneous in nature. </a:t>
                </a:r>
                <a14:m>
                  <m:oMath xmlns:m="http://schemas.openxmlformats.org/officeDocument/2006/math">
                    <m:r>
                      <a:rPr lang="en-IN" sz="1400" i="1">
                        <a:latin typeface="Cambria Math" panose="02040503050406030204" pitchFamily="18" charset="0"/>
                      </a:rPr>
                      <m:t>(∆</m:t>
                    </m:r>
                    <m:sSup>
                      <m:sSupPr>
                        <m:ctrlPr>
                          <a:rPr lang="en-IN" sz="1400" i="1">
                            <a:latin typeface="Cambria Math" panose="02040503050406030204" pitchFamily="18" charset="0"/>
                          </a:rPr>
                        </m:ctrlPr>
                      </m:sSupPr>
                      <m:e>
                        <m:r>
                          <a:rPr lang="en-IN" sz="1400" i="1">
                            <a:latin typeface="Cambria Math" panose="02040503050406030204" pitchFamily="18" charset="0"/>
                          </a:rPr>
                          <m:t>𝐻</m:t>
                        </m:r>
                      </m:e>
                      <m:sup>
                        <m:r>
                          <a:rPr lang="en-IN" sz="1400" i="1">
                            <a:latin typeface="Cambria Math" panose="02040503050406030204" pitchFamily="18" charset="0"/>
                          </a:rPr>
                          <m:t>0</m:t>
                        </m:r>
                      </m:sup>
                    </m:sSup>
                  </m:oMath>
                </a14:m>
                <a:r>
                  <a:rPr lang="en-IN" sz="1400" dirty="0">
                    <a:latin typeface="Times New Roman" panose="02020603050405020304" pitchFamily="18" charset="0"/>
                    <a:cs typeface="Times New Roman" panose="02020603050405020304" pitchFamily="18" charset="0"/>
                  </a:rPr>
                  <a:t>=22.855kJ/mol, </a:t>
                </a:r>
                <a14:m>
                  <m:oMath xmlns:m="http://schemas.openxmlformats.org/officeDocument/2006/math">
                    <m:r>
                      <a:rPr lang="en-IN" sz="1400" i="1">
                        <a:latin typeface="Cambria Math" panose="02040503050406030204" pitchFamily="18" charset="0"/>
                      </a:rPr>
                      <m:t>∆</m:t>
                    </m:r>
                    <m:sSup>
                      <m:sSupPr>
                        <m:ctrlPr>
                          <a:rPr lang="en-IN" sz="1400" i="1">
                            <a:latin typeface="Cambria Math" panose="02040503050406030204" pitchFamily="18" charset="0"/>
                          </a:rPr>
                        </m:ctrlPr>
                      </m:sSupPr>
                      <m:e>
                        <m:r>
                          <a:rPr lang="en-IN" sz="1400" i="1">
                            <a:latin typeface="Cambria Math" panose="02040503050406030204" pitchFamily="18" charset="0"/>
                          </a:rPr>
                          <m:t>𝑆</m:t>
                        </m:r>
                      </m:e>
                      <m:sup>
                        <m:r>
                          <a:rPr lang="en-IN" sz="1400" i="1">
                            <a:latin typeface="Cambria Math" panose="02040503050406030204" pitchFamily="18" charset="0"/>
                          </a:rPr>
                          <m:t>0</m:t>
                        </m:r>
                      </m:sup>
                    </m:sSup>
                  </m:oMath>
                </a14:m>
                <a:r>
                  <a:rPr lang="en-IN" sz="1400" dirty="0">
                    <a:latin typeface="Times New Roman" panose="02020603050405020304" pitchFamily="18" charset="0"/>
                    <a:cs typeface="Times New Roman" panose="02020603050405020304" pitchFamily="18" charset="0"/>
                  </a:rPr>
                  <a:t>=105.920 J/K) and spontaneous in nature (∆G</a:t>
                </a:r>
                <a:r>
                  <a:rPr lang="en-IN" sz="1400" baseline="30000" dirty="0">
                    <a:latin typeface="Times New Roman" panose="02020603050405020304" pitchFamily="18" charset="0"/>
                    <a:cs typeface="Times New Roman" panose="02020603050405020304" pitchFamily="18" charset="0"/>
                  </a:rPr>
                  <a:t>0</a:t>
                </a:r>
                <a:r>
                  <a:rPr lang="en-IN" sz="1400" dirty="0">
                    <a:latin typeface="Times New Roman" panose="02020603050405020304" pitchFamily="18" charset="0"/>
                    <a:cs typeface="Times New Roman" panose="02020603050405020304" pitchFamily="18" charset="0"/>
                  </a:rPr>
                  <a:t>= -7.99, -8.087, 9.245, and -10.357 kJ/mol)</a:t>
                </a:r>
              </a:p>
              <a:p>
                <a:pPr algn="just"/>
                <a:endParaRPr lang="en-IN" altLang="en-US" sz="1400" b="1" i="1" dirty="0">
                  <a:latin typeface="Times New Roman" panose="02020603050405020304" pitchFamily="18" charset="0"/>
                  <a:cs typeface="Times New Roman" panose="02020603050405020304" pitchFamily="18" charset="0"/>
                </a:endParaRPr>
              </a:p>
            </p:txBody>
          </p:sp>
        </mc:Choice>
        <mc:Fallback xmlns="">
          <p:sp>
            <p:nvSpPr>
              <p:cNvPr id="3" name="TextBox 3"/>
              <p:cNvSpPr txBox="1">
                <a:spLocks noRot="1" noChangeAspect="1" noMove="1" noResize="1" noEditPoints="1" noAdjustHandles="1" noChangeArrowheads="1" noChangeShapeType="1" noTextEdit="1"/>
              </p:cNvSpPr>
              <p:nvPr/>
            </p:nvSpPr>
            <p:spPr bwMode="auto">
              <a:xfrm>
                <a:off x="6534064" y="2247185"/>
                <a:ext cx="4869558" cy="1179169"/>
              </a:xfrm>
              <a:prstGeom prst="rect">
                <a:avLst/>
              </a:prstGeom>
              <a:blipFill>
                <a:blip r:embed="rId2"/>
                <a:stretch>
                  <a:fillRect l="-375" t="-1036" r="-3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noFill/>
                  </a:rPr>
                  <a:t> </a:t>
                </a:r>
              </a:p>
            </p:txBody>
          </p:sp>
        </mc:Fallback>
      </mc:AlternateContent>
      <p:pic>
        <p:nvPicPr>
          <p:cNvPr id="4" name="Picture 3"/>
          <p:cNvPicPr>
            <a:picLocks noChangeAspect="1"/>
          </p:cNvPicPr>
          <p:nvPr/>
        </p:nvPicPr>
        <p:blipFill>
          <a:blip r:embed="rId3"/>
          <a:stretch>
            <a:fillRect/>
          </a:stretch>
        </p:blipFill>
        <p:spPr>
          <a:xfrm>
            <a:off x="6348046" y="3778104"/>
            <a:ext cx="3176889" cy="2094111"/>
          </a:xfrm>
          <a:prstGeom prst="rect">
            <a:avLst/>
          </a:prstGeom>
        </p:spPr>
      </p:pic>
      <p:pic>
        <p:nvPicPr>
          <p:cNvPr id="5" name="Picture 4"/>
          <p:cNvPicPr>
            <a:picLocks noChangeAspect="1"/>
          </p:cNvPicPr>
          <p:nvPr/>
        </p:nvPicPr>
        <p:blipFill>
          <a:blip r:embed="rId4"/>
          <a:stretch>
            <a:fillRect/>
          </a:stretch>
        </p:blipFill>
        <p:spPr>
          <a:xfrm>
            <a:off x="8968843" y="3426354"/>
            <a:ext cx="3044400" cy="2308600"/>
          </a:xfrm>
          <a:prstGeom prst="rect">
            <a:avLst/>
          </a:prstGeom>
        </p:spPr>
      </p:pic>
      <p:cxnSp>
        <p:nvCxnSpPr>
          <p:cNvPr id="6" name="Straight Connector 5"/>
          <p:cNvCxnSpPr/>
          <p:nvPr/>
        </p:nvCxnSpPr>
        <p:spPr>
          <a:xfrm>
            <a:off x="5934807" y="0"/>
            <a:ext cx="72515" cy="685800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282155" y="823686"/>
            <a:ext cx="5205730" cy="2498725"/>
          </a:xfrm>
          <a:prstGeom prst="rect">
            <a:avLst/>
          </a:prstGeom>
          <a:solidFill>
            <a:schemeClr val="accent1"/>
          </a:solidFill>
          <a:ln w="38100">
            <a:solidFill>
              <a:schemeClr val="accent1">
                <a:lumMod val="75000"/>
              </a:schemeClr>
            </a:solidFill>
          </a:ln>
        </p:spPr>
      </p:pic>
      <p:sp>
        <p:nvSpPr>
          <p:cNvPr id="9" name="Rectangle 8"/>
          <p:cNvSpPr/>
          <p:nvPr/>
        </p:nvSpPr>
        <p:spPr>
          <a:xfrm>
            <a:off x="100131" y="3426354"/>
            <a:ext cx="5746309" cy="738664"/>
          </a:xfrm>
          <a:prstGeom prst="rect">
            <a:avLst/>
          </a:prstGeom>
        </p:spPr>
        <p:txBody>
          <a:bodyPr wrap="square">
            <a:spAutoFit/>
          </a:bodyPr>
          <a:lstStyle/>
          <a:p>
            <a:pPr algn="just">
              <a:lnSpc>
                <a:spcPct val="150000"/>
              </a:lnSpc>
              <a:spcAft>
                <a:spcPts val="800"/>
              </a:spcAft>
            </a:pPr>
            <a:r>
              <a:rPr lang="en-IN" sz="1400" b="1" dirty="0">
                <a:latin typeface="Times New Roman" panose="02020603050405020304" pitchFamily="18" charset="0"/>
                <a:ea typeface="Calibri" panose="020F0502020204030204" pitchFamily="34" charset="0"/>
                <a:cs typeface="Times New Roman" panose="02020603050405020304" pitchFamily="18" charset="0"/>
              </a:rPr>
              <a:t>Fig 5. Effect of a) pH and b) initial acephate concentration on the adsorption of acephate onto Fe-MMT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91852" y="258078"/>
            <a:ext cx="5102231" cy="461665"/>
          </a:xfrm>
          <a:prstGeom prst="rect">
            <a:avLst/>
          </a:prstGeom>
        </p:spPr>
        <p:txBody>
          <a:bodyPr wrap="square">
            <a:spAutoFit/>
          </a:bodyPr>
          <a:lstStyle/>
          <a:p>
            <a:pPr algn="just">
              <a:lnSpc>
                <a:spcPct val="150000"/>
              </a:lnSpc>
              <a:spcAft>
                <a:spcPts val="800"/>
              </a:spcAft>
            </a:pPr>
            <a:r>
              <a:rPr lang="en-IN" sz="1600" b="1" dirty="0">
                <a:latin typeface="Times New Roman" panose="02020603050405020304" pitchFamily="18" charset="0"/>
                <a:ea typeface="Calibri" panose="020F0502020204030204" pitchFamily="34" charset="0"/>
                <a:cs typeface="Times New Roman" panose="02020603050405020304" pitchFamily="18" charset="0"/>
              </a:rPr>
              <a:t>Optimization of parameters for acephate adsorption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38457" y="4320862"/>
            <a:ext cx="5469656" cy="1708160"/>
          </a:xfrm>
          <a:prstGeom prst="rect">
            <a:avLst/>
          </a:prstGeom>
          <a:solidFill>
            <a:schemeClr val="accent1"/>
          </a:solidFill>
        </p:spPr>
        <p:txBody>
          <a:bodyPr wrap="square">
            <a:spAutoFit/>
          </a:bodyPr>
          <a:lstStyle/>
          <a:p>
            <a:pPr algn="just">
              <a:lnSpc>
                <a:spcPct val="150000"/>
              </a:lnSpc>
              <a:spcAft>
                <a:spcPts val="800"/>
              </a:spcAft>
            </a:pPr>
            <a:r>
              <a:rPr lang="en-IN" sz="1400" dirty="0">
                <a:latin typeface="Times New Roman" panose="02020603050405020304" pitchFamily="18" charset="0"/>
                <a:ea typeface="Calibri" panose="020F0502020204030204" pitchFamily="34" charset="0"/>
                <a:cs typeface="Times New Roman" panose="02020603050405020304" pitchFamily="18" charset="0"/>
              </a:rPr>
              <a:t>Figure (5a) observed acidic medium favoured the adsorption and the peak of adsorption was achieved at 5. Adsorption increased with an increase in initial acephate </a:t>
            </a:r>
            <a:r>
              <a:rPr lang="en-IN" sz="1400" dirty="0">
                <a:latin typeface="Times New Roman" panose="02020603050405020304" pitchFamily="18" charset="0"/>
                <a:cs typeface="Times New Roman" panose="02020603050405020304" pitchFamily="18" charset="0"/>
              </a:rPr>
              <a:t>concentration (Figure 5b) and dosage. Temperature another parameter effects the adsorption. As temperature increases, adsorption efficiency also enhanced (endothermic nature) </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53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797333"/>
            <a:ext cx="9440008" cy="5668832"/>
          </a:xfrm>
          <a:prstGeom prst="rect">
            <a:avLst/>
          </a:prstGeom>
        </p:spPr>
      </p:pic>
      <p:sp>
        <p:nvSpPr>
          <p:cNvPr id="3" name="TextBox 2"/>
          <p:cNvSpPr txBox="1"/>
          <p:nvPr/>
        </p:nvSpPr>
        <p:spPr>
          <a:xfrm>
            <a:off x="4809258" y="1201026"/>
            <a:ext cx="2564692" cy="369332"/>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IN" b="1" dirty="0">
                <a:latin typeface="Times New Roman" panose="02020603050405020304" pitchFamily="18" charset="0"/>
                <a:cs typeface="Times New Roman" panose="02020603050405020304" pitchFamily="18" charset="0"/>
              </a:rPr>
              <a:t>Adsorption mechanism</a:t>
            </a:r>
          </a:p>
        </p:txBody>
      </p:sp>
    </p:spTree>
    <p:extLst>
      <p:ext uri="{BB962C8B-B14F-4D97-AF65-F5344CB8AC3E}">
        <p14:creationId xmlns:p14="http://schemas.microsoft.com/office/powerpoint/2010/main" val="3676669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721" y="666473"/>
            <a:ext cx="4484078" cy="3363239"/>
          </a:xfrm>
          <a:prstGeom prst="rect">
            <a:avLst/>
          </a:prstGeom>
        </p:spPr>
      </p:pic>
      <p:sp>
        <p:nvSpPr>
          <p:cNvPr id="3" name="Rectangle 2"/>
          <p:cNvSpPr/>
          <p:nvPr/>
        </p:nvSpPr>
        <p:spPr>
          <a:xfrm>
            <a:off x="308877" y="4165081"/>
            <a:ext cx="4050268" cy="954107"/>
          </a:xfrm>
          <a:prstGeom prst="rect">
            <a:avLst/>
          </a:prstGeom>
        </p:spPr>
        <p:txBody>
          <a:bodyPr wrap="square">
            <a:spAutoFit/>
          </a:bodyPr>
          <a:lstStyle/>
          <a:p>
            <a:pPr algn="just"/>
            <a:r>
              <a:rPr lang="en-US" sz="1400" b="1" dirty="0">
                <a:latin typeface="Times New Roman" panose="02020603050405020304" pitchFamily="18" charset="0"/>
                <a:ea typeface="Calibri" panose="020F0502020204030204" pitchFamily="34" charset="0"/>
              </a:rPr>
              <a:t>Desirability ramps for the optimization of three independent variables i.e., pH, initial ion concentration, and adsorbent dosage for the adsorption of acephate onto Fe-MMT.</a:t>
            </a:r>
            <a:endParaRPr lang="en-IN" sz="1400" b="1" dirty="0"/>
          </a:p>
        </p:txBody>
      </p:sp>
      <p:sp>
        <p:nvSpPr>
          <p:cNvPr id="4" name="TextBox 3"/>
          <p:cNvSpPr txBox="1"/>
          <p:nvPr/>
        </p:nvSpPr>
        <p:spPr>
          <a:xfrm>
            <a:off x="5506523" y="1364055"/>
            <a:ext cx="5292970" cy="2954655"/>
          </a:xfrm>
          <a:prstGeom prst="rect">
            <a:avLst/>
          </a:prstGeom>
          <a:solidFill>
            <a:schemeClr val="accent1">
              <a:lumMod val="60000"/>
              <a:lumOff val="40000"/>
            </a:schemeClr>
          </a:solidFill>
        </p:spPr>
        <p:txBody>
          <a:bodyPr wrap="square" rtlCol="0">
            <a:spAutoFit/>
          </a:bodyPr>
          <a:lstStyle/>
          <a:p>
            <a:pPr marL="285750" indent="-285750" algn="just">
              <a:buFont typeface="Wingdings" panose="05000000000000000000" pitchFamily="2" charset="2"/>
              <a:buChar char="Ø"/>
            </a:pPr>
            <a:r>
              <a:rPr lang="en-US" dirty="0"/>
              <a:t> </a:t>
            </a:r>
            <a:r>
              <a:rPr lang="en-US" sz="1400" dirty="0">
                <a:latin typeface="Times New Roman" panose="02020603050405020304" pitchFamily="18" charset="0"/>
                <a:cs typeface="Times New Roman" panose="02020603050405020304" pitchFamily="18" charset="0"/>
              </a:rPr>
              <a:t>Dosage and concentration were observed to be the significant parameters that affected the acephate adsorption from the analysis of variance (ANOVA).</a:t>
            </a:r>
          </a:p>
          <a:p>
            <a:pPr algn="just"/>
            <a:endParaRPr lang="en-US"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A good correlation between the experimental and predicted values was confirmed by the high F value (57.98), very low p-value (&lt; 0.0001), an appropriate coefficient of determination (0.968), and adequate precision (28.40). </a:t>
            </a:r>
          </a:p>
          <a:p>
            <a:pPr algn="just"/>
            <a:endParaRPr lang="en-US"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The highest removal rate of 83.18 was obtained under optimum conditions. The optimum process value of variables obtained by numerical optimization corresponds to pH 6, an initial acephate concentration of 2 mg/L, and an adsorbent dose of 0.5g/L.</a:t>
            </a:r>
            <a:endParaRPr lang="en-IN"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7665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753</Words>
  <Application>Microsoft Office PowerPoint</Application>
  <PresentationFormat>Widescreen</PresentationFormat>
  <Paragraphs>101</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Cambria Math</vt:lpstr>
      <vt:lpstr>Comic Sans MS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48</cp:revision>
  <dcterms:created xsi:type="dcterms:W3CDTF">2023-01-07T05:06:28Z</dcterms:created>
  <dcterms:modified xsi:type="dcterms:W3CDTF">2023-03-14T10:31:44Z</dcterms:modified>
</cp:coreProperties>
</file>