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58" r:id="rId3"/>
    <p:sldId id="261" r:id="rId4"/>
    <p:sldId id="264" r:id="rId5"/>
    <p:sldId id="263" r:id="rId6"/>
    <p:sldId id="267" r:id="rId7"/>
    <p:sldId id="268" r:id="rId8"/>
    <p:sldId id="269" r:id="rId9"/>
    <p:sldId id="270" r:id="rId10"/>
    <p:sldId id="278" r:id="rId11"/>
    <p:sldId id="273" r:id="rId12"/>
    <p:sldId id="274"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339510"/>
            <a:ext cx="8679898" cy="724247"/>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6391578" y="95153"/>
            <a:ext cx="459579"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109846" y="448984"/>
            <a:ext cx="612772" cy="393822"/>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3543300" y="1088409"/>
            <a:ext cx="20574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9660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54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en-US" sz="2000" b="1" i="1" dirty="0">
                <a:latin typeface="Palatino Linotype" panose="02040502050505030304" pitchFamily="18" charset="0"/>
              </a:rPr>
              <a:t>Danio rerio</a:t>
            </a:r>
            <a:r>
              <a:rPr lang="en-US" sz="2000" b="1" dirty="0">
                <a:latin typeface="Palatino Linotype" panose="02040502050505030304" pitchFamily="18" charset="0"/>
              </a:rPr>
              <a:t>: A sustainable model for monitoring pollutants in the aquatic environments </a:t>
            </a:r>
            <a:endParaRPr lang="tr-TR" sz="2000" b="1" dirty="0">
              <a:latin typeface="Palatino Linotype" panose="02040502050505030304" pitchFamily="18" charset="0"/>
            </a:endParaRPr>
          </a:p>
          <a:p>
            <a:pPr algn="ctr"/>
            <a:endParaRPr lang="tr-TR" b="1" dirty="0">
              <a:latin typeface="Palatino Linotype" panose="02040502050505030304" pitchFamily="18" charset="0"/>
            </a:endParaRPr>
          </a:p>
          <a:p>
            <a:pPr algn="ctr"/>
            <a:r>
              <a:rPr lang="en-US" altLang="ko-KR" sz="1600" b="1" dirty="0">
                <a:solidFill>
                  <a:schemeClr val="tx1">
                    <a:lumMod val="85000"/>
                    <a:lumOff val="15000"/>
                  </a:schemeClr>
                </a:solidFill>
                <a:latin typeface="Palatino Linotype" panose="02040502050505030304" pitchFamily="18" charset="0"/>
                <a:cs typeface="Arial" pitchFamily="34" charset="0"/>
              </a:rPr>
              <a:t>Hakan Çelebi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1*</a:t>
            </a:r>
            <a:r>
              <a:rPr lang="en-US" altLang="ko-KR" sz="1600" b="1" dirty="0">
                <a:solidFill>
                  <a:schemeClr val="tx1">
                    <a:lumMod val="85000"/>
                    <a:lumOff val="15000"/>
                  </a:schemeClr>
                </a:solidFill>
                <a:latin typeface="Palatino Linotype" panose="02040502050505030304" pitchFamily="18" charset="0"/>
                <a:cs typeface="Arial" pitchFamily="34" charset="0"/>
              </a:rPr>
              <a:t>, Tolga Bahadır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2</a:t>
            </a:r>
            <a:r>
              <a:rPr lang="en-US" altLang="ko-KR" sz="1600" b="1" dirty="0">
                <a:solidFill>
                  <a:schemeClr val="tx1">
                    <a:lumMod val="85000"/>
                    <a:lumOff val="15000"/>
                  </a:schemeClr>
                </a:solidFill>
                <a:latin typeface="Palatino Linotype" panose="02040502050505030304" pitchFamily="18" charset="0"/>
                <a:cs typeface="Arial" pitchFamily="34" charset="0"/>
              </a:rPr>
              <a:t>, İsmail Şimşek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3 </a:t>
            </a:r>
            <a:r>
              <a:rPr lang="en-US" altLang="ko-KR" sz="1600" b="1" dirty="0">
                <a:solidFill>
                  <a:schemeClr val="tx1">
                    <a:lumMod val="85000"/>
                    <a:lumOff val="15000"/>
                  </a:schemeClr>
                </a:solidFill>
                <a:latin typeface="Palatino Linotype" panose="02040502050505030304" pitchFamily="18" charset="0"/>
                <a:cs typeface="Arial" pitchFamily="34" charset="0"/>
              </a:rPr>
              <a:t>and Şevket Tulun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sz="1600"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sz="1600"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sz="1600" dirty="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pPr algn="ctr"/>
            <a:r>
              <a:rPr lang="en-US" sz="1400" baseline="30000" dirty="0">
                <a:latin typeface="Palatino Linotype" panose="02040502050505030304" pitchFamily="18" charset="0"/>
              </a:rPr>
              <a:t>1</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2</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3</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4</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endParaRPr lang="fr-FR" sz="1400" dirty="0">
              <a:latin typeface="Palatino Linotype" panose="02040502050505030304" pitchFamily="18" charset="0"/>
            </a:endParaRPr>
          </a:p>
          <a:p>
            <a:pPr algn="ctr"/>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2" name="Resim 1"/>
          <p:cNvPicPr>
            <a:picLocks noChangeAspect="1"/>
          </p:cNvPicPr>
          <p:nvPr/>
        </p:nvPicPr>
        <p:blipFill>
          <a:blip r:embed="rId2"/>
          <a:stretch>
            <a:fillRect/>
          </a:stretch>
        </p:blipFill>
        <p:spPr>
          <a:xfrm>
            <a:off x="0" y="0"/>
            <a:ext cx="9144000" cy="3161211"/>
          </a:xfrm>
          <a:prstGeom prst="rect">
            <a:avLst/>
          </a:prstGeom>
        </p:spPr>
      </p:pic>
    </p:spTree>
    <p:extLst>
      <p:ext uri="{BB962C8B-B14F-4D97-AF65-F5344CB8AC3E}">
        <p14:creationId xmlns:p14="http://schemas.microsoft.com/office/powerpoint/2010/main" val="285085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sp>
        <p:nvSpPr>
          <p:cNvPr id="2" name="Dikdörtgen 1"/>
          <p:cNvSpPr/>
          <p:nvPr/>
        </p:nvSpPr>
        <p:spPr>
          <a:xfrm>
            <a:off x="4702629" y="345585"/>
            <a:ext cx="4312546" cy="4662815"/>
          </a:xfrm>
          <a:prstGeom prst="rect">
            <a:avLst/>
          </a:prstGeom>
        </p:spPr>
        <p:txBody>
          <a:bodyPr wrap="square">
            <a:spAutoFit/>
          </a:bodyPr>
          <a:lstStyle/>
          <a:p>
            <a:pPr algn="just">
              <a:lnSpc>
                <a:spcPct val="150000"/>
              </a:lnSpc>
            </a:pPr>
            <a:r>
              <a:rPr lang="en-US" sz="1600" b="1" dirty="0">
                <a:latin typeface="Palatino Linotype" panose="02040502050505030304" pitchFamily="18" charset="0"/>
              </a:rPr>
              <a:t>Zebrafish Based Experimental Applications</a:t>
            </a:r>
            <a:endParaRPr lang="tr-TR" sz="1600" b="1" dirty="0">
              <a:latin typeface="Palatino Linotype" panose="02040502050505030304" pitchFamily="18" charset="0"/>
            </a:endParaRPr>
          </a:p>
          <a:p>
            <a:pPr algn="just">
              <a:lnSpc>
                <a:spcPct val="150000"/>
              </a:lnSpc>
            </a:pPr>
            <a:r>
              <a:rPr lang="en-US" sz="1300" dirty="0">
                <a:latin typeface="Palatino Linotype" panose="02040502050505030304" pitchFamily="18" charset="0"/>
              </a:rPr>
              <a:t>Experimental design is an important factor besides fish species in ecotoxicity studies. The type of exposure (in vivo or in vitro), exposure route, exposure times, and stage of development are considered experimental parameters in data generation [13]. The majority of tests were performed in vivo (90.3%) compared to in vitro tests (9.7%) (Figure 3). Embryos (7.3%) and larvae (32.1%) were used less frequently than adults (55.8%) in ecotoxicity evaluation according to the development process (Figure 3). In terms of exposure route and duration, water (94.9%) and hour (51.1%) were evaluated at the highest rates, respectively (Figure 3). In Table 2, toxicity studies for which zebrafish are models are given.</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6" name="Resim 5"/>
          <p:cNvPicPr>
            <a:picLocks noChangeAspect="1"/>
          </p:cNvPicPr>
          <p:nvPr/>
        </p:nvPicPr>
        <p:blipFill>
          <a:blip r:embed="rId2"/>
          <a:stretch>
            <a:fillRect/>
          </a:stretch>
        </p:blipFill>
        <p:spPr>
          <a:xfrm>
            <a:off x="69669" y="168051"/>
            <a:ext cx="4576896" cy="2575149"/>
          </a:xfrm>
          <a:prstGeom prst="rect">
            <a:avLst/>
          </a:prstGeom>
        </p:spPr>
      </p:pic>
      <p:graphicFrame>
        <p:nvGraphicFramePr>
          <p:cNvPr id="9" name="Tablo 8"/>
          <p:cNvGraphicFramePr>
            <a:graphicFrameLocks noGrp="1"/>
          </p:cNvGraphicFramePr>
          <p:nvPr>
            <p:extLst>
              <p:ext uri="{D42A27DB-BD31-4B8C-83A1-F6EECF244321}">
                <p14:modId xmlns:p14="http://schemas.microsoft.com/office/powerpoint/2010/main" val="2841714276"/>
              </p:ext>
            </p:extLst>
          </p:nvPr>
        </p:nvGraphicFramePr>
        <p:xfrm>
          <a:off x="186281" y="3654766"/>
          <a:ext cx="4284663" cy="2624460"/>
        </p:xfrm>
        <a:graphic>
          <a:graphicData uri="http://schemas.openxmlformats.org/drawingml/2006/table">
            <a:tbl>
              <a:tblPr firstRow="1" firstCol="1" bandRow="1">
                <a:tableStyleId>{85BE263C-DBD7-4A20-BB59-AAB30ACAA65A}</a:tableStyleId>
              </a:tblPr>
              <a:tblGrid>
                <a:gridCol w="2053273">
                  <a:extLst>
                    <a:ext uri="{9D8B030D-6E8A-4147-A177-3AD203B41FA5}">
                      <a16:colId xmlns:a16="http://schemas.microsoft.com/office/drawing/2014/main" val="20000"/>
                    </a:ext>
                  </a:extLst>
                </a:gridCol>
                <a:gridCol w="1396365">
                  <a:extLst>
                    <a:ext uri="{9D8B030D-6E8A-4147-A177-3AD203B41FA5}">
                      <a16:colId xmlns:a16="http://schemas.microsoft.com/office/drawing/2014/main" val="20001"/>
                    </a:ext>
                  </a:extLst>
                </a:gridCol>
                <a:gridCol w="835025">
                  <a:extLst>
                    <a:ext uri="{9D8B030D-6E8A-4147-A177-3AD203B41FA5}">
                      <a16:colId xmlns:a16="http://schemas.microsoft.com/office/drawing/2014/main" val="20002"/>
                    </a:ext>
                  </a:extLst>
                </a:gridCol>
              </a:tblGrid>
              <a:tr h="0">
                <a:tc>
                  <a:txBody>
                    <a:bodyPr/>
                    <a:lstStyle/>
                    <a:p>
                      <a:pPr algn="just">
                        <a:lnSpc>
                          <a:spcPct val="200000"/>
                        </a:lnSpc>
                        <a:spcAft>
                          <a:spcPts val="0"/>
                        </a:spcAft>
                      </a:pPr>
                      <a:r>
                        <a:rPr lang="en-US" sz="1000" dirty="0">
                          <a:effectLst/>
                          <a:latin typeface="Palatino Linotype" panose="02040502050505030304" pitchFamily="18" charset="0"/>
                        </a:rPr>
                        <a:t>Test Type</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Exposure-Pollutant</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a:effectLst/>
                          <a:latin typeface="Palatino Linotype" panose="02040502050505030304" pitchFamily="18" charset="0"/>
                        </a:rPr>
                        <a:t>References</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200000"/>
                        </a:lnSpc>
                        <a:spcAft>
                          <a:spcPts val="0"/>
                        </a:spcAft>
                      </a:pPr>
                      <a:r>
                        <a:rPr lang="en-US" sz="1000" dirty="0">
                          <a:effectLst/>
                          <a:latin typeface="Palatino Linotype" panose="02040502050505030304" pitchFamily="18" charset="0"/>
                        </a:rPr>
                        <a:t>Zebrafish </a:t>
                      </a:r>
                      <a:r>
                        <a:rPr lang="en-US" sz="1000" dirty="0" err="1">
                          <a:effectLst/>
                          <a:latin typeface="Palatino Linotype" panose="02040502050505030304" pitchFamily="18" charset="0"/>
                        </a:rPr>
                        <a:t>embriyo</a:t>
                      </a:r>
                      <a:r>
                        <a:rPr lang="en-US" sz="1000" dirty="0">
                          <a:effectLst/>
                          <a:latin typeface="Palatino Linotype" panose="02040502050505030304" pitchFamily="18" charset="0"/>
                        </a:rPr>
                        <a:t> test</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Crude oil component</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a:effectLst/>
                          <a:latin typeface="Palatino Linotype" panose="02040502050505030304" pitchFamily="18" charset="0"/>
                        </a:rPr>
                        <a:t>[25]</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200000"/>
                        </a:lnSpc>
                        <a:spcAft>
                          <a:spcPts val="0"/>
                        </a:spcAft>
                      </a:pPr>
                      <a:r>
                        <a:rPr lang="en-US" sz="1000">
                          <a:effectLst/>
                          <a:latin typeface="Palatino Linotype" panose="02040502050505030304" pitchFamily="18" charset="0"/>
                        </a:rPr>
                        <a:t>Danio rerio long-term exposure</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Metformin</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a:effectLst/>
                          <a:latin typeface="Palatino Linotype" panose="02040502050505030304" pitchFamily="18" charset="0"/>
                        </a:rPr>
                        <a:t>[26]</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200000"/>
                        </a:lnSpc>
                        <a:spcAft>
                          <a:spcPts val="0"/>
                        </a:spcAft>
                      </a:pPr>
                      <a:r>
                        <a:rPr lang="en-US" sz="1000">
                          <a:effectLst/>
                          <a:latin typeface="Palatino Linotype" panose="02040502050505030304" pitchFamily="18" charset="0"/>
                        </a:rPr>
                        <a:t>Zebrafish antagonistic test</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err="1">
                          <a:effectLst/>
                          <a:latin typeface="Palatino Linotype" panose="02040502050505030304" pitchFamily="18" charset="0"/>
                        </a:rPr>
                        <a:t>Deltamethrin</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[27]</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200000"/>
                        </a:lnSpc>
                        <a:spcAft>
                          <a:spcPts val="0"/>
                        </a:spcAft>
                      </a:pPr>
                      <a:r>
                        <a:rPr lang="en-US" sz="1000">
                          <a:effectLst/>
                          <a:latin typeface="Palatino Linotype" panose="02040502050505030304" pitchFamily="18" charset="0"/>
                        </a:rPr>
                        <a:t>Adult zebrafish behavioural test</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Cannabinoids</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[28]</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just">
                        <a:lnSpc>
                          <a:spcPct val="200000"/>
                        </a:lnSpc>
                        <a:spcAft>
                          <a:spcPts val="0"/>
                        </a:spcAft>
                      </a:pPr>
                      <a:r>
                        <a:rPr lang="en-US" sz="1000">
                          <a:effectLst/>
                          <a:latin typeface="Palatino Linotype" panose="02040502050505030304" pitchFamily="18" charset="0"/>
                        </a:rPr>
                        <a:t>Early life stage zebrafish assay</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Sediment</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[29]</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just">
                        <a:lnSpc>
                          <a:spcPct val="200000"/>
                        </a:lnSpc>
                        <a:spcAft>
                          <a:spcPts val="0"/>
                        </a:spcAft>
                      </a:pPr>
                      <a:r>
                        <a:rPr lang="en-US" sz="1000">
                          <a:effectLst/>
                          <a:latin typeface="Palatino Linotype" panose="02040502050505030304" pitchFamily="18" charset="0"/>
                        </a:rPr>
                        <a:t>Acute-Chronic test</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a:effectLst/>
                          <a:latin typeface="Palatino Linotype" panose="02040502050505030304" pitchFamily="18" charset="0"/>
                        </a:rPr>
                        <a:t>Lead</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[30]</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gn="just">
                        <a:lnSpc>
                          <a:spcPct val="200000"/>
                        </a:lnSpc>
                        <a:spcAft>
                          <a:spcPts val="0"/>
                        </a:spcAft>
                      </a:pPr>
                      <a:r>
                        <a:rPr lang="en-US" sz="1000">
                          <a:effectLst/>
                          <a:latin typeface="Palatino Linotype" panose="02040502050505030304" pitchFamily="18" charset="0"/>
                        </a:rPr>
                        <a:t>Early life stage zebrafish assay</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a:effectLst/>
                          <a:latin typeface="Palatino Linotype" panose="02040502050505030304" pitchFamily="18" charset="0"/>
                        </a:rPr>
                        <a:t>Sodium Hypochloride</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[31]</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gn="just">
                        <a:lnSpc>
                          <a:spcPct val="200000"/>
                        </a:lnSpc>
                        <a:spcAft>
                          <a:spcPts val="0"/>
                        </a:spcAft>
                      </a:pPr>
                      <a:r>
                        <a:rPr lang="en-US" sz="1000">
                          <a:effectLst/>
                          <a:latin typeface="Palatino Linotype" panose="02040502050505030304" pitchFamily="18" charset="0"/>
                        </a:rPr>
                        <a:t>Combined toxicity test</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a:effectLst/>
                          <a:latin typeface="Palatino Linotype" panose="02040502050505030304" pitchFamily="18" charset="0"/>
                        </a:rPr>
                        <a:t>Agrochemicals</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[32]</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lgn="just">
                        <a:lnSpc>
                          <a:spcPct val="200000"/>
                        </a:lnSpc>
                        <a:spcAft>
                          <a:spcPts val="0"/>
                        </a:spcAft>
                      </a:pPr>
                      <a:r>
                        <a:rPr lang="en-US" sz="1000">
                          <a:effectLst/>
                          <a:latin typeface="Palatino Linotype" panose="02040502050505030304" pitchFamily="18" charset="0"/>
                        </a:rPr>
                        <a:t>Adult zebrafish behavioural test</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a:effectLst/>
                          <a:latin typeface="Palatino Linotype" panose="02040502050505030304" pitchFamily="18" charset="0"/>
                        </a:rPr>
                        <a:t>Triclosan</a:t>
                      </a:r>
                      <a:endParaRPr lang="tr-TR"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000" dirty="0">
                          <a:effectLst/>
                          <a:latin typeface="Palatino Linotype" panose="02040502050505030304" pitchFamily="18" charset="0"/>
                        </a:rPr>
                        <a:t>[33]</a:t>
                      </a:r>
                      <a:endParaRPr lang="tr-T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11" name="Dikdörtgen 10"/>
          <p:cNvSpPr/>
          <p:nvPr/>
        </p:nvSpPr>
        <p:spPr>
          <a:xfrm>
            <a:off x="-78377" y="2645956"/>
            <a:ext cx="4754880" cy="600164"/>
          </a:xfrm>
          <a:prstGeom prst="rect">
            <a:avLst/>
          </a:prstGeom>
        </p:spPr>
        <p:txBody>
          <a:bodyPr wrap="square">
            <a:spAutoFit/>
          </a:bodyPr>
          <a:lstStyle/>
          <a:p>
            <a:pPr algn="just"/>
            <a:r>
              <a:rPr lang="en-US" sz="1100" b="1" dirty="0">
                <a:latin typeface="Palatino Linotype" panose="02040502050505030304" pitchFamily="18" charset="0"/>
              </a:rPr>
              <a:t>Figure 3. Danio rerio development (a), type of studies in vivo and in vitro; zebrafish exposure route; exposure time; developmental stages (b) [1, 11]. </a:t>
            </a:r>
            <a:endParaRPr lang="tr-TR" sz="1100" b="1" dirty="0">
              <a:latin typeface="Palatino Linotype" panose="02040502050505030304" pitchFamily="18" charset="0"/>
            </a:endParaRPr>
          </a:p>
        </p:txBody>
      </p:sp>
      <p:sp>
        <p:nvSpPr>
          <p:cNvPr id="13" name="Dikdörtgen 12"/>
          <p:cNvSpPr/>
          <p:nvPr/>
        </p:nvSpPr>
        <p:spPr>
          <a:xfrm>
            <a:off x="587229" y="3340128"/>
            <a:ext cx="3407023" cy="276999"/>
          </a:xfrm>
          <a:prstGeom prst="rect">
            <a:avLst/>
          </a:prstGeom>
        </p:spPr>
        <p:txBody>
          <a:bodyPr wrap="none">
            <a:spAutoFit/>
          </a:bodyPr>
          <a:lstStyle/>
          <a:p>
            <a:r>
              <a:rPr lang="en-US" sz="1200" b="1" dirty="0">
                <a:latin typeface="Palatino Linotype" panose="02040502050505030304" pitchFamily="18" charset="0"/>
              </a:rPr>
              <a:t>Tablo 2. Different toxicity studies in literature</a:t>
            </a:r>
            <a:endParaRPr lang="tr-TR" sz="1200" b="1" dirty="0">
              <a:latin typeface="Palatino Linotype" panose="02040502050505030304" pitchFamily="18" charset="0"/>
            </a:endParaRPr>
          </a:p>
        </p:txBody>
      </p:sp>
      <p:pic>
        <p:nvPicPr>
          <p:cNvPr id="3074" name="Resim 10">
            <a:extLst>
              <a:ext uri="{FF2B5EF4-FFF2-40B4-BE49-F238E27FC236}">
                <a16:creationId xmlns:a16="http://schemas.microsoft.com/office/drawing/2014/main" id="{3C7A0CCC-A5AF-3800-DD5F-47477917672C}"/>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383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9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tr-TR" sz="3600" dirty="0">
                <a:latin typeface="Palatino Linotype" panose="02040502050505030304" pitchFamily="18" charset="0"/>
              </a:rPr>
              <a:t>CONCLUSIONS</a:t>
            </a:r>
            <a:endParaRPr lang="en-US" sz="3600" dirty="0">
              <a:latin typeface="Palatino Linotype" panose="02040502050505030304" pitchFamily="18" charset="0"/>
            </a:endParaRPr>
          </a:p>
        </p:txBody>
      </p:sp>
      <p:sp>
        <p:nvSpPr>
          <p:cNvPr id="37" name="TextBox 36">
            <a:extLst>
              <a:ext uri="{FF2B5EF4-FFF2-40B4-BE49-F238E27FC236}">
                <a16:creationId xmlns:a16="http://schemas.microsoft.com/office/drawing/2014/main" id="{95C093FF-3C9C-40FC-9DD0-74B6008F240F}"/>
              </a:ext>
            </a:extLst>
          </p:cNvPr>
          <p:cNvSpPr txBox="1"/>
          <p:nvPr/>
        </p:nvSpPr>
        <p:spPr>
          <a:xfrm>
            <a:off x="3612211" y="3094466"/>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8" name="TextBox 37">
            <a:extLst>
              <a:ext uri="{FF2B5EF4-FFF2-40B4-BE49-F238E27FC236}">
                <a16:creationId xmlns:a16="http://schemas.microsoft.com/office/drawing/2014/main" id="{A13CD2E0-4602-4281-B884-A8FBB060AFE4}"/>
              </a:ext>
            </a:extLst>
          </p:cNvPr>
          <p:cNvSpPr txBox="1"/>
          <p:nvPr/>
        </p:nvSpPr>
        <p:spPr>
          <a:xfrm>
            <a:off x="3341596" y="3706517"/>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9" name="TextBox 38">
            <a:extLst>
              <a:ext uri="{FF2B5EF4-FFF2-40B4-BE49-F238E27FC236}">
                <a16:creationId xmlns:a16="http://schemas.microsoft.com/office/drawing/2014/main" id="{EE264B9A-907F-4FFB-B528-CE67ECBA7FA6}"/>
              </a:ext>
            </a:extLst>
          </p:cNvPr>
          <p:cNvSpPr txBox="1"/>
          <p:nvPr/>
        </p:nvSpPr>
        <p:spPr>
          <a:xfrm>
            <a:off x="4695024" y="3335631"/>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0" name="TextBox 39">
            <a:extLst>
              <a:ext uri="{FF2B5EF4-FFF2-40B4-BE49-F238E27FC236}">
                <a16:creationId xmlns:a16="http://schemas.microsoft.com/office/drawing/2014/main" id="{55D1547F-76A3-4505-8087-399602011188}"/>
              </a:ext>
            </a:extLst>
          </p:cNvPr>
          <p:cNvSpPr txBox="1"/>
          <p:nvPr/>
        </p:nvSpPr>
        <p:spPr>
          <a:xfrm>
            <a:off x="4566068" y="4058283"/>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1" name="Rectangle 16">
            <a:extLst>
              <a:ext uri="{FF2B5EF4-FFF2-40B4-BE49-F238E27FC236}">
                <a16:creationId xmlns:a16="http://schemas.microsoft.com/office/drawing/2014/main" id="{B64E2100-F8C9-4388-81DC-6390496F31F9}"/>
              </a:ext>
            </a:extLst>
          </p:cNvPr>
          <p:cNvSpPr/>
          <p:nvPr/>
        </p:nvSpPr>
        <p:spPr>
          <a:xfrm rot="2700000">
            <a:off x="5794028" y="3282270"/>
            <a:ext cx="199440" cy="3575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2" name="Rectangle 9">
            <a:extLst>
              <a:ext uri="{FF2B5EF4-FFF2-40B4-BE49-F238E27FC236}">
                <a16:creationId xmlns:a16="http://schemas.microsoft.com/office/drawing/2014/main" id="{A778D82F-6D7C-41C8-953B-6C36C360E359}"/>
              </a:ext>
            </a:extLst>
          </p:cNvPr>
          <p:cNvSpPr/>
          <p:nvPr/>
        </p:nvSpPr>
        <p:spPr>
          <a:xfrm>
            <a:off x="3307501" y="3089321"/>
            <a:ext cx="247097" cy="23130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3" name="Rectangle 36">
            <a:extLst>
              <a:ext uri="{FF2B5EF4-FFF2-40B4-BE49-F238E27FC236}">
                <a16:creationId xmlns:a16="http://schemas.microsoft.com/office/drawing/2014/main" id="{F738E7DD-CD59-48F3-AB6A-AFECE9556FE1}"/>
              </a:ext>
            </a:extLst>
          </p:cNvPr>
          <p:cNvSpPr/>
          <p:nvPr/>
        </p:nvSpPr>
        <p:spPr>
          <a:xfrm>
            <a:off x="5562398" y="4070503"/>
            <a:ext cx="268844" cy="2247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4" name="Oval 21">
            <a:extLst>
              <a:ext uri="{FF2B5EF4-FFF2-40B4-BE49-F238E27FC236}">
                <a16:creationId xmlns:a16="http://schemas.microsoft.com/office/drawing/2014/main" id="{E644540A-EA5C-40CC-A46C-FD658C041B04}"/>
              </a:ext>
            </a:extLst>
          </p:cNvPr>
          <p:cNvSpPr>
            <a:spLocks noChangeAspect="1"/>
          </p:cNvSpPr>
          <p:nvPr/>
        </p:nvSpPr>
        <p:spPr>
          <a:xfrm>
            <a:off x="3016456" y="3687140"/>
            <a:ext cx="263690" cy="2658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6" name="Dikdörtgen 45"/>
          <p:cNvSpPr/>
          <p:nvPr/>
        </p:nvSpPr>
        <p:spPr>
          <a:xfrm>
            <a:off x="139338" y="1523056"/>
            <a:ext cx="8891451" cy="2308324"/>
          </a:xfrm>
          <a:prstGeom prst="rect">
            <a:avLst/>
          </a:prstGeom>
        </p:spPr>
        <p:txBody>
          <a:bodyPr wrap="square">
            <a:spAutoFit/>
          </a:bodyPr>
          <a:lstStyle/>
          <a:p>
            <a:pPr algn="just"/>
            <a:r>
              <a:rPr lang="en-US" dirty="0">
                <a:latin typeface="Palatino Linotype" panose="02040502050505030304" pitchFamily="18" charset="0"/>
              </a:rPr>
              <a:t>Zebra fish; Small size, being resistant to biotic and abiotic conditions, rapid development process, short reproduction period, being compatible with laboratory conditions, easy supply, being economical, high fertility, being open to manipulation of embryos, genetic similarity with humans increase the importance of this species for toxicity studies. Thanks to these advantages, zebrafish can be used instead of other living models in scientific research and can support the 3R rule. As a result of studies researched in international databases, it is thought that different uses of this species will be widespread and it will be a key model organism in the future.</a:t>
            </a:r>
            <a:endParaRPr lang="tr-TR" dirty="0">
              <a:latin typeface="Palatino Linotype" panose="02040502050505030304" pitchFamily="18" charset="0"/>
            </a:endParaRPr>
          </a:p>
        </p:txBody>
      </p:sp>
      <p:pic>
        <p:nvPicPr>
          <p:cNvPr id="47" name="Resim 46"/>
          <p:cNvPicPr/>
          <p:nvPr/>
        </p:nvPicPr>
        <p:blipFill>
          <a:blip r:embed="rId2"/>
          <a:stretch>
            <a:fillRect/>
          </a:stretch>
        </p:blipFill>
        <p:spPr>
          <a:xfrm>
            <a:off x="2189662" y="3915229"/>
            <a:ext cx="4663984" cy="2616200"/>
          </a:xfrm>
          <a:prstGeom prst="rect">
            <a:avLst/>
          </a:prstGeom>
        </p:spPr>
      </p:pic>
      <p:sp>
        <p:nvSpPr>
          <p:cNvPr id="49" name="Dikdörtgen 48"/>
          <p:cNvSpPr/>
          <p:nvPr/>
        </p:nvSpPr>
        <p:spPr>
          <a:xfrm>
            <a:off x="2243909" y="6414254"/>
            <a:ext cx="1417376" cy="253916"/>
          </a:xfrm>
          <a:prstGeom prst="rect">
            <a:avLst/>
          </a:prstGeom>
        </p:spPr>
        <p:txBody>
          <a:bodyPr wrap="none">
            <a:spAutoFit/>
          </a:bodyPr>
          <a:lstStyle/>
          <a:p>
            <a:r>
              <a:rPr lang="tr-TR" sz="1000" b="1" dirty="0">
                <a:latin typeface="Palatino Linotype" panose="02040502050505030304" pitchFamily="18" charset="0"/>
              </a:rPr>
              <a:t>https://biobide.com/</a:t>
            </a:r>
          </a:p>
        </p:txBody>
      </p:sp>
    </p:spTree>
    <p:extLst>
      <p:ext uri="{BB962C8B-B14F-4D97-AF65-F5344CB8AC3E}">
        <p14:creationId xmlns:p14="http://schemas.microsoft.com/office/powerpoint/2010/main" val="62887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754405"/>
            <a:ext cx="9144000" cy="769441"/>
          </a:xfrm>
          <a:prstGeom prst="rect">
            <a:avLst/>
          </a:prstGeom>
          <a:noFill/>
        </p:spPr>
        <p:txBody>
          <a:bodyPr wrap="square" rtlCol="0" anchor="ctr">
            <a:spAutoFit/>
          </a:bodyPr>
          <a:lstStyle/>
          <a:p>
            <a:pPr algn="ctr"/>
            <a:r>
              <a:rPr lang="en-US" altLang="ko-KR" sz="4400" b="1" dirty="0">
                <a:solidFill>
                  <a:srgbClr val="0070C0"/>
                </a:solidFill>
                <a:effectLst>
                  <a:outerShdw blurRad="38100" dist="38100" dir="2700000" algn="tl">
                    <a:srgbClr val="000000">
                      <a:alpha val="43137"/>
                    </a:srgbClr>
                  </a:outerShdw>
                </a:effectLst>
                <a:latin typeface="Palatino Linotype" panose="02040502050505030304" pitchFamily="18" charset="0"/>
                <a:cs typeface="Arial" pitchFamily="34" charset="0"/>
              </a:rPr>
              <a:t>Thank You</a:t>
            </a:r>
            <a:endParaRPr lang="ko-KR" altLang="en-US" sz="4400" b="1" dirty="0">
              <a:solidFill>
                <a:srgbClr val="0070C0"/>
              </a:solidFill>
              <a:effectLst>
                <a:outerShdw blurRad="38100" dist="38100" dir="2700000" algn="tl">
                  <a:srgbClr val="000000">
                    <a:alpha val="43137"/>
                  </a:srgbClr>
                </a:outerShdw>
              </a:effectLst>
              <a:latin typeface="Palatino Linotype" panose="02040502050505030304" pitchFamily="18" charset="0"/>
              <a:cs typeface="Arial" pitchFamily="34" charset="0"/>
            </a:endParaRPr>
          </a:p>
        </p:txBody>
      </p:sp>
      <p:grpSp>
        <p:nvGrpSpPr>
          <p:cNvPr id="204" name="Group 203">
            <a:extLst>
              <a:ext uri="{FF2B5EF4-FFF2-40B4-BE49-F238E27FC236}">
                <a16:creationId xmlns:a16="http://schemas.microsoft.com/office/drawing/2014/main" id="{3C50DE1D-59C3-42BD-BF63-6510A3BA74F0}"/>
              </a:ext>
            </a:extLst>
          </p:cNvPr>
          <p:cNvGrpSpPr/>
          <p:nvPr/>
        </p:nvGrpSpPr>
        <p:grpSpPr>
          <a:xfrm>
            <a:off x="3000473" y="1789810"/>
            <a:ext cx="3442344" cy="2658204"/>
            <a:chOff x="3964928" y="1238153"/>
            <a:chExt cx="4589792" cy="3544272"/>
          </a:xfrm>
        </p:grpSpPr>
        <p:sp>
          <p:nvSpPr>
            <p:cNvPr id="184" name="Freeform: Shape 183">
              <a:extLst>
                <a:ext uri="{FF2B5EF4-FFF2-40B4-BE49-F238E27FC236}">
                  <a16:creationId xmlns:a16="http://schemas.microsoft.com/office/drawing/2014/main" id="{FFFCAEC4-A2B2-49AC-80E3-89194319A8DC}"/>
                </a:ext>
              </a:extLst>
            </p:cNvPr>
            <p:cNvSpPr>
              <a:spLocks/>
            </p:cNvSpPr>
            <p:nvPr/>
          </p:nvSpPr>
          <p:spPr bwMode="auto">
            <a:xfrm rot="900000">
              <a:off x="4402106" y="1562717"/>
              <a:ext cx="3425888" cy="3124386"/>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85" name="Freeform: Shape 184">
              <a:extLst>
                <a:ext uri="{FF2B5EF4-FFF2-40B4-BE49-F238E27FC236}">
                  <a16:creationId xmlns:a16="http://schemas.microsoft.com/office/drawing/2014/main" id="{7091CD35-1F9C-4D4A-A6DE-FA05B3BBC6FB}"/>
                </a:ext>
              </a:extLst>
            </p:cNvPr>
            <p:cNvSpPr/>
            <p:nvPr/>
          </p:nvSpPr>
          <p:spPr>
            <a:xfrm rot="19755688">
              <a:off x="7546561" y="2173018"/>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5BB1A1A2-BEEA-408E-905B-76E688ECB083}"/>
                </a:ext>
              </a:extLst>
            </p:cNvPr>
            <p:cNvSpPr/>
            <p:nvPr/>
          </p:nvSpPr>
          <p:spPr>
            <a:xfrm>
              <a:off x="4316175" y="1486475"/>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E50435E7-01AD-45A9-BCA5-AC5AA3DA9D19}"/>
                </a:ext>
              </a:extLst>
            </p:cNvPr>
            <p:cNvSpPr/>
            <p:nvPr/>
          </p:nvSpPr>
          <p:spPr>
            <a:xfrm>
              <a:off x="4269662" y="339333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642B625B-B81F-411E-AD4A-0C5E74D6A8AE}"/>
                </a:ext>
              </a:extLst>
            </p:cNvPr>
            <p:cNvSpPr/>
            <p:nvPr/>
          </p:nvSpPr>
          <p:spPr>
            <a:xfrm>
              <a:off x="7512692" y="3600560"/>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532E14CE-698E-4FD0-A5A2-4176ED31EAF9}"/>
                </a:ext>
              </a:extLst>
            </p:cNvPr>
            <p:cNvSpPr/>
            <p:nvPr/>
          </p:nvSpPr>
          <p:spPr>
            <a:xfrm>
              <a:off x="6618181" y="4448958"/>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27838999-59AB-4B6E-B064-15A5D593F02E}"/>
                </a:ext>
              </a:extLst>
            </p:cNvPr>
            <p:cNvSpPr/>
            <p:nvPr/>
          </p:nvSpPr>
          <p:spPr>
            <a:xfrm>
              <a:off x="5798783" y="143634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1CDC7C7E-B1C6-446F-B5DE-4C2E828C81CB}"/>
                </a:ext>
              </a:extLst>
            </p:cNvPr>
            <p:cNvSpPr/>
            <p:nvPr/>
          </p:nvSpPr>
          <p:spPr>
            <a:xfrm>
              <a:off x="8063833" y="3698838"/>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813278CB-FD7E-40C1-9E28-42501A357E00}"/>
                </a:ext>
              </a:extLst>
            </p:cNvPr>
            <p:cNvSpPr/>
            <p:nvPr/>
          </p:nvSpPr>
          <p:spPr>
            <a:xfrm>
              <a:off x="5177865" y="4287830"/>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D61F4ADF-314A-4A4B-8ABF-6F63F8CF1AC1}"/>
                </a:ext>
              </a:extLst>
            </p:cNvPr>
            <p:cNvSpPr/>
            <p:nvPr/>
          </p:nvSpPr>
          <p:spPr>
            <a:xfrm>
              <a:off x="6305577" y="419933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bg1"/>
            </a:solidFill>
            <a:ln w="7692"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6F4359B8-2974-4708-818B-A6BEA4D7CFB5}"/>
                </a:ext>
              </a:extLst>
            </p:cNvPr>
            <p:cNvSpPr/>
            <p:nvPr/>
          </p:nvSpPr>
          <p:spPr>
            <a:xfrm>
              <a:off x="6441262" y="469077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4FCA9D59-35D6-43C9-9D77-49FCA54FD124}"/>
                </a:ext>
              </a:extLst>
            </p:cNvPr>
            <p:cNvSpPr/>
            <p:nvPr/>
          </p:nvSpPr>
          <p:spPr>
            <a:xfrm>
              <a:off x="8299510" y="2703528"/>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620DA132-BFDE-47DA-90AC-2DB9197E8AFC}"/>
                </a:ext>
              </a:extLst>
            </p:cNvPr>
            <p:cNvSpPr/>
            <p:nvPr/>
          </p:nvSpPr>
          <p:spPr>
            <a:xfrm>
              <a:off x="3964928" y="2412651"/>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185ECDF6-62E7-4419-BDE2-952DAE1A03D1}"/>
                </a:ext>
              </a:extLst>
            </p:cNvPr>
            <p:cNvSpPr/>
            <p:nvPr/>
          </p:nvSpPr>
          <p:spPr>
            <a:xfrm>
              <a:off x="4058641" y="2453136"/>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CE6FBB1-4F95-48D5-8D94-B69E7746E899}"/>
                </a:ext>
              </a:extLst>
            </p:cNvPr>
            <p:cNvSpPr/>
            <p:nvPr/>
          </p:nvSpPr>
          <p:spPr>
            <a:xfrm>
              <a:off x="5965135" y="1238153"/>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5D30C98D-0CFC-4328-A1E8-7A3F7E63A389}"/>
                </a:ext>
              </a:extLst>
            </p:cNvPr>
            <p:cNvSpPr/>
            <p:nvPr/>
          </p:nvSpPr>
          <p:spPr>
            <a:xfrm>
              <a:off x="7116801" y="146537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60DF1F23-5741-4962-8B82-1F7518122730}"/>
                </a:ext>
              </a:extLst>
            </p:cNvPr>
            <p:cNvSpPr/>
            <p:nvPr/>
          </p:nvSpPr>
          <p:spPr>
            <a:xfrm>
              <a:off x="7288565" y="187179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1" name="Freeform: Shape 200">
              <a:extLst>
                <a:ext uri="{FF2B5EF4-FFF2-40B4-BE49-F238E27FC236}">
                  <a16:creationId xmlns:a16="http://schemas.microsoft.com/office/drawing/2014/main" id="{87E0F268-6D63-402F-9BEA-F06871772998}"/>
                </a:ext>
              </a:extLst>
            </p:cNvPr>
            <p:cNvSpPr/>
            <p:nvPr/>
          </p:nvSpPr>
          <p:spPr>
            <a:xfrm>
              <a:off x="4605851" y="217787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E9E53785-0C0A-4F71-8C20-ED4B153D682B}"/>
                </a:ext>
              </a:extLst>
            </p:cNvPr>
            <p:cNvSpPr/>
            <p:nvPr/>
          </p:nvSpPr>
          <p:spPr>
            <a:xfrm>
              <a:off x="4850424" y="4349799"/>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9BB6D3DB-023F-4275-8909-27BB60FE2069}"/>
                </a:ext>
              </a:extLst>
            </p:cNvPr>
            <p:cNvSpPr/>
            <p:nvPr/>
          </p:nvSpPr>
          <p:spPr>
            <a:xfrm>
              <a:off x="4821136" y="2984695"/>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chemeClr val="bg1"/>
            </a:solidFill>
            <a:ln w="7692" cap="flat">
              <a:noFill/>
              <a:prstDash val="solid"/>
              <a:miter/>
            </a:ln>
          </p:spPr>
          <p:txBody>
            <a:bodyPr rtlCol="0" anchor="ctr"/>
            <a:lstStyle/>
            <a:p>
              <a:endParaRPr lang="en-US" sz="1350"/>
            </a:p>
          </p:txBody>
        </p:sp>
      </p:grpSp>
      <p:pic>
        <p:nvPicPr>
          <p:cNvPr id="3" name="Resim 2"/>
          <p:cNvPicPr>
            <a:picLocks noChangeAspect="1"/>
          </p:cNvPicPr>
          <p:nvPr/>
        </p:nvPicPr>
        <p:blipFill>
          <a:blip r:embed="rId2"/>
          <a:stretch>
            <a:fillRect/>
          </a:stretch>
        </p:blipFill>
        <p:spPr>
          <a:xfrm>
            <a:off x="500470" y="778328"/>
            <a:ext cx="8439150" cy="3733800"/>
          </a:xfrm>
          <a:prstGeom prst="rect">
            <a:avLst/>
          </a:prstGeom>
        </p:spPr>
      </p:pic>
    </p:spTree>
    <p:extLst>
      <p:ext uri="{BB962C8B-B14F-4D97-AF65-F5344CB8AC3E}">
        <p14:creationId xmlns:p14="http://schemas.microsoft.com/office/powerpoint/2010/main" val="291153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endParaRPr lang="tr-TR" sz="2000" b="1" dirty="0">
              <a:latin typeface="Palatino Linotype" panose="02040502050505030304" pitchFamily="18" charset="0"/>
            </a:endParaRPr>
          </a:p>
          <a:p>
            <a:pPr algn="ctr"/>
            <a:r>
              <a:rPr lang="en-US" sz="2000" b="1" i="1" dirty="0">
                <a:latin typeface="Palatino Linotype" panose="02040502050505030304" pitchFamily="18" charset="0"/>
              </a:rPr>
              <a:t>Danio rerio</a:t>
            </a:r>
            <a:r>
              <a:rPr lang="en-US" sz="2000" b="1" dirty="0">
                <a:latin typeface="Palatino Linotype" panose="02040502050505030304" pitchFamily="18" charset="0"/>
              </a:rPr>
              <a:t>: A sustainable model for monitoring pollutants in the aquatic environments </a:t>
            </a:r>
            <a:endParaRPr lang="tr-TR" sz="2000" b="1" dirty="0">
              <a:latin typeface="Palatino Linotype" panose="02040502050505030304" pitchFamily="18" charset="0"/>
            </a:endParaRPr>
          </a:p>
          <a:p>
            <a:pPr algn="ctr"/>
            <a:endParaRPr lang="tr-TR" b="1" dirty="0">
              <a:latin typeface="Palatino Linotype" panose="02040502050505030304" pitchFamily="18" charset="0"/>
            </a:endParaRPr>
          </a:p>
          <a:p>
            <a:pPr algn="ctr"/>
            <a:r>
              <a:rPr lang="en-US" altLang="ko-KR" sz="1600" b="1" dirty="0">
                <a:solidFill>
                  <a:schemeClr val="tx1">
                    <a:lumMod val="85000"/>
                    <a:lumOff val="15000"/>
                  </a:schemeClr>
                </a:solidFill>
                <a:latin typeface="Palatino Linotype" panose="02040502050505030304" pitchFamily="18" charset="0"/>
                <a:cs typeface="Arial" pitchFamily="34" charset="0"/>
              </a:rPr>
              <a:t>Hakan Çelebi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1*</a:t>
            </a:r>
            <a:r>
              <a:rPr lang="en-US" altLang="ko-KR" sz="1600" b="1" dirty="0">
                <a:solidFill>
                  <a:schemeClr val="tx1">
                    <a:lumMod val="85000"/>
                    <a:lumOff val="15000"/>
                  </a:schemeClr>
                </a:solidFill>
                <a:latin typeface="Palatino Linotype" panose="02040502050505030304" pitchFamily="18" charset="0"/>
                <a:cs typeface="Arial" pitchFamily="34" charset="0"/>
              </a:rPr>
              <a:t>, Tolga Bahadır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2</a:t>
            </a:r>
            <a:r>
              <a:rPr lang="en-US" altLang="ko-KR" sz="1600" b="1" dirty="0">
                <a:solidFill>
                  <a:schemeClr val="tx1">
                    <a:lumMod val="85000"/>
                    <a:lumOff val="15000"/>
                  </a:schemeClr>
                </a:solidFill>
                <a:latin typeface="Palatino Linotype" panose="02040502050505030304" pitchFamily="18" charset="0"/>
                <a:cs typeface="Arial" pitchFamily="34" charset="0"/>
              </a:rPr>
              <a:t>, İsmail Şimşek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3 </a:t>
            </a:r>
            <a:r>
              <a:rPr lang="en-US" altLang="ko-KR" sz="1600" b="1" dirty="0">
                <a:solidFill>
                  <a:schemeClr val="tx1">
                    <a:lumMod val="85000"/>
                    <a:lumOff val="15000"/>
                  </a:schemeClr>
                </a:solidFill>
                <a:latin typeface="Palatino Linotype" panose="02040502050505030304" pitchFamily="18" charset="0"/>
                <a:cs typeface="Arial" pitchFamily="34" charset="0"/>
              </a:rPr>
              <a:t>and Şevket Tulun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sz="1600"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sz="1600"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sz="1600" dirty="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pPr algn="ctr"/>
            <a:r>
              <a:rPr lang="en-US" sz="1400" baseline="30000" dirty="0">
                <a:latin typeface="Palatino Linotype" panose="02040502050505030304" pitchFamily="18" charset="0"/>
              </a:rPr>
              <a:t>1</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2</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3</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pPr algn="ctr"/>
            <a:r>
              <a:rPr lang="fr-CH" sz="1400" baseline="30000" dirty="0">
                <a:latin typeface="Palatino Linotype" panose="02040502050505030304" pitchFamily="18" charset="0"/>
              </a:rPr>
              <a:t>4</a:t>
            </a:r>
            <a:r>
              <a:rPr lang="en-US" sz="1400" dirty="0">
                <a:latin typeface="Palatino Linotype" panose="02040502050505030304" pitchFamily="18" charset="0"/>
              </a:rPr>
              <a:t>Aksaray University, Department of Environmental Engineering</a:t>
            </a:r>
            <a:endParaRPr lang="tr-TR" sz="1400" dirty="0">
              <a:latin typeface="Palatino Linotype" panose="02040502050505030304" pitchFamily="18" charset="0"/>
            </a:endParaRPr>
          </a:p>
          <a:p>
            <a:endParaRPr lang="fr-FR" sz="1400" dirty="0">
              <a:latin typeface="Palatino Linotype" panose="02040502050505030304" pitchFamily="18" charset="0"/>
            </a:endParaRPr>
          </a:p>
          <a:p>
            <a:pPr algn="ctr"/>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2" name="Resim 1"/>
          <p:cNvPicPr>
            <a:picLocks noChangeAspect="1"/>
          </p:cNvPicPr>
          <p:nvPr/>
        </p:nvPicPr>
        <p:blipFill>
          <a:blip r:embed="rId2"/>
          <a:stretch>
            <a:fillRect/>
          </a:stretch>
        </p:blipFill>
        <p:spPr>
          <a:xfrm>
            <a:off x="0" y="0"/>
            <a:ext cx="9144000" cy="3161211"/>
          </a:xfrm>
          <a:prstGeom prst="rect">
            <a:avLst/>
          </a:prstGeom>
        </p:spPr>
      </p:pic>
    </p:spTree>
    <p:extLst>
      <p:ext uri="{BB962C8B-B14F-4D97-AF65-F5344CB8AC3E}">
        <p14:creationId xmlns:p14="http://schemas.microsoft.com/office/powerpoint/2010/main" val="348602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 y="99646"/>
            <a:ext cx="8997462" cy="3877985"/>
          </a:xfrm>
          <a:prstGeom prst="rect">
            <a:avLst/>
          </a:prstGeom>
          <a:noFill/>
        </p:spPr>
        <p:txBody>
          <a:bodyPr wrap="square" rtlCol="0">
            <a:spAutoFit/>
          </a:bodyPr>
          <a:lstStyle/>
          <a:p>
            <a:pPr algn="just"/>
            <a:endParaRPr lang="tr-TR" b="1" dirty="0">
              <a:latin typeface="Palatino Linotype" panose="02040502050505030304" pitchFamily="18" charset="0"/>
            </a:endParaRPr>
          </a:p>
          <a:p>
            <a:pPr algn="just"/>
            <a:r>
              <a:rPr lang="fr-FR" b="1" dirty="0">
                <a:latin typeface="Palatino Linotype" panose="02040502050505030304" pitchFamily="18" charset="0"/>
              </a:rPr>
              <a:t>Abstract: </a:t>
            </a:r>
            <a:r>
              <a:rPr lang="en-US" sz="1600" dirty="0">
                <a:latin typeface="Palatino Linotype" panose="02040502050505030304" pitchFamily="18" charset="0"/>
              </a:rPr>
              <a:t>Since the beginning of humanity, many sectors have continued to produce different chemicals. These chemicals are the main actors of environmental pollution and have become a global problem with irreversible effects in terms of single health. For this, countries have set a target of "a pollution-free planet". We need to determine target-specific strategies to both eliminate pollution and protect only health. To date, traditional methods of monitoring in receiving aquatic environments have been used and do not provide information on toxic levels of pollutants. For this reason, researchers have focused on "bio-indicator" or "bio-monitor" living things. Since organisms are in equilibrium with the aquatic environment, it can also be considered as an integrated sampling tool and may indicate potential contamination. Danio rerio (Zebrafish) is considered a promising model organism for single health studies in terms of its biological structure. This review aims to present Danio rerio's characteristics, susceptibility to environmental pollutants, and risks associated with pollutants in the aquatic environment.</a:t>
            </a:r>
            <a:endParaRPr lang="fr-FR" dirty="0">
              <a:latin typeface="Palatino Linotype" panose="02040502050505030304" pitchFamily="18" charset="0"/>
            </a:endParaRPr>
          </a:p>
          <a:p>
            <a:endParaRPr lang="en-US" dirty="0">
              <a:latin typeface="Palatino Linotype" panose="02040502050505030304" pitchFamily="18" charset="0"/>
            </a:endParaRPr>
          </a:p>
          <a:p>
            <a:r>
              <a:rPr lang="fr-FR" sz="1600" b="1" dirty="0">
                <a:latin typeface="Palatino Linotype" panose="02040502050505030304" pitchFamily="18" charset="0"/>
              </a:rPr>
              <a:t>Keywords: </a:t>
            </a:r>
            <a:r>
              <a:rPr lang="fr-FR" sz="1600" dirty="0" err="1">
                <a:latin typeface="Palatino Linotype" panose="02040502050505030304" pitchFamily="18" charset="0"/>
              </a:rPr>
              <a:t>Aquatic</a:t>
            </a:r>
            <a:r>
              <a:rPr lang="fr-FR" sz="1600" dirty="0">
                <a:latin typeface="Palatino Linotype" panose="02040502050505030304" pitchFamily="18" charset="0"/>
              </a:rPr>
              <a:t> </a:t>
            </a:r>
            <a:r>
              <a:rPr lang="fr-FR" sz="1600" dirty="0" err="1">
                <a:latin typeface="Palatino Linotype" panose="02040502050505030304" pitchFamily="18" charset="0"/>
              </a:rPr>
              <a:t>environment</a:t>
            </a:r>
            <a:r>
              <a:rPr lang="fr-FR" sz="1600" dirty="0">
                <a:latin typeface="Palatino Linotype" panose="02040502050505030304" pitchFamily="18" charset="0"/>
              </a:rPr>
              <a:t>; </a:t>
            </a:r>
            <a:r>
              <a:rPr lang="fr-FR" sz="1600" dirty="0" err="1">
                <a:latin typeface="Palatino Linotype" panose="02040502050505030304" pitchFamily="18" charset="0"/>
              </a:rPr>
              <a:t>Bio-indicator</a:t>
            </a:r>
            <a:r>
              <a:rPr lang="fr-FR" sz="1600" dirty="0">
                <a:latin typeface="Palatino Linotype" panose="02040502050505030304" pitchFamily="18" charset="0"/>
              </a:rPr>
              <a:t>; Danio rerio; Environmental </a:t>
            </a:r>
            <a:r>
              <a:rPr lang="fr-FR" sz="1600" dirty="0" err="1">
                <a:latin typeface="Palatino Linotype" panose="02040502050505030304" pitchFamily="18" charset="0"/>
              </a:rPr>
              <a:t>pollutants</a:t>
            </a:r>
            <a:endParaRPr lang="fr-FR" sz="16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sp>
        <p:nvSpPr>
          <p:cNvPr id="2" name="Dikdörtgen 1"/>
          <p:cNvSpPr/>
          <p:nvPr/>
        </p:nvSpPr>
        <p:spPr>
          <a:xfrm>
            <a:off x="4258490" y="707514"/>
            <a:ext cx="4774474" cy="5655394"/>
          </a:xfrm>
          <a:prstGeom prst="rect">
            <a:avLst/>
          </a:prstGeom>
        </p:spPr>
        <p:txBody>
          <a:bodyPr wrap="square">
            <a:spAutoFit/>
          </a:bodyPr>
          <a:lstStyle/>
          <a:p>
            <a:pPr algn="just">
              <a:lnSpc>
                <a:spcPct val="150000"/>
              </a:lnSpc>
            </a:pPr>
            <a:r>
              <a:rPr lang="tr-TR" sz="2000" b="1" dirty="0">
                <a:latin typeface="Palatino Linotype" panose="02040502050505030304" pitchFamily="18" charset="0"/>
              </a:rPr>
              <a:t>Introduction</a:t>
            </a:r>
            <a:endParaRPr lang="fr-FR" sz="2000" b="1" dirty="0">
              <a:latin typeface="Palatino Linotype" panose="02040502050505030304" pitchFamily="18" charset="0"/>
            </a:endParaRPr>
          </a:p>
          <a:p>
            <a:pPr algn="just">
              <a:lnSpc>
                <a:spcPct val="150000"/>
              </a:lnSpc>
            </a:pPr>
            <a:endParaRPr lang="tr-TR" sz="1300" dirty="0">
              <a:latin typeface="Palatino Linotype" panose="02040502050505030304" pitchFamily="18" charset="0"/>
            </a:endParaRPr>
          </a:p>
          <a:p>
            <a:pPr algn="just">
              <a:lnSpc>
                <a:spcPct val="150000"/>
              </a:lnSpc>
            </a:pPr>
            <a:r>
              <a:rPr lang="en-US" sz="1300" dirty="0">
                <a:latin typeface="Palatino Linotype" panose="02040502050505030304" pitchFamily="18" charset="0"/>
              </a:rPr>
              <a:t>Environmental change poses a devastating risk to human and environmental health. Change, that is, environmental pollution is the most difficult test of all countries in the world, as it affects all living things and ecosystems under the concept of one health [1-3]. A rapid study of water conditions is necessary to monitor, assess and address this global health hazard. Bioindicators or biological monitors can monitor water quality changes in real time, Zebrafish (</a:t>
            </a:r>
            <a:r>
              <a:rPr lang="en-US" sz="1300" i="1" dirty="0">
                <a:latin typeface="Palatino Linotype" panose="02040502050505030304" pitchFamily="18" charset="0"/>
              </a:rPr>
              <a:t>Danio rerio</a:t>
            </a:r>
            <a:r>
              <a:rPr lang="en-US" sz="1300" dirty="0">
                <a:latin typeface="Palatino Linotype" panose="02040502050505030304" pitchFamily="18" charset="0"/>
              </a:rPr>
              <a:t>) are ideal bioindicators for detecting environmental changes due to their biomedical equipment, widespread geographic distribution and well-characterized specific properties against environmental pollutants [4,5]. Many chemicals Danio rerio, which has become a viable model in terms of counter-toxicity types has recently emerged as one of the most active models in the detection and research of diseases in experimental studies [6]. </a:t>
            </a:r>
            <a:endParaRPr lang="en-US" altLang="ko-KR" sz="1300" dirty="0">
              <a:latin typeface="Palatino Linotype" panose="02040502050505030304" pitchFamily="18" charset="0"/>
              <a:cs typeface="Arial" pitchFamily="34" charset="0"/>
            </a:endParaRPr>
          </a:p>
        </p:txBody>
      </p:sp>
      <p:pic>
        <p:nvPicPr>
          <p:cNvPr id="3" name="Resim 2"/>
          <p:cNvPicPr>
            <a:picLocks noChangeAspect="1"/>
          </p:cNvPicPr>
          <p:nvPr/>
        </p:nvPicPr>
        <p:blipFill>
          <a:blip r:embed="rId2"/>
          <a:stretch>
            <a:fillRect/>
          </a:stretch>
        </p:blipFill>
        <p:spPr>
          <a:xfrm>
            <a:off x="227998" y="959072"/>
            <a:ext cx="3934700" cy="5167407"/>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sp>
        <p:nvSpPr>
          <p:cNvPr id="2" name="Dikdörtgen 1"/>
          <p:cNvSpPr/>
          <p:nvPr/>
        </p:nvSpPr>
        <p:spPr>
          <a:xfrm>
            <a:off x="85579" y="672680"/>
            <a:ext cx="8982221" cy="5793894"/>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In general, a good animal model should have all or most of the following characteristics: </a:t>
            </a:r>
            <a:r>
              <a:rPr lang="en-US" sz="1300" dirty="0">
                <a:solidFill>
                  <a:srgbClr val="FF0000"/>
                </a:solidFill>
                <a:latin typeface="Palatino Linotype" panose="02040502050505030304" pitchFamily="18" charset="0"/>
              </a:rPr>
              <a:t>(i) structural simplicity, but also incorporate the basic cellular processes that more complex organisms have; (ii) easy accessibility for research; (iii) easy and economical to manufacture in the laboratory; (iv) prone to genetic changes; and (v) if possible have a relatively small and stable genome [7]. </a:t>
            </a:r>
            <a:r>
              <a:rPr lang="en-US" sz="1300" dirty="0">
                <a:latin typeface="Palatino Linotype" panose="02040502050505030304" pitchFamily="18" charset="0"/>
              </a:rPr>
              <a:t>The most popular fish species preferred in experimental processes are listed as </a:t>
            </a:r>
            <a:r>
              <a:rPr lang="en-US" sz="1300" i="1" dirty="0">
                <a:latin typeface="Palatino Linotype" panose="02040502050505030304" pitchFamily="18" charset="0"/>
              </a:rPr>
              <a:t>Danio rerio, Carassius auratus, Oryzias latipes, Poecia Reticulata, Gasterosteus aculeatus, Oncorhynchus mykiss, Takifugu rubripes, and Xiphophorus hellerii. </a:t>
            </a:r>
            <a:r>
              <a:rPr lang="en-US" sz="1300" dirty="0">
                <a:latin typeface="Palatino Linotype" panose="02040502050505030304" pitchFamily="18" charset="0"/>
              </a:rPr>
              <a:t>Research on zebrafish has become more popular in the last decade. </a:t>
            </a:r>
            <a:r>
              <a:rPr lang="en-US" sz="1300" i="1" dirty="0">
                <a:latin typeface="Palatino Linotype" panose="02040502050505030304" pitchFamily="18" charset="0"/>
              </a:rPr>
              <a:t>Danio rerio's </a:t>
            </a:r>
            <a:r>
              <a:rPr lang="en-US" sz="1300" dirty="0">
                <a:latin typeface="Palatino Linotype" panose="02040502050505030304" pitchFamily="18" charset="0"/>
              </a:rPr>
              <a:t>high fertility rate (ability to fertilize approximately 200-300 eggs every 5-7 days), economic maintenance, and ease of genetic modification make </a:t>
            </a:r>
            <a:r>
              <a:rPr lang="en-US" sz="1300" i="1" dirty="0">
                <a:latin typeface="Palatino Linotype" panose="02040502050505030304" pitchFamily="18" charset="0"/>
              </a:rPr>
              <a:t>Danio rerio </a:t>
            </a:r>
            <a:r>
              <a:rPr lang="en-US" sz="1300" dirty="0">
                <a:latin typeface="Palatino Linotype" panose="02040502050505030304" pitchFamily="18" charset="0"/>
              </a:rPr>
              <a:t>an alternative and valuable vertebrate model compared to other species [8]. </a:t>
            </a:r>
            <a:endParaRPr lang="tr-TR" sz="1300" dirty="0">
              <a:latin typeface="Palatino Linotype" panose="02040502050505030304" pitchFamily="18" charset="0"/>
            </a:endParaRPr>
          </a:p>
          <a:p>
            <a:pPr algn="just">
              <a:lnSpc>
                <a:spcPct val="150000"/>
              </a:lnSpc>
            </a:pPr>
            <a:endParaRPr lang="tr-TR" sz="1300" dirty="0">
              <a:latin typeface="Palatino Linotype" panose="02040502050505030304" pitchFamily="18" charset="0"/>
            </a:endParaRPr>
          </a:p>
          <a:p>
            <a:pPr algn="just">
              <a:lnSpc>
                <a:spcPct val="150000"/>
              </a:lnSpc>
            </a:pPr>
            <a:endParaRPr lang="tr-TR" sz="1300" dirty="0">
              <a:latin typeface="Palatino Linotype" panose="02040502050505030304" pitchFamily="18" charset="0"/>
            </a:endParaRPr>
          </a:p>
          <a:p>
            <a:pPr algn="just">
              <a:lnSpc>
                <a:spcPct val="150000"/>
              </a:lnSpc>
            </a:pPr>
            <a:endParaRPr lang="tr-TR" sz="1300" dirty="0">
              <a:latin typeface="Palatino Linotype" panose="02040502050505030304" pitchFamily="18" charset="0"/>
            </a:endParaRPr>
          </a:p>
          <a:p>
            <a:pPr algn="just">
              <a:lnSpc>
                <a:spcPct val="150000"/>
              </a:lnSpc>
            </a:pPr>
            <a:endParaRPr lang="tr-TR" sz="1300" dirty="0">
              <a:latin typeface="Palatino Linotype" panose="02040502050505030304" pitchFamily="18" charset="0"/>
            </a:endParaRPr>
          </a:p>
          <a:p>
            <a:pPr algn="just">
              <a:lnSpc>
                <a:spcPct val="150000"/>
              </a:lnSpc>
            </a:pPr>
            <a:endParaRPr lang="tr-TR" sz="1300" dirty="0">
              <a:latin typeface="Palatino Linotype" panose="02040502050505030304" pitchFamily="18" charset="0"/>
            </a:endParaRPr>
          </a:p>
          <a:p>
            <a:pPr algn="just">
              <a:lnSpc>
                <a:spcPct val="150000"/>
              </a:lnSpc>
            </a:pPr>
            <a:r>
              <a:rPr lang="en-US" sz="1300" dirty="0">
                <a:latin typeface="Palatino Linotype" panose="02040502050505030304" pitchFamily="18" charset="0"/>
              </a:rPr>
              <a:t>The use of zebrafish as a model for all toxicity studies is carried out according to standards. These standards are; Zebrafish Toxicity Test is listed as British standard </a:t>
            </a:r>
            <a:r>
              <a:rPr lang="en-US" sz="1300" dirty="0">
                <a:solidFill>
                  <a:srgbClr val="FF0000"/>
                </a:solidFill>
                <a:latin typeface="Palatino Linotype" panose="02040502050505030304" pitchFamily="18" charset="0"/>
              </a:rPr>
              <a:t>BS/EN/ISO 7346-3-1998, </a:t>
            </a:r>
            <a:r>
              <a:rPr lang="en-US" sz="1300" dirty="0">
                <a:latin typeface="Palatino Linotype" panose="02040502050505030304" pitchFamily="18" charset="0"/>
              </a:rPr>
              <a:t>German standard </a:t>
            </a:r>
            <a:r>
              <a:rPr lang="en-US" sz="1300" dirty="0">
                <a:solidFill>
                  <a:srgbClr val="FF0000"/>
                </a:solidFill>
                <a:latin typeface="Palatino Linotype" panose="02040502050505030304" pitchFamily="18" charset="0"/>
              </a:rPr>
              <a:t>DIN/EN/ISO 7346-3-1998 </a:t>
            </a:r>
            <a:r>
              <a:rPr lang="en-US" sz="1300" dirty="0">
                <a:latin typeface="Palatino Linotype" panose="02040502050505030304" pitchFamily="18" charset="0"/>
              </a:rPr>
              <a:t>and Chinese standard </a:t>
            </a:r>
            <a:r>
              <a:rPr lang="en-US" sz="1300" dirty="0">
                <a:solidFill>
                  <a:srgbClr val="FF0000"/>
                </a:solidFill>
                <a:latin typeface="Palatino Linotype" panose="02040502050505030304" pitchFamily="18" charset="0"/>
              </a:rPr>
              <a:t>GB/T13267-91, OECD n°</a:t>
            </a:r>
            <a:r>
              <a:rPr lang="tr-TR" sz="1300" dirty="0">
                <a:solidFill>
                  <a:srgbClr val="FF0000"/>
                </a:solidFill>
                <a:latin typeface="Palatino Linotype" panose="02040502050505030304" pitchFamily="18" charset="0"/>
              </a:rPr>
              <a:t> </a:t>
            </a:r>
            <a:r>
              <a:rPr lang="en-US" sz="1300" dirty="0">
                <a:solidFill>
                  <a:srgbClr val="FF0000"/>
                </a:solidFill>
                <a:latin typeface="Palatino Linotype" panose="02040502050505030304" pitchFamily="18" charset="0"/>
              </a:rPr>
              <a:t>203-236-473-487-489-490</a:t>
            </a:r>
            <a:r>
              <a:rPr lang="en-US" sz="1300" dirty="0">
                <a:latin typeface="Palatino Linotype" panose="02040502050505030304" pitchFamily="18" charset="0"/>
              </a:rPr>
              <a:t> [9,10]. </a:t>
            </a:r>
            <a:r>
              <a:rPr lang="en-US" sz="1300" i="1" dirty="0">
                <a:latin typeface="Palatino Linotype" panose="02040502050505030304" pitchFamily="18" charset="0"/>
              </a:rPr>
              <a:t>Danio rerio </a:t>
            </a:r>
            <a:r>
              <a:rPr lang="en-US" sz="1300" dirty="0">
                <a:latin typeface="Palatino Linotype" panose="02040502050505030304" pitchFamily="18" charset="0"/>
              </a:rPr>
              <a:t>(Cyprinidae family: freshwater teleost) is considered as a model organ-ism in many research areas, especially in health and pollution detection. In this study, we describe the criteria for the use of a fish species as a model for research in environmental toxicology and argue that </a:t>
            </a:r>
            <a:r>
              <a:rPr lang="en-US" sz="1300" i="1" dirty="0">
                <a:latin typeface="Palatino Linotype" panose="02040502050505030304" pitchFamily="18" charset="0"/>
              </a:rPr>
              <a:t>Danio rerio </a:t>
            </a:r>
            <a:r>
              <a:rPr lang="en-US" sz="1300" dirty="0">
                <a:latin typeface="Palatino Linotype" panose="02040502050505030304" pitchFamily="18" charset="0"/>
              </a:rPr>
              <a:t>is an ideal bioindicator for detecting the toxicity of pollutants. </a:t>
            </a:r>
            <a:endParaRPr lang="en-US" altLang="ko-KR" sz="1300" dirty="0">
              <a:latin typeface="Palatino Linotype" panose="02040502050505030304" pitchFamily="18" charset="0"/>
              <a:cs typeface="Arial" pitchFamily="34" charset="0"/>
            </a:endParaRPr>
          </a:p>
        </p:txBody>
      </p:sp>
      <p:pic>
        <p:nvPicPr>
          <p:cNvPr id="7" name="Resim 6" descr="zebra danio fish isolated white "/>
          <p:cNvPicPr/>
          <p:nvPr/>
        </p:nvPicPr>
        <p:blipFill rotWithShape="1">
          <a:blip r:embed="rId2">
            <a:extLst>
              <a:ext uri="{28A0092B-C50C-407E-A947-70E740481C1C}">
                <a14:useLocalDpi xmlns:a14="http://schemas.microsoft.com/office/drawing/2010/main" val="0"/>
              </a:ext>
            </a:extLst>
          </a:blip>
          <a:srcRect l="7911" t="28649" r="2240" b="19647"/>
          <a:stretch/>
        </p:blipFill>
        <p:spPr bwMode="auto">
          <a:xfrm>
            <a:off x="1471748" y="3178629"/>
            <a:ext cx="5939246" cy="13062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938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67" y="504783"/>
            <a:ext cx="8597537" cy="2200602"/>
          </a:xfrm>
          <a:prstGeom prst="rect">
            <a:avLst/>
          </a:prstGeom>
          <a:noFill/>
        </p:spPr>
        <p:txBody>
          <a:bodyPr wrap="square" rtlCol="0">
            <a:spAutoFit/>
          </a:bodyPr>
          <a:lstStyle/>
          <a:p>
            <a:pPr algn="just"/>
            <a:r>
              <a:rPr lang="tr-TR" sz="2000" b="1" dirty="0" err="1">
                <a:latin typeface="Palatino Linotype" panose="02040502050505030304" pitchFamily="18" charset="0"/>
              </a:rPr>
              <a:t>Methodology</a:t>
            </a:r>
            <a:endParaRPr lang="tr-TR" sz="2000" b="1" dirty="0">
              <a:latin typeface="Palatino Linotype" panose="02040502050505030304" pitchFamily="18" charset="0"/>
            </a:endParaRPr>
          </a:p>
          <a:p>
            <a:pPr algn="just"/>
            <a:endParaRPr lang="tr-TR" sz="1300" dirty="0">
              <a:latin typeface="Palatino Linotype" panose="02040502050505030304" pitchFamily="18" charset="0"/>
            </a:endParaRPr>
          </a:p>
          <a:p>
            <a:pPr algn="just"/>
            <a:r>
              <a:rPr lang="en-US" sz="1300" dirty="0">
                <a:latin typeface="Palatino Linotype" panose="02040502050505030304" pitchFamily="18" charset="0"/>
              </a:rPr>
              <a:t>Literature search related to zebrafish used as a model in ecotoxicity assessments was made in databases such as Web of Science, Science Direct, Scopus and PubMed. The following keywords were used in the search process: </a:t>
            </a:r>
            <a:r>
              <a:rPr lang="en-US" sz="1300" i="1" dirty="0">
                <a:solidFill>
                  <a:srgbClr val="FF0000"/>
                </a:solidFill>
                <a:latin typeface="Palatino Linotype" panose="02040502050505030304" pitchFamily="18" charset="0"/>
              </a:rPr>
              <a:t>“Zebrafish” and “Ecotoxicity”, “Danio rerio” and “Acute toxicity”, “Zebrafish development” and “Fish assay” and “Zebrafish embryo test” and “Exposure” </a:t>
            </a:r>
            <a:r>
              <a:rPr lang="en-US" sz="1300" dirty="0">
                <a:latin typeface="Palatino Linotype" panose="02040502050505030304" pitchFamily="18" charset="0"/>
              </a:rPr>
              <a:t>etc. A total of 225 articles were reviewed in all databases. Studies that did not comply with the study purpose were not included in the evaluation. Of the 225 articles published until January 2023, 92 were thoroughly reviewed. Each article used in the study was compiled according to the following parameters: (i) publication year; (ii) the type of pollutant; (iii) exposure factors; (iv) toxicity; (v) stage of development; (vi) types of tests; and (vii) ecotoxic effects (Figure 1). [1, 11,12].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Resim 5"/>
          <p:cNvPicPr/>
          <p:nvPr/>
        </p:nvPicPr>
        <p:blipFill>
          <a:blip r:embed="rId2"/>
          <a:stretch>
            <a:fillRect/>
          </a:stretch>
        </p:blipFill>
        <p:spPr>
          <a:xfrm>
            <a:off x="1783034" y="2703376"/>
            <a:ext cx="5540874" cy="3523252"/>
          </a:xfrm>
          <a:prstGeom prst="rect">
            <a:avLst/>
          </a:prstGeom>
        </p:spPr>
      </p:pic>
      <p:sp>
        <p:nvSpPr>
          <p:cNvPr id="8" name="Dikdörtgen 7"/>
          <p:cNvSpPr/>
          <p:nvPr/>
        </p:nvSpPr>
        <p:spPr>
          <a:xfrm>
            <a:off x="2551038" y="6231374"/>
            <a:ext cx="4562146" cy="369332"/>
          </a:xfrm>
          <a:prstGeom prst="rect">
            <a:avLst/>
          </a:prstGeom>
        </p:spPr>
        <p:txBody>
          <a:bodyPr wrap="none">
            <a:spAutoFit/>
          </a:bodyPr>
          <a:lstStyle/>
          <a:p>
            <a:r>
              <a:rPr lang="en-US" b="1" dirty="0">
                <a:latin typeface="Palatino Linotype" panose="02040502050505030304" pitchFamily="18" charset="0"/>
              </a:rPr>
              <a:t>Figure 1. Systematic review methodology.</a:t>
            </a:r>
            <a:endParaRPr lang="tr-TR" b="1" dirty="0">
              <a:latin typeface="Palatino Linotype" panose="02040502050505030304" pitchFamily="18" charset="0"/>
            </a:endParaRPr>
          </a:p>
        </p:txBody>
      </p:sp>
    </p:spTree>
    <p:extLst>
      <p:ext uri="{BB962C8B-B14F-4D97-AF65-F5344CB8AC3E}">
        <p14:creationId xmlns:p14="http://schemas.microsoft.com/office/powerpoint/2010/main" val="359298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dirty="0">
              <a:latin typeface="Palatino Linotype" panose="02040502050505030304" pitchFamily="18" charset="0"/>
            </a:endParaRPr>
          </a:p>
        </p:txBody>
      </p:sp>
      <p:sp>
        <p:nvSpPr>
          <p:cNvPr id="2" name="Dikdörtgen 1"/>
          <p:cNvSpPr/>
          <p:nvPr/>
        </p:nvSpPr>
        <p:spPr>
          <a:xfrm>
            <a:off x="4336870" y="261258"/>
            <a:ext cx="4584392" cy="5840060"/>
          </a:xfrm>
          <a:prstGeom prst="rect">
            <a:avLst/>
          </a:prstGeom>
        </p:spPr>
        <p:txBody>
          <a:bodyPr wrap="square">
            <a:spAutoFit/>
          </a:bodyPr>
          <a:lstStyle/>
          <a:p>
            <a:pPr algn="just">
              <a:lnSpc>
                <a:spcPct val="150000"/>
              </a:lnSpc>
            </a:pPr>
            <a:r>
              <a:rPr lang="en-US" b="1" dirty="0">
                <a:solidFill>
                  <a:schemeClr val="tx1">
                    <a:lumMod val="65000"/>
                    <a:lumOff val="35000"/>
                  </a:schemeClr>
                </a:solidFill>
                <a:latin typeface="Palatino Linotype" panose="02040502050505030304" pitchFamily="18" charset="0"/>
              </a:rPr>
              <a:t>Advantages and disadvantages of zebrafish in ecotoxicity tests</a:t>
            </a:r>
            <a:endParaRPr lang="tr-TR" b="1" dirty="0">
              <a:solidFill>
                <a:schemeClr val="tx1">
                  <a:lumMod val="65000"/>
                  <a:lumOff val="35000"/>
                </a:schemeClr>
              </a:solidFill>
              <a:latin typeface="Palatino Linotype" panose="02040502050505030304" pitchFamily="18" charset="0"/>
            </a:endParaRPr>
          </a:p>
          <a:p>
            <a:pPr algn="just">
              <a:lnSpc>
                <a:spcPct val="150000"/>
              </a:lnSpc>
            </a:pPr>
            <a:endParaRPr lang="tr-TR" b="1" dirty="0">
              <a:solidFill>
                <a:schemeClr val="tx1">
                  <a:lumMod val="65000"/>
                  <a:lumOff val="35000"/>
                </a:schemeClr>
              </a:solidFill>
              <a:latin typeface="Palatino Linotype" panose="02040502050505030304" pitchFamily="18" charset="0"/>
            </a:endParaRPr>
          </a:p>
          <a:p>
            <a:pPr algn="just">
              <a:lnSpc>
                <a:spcPct val="150000"/>
              </a:lnSpc>
            </a:pPr>
            <a:r>
              <a:rPr lang="en-US" sz="1300" dirty="0">
                <a:solidFill>
                  <a:schemeClr val="tx1">
                    <a:lumMod val="65000"/>
                    <a:lumOff val="35000"/>
                  </a:schemeClr>
                </a:solidFill>
                <a:latin typeface="Palatino Linotype" panose="02040502050505030304" pitchFamily="18" charset="0"/>
              </a:rPr>
              <a:t>Zebrafish is a successful monitoring model applied in both medicine and environmental pollution [13]. Zebrafish has been widely used in ecotoxicity studies in recent years due to its advantageous features such as </a:t>
            </a:r>
            <a:r>
              <a:rPr lang="en-US" sz="1300" dirty="0">
                <a:solidFill>
                  <a:srgbClr val="FF0000"/>
                </a:solidFill>
                <a:latin typeface="Palatino Linotype" panose="02040502050505030304" pitchFamily="18" charset="0"/>
              </a:rPr>
              <a:t>reproduction process and developmental stage </a:t>
            </a:r>
            <a:r>
              <a:rPr lang="en-US" sz="1300" dirty="0">
                <a:solidFill>
                  <a:schemeClr val="tx1">
                    <a:lumMod val="65000"/>
                    <a:lumOff val="35000"/>
                  </a:schemeClr>
                </a:solidFill>
                <a:latin typeface="Palatino Linotype" panose="02040502050505030304" pitchFamily="18" charset="0"/>
              </a:rPr>
              <a:t>[14]. </a:t>
            </a:r>
            <a:r>
              <a:rPr lang="en-US" sz="1300" dirty="0">
                <a:solidFill>
                  <a:srgbClr val="FF0000"/>
                </a:solidFill>
                <a:latin typeface="Palatino Linotype" panose="02040502050505030304" pitchFamily="18" charset="0"/>
              </a:rPr>
              <a:t>One of the main advantages of this model is that experimental studies can be carried out in the embryo process [13]. </a:t>
            </a:r>
            <a:r>
              <a:rPr lang="en-US" sz="1300" dirty="0">
                <a:solidFill>
                  <a:schemeClr val="tx1">
                    <a:lumMod val="65000"/>
                    <a:lumOff val="35000"/>
                  </a:schemeClr>
                </a:solidFill>
                <a:latin typeface="Palatino Linotype" panose="02040502050505030304" pitchFamily="18" charset="0"/>
              </a:rPr>
              <a:t>Rapid development is an excellent feature in all toxicity studies with animal models as it allows instant monitoring of toxic exposure [17]. In addition, 70% of zebrafish genes are similar to human genes [8]. In recent years, zebrafish has been evaluated as an alternative ecotoxicity model to replace mice and other fish species. </a:t>
            </a:r>
            <a:r>
              <a:rPr lang="en-US" sz="1300" dirty="0">
                <a:solidFill>
                  <a:srgbClr val="FF0000"/>
                </a:solidFill>
                <a:latin typeface="Palatino Linotype" panose="02040502050505030304" pitchFamily="18" charset="0"/>
              </a:rPr>
              <a:t>Among the disadvantages of zebrafish, it can be said that different reactions occur according to the sex type and the embryo development pools are large. </a:t>
            </a:r>
          </a:p>
        </p:txBody>
      </p:sp>
      <p:pic>
        <p:nvPicPr>
          <p:cNvPr id="4" name="Resim 3"/>
          <p:cNvPicPr>
            <a:picLocks noChangeAspect="1"/>
          </p:cNvPicPr>
          <p:nvPr/>
        </p:nvPicPr>
        <p:blipFill>
          <a:blip r:embed="rId2"/>
          <a:stretch>
            <a:fillRect/>
          </a:stretch>
        </p:blipFill>
        <p:spPr>
          <a:xfrm>
            <a:off x="69669" y="792481"/>
            <a:ext cx="4328159" cy="4693920"/>
          </a:xfrm>
          <a:prstGeom prst="rect">
            <a:avLst/>
          </a:prstGeom>
        </p:spPr>
      </p:pic>
    </p:spTree>
    <p:extLst>
      <p:ext uri="{BB962C8B-B14F-4D97-AF65-F5344CB8AC3E}">
        <p14:creationId xmlns:p14="http://schemas.microsoft.com/office/powerpoint/2010/main" val="27129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en-US" sz="2400" b="1" dirty="0">
                <a:latin typeface="Palatino Linotype" panose="02040502050505030304" pitchFamily="18" charset="0"/>
              </a:rPr>
              <a:t>Development and Distribution of Zebrafish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2" name="Dikdörtgen 1"/>
          <p:cNvSpPr/>
          <p:nvPr/>
        </p:nvSpPr>
        <p:spPr>
          <a:xfrm>
            <a:off x="85579" y="672680"/>
            <a:ext cx="8982221" cy="1862176"/>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The zebrafish was described in 1882 by Francis Hamilton, who found it near the Ganges River in India [19]. After George Streisinger first used the zebrafish to study </a:t>
            </a:r>
            <a:r>
              <a:rPr lang="en-US" sz="1300" dirty="0" err="1">
                <a:latin typeface="Palatino Linotype" panose="02040502050505030304" pitchFamily="18" charset="0"/>
              </a:rPr>
              <a:t>verte-brate</a:t>
            </a:r>
            <a:r>
              <a:rPr lang="en-US" sz="1300" dirty="0">
                <a:latin typeface="Palatino Linotype" panose="02040502050505030304" pitchFamily="18" charset="0"/>
              </a:rPr>
              <a:t> development in the 1980s, it has become one of the most important laboratory </a:t>
            </a:r>
            <a:r>
              <a:rPr lang="en-US" sz="1300" dirty="0" err="1">
                <a:latin typeface="Palatino Linotype" panose="02040502050505030304" pitchFamily="18" charset="0"/>
              </a:rPr>
              <a:t>ani-mals</a:t>
            </a:r>
            <a:r>
              <a:rPr lang="en-US" sz="1300" dirty="0">
                <a:latin typeface="Palatino Linotype" panose="02040502050505030304" pitchFamily="18" charset="0"/>
              </a:rPr>
              <a:t> with unprecedented speed [8]. Zebrafish are native to most of the Indian </a:t>
            </a:r>
            <a:r>
              <a:rPr lang="en-US" sz="1300" dirty="0" err="1">
                <a:latin typeface="Palatino Linotype" panose="02040502050505030304" pitchFamily="18" charset="0"/>
              </a:rPr>
              <a:t>subconti-nent</a:t>
            </a:r>
            <a:r>
              <a:rPr lang="en-US" sz="1300" dirty="0">
                <a:latin typeface="Palatino Linotype" panose="02040502050505030304" pitchFamily="18" charset="0"/>
              </a:rPr>
              <a:t>, from Pakistan in the west through India, Nepal and Bangladesh to Myanmar in the east. Zebrafish can be found in a wide variety of habitats. The adult zebrafish is 2 to 4 cm long, and its body is characterized by zebra-like stripes (Figure 2).</a:t>
            </a:r>
          </a:p>
        </p:txBody>
      </p:sp>
      <p:pic>
        <p:nvPicPr>
          <p:cNvPr id="10" name="Resim 9"/>
          <p:cNvPicPr/>
          <p:nvPr/>
        </p:nvPicPr>
        <p:blipFill>
          <a:blip r:embed="rId2"/>
          <a:stretch>
            <a:fillRect/>
          </a:stretch>
        </p:blipFill>
        <p:spPr>
          <a:xfrm>
            <a:off x="1714998" y="3035528"/>
            <a:ext cx="5608910" cy="2285411"/>
          </a:xfrm>
          <a:prstGeom prst="rect">
            <a:avLst/>
          </a:prstGeom>
        </p:spPr>
      </p:pic>
      <p:sp>
        <p:nvSpPr>
          <p:cNvPr id="8" name="Dikdörtgen 7"/>
          <p:cNvSpPr/>
          <p:nvPr/>
        </p:nvSpPr>
        <p:spPr>
          <a:xfrm>
            <a:off x="1071154" y="5601628"/>
            <a:ext cx="6222274" cy="355482"/>
          </a:xfrm>
          <a:prstGeom prst="rect">
            <a:avLst/>
          </a:prstGeom>
        </p:spPr>
        <p:txBody>
          <a:bodyPr wrap="square">
            <a:spAutoFit/>
          </a:bodyPr>
          <a:lstStyle/>
          <a:p>
            <a:pPr marL="1656715" indent="-36195" algn="just">
              <a:lnSpc>
                <a:spcPct val="95000"/>
              </a:lnSpc>
              <a:spcBef>
                <a:spcPts val="600"/>
              </a:spcBef>
              <a:spcAft>
                <a:spcPts val="0"/>
              </a:spcAft>
            </a:pP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2.</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Adult zebrafish illustration.</a:t>
            </a:r>
            <a:endParaRPr lang="tr-TR"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79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870" y="0"/>
            <a:ext cx="8982221" cy="400110"/>
          </a:xfrm>
          <a:prstGeom prst="rect">
            <a:avLst/>
          </a:prstGeom>
          <a:noFill/>
        </p:spPr>
        <p:txBody>
          <a:bodyPr wrap="square" rtlCol="0">
            <a:spAutoFit/>
          </a:bodyPr>
          <a:lstStyle/>
          <a:p>
            <a:r>
              <a:rPr lang="en-US" sz="2000" b="1" dirty="0">
                <a:latin typeface="Palatino Linotype" panose="02040502050505030304" pitchFamily="18" charset="0"/>
              </a:rPr>
              <a:t>Development and Distribution of Zebrafish </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2" name="Dikdörtgen 1"/>
          <p:cNvSpPr/>
          <p:nvPr/>
        </p:nvSpPr>
        <p:spPr>
          <a:xfrm>
            <a:off x="85578" y="386546"/>
            <a:ext cx="8982221" cy="961930"/>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In toxicological studies, and especially in order to determine the toxic levels of environ-mental pollutants, parameters close to the natural environment of zebrafish should be provided in the laboratory environment. In this context, water quality parameters come to the fore (Table 1) [20-23]. </a:t>
            </a:r>
          </a:p>
        </p:txBody>
      </p:sp>
      <p:sp>
        <p:nvSpPr>
          <p:cNvPr id="3" name="Rectangle 2"/>
          <p:cNvSpPr>
            <a:spLocks noChangeArrowheads="1"/>
          </p:cNvSpPr>
          <p:nvPr/>
        </p:nvSpPr>
        <p:spPr bwMode="auto">
          <a:xfrm>
            <a:off x="2429692" y="33763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433226828"/>
              </p:ext>
            </p:extLst>
          </p:nvPr>
        </p:nvGraphicFramePr>
        <p:xfrm>
          <a:off x="2380524" y="2246812"/>
          <a:ext cx="4767990" cy="3463867"/>
        </p:xfrm>
        <a:graphic>
          <a:graphicData uri="http://schemas.openxmlformats.org/drawingml/2006/table">
            <a:tbl>
              <a:tblPr firstRow="1" firstCol="1" bandRow="1">
                <a:tableStyleId>{74C1A8A3-306A-4EB7-A6B1-4F7E0EB9C5D6}</a:tableStyleId>
              </a:tblPr>
              <a:tblGrid>
                <a:gridCol w="1457960">
                  <a:extLst>
                    <a:ext uri="{9D8B030D-6E8A-4147-A177-3AD203B41FA5}">
                      <a16:colId xmlns:a16="http://schemas.microsoft.com/office/drawing/2014/main" val="20000"/>
                    </a:ext>
                  </a:extLst>
                </a:gridCol>
                <a:gridCol w="532640">
                  <a:extLst>
                    <a:ext uri="{9D8B030D-6E8A-4147-A177-3AD203B41FA5}">
                      <a16:colId xmlns:a16="http://schemas.microsoft.com/office/drawing/2014/main" val="20001"/>
                    </a:ext>
                  </a:extLst>
                </a:gridCol>
                <a:gridCol w="1384563">
                  <a:extLst>
                    <a:ext uri="{9D8B030D-6E8A-4147-A177-3AD203B41FA5}">
                      <a16:colId xmlns:a16="http://schemas.microsoft.com/office/drawing/2014/main" val="20002"/>
                    </a:ext>
                  </a:extLst>
                </a:gridCol>
                <a:gridCol w="1392827">
                  <a:extLst>
                    <a:ext uri="{9D8B030D-6E8A-4147-A177-3AD203B41FA5}">
                      <a16:colId xmlns:a16="http://schemas.microsoft.com/office/drawing/2014/main" val="20003"/>
                    </a:ext>
                  </a:extLst>
                </a:gridCol>
              </a:tblGrid>
              <a:tr h="256507">
                <a:tc>
                  <a:txBody>
                    <a:bodyPr/>
                    <a:lstStyle/>
                    <a:p>
                      <a:pPr algn="just">
                        <a:lnSpc>
                          <a:spcPct val="200000"/>
                        </a:lnSpc>
                        <a:spcAft>
                          <a:spcPts val="0"/>
                        </a:spcAft>
                      </a:pPr>
                      <a:r>
                        <a:rPr lang="en-US" sz="1200" dirty="0">
                          <a:effectLst/>
                          <a:latin typeface="Palatino Linotype" panose="02040502050505030304" pitchFamily="18" charset="0"/>
                        </a:rPr>
                        <a:t>Parameters</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Unit</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Permisible Limits</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Optimum Limits</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6507">
                <a:tc>
                  <a:txBody>
                    <a:bodyPr/>
                    <a:lstStyle/>
                    <a:p>
                      <a:pPr algn="just">
                        <a:lnSpc>
                          <a:spcPct val="200000"/>
                        </a:lnSpc>
                        <a:spcAft>
                          <a:spcPts val="0"/>
                        </a:spcAft>
                      </a:pPr>
                      <a:r>
                        <a:rPr lang="en-US" sz="1200">
                          <a:effectLst/>
                          <a:latin typeface="Palatino Linotype" panose="02040502050505030304" pitchFamily="18" charset="0"/>
                        </a:rPr>
                        <a:t>Temperature</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baseline="30000">
                          <a:effectLst/>
                          <a:latin typeface="Palatino Linotype" panose="02040502050505030304" pitchFamily="18" charset="0"/>
                        </a:rPr>
                        <a:t>0</a:t>
                      </a:r>
                      <a:r>
                        <a:rPr lang="en-US" sz="1200">
                          <a:effectLst/>
                          <a:latin typeface="Palatino Linotype" panose="02040502050505030304" pitchFamily="18" charset="0"/>
                        </a:rPr>
                        <a:t>C</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6.5-42</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26</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6507">
                <a:tc>
                  <a:txBody>
                    <a:bodyPr/>
                    <a:lstStyle/>
                    <a:p>
                      <a:pPr algn="just">
                        <a:lnSpc>
                          <a:spcPct val="200000"/>
                        </a:lnSpc>
                        <a:spcAft>
                          <a:spcPts val="0"/>
                        </a:spcAft>
                      </a:pPr>
                      <a:r>
                        <a:rPr lang="en-US" sz="1200">
                          <a:effectLst/>
                          <a:latin typeface="Palatino Linotype" panose="02040502050505030304" pitchFamily="18" charset="0"/>
                        </a:rPr>
                        <a:t>Hardness</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mg/L</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72-198</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100</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6507">
                <a:tc>
                  <a:txBody>
                    <a:bodyPr/>
                    <a:lstStyle/>
                    <a:p>
                      <a:pPr algn="just">
                        <a:lnSpc>
                          <a:spcPct val="200000"/>
                        </a:lnSpc>
                        <a:spcAft>
                          <a:spcPts val="0"/>
                        </a:spcAft>
                      </a:pPr>
                      <a:r>
                        <a:rPr lang="en-US" sz="1200">
                          <a:effectLst/>
                          <a:latin typeface="Palatino Linotype" panose="02040502050505030304" pitchFamily="18" charset="0"/>
                        </a:rPr>
                        <a:t>pH</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5.5-9.0</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7.7</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56507">
                <a:tc>
                  <a:txBody>
                    <a:bodyPr/>
                    <a:lstStyle/>
                    <a:p>
                      <a:pPr algn="just">
                        <a:lnSpc>
                          <a:spcPct val="200000"/>
                        </a:lnSpc>
                        <a:spcAft>
                          <a:spcPts val="0"/>
                        </a:spcAft>
                      </a:pPr>
                      <a:r>
                        <a:rPr lang="en-US" sz="1200">
                          <a:effectLst/>
                          <a:latin typeface="Palatino Linotype" panose="02040502050505030304" pitchFamily="18" charset="0"/>
                        </a:rPr>
                        <a:t>NaCl</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ppt</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0.1-14</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0.65</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56507">
                <a:tc>
                  <a:txBody>
                    <a:bodyPr/>
                    <a:lstStyle/>
                    <a:p>
                      <a:pPr algn="just">
                        <a:lnSpc>
                          <a:spcPct val="200000"/>
                        </a:lnSpc>
                        <a:spcAft>
                          <a:spcPts val="0"/>
                        </a:spcAft>
                      </a:pPr>
                      <a:r>
                        <a:rPr lang="en-US" sz="1200">
                          <a:effectLst/>
                          <a:latin typeface="Palatino Linotype" panose="02040502050505030304" pitchFamily="18" charset="0"/>
                        </a:rPr>
                        <a:t>Ammonia (NH</a:t>
                      </a:r>
                      <a:r>
                        <a:rPr lang="en-US" sz="1200" baseline="30000">
                          <a:effectLst/>
                          <a:latin typeface="Palatino Linotype" panose="02040502050505030304" pitchFamily="18" charset="0"/>
                        </a:rPr>
                        <a:t>+</a:t>
                      </a:r>
                      <a:r>
                        <a:rPr lang="en-US" sz="1200" baseline="-25000">
                          <a:effectLst/>
                          <a:latin typeface="Palatino Linotype" panose="02040502050505030304" pitchFamily="18" charset="0"/>
                        </a:rPr>
                        <a:t>4</a:t>
                      </a:r>
                      <a:r>
                        <a:rPr lang="en-US" sz="1200">
                          <a:effectLst/>
                          <a:latin typeface="Palatino Linotype" panose="02040502050505030304" pitchFamily="18" charset="0"/>
                        </a:rPr>
                        <a:t>)</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mg/L</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0-0.05</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0.02</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56507">
                <a:tc>
                  <a:txBody>
                    <a:bodyPr/>
                    <a:lstStyle/>
                    <a:p>
                      <a:pPr algn="just">
                        <a:lnSpc>
                          <a:spcPct val="200000"/>
                        </a:lnSpc>
                        <a:spcAft>
                          <a:spcPts val="0"/>
                        </a:spcAft>
                      </a:pPr>
                      <a:r>
                        <a:rPr lang="en-US" sz="1200">
                          <a:effectLst/>
                          <a:latin typeface="Palatino Linotype" panose="02040502050505030304" pitchFamily="18" charset="0"/>
                        </a:rPr>
                        <a:t>Nitrite (NO</a:t>
                      </a:r>
                      <a:r>
                        <a:rPr lang="en-US" sz="1200" baseline="30000">
                          <a:effectLst/>
                          <a:latin typeface="Palatino Linotype" panose="02040502050505030304" pitchFamily="18" charset="0"/>
                        </a:rPr>
                        <a:t>-</a:t>
                      </a:r>
                      <a:r>
                        <a:rPr lang="en-US" sz="1200" baseline="-25000">
                          <a:effectLst/>
                          <a:latin typeface="Palatino Linotype" panose="02040502050505030304" pitchFamily="18" charset="0"/>
                        </a:rPr>
                        <a:t>2</a:t>
                      </a:r>
                      <a:r>
                        <a:rPr lang="en-US" sz="1200">
                          <a:effectLst/>
                          <a:latin typeface="Palatino Linotype" panose="02040502050505030304" pitchFamily="18" charset="0"/>
                        </a:rPr>
                        <a:t>)</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mg/L</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0-0.5</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0.2</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56507">
                <a:tc>
                  <a:txBody>
                    <a:bodyPr/>
                    <a:lstStyle/>
                    <a:p>
                      <a:pPr algn="just">
                        <a:lnSpc>
                          <a:spcPct val="200000"/>
                        </a:lnSpc>
                        <a:spcAft>
                          <a:spcPts val="0"/>
                        </a:spcAft>
                      </a:pPr>
                      <a:r>
                        <a:rPr lang="en-US" sz="1200">
                          <a:effectLst/>
                          <a:latin typeface="Palatino Linotype" panose="02040502050505030304" pitchFamily="18" charset="0"/>
                        </a:rPr>
                        <a:t>Nitrate (NO</a:t>
                      </a:r>
                      <a:r>
                        <a:rPr lang="en-US" sz="1200" baseline="30000">
                          <a:effectLst/>
                          <a:latin typeface="Palatino Linotype" panose="02040502050505030304" pitchFamily="18" charset="0"/>
                        </a:rPr>
                        <a:t>-</a:t>
                      </a:r>
                      <a:r>
                        <a:rPr lang="en-US" sz="1200" baseline="-25000">
                          <a:effectLst/>
                          <a:latin typeface="Palatino Linotype" panose="02040502050505030304" pitchFamily="18" charset="0"/>
                        </a:rPr>
                        <a:t>3</a:t>
                      </a:r>
                      <a:r>
                        <a:rPr lang="en-US" sz="1200">
                          <a:effectLst/>
                          <a:latin typeface="Palatino Linotype" panose="02040502050505030304" pitchFamily="18" charset="0"/>
                        </a:rPr>
                        <a:t>)</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mg/L</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15-200</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50</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56507">
                <a:tc>
                  <a:txBody>
                    <a:bodyPr/>
                    <a:lstStyle/>
                    <a:p>
                      <a:pPr algn="just">
                        <a:lnSpc>
                          <a:spcPct val="200000"/>
                        </a:lnSpc>
                        <a:spcAft>
                          <a:spcPts val="0"/>
                        </a:spcAft>
                      </a:pPr>
                      <a:r>
                        <a:rPr lang="en-US" sz="1200">
                          <a:effectLst/>
                          <a:latin typeface="Palatino Linotype" panose="02040502050505030304" pitchFamily="18" charset="0"/>
                        </a:rPr>
                        <a:t>Phosphate (PO</a:t>
                      </a:r>
                      <a:r>
                        <a:rPr lang="en-US" sz="1200" baseline="30000">
                          <a:effectLst/>
                          <a:latin typeface="Palatino Linotype" panose="02040502050505030304" pitchFamily="18" charset="0"/>
                        </a:rPr>
                        <a:t>-3</a:t>
                      </a:r>
                      <a:r>
                        <a:rPr lang="en-US" sz="1200" baseline="-25000">
                          <a:effectLst/>
                          <a:latin typeface="Palatino Linotype" panose="02040502050505030304" pitchFamily="18" charset="0"/>
                        </a:rPr>
                        <a:t>4</a:t>
                      </a:r>
                      <a:r>
                        <a:rPr lang="en-US" sz="1200">
                          <a:effectLst/>
                          <a:latin typeface="Palatino Linotype" panose="02040502050505030304" pitchFamily="18" charset="0"/>
                        </a:rPr>
                        <a:t>)</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mg/L</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150-300</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250</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6507">
                <a:tc>
                  <a:txBody>
                    <a:bodyPr/>
                    <a:lstStyle/>
                    <a:p>
                      <a:pPr algn="just">
                        <a:lnSpc>
                          <a:spcPct val="200000"/>
                        </a:lnSpc>
                        <a:spcAft>
                          <a:spcPts val="0"/>
                        </a:spcAft>
                      </a:pPr>
                      <a:r>
                        <a:rPr lang="en-US" sz="1200">
                          <a:effectLst/>
                          <a:latin typeface="Palatino Linotype" panose="02040502050505030304" pitchFamily="18" charset="0"/>
                        </a:rPr>
                        <a:t>Dissolved Oxygen</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mg/L</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5.5-8.0</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7.5</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6507">
                <a:tc>
                  <a:txBody>
                    <a:bodyPr/>
                    <a:lstStyle/>
                    <a:p>
                      <a:pPr algn="just">
                        <a:lnSpc>
                          <a:spcPct val="200000"/>
                        </a:lnSpc>
                        <a:spcAft>
                          <a:spcPts val="0"/>
                        </a:spcAft>
                      </a:pPr>
                      <a:r>
                        <a:rPr lang="en-US" sz="1200">
                          <a:effectLst/>
                          <a:latin typeface="Palatino Linotype" panose="02040502050505030304" pitchFamily="18" charset="0"/>
                        </a:rPr>
                        <a:t>Conductivity</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µS</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a:effectLst/>
                          <a:latin typeface="Palatino Linotype" panose="02040502050505030304" pitchFamily="18" charset="0"/>
                        </a:rPr>
                        <a:t>200-4000</a:t>
                      </a:r>
                      <a:endParaRPr lang="tr-TR" sz="12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lnSpc>
                          <a:spcPct val="200000"/>
                        </a:lnSpc>
                        <a:spcAft>
                          <a:spcPts val="0"/>
                        </a:spcAft>
                      </a:pPr>
                      <a:r>
                        <a:rPr lang="en-US" sz="1200" dirty="0">
                          <a:effectLst/>
                          <a:latin typeface="Palatino Linotype" panose="02040502050505030304" pitchFamily="18" charset="0"/>
                        </a:rPr>
                        <a:t>1250</a:t>
                      </a:r>
                      <a:endParaRPr lang="tr-TR"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
        <p:nvSpPr>
          <p:cNvPr id="9" name="Dikdörtgen 8"/>
          <p:cNvSpPr/>
          <p:nvPr/>
        </p:nvSpPr>
        <p:spPr>
          <a:xfrm>
            <a:off x="1968135" y="1834384"/>
            <a:ext cx="7245533" cy="307777"/>
          </a:xfrm>
          <a:prstGeom prst="rect">
            <a:avLst/>
          </a:prstGeom>
        </p:spPr>
        <p:txBody>
          <a:bodyPr wrap="square">
            <a:spAutoFit/>
          </a:bodyPr>
          <a:lstStyle/>
          <a:p>
            <a:r>
              <a:rPr lang="en-US" sz="1400" b="1" dirty="0">
                <a:latin typeface="Palatino Linotype" panose="02040502050505030304" pitchFamily="18" charset="0"/>
              </a:rPr>
              <a:t>Table 1. Physico-chemical properties of water for lab-raised zebrafish</a:t>
            </a:r>
            <a:endParaRPr lang="tr-TR" sz="1400" b="1" dirty="0">
              <a:latin typeface="Palatino Linotype" panose="02040502050505030304" pitchFamily="18" charset="0"/>
            </a:endParaRPr>
          </a:p>
        </p:txBody>
      </p:sp>
    </p:spTree>
    <p:extLst>
      <p:ext uri="{BB962C8B-B14F-4D97-AF65-F5344CB8AC3E}">
        <p14:creationId xmlns:p14="http://schemas.microsoft.com/office/powerpoint/2010/main" val="260195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sp>
        <p:nvSpPr>
          <p:cNvPr id="2" name="Dikdörtgen 1"/>
          <p:cNvSpPr/>
          <p:nvPr/>
        </p:nvSpPr>
        <p:spPr>
          <a:xfrm>
            <a:off x="32954" y="345585"/>
            <a:ext cx="8982221" cy="3008516"/>
          </a:xfrm>
          <a:prstGeom prst="rect">
            <a:avLst/>
          </a:prstGeom>
        </p:spPr>
        <p:txBody>
          <a:bodyPr wrap="square">
            <a:spAutoFit/>
          </a:bodyPr>
          <a:lstStyle/>
          <a:p>
            <a:r>
              <a:rPr lang="en-US" sz="1400" b="1" dirty="0">
                <a:latin typeface="Palatino Linotype" panose="02040502050505030304" pitchFamily="18" charset="0"/>
              </a:rPr>
              <a:t>Development and Distribution of Zebrafish </a:t>
            </a:r>
          </a:p>
          <a:p>
            <a:pPr algn="just">
              <a:lnSpc>
                <a:spcPct val="150000"/>
              </a:lnSpc>
            </a:pPr>
            <a:endParaRPr lang="tr-TR" sz="1300" dirty="0">
              <a:latin typeface="Palatino Linotype" panose="02040502050505030304" pitchFamily="18" charset="0"/>
            </a:endParaRPr>
          </a:p>
          <a:p>
            <a:pPr algn="just">
              <a:lnSpc>
                <a:spcPct val="150000"/>
              </a:lnSpc>
            </a:pPr>
            <a:r>
              <a:rPr lang="en-US" sz="1300" dirty="0">
                <a:latin typeface="Palatino Linotype" panose="02040502050505030304" pitchFamily="18" charset="0"/>
              </a:rPr>
              <a:t>Zebrafish are found in rivers, streams, canals and rice fields of India, Pakistan, Bangladesh, Nepal, Myanmar and Bhutan [22]. Wild zebrafish distribution includes Brazil, Colombia, Malaysia, Sri Lanka, Thailand and the United States [21,23]. Native zebrafish is found in more than 3000 institutions in more than 100 countries and is a popular aquarium fish [22,24]. In research studies with zebrafish in the literature, China (26.7%), Brazil (14.8%), France (12.5%), Germany (8.5%), India (6.3%) and Italy (5.1%) take the lead [1]. Also, the University of Oregon in the United States is home to the Zebrafish International Resource Center (ZIRC), the world's first and largest zebrafish resource center located on the Zebrafish Information Network (ZFIN). According to the data of the Federation of European Aquaculture Producers (FEAP), this type of fish is produced at a rate of 1.8% (https://feap.info/)</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 name="Resim 7" descr="C:\Users\PC\Desktop\fw202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696" y="3265714"/>
            <a:ext cx="5777550" cy="3526972"/>
          </a:xfrm>
          <a:prstGeom prst="rect">
            <a:avLst/>
          </a:prstGeom>
          <a:noFill/>
          <a:ln>
            <a:noFill/>
          </a:ln>
        </p:spPr>
      </p:pic>
    </p:spTree>
    <p:extLst>
      <p:ext uri="{BB962C8B-B14F-4D97-AF65-F5344CB8AC3E}">
        <p14:creationId xmlns:p14="http://schemas.microsoft.com/office/powerpoint/2010/main" val="984818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624</TotalTime>
  <Words>2005</Words>
  <Application>Microsoft Office PowerPoint</Application>
  <PresentationFormat>Ekran Gösterisi (4:3)</PresentationFormat>
  <Paragraphs>154</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Palatino Linotype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Hakan Çelebi</cp:lastModifiedBy>
  <cp:revision>66</cp:revision>
  <dcterms:created xsi:type="dcterms:W3CDTF">2017-05-27T02:37:01Z</dcterms:created>
  <dcterms:modified xsi:type="dcterms:W3CDTF">2023-01-08T15:53:32Z</dcterms:modified>
</cp:coreProperties>
</file>