
<file path=[Content_Types].xml><?xml version="1.0" encoding="utf-8"?>
<Types xmlns="http://schemas.openxmlformats.org/package/2006/content-types">
  <Default Extension="png" ContentType="image/png"/>
  <Default Extension="jfif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4.jpg" ContentType="image/jpeg"/>
  <Override PartName="/ppt/media/image14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5" r:id="rId3"/>
    <p:sldId id="276" r:id="rId4"/>
    <p:sldId id="277" r:id="rId5"/>
    <p:sldId id="278" r:id="rId6"/>
    <p:sldId id="282" r:id="rId7"/>
    <p:sldId id="281" r:id="rId8"/>
    <p:sldId id="280" r:id="rId9"/>
    <p:sldId id="279" r:id="rId10"/>
    <p:sldId id="287" r:id="rId11"/>
    <p:sldId id="286" r:id="rId12"/>
    <p:sldId id="285" r:id="rId13"/>
    <p:sldId id="284" r:id="rId14"/>
    <p:sldId id="283" r:id="rId15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658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940" y="228600"/>
            <a:ext cx="1133856" cy="115671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56556" y="155559"/>
            <a:ext cx="1789105" cy="12921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1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1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1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81940" y="228600"/>
            <a:ext cx="1133856" cy="115671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256556" y="155559"/>
            <a:ext cx="1789105" cy="129215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2407920" y="175260"/>
            <a:ext cx="7376159" cy="1289685"/>
          </a:xfrm>
          <a:custGeom>
            <a:avLst/>
            <a:gdLst/>
            <a:ahLst/>
            <a:cxnLst/>
            <a:rect l="l" t="t" r="r" b="b"/>
            <a:pathLst>
              <a:path w="7376159" h="1289685">
                <a:moveTo>
                  <a:pt x="7376159" y="0"/>
                </a:moveTo>
                <a:lnTo>
                  <a:pt x="0" y="0"/>
                </a:lnTo>
                <a:lnTo>
                  <a:pt x="0" y="1289304"/>
                </a:lnTo>
                <a:lnTo>
                  <a:pt x="7376159" y="1289304"/>
                </a:lnTo>
                <a:lnTo>
                  <a:pt x="7376159" y="0"/>
                </a:lnTo>
                <a:close/>
              </a:path>
            </a:pathLst>
          </a:custGeom>
          <a:solidFill>
            <a:srgbClr val="D9D9D9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81629" y="244221"/>
            <a:ext cx="2188845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1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55598" y="1921001"/>
            <a:ext cx="9880803" cy="16567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5598" y="1921001"/>
            <a:ext cx="9436202" cy="87331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r>
              <a:rPr lang="en-IN" sz="2800" b="1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Groundwater quality assessment and evaluation of scaling and corrosiveness potential of drinking water </a:t>
            </a:r>
            <a:r>
              <a:rPr lang="en-IN" sz="2800" b="1" i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samples</a:t>
            </a:r>
            <a:endParaRPr lang="en-IN" sz="1600" b="1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400" y="5112758"/>
            <a:ext cx="10381615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b="1" spc="-5" dirty="0">
                <a:latin typeface="Times New Roman"/>
                <a:cs typeface="Times New Roman"/>
              </a:rPr>
              <a:t>The 7th International Electronic Conference on Water </a:t>
            </a:r>
            <a:r>
              <a:rPr lang="en-US" b="1" spc="-5" dirty="0" smtClean="0">
                <a:latin typeface="Times New Roman"/>
                <a:cs typeface="Times New Roman"/>
              </a:rPr>
              <a:t>Sciences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 smtClean="0">
                <a:latin typeface="Times New Roman"/>
                <a:cs typeface="Times New Roman"/>
              </a:rPr>
              <a:t>15-30</a:t>
            </a:r>
            <a:r>
              <a:rPr sz="1800" b="1" spc="-35" dirty="0" smtClean="0">
                <a:latin typeface="Times New Roman"/>
                <a:cs typeface="Times New Roman"/>
              </a:rPr>
              <a:t> </a:t>
            </a:r>
            <a:r>
              <a:rPr sz="1800" b="1" dirty="0" smtClean="0">
                <a:latin typeface="Times New Roman"/>
                <a:cs typeface="Times New Roman"/>
              </a:rPr>
              <a:t>Mar</a:t>
            </a:r>
            <a:r>
              <a:rPr sz="1800" b="1" spc="-50" dirty="0" smtClean="0">
                <a:latin typeface="Times New Roman"/>
                <a:cs typeface="Times New Roman"/>
              </a:rPr>
              <a:t> </a:t>
            </a:r>
            <a:r>
              <a:rPr sz="1800" b="1" dirty="0" smtClean="0">
                <a:latin typeface="Times New Roman"/>
                <a:cs typeface="Times New Roman"/>
              </a:rPr>
              <a:t>2023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058400" y="76200"/>
            <a:ext cx="20574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76201"/>
            <a:ext cx="1371600" cy="1371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67143" y="2701231"/>
            <a:ext cx="35052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Aftab Alam and Saurabh Kumar</a:t>
            </a:r>
            <a:endParaRPr lang="en-I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5802935"/>
            <a:ext cx="3276600" cy="10550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55954" y="6040018"/>
            <a:ext cx="10381615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b="1" spc="-5" dirty="0">
                <a:latin typeface="Times New Roman"/>
                <a:cs typeface="Times New Roman"/>
              </a:rPr>
              <a:t>The 7th International Electronic Conference on Water </a:t>
            </a:r>
            <a:r>
              <a:rPr lang="en-US" b="1" spc="-5" dirty="0" smtClean="0">
                <a:latin typeface="Times New Roman"/>
                <a:cs typeface="Times New Roman"/>
              </a:rPr>
              <a:t>Sciences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 smtClean="0">
                <a:latin typeface="Times New Roman"/>
                <a:cs typeface="Times New Roman"/>
              </a:rPr>
              <a:t>15-30</a:t>
            </a:r>
            <a:r>
              <a:rPr sz="1800" b="1" spc="-35" dirty="0" smtClean="0">
                <a:latin typeface="Times New Roman"/>
                <a:cs typeface="Times New Roman"/>
              </a:rPr>
              <a:t> </a:t>
            </a:r>
            <a:r>
              <a:rPr sz="1800" b="1" dirty="0" smtClean="0">
                <a:latin typeface="Times New Roman"/>
                <a:cs typeface="Times New Roman"/>
              </a:rPr>
              <a:t>Mar</a:t>
            </a:r>
            <a:r>
              <a:rPr sz="1800" b="1" spc="-50" dirty="0" smtClean="0">
                <a:latin typeface="Times New Roman"/>
                <a:cs typeface="Times New Roman"/>
              </a:rPr>
              <a:t> </a:t>
            </a:r>
            <a:r>
              <a:rPr sz="1800" b="1" dirty="0" smtClean="0">
                <a:latin typeface="Times New Roman"/>
                <a:cs typeface="Times New Roman"/>
              </a:rPr>
              <a:t>2023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058400" y="76200"/>
            <a:ext cx="20574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76201"/>
            <a:ext cx="1371600" cy="1371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66800" y="1600201"/>
            <a:ext cx="2438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Corrosiveness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indices </a:t>
            </a:r>
            <a:endParaRPr lang="en-I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62200"/>
            <a:ext cx="3278909" cy="2436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914" y="2438400"/>
            <a:ext cx="3276600" cy="2360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319" y="2362200"/>
            <a:ext cx="3285691" cy="243628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1295400" y="51054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water samples were corrosive</a:t>
            </a:r>
            <a:endParaRPr lang="en-I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3000" y="5086927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87.5% of water samples were strong corrosive potential.</a:t>
            </a:r>
            <a:endParaRPr lang="en-I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86800" y="51054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93.75% of water sample were moderately corrosive.</a:t>
            </a:r>
            <a:endParaRPr lang="en-I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492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55954" y="6040018"/>
            <a:ext cx="10381615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b="1" spc="-5" dirty="0">
                <a:latin typeface="Times New Roman"/>
                <a:cs typeface="Times New Roman"/>
              </a:rPr>
              <a:t>The 7th International Electronic Conference on Water </a:t>
            </a:r>
            <a:r>
              <a:rPr lang="en-US" b="1" spc="-5" dirty="0" smtClean="0">
                <a:latin typeface="Times New Roman"/>
                <a:cs typeface="Times New Roman"/>
              </a:rPr>
              <a:t>Sciences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 smtClean="0">
                <a:latin typeface="Times New Roman"/>
                <a:cs typeface="Times New Roman"/>
              </a:rPr>
              <a:t>15-30</a:t>
            </a:r>
            <a:r>
              <a:rPr sz="1800" b="1" spc="-35" dirty="0" smtClean="0">
                <a:latin typeface="Times New Roman"/>
                <a:cs typeface="Times New Roman"/>
              </a:rPr>
              <a:t> </a:t>
            </a:r>
            <a:r>
              <a:rPr sz="1800" b="1" dirty="0" smtClean="0">
                <a:latin typeface="Times New Roman"/>
                <a:cs typeface="Times New Roman"/>
              </a:rPr>
              <a:t>Mar</a:t>
            </a:r>
            <a:r>
              <a:rPr sz="1800" b="1" spc="-50" dirty="0" smtClean="0">
                <a:latin typeface="Times New Roman"/>
                <a:cs typeface="Times New Roman"/>
              </a:rPr>
              <a:t> </a:t>
            </a:r>
            <a:r>
              <a:rPr sz="1800" b="1" dirty="0" smtClean="0">
                <a:latin typeface="Times New Roman"/>
                <a:cs typeface="Times New Roman"/>
              </a:rPr>
              <a:t>2023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058400" y="76200"/>
            <a:ext cx="20574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76201"/>
            <a:ext cx="1371600" cy="1371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66800" y="1600200"/>
            <a:ext cx="2667000" cy="6476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Corrosiveness indices </a:t>
            </a:r>
            <a:endParaRPr lang="en-I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438400"/>
            <a:ext cx="3581400" cy="2237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57135"/>
            <a:ext cx="3581400" cy="231397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2546927" y="4676174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water samples were corrosive</a:t>
            </a:r>
            <a:endParaRPr lang="en-I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65636" y="4676173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75% of the water samples have a strong corrosive tendency</a:t>
            </a:r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1091503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155598" y="2362200"/>
            <a:ext cx="10655401" cy="3689728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WQI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groundwater samples revealed that 75% had excellent or good water, and 25% either had poor or very poor water. </a:t>
            </a:r>
            <a:endParaRPr lang="en-I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LSI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RSI are the main indicators that are utilized for corrosion monitoring in iron and steel pipes. LSI indicates that all water samples had a corrosive tendency, and RSI indicates 87.5% high corrosive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tendency.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Chloride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sulfate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ions corrode iron and steel pipes and degrade water quality. Ls is also a good tool for monitoring corrosion in iron and steel pipes. In water samples, Ls indicates a 75% high corrosive tendency, an 18.75% corrosive tendency, and a 6.25% scaling tendency. </a:t>
            </a:r>
            <a:endParaRPr lang="en-I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indices indicate that water has a corrosive tendency, which can degrade materials and affect water quality. </a:t>
            </a:r>
            <a:endParaRPr lang="en-I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55954" y="6040018"/>
            <a:ext cx="10381615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b="1" spc="-5" dirty="0">
                <a:latin typeface="Times New Roman"/>
                <a:cs typeface="Times New Roman"/>
              </a:rPr>
              <a:t>The 7th International Electronic Conference on Water </a:t>
            </a:r>
            <a:r>
              <a:rPr lang="en-US" b="1" spc="-5" dirty="0" smtClean="0">
                <a:latin typeface="Times New Roman"/>
                <a:cs typeface="Times New Roman"/>
              </a:rPr>
              <a:t>Sciences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 smtClean="0">
                <a:latin typeface="Times New Roman"/>
                <a:cs typeface="Times New Roman"/>
              </a:rPr>
              <a:t>15-30</a:t>
            </a:r>
            <a:r>
              <a:rPr sz="1800" b="1" spc="-35" dirty="0" smtClean="0">
                <a:latin typeface="Times New Roman"/>
                <a:cs typeface="Times New Roman"/>
              </a:rPr>
              <a:t> </a:t>
            </a:r>
            <a:r>
              <a:rPr sz="1800" b="1" dirty="0" smtClean="0">
                <a:latin typeface="Times New Roman"/>
                <a:cs typeface="Times New Roman"/>
              </a:rPr>
              <a:t>Mar</a:t>
            </a:r>
            <a:r>
              <a:rPr sz="1800" b="1" spc="-50" dirty="0" smtClean="0">
                <a:latin typeface="Times New Roman"/>
                <a:cs typeface="Times New Roman"/>
              </a:rPr>
              <a:t> </a:t>
            </a:r>
            <a:r>
              <a:rPr sz="1800" b="1" dirty="0" smtClean="0">
                <a:latin typeface="Times New Roman"/>
                <a:cs typeface="Times New Roman"/>
              </a:rPr>
              <a:t>2023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058400" y="76200"/>
            <a:ext cx="20574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76201"/>
            <a:ext cx="1371600" cy="1371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66800" y="1600200"/>
            <a:ext cx="1752600" cy="6476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en-I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465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155598" y="2133601"/>
            <a:ext cx="10274402" cy="3847207"/>
          </a:xfrm>
        </p:spPr>
        <p:txBody>
          <a:bodyPr/>
          <a:lstStyle/>
          <a:p>
            <a:pPr marL="228600" lvl="0" indent="-228600">
              <a:buFont typeface="+mj-lt"/>
              <a:buAutoNum type="arabicPeriod"/>
            </a:pPr>
            <a:r>
              <a:rPr lang="en-US" sz="1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Wekesa</a:t>
            </a:r>
            <a:r>
              <a:rPr lang="en-US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M. Assessment of Groundwater Quality Using Water Quality Index from Selected Springs in Manga </a:t>
            </a:r>
            <a:r>
              <a:rPr lang="en-US" sz="1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Subcounty</a:t>
            </a:r>
            <a:r>
              <a:rPr lang="en-US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Nyamira</a:t>
            </a:r>
            <a:r>
              <a:rPr lang="en-US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County, Kenya. </a:t>
            </a:r>
            <a:r>
              <a:rPr lang="en-US" sz="12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Scientific World Journal</a:t>
            </a:r>
            <a:r>
              <a:rPr lang="en-US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en-US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sz="1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Adimalla</a:t>
            </a:r>
            <a:r>
              <a:rPr lang="en-US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N.; Qian, H. Groundwater quality evaluation using water quality index (WQI) for drinking purposes and human health risk (HHR) assessment in an agricultural region of </a:t>
            </a:r>
            <a:r>
              <a:rPr lang="en-US" sz="1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Nanganur</a:t>
            </a:r>
            <a:r>
              <a:rPr lang="en-US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south India. </a:t>
            </a:r>
            <a:r>
              <a:rPr lang="en-US" sz="12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Ecotoxicology and Environmental Safety </a:t>
            </a:r>
            <a:r>
              <a:rPr lang="en-US" sz="1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r>
              <a:rPr lang="en-US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126, 153–161. </a:t>
            </a:r>
            <a:endParaRPr lang="en-IN" sz="1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Pietrucha-Urbanik</a:t>
            </a:r>
            <a:r>
              <a:rPr lang="en-US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D. </a:t>
            </a:r>
            <a:r>
              <a:rPr lang="en-US" sz="1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Skowrońska</a:t>
            </a:r>
            <a:r>
              <a:rPr lang="en-US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D. </a:t>
            </a:r>
            <a:r>
              <a:rPr lang="en-US" sz="1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Papciak</a:t>
            </a:r>
            <a:r>
              <a:rPr lang="en-US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“Assessment of corrosion properties of selected mineral waters,” Coatings, vol. 10, no. 6, pp. 1–13, 2020, </a:t>
            </a:r>
            <a:r>
              <a:rPr lang="en-US" sz="1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10.3390/COATINGS10060571.</a:t>
            </a:r>
            <a:endParaRPr lang="en-IN" sz="1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Kumar, S.; Singh, R. Qualitative assessment and corrosiveness of the Ganga water: A comparative assessment. </a:t>
            </a:r>
            <a:r>
              <a:rPr lang="en-US" sz="12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Materials Today:</a:t>
            </a:r>
            <a:r>
              <a:rPr lang="en-US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Proceedings</a:t>
            </a:r>
            <a:r>
              <a:rPr lang="en-US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en-US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45, 5695–5701.</a:t>
            </a:r>
            <a:endParaRPr lang="en-IN" sz="1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APHA 2017, Standard Methods for the Examination of Water and Wastewater, 23rd Ed., </a:t>
            </a:r>
            <a:r>
              <a:rPr lang="en-US" sz="1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lang="en-US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American Public Health Association</a:t>
            </a:r>
            <a:r>
              <a:rPr lang="en-US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Washington. </a:t>
            </a:r>
            <a:r>
              <a:rPr lang="en-US" sz="12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DC, USA</a:t>
            </a:r>
            <a:r>
              <a:rPr lang="en-US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IN" sz="1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Horton, R. K. An index number system for rating water quality, J Water </a:t>
            </a:r>
            <a:r>
              <a:rPr lang="en-US" sz="1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Pollut</a:t>
            </a:r>
            <a:r>
              <a:rPr lang="en-US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Control fed, </a:t>
            </a:r>
            <a:r>
              <a:rPr lang="en-US" sz="1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1965, </a:t>
            </a:r>
            <a:r>
              <a:rPr lang="en-US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 300-306.</a:t>
            </a:r>
            <a:endParaRPr lang="en-IN" sz="1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Asadi</a:t>
            </a:r>
            <a:r>
              <a:rPr lang="en-US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E.; </a:t>
            </a:r>
            <a:r>
              <a:rPr lang="en-US" sz="1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Isazadeh</a:t>
            </a:r>
            <a:r>
              <a:rPr lang="en-US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M.; </a:t>
            </a:r>
            <a:r>
              <a:rPr lang="en-US" sz="1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Samadianfard</a:t>
            </a:r>
            <a:r>
              <a:rPr lang="en-US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S.; </a:t>
            </a:r>
            <a:r>
              <a:rPr lang="en-US" sz="1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Ramli</a:t>
            </a:r>
            <a:r>
              <a:rPr lang="en-US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F.; </a:t>
            </a:r>
            <a:r>
              <a:rPr lang="en-US" sz="1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Mosavi</a:t>
            </a:r>
            <a:r>
              <a:rPr lang="en-US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A.; </a:t>
            </a:r>
            <a:r>
              <a:rPr lang="en-US" sz="1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Nabipour</a:t>
            </a:r>
            <a:r>
              <a:rPr lang="en-US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N.; </a:t>
            </a:r>
            <a:r>
              <a:rPr lang="en-US" sz="1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Shamshirband</a:t>
            </a:r>
            <a:r>
              <a:rPr lang="en-US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S.; </a:t>
            </a:r>
            <a:r>
              <a:rPr lang="en-US" sz="1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Hajnal</a:t>
            </a:r>
            <a:r>
              <a:rPr lang="en-US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E.; Chau, K. W. Groundwater quality assessment for sustainable drinking and irrigation. </a:t>
            </a:r>
            <a:r>
              <a:rPr lang="en-US" sz="12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Sustainability (Switzerland)</a:t>
            </a:r>
            <a:r>
              <a:rPr lang="en-US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en-US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1, 1–13. </a:t>
            </a:r>
            <a:endParaRPr lang="en-IN" sz="1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WHO. (2006). WHO guidelines for drinking-water quality. Vol. 11, Issues 3–4, p. 515.</a:t>
            </a:r>
            <a:endParaRPr lang="en-IN" sz="1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Langelier</a:t>
            </a:r>
            <a:r>
              <a:rPr lang="en-US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W. F. The Analytical Control of Anti-Corrosion Water Treatment. </a:t>
            </a:r>
            <a:r>
              <a:rPr lang="en-US" sz="12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American Water Works Association</a:t>
            </a:r>
            <a:r>
              <a:rPr lang="en-US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1936</a:t>
            </a:r>
            <a:r>
              <a:rPr lang="en-US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10, 1500–1521.</a:t>
            </a:r>
            <a:endParaRPr lang="en-IN" sz="1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Ryznar</a:t>
            </a:r>
            <a:r>
              <a:rPr lang="en-US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 W. (1944). A New Index for Determining Amount of Calcium Carbonate Scale Formed by a Water. </a:t>
            </a:r>
            <a:r>
              <a:rPr lang="en-US" sz="12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American Water Works Association</a:t>
            </a:r>
            <a:r>
              <a:rPr lang="en-US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1944</a:t>
            </a:r>
            <a:r>
              <a:rPr lang="en-US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4, 472–483.</a:t>
            </a:r>
            <a:endParaRPr lang="en-IN" sz="1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Kumar</a:t>
            </a:r>
            <a:r>
              <a:rPr lang="en-US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S.; Singh, R.; &amp; </a:t>
            </a:r>
            <a:r>
              <a:rPr lang="en-US" sz="1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Maurya</a:t>
            </a:r>
            <a:r>
              <a:rPr lang="en-US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N. S. Water Quality Analysis and Corrosion Potential in the Distribution Network Patna, Bihar. </a:t>
            </a:r>
            <a:r>
              <a:rPr lang="en-US" sz="12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Environmental Engineering and Science</a:t>
            </a:r>
            <a:r>
              <a:rPr lang="en-US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en-US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4, 164-174.</a:t>
            </a:r>
            <a:endParaRPr lang="en-IN" sz="1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Kumar, S.; Singh, R.; &amp; </a:t>
            </a:r>
            <a:r>
              <a:rPr lang="en-US" sz="1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Maurya</a:t>
            </a:r>
            <a:r>
              <a:rPr lang="en-US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N. S. Assessment of Corrosion Potential Based on Water Quality Index in the Distribution Network of urban Patna, Bihar, India. </a:t>
            </a:r>
            <a:r>
              <a:rPr lang="en-US" sz="12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Nature Environment and Pollution Technology, </a:t>
            </a:r>
            <a:r>
              <a:rPr lang="en-US" sz="1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2022,</a:t>
            </a:r>
            <a:r>
              <a:rPr lang="en-US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5, 2117-2127.</a:t>
            </a:r>
            <a:endParaRPr lang="en-IN" sz="1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55954" y="6040018"/>
            <a:ext cx="10381615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b="1" spc="-5" dirty="0">
                <a:latin typeface="Times New Roman"/>
                <a:cs typeface="Times New Roman"/>
              </a:rPr>
              <a:t>The 7th International Electronic Conference on Water </a:t>
            </a:r>
            <a:r>
              <a:rPr lang="en-US" b="1" spc="-5" dirty="0" smtClean="0">
                <a:latin typeface="Times New Roman"/>
                <a:cs typeface="Times New Roman"/>
              </a:rPr>
              <a:t>Sciences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 smtClean="0">
                <a:latin typeface="Times New Roman"/>
                <a:cs typeface="Times New Roman"/>
              </a:rPr>
              <a:t>15-30</a:t>
            </a:r>
            <a:r>
              <a:rPr sz="1800" b="1" spc="-35" dirty="0" smtClean="0">
                <a:latin typeface="Times New Roman"/>
                <a:cs typeface="Times New Roman"/>
              </a:rPr>
              <a:t> </a:t>
            </a:r>
            <a:r>
              <a:rPr sz="1800" b="1" dirty="0" smtClean="0">
                <a:latin typeface="Times New Roman"/>
                <a:cs typeface="Times New Roman"/>
              </a:rPr>
              <a:t>Mar</a:t>
            </a:r>
            <a:r>
              <a:rPr sz="1800" b="1" spc="-50" dirty="0" smtClean="0">
                <a:latin typeface="Times New Roman"/>
                <a:cs typeface="Times New Roman"/>
              </a:rPr>
              <a:t> </a:t>
            </a:r>
            <a:r>
              <a:rPr sz="1800" b="1" dirty="0" smtClean="0">
                <a:latin typeface="Times New Roman"/>
                <a:cs typeface="Times New Roman"/>
              </a:rPr>
              <a:t>2023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058400" y="76200"/>
            <a:ext cx="20574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76201"/>
            <a:ext cx="1371600" cy="1371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66800" y="1641765"/>
            <a:ext cx="1752600" cy="3394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en-I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619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55954" y="6040018"/>
            <a:ext cx="10381615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b="1" spc="-5" dirty="0">
                <a:latin typeface="Times New Roman"/>
                <a:cs typeface="Times New Roman"/>
              </a:rPr>
              <a:t>The 7th International Electronic Conference on Water </a:t>
            </a:r>
            <a:r>
              <a:rPr lang="en-US" b="1" spc="-5" dirty="0" smtClean="0">
                <a:latin typeface="Times New Roman"/>
                <a:cs typeface="Times New Roman"/>
              </a:rPr>
              <a:t>Sciences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 smtClean="0">
                <a:latin typeface="Times New Roman"/>
                <a:cs typeface="Times New Roman"/>
              </a:rPr>
              <a:t>15-30</a:t>
            </a:r>
            <a:r>
              <a:rPr sz="1800" b="1" spc="-35" dirty="0" smtClean="0">
                <a:latin typeface="Times New Roman"/>
                <a:cs typeface="Times New Roman"/>
              </a:rPr>
              <a:t> </a:t>
            </a:r>
            <a:r>
              <a:rPr sz="1800" b="1" dirty="0" smtClean="0">
                <a:latin typeface="Times New Roman"/>
                <a:cs typeface="Times New Roman"/>
              </a:rPr>
              <a:t>Mar</a:t>
            </a:r>
            <a:r>
              <a:rPr sz="1800" b="1" spc="-50" dirty="0" smtClean="0">
                <a:latin typeface="Times New Roman"/>
                <a:cs typeface="Times New Roman"/>
              </a:rPr>
              <a:t> </a:t>
            </a:r>
            <a:r>
              <a:rPr sz="1800" b="1" dirty="0" smtClean="0">
                <a:latin typeface="Times New Roman"/>
                <a:cs typeface="Times New Roman"/>
              </a:rPr>
              <a:t>2023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058400" y="76200"/>
            <a:ext cx="20574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76201"/>
            <a:ext cx="1371600" cy="1371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990600"/>
            <a:ext cx="7162800" cy="477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73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155599" y="2362200"/>
            <a:ext cx="8674202" cy="2864054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 Area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en-IN" dirty="0"/>
          </a:p>
        </p:txBody>
      </p:sp>
      <p:sp>
        <p:nvSpPr>
          <p:cNvPr id="3" name="object 3"/>
          <p:cNvSpPr txBox="1"/>
          <p:nvPr/>
        </p:nvSpPr>
        <p:spPr>
          <a:xfrm>
            <a:off x="955954" y="6040018"/>
            <a:ext cx="10381615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b="1" spc="-5" dirty="0">
                <a:latin typeface="Times New Roman"/>
                <a:cs typeface="Times New Roman"/>
              </a:rPr>
              <a:t>The 7th International Electronic Conference on Water </a:t>
            </a:r>
            <a:r>
              <a:rPr lang="en-US" b="1" spc="-5" dirty="0" smtClean="0">
                <a:latin typeface="Times New Roman"/>
                <a:cs typeface="Times New Roman"/>
              </a:rPr>
              <a:t>Sciences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 smtClean="0">
                <a:latin typeface="Times New Roman"/>
                <a:cs typeface="Times New Roman"/>
              </a:rPr>
              <a:t>15-30</a:t>
            </a:r>
            <a:r>
              <a:rPr sz="1800" b="1" spc="-35" dirty="0" smtClean="0">
                <a:latin typeface="Times New Roman"/>
                <a:cs typeface="Times New Roman"/>
              </a:rPr>
              <a:t> </a:t>
            </a:r>
            <a:r>
              <a:rPr sz="1800" b="1" dirty="0" smtClean="0">
                <a:latin typeface="Times New Roman"/>
                <a:cs typeface="Times New Roman"/>
              </a:rPr>
              <a:t>Mar</a:t>
            </a:r>
            <a:r>
              <a:rPr sz="1800" b="1" spc="-50" dirty="0" smtClean="0">
                <a:latin typeface="Times New Roman"/>
                <a:cs typeface="Times New Roman"/>
              </a:rPr>
              <a:t> </a:t>
            </a:r>
            <a:r>
              <a:rPr sz="1800" b="1" dirty="0" smtClean="0">
                <a:latin typeface="Times New Roman"/>
                <a:cs typeface="Times New Roman"/>
              </a:rPr>
              <a:t>2023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058400" y="76200"/>
            <a:ext cx="20574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76201"/>
            <a:ext cx="1371600" cy="1371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66800" y="1600200"/>
            <a:ext cx="1752600" cy="6476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  <a:endParaRPr lang="en-I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425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155599" y="2362200"/>
            <a:ext cx="8674202" cy="2443233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Groundwater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an essential source for domestic and industrial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purposes.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 growth has resulted in a massive increase in groundwater demand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WQI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 is widely used around the world for groundwater quality assessment. </a:t>
            </a:r>
            <a:endParaRPr lang="en-I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corrosion and scaling can be predicted with analytical terminology such as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Ryznar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stability index (RSI), Aggressive index (AI),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Langelier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saturation index (LSI), Larson-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Skold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index (LS), and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Puckorius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scaling index (PSI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55954" y="6040018"/>
            <a:ext cx="10381615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b="1" spc="-5" dirty="0">
                <a:latin typeface="Times New Roman"/>
                <a:cs typeface="Times New Roman"/>
              </a:rPr>
              <a:t>The 7th International Electronic Conference on Water </a:t>
            </a:r>
            <a:r>
              <a:rPr lang="en-US" b="1" spc="-5" dirty="0" smtClean="0">
                <a:latin typeface="Times New Roman"/>
                <a:cs typeface="Times New Roman"/>
              </a:rPr>
              <a:t>Sciences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 smtClean="0">
                <a:latin typeface="Times New Roman"/>
                <a:cs typeface="Times New Roman"/>
              </a:rPr>
              <a:t>15-30</a:t>
            </a:r>
            <a:r>
              <a:rPr sz="1800" b="1" spc="-35" dirty="0" smtClean="0">
                <a:latin typeface="Times New Roman"/>
                <a:cs typeface="Times New Roman"/>
              </a:rPr>
              <a:t> </a:t>
            </a:r>
            <a:r>
              <a:rPr sz="1800" b="1" dirty="0" smtClean="0">
                <a:latin typeface="Times New Roman"/>
                <a:cs typeface="Times New Roman"/>
              </a:rPr>
              <a:t>Mar</a:t>
            </a:r>
            <a:r>
              <a:rPr sz="1800" b="1" spc="-50" dirty="0" smtClean="0">
                <a:latin typeface="Times New Roman"/>
                <a:cs typeface="Times New Roman"/>
              </a:rPr>
              <a:t> </a:t>
            </a:r>
            <a:r>
              <a:rPr sz="1800" b="1" dirty="0" smtClean="0">
                <a:latin typeface="Times New Roman"/>
                <a:cs typeface="Times New Roman"/>
              </a:rPr>
              <a:t>2023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058400" y="76200"/>
            <a:ext cx="20574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76201"/>
            <a:ext cx="1371600" cy="1371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66800" y="1600200"/>
            <a:ext cx="1752600" cy="6476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I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663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155599" y="2362200"/>
            <a:ext cx="8674202" cy="124649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 the groundwater quality and corrosive potential of drinking water samples. Which help in managing future sustainable groundwater management approaches in the Aurangabad District,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Bihar (India).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55954" y="6040018"/>
            <a:ext cx="10381615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b="1" spc="-5" dirty="0">
                <a:latin typeface="Times New Roman"/>
                <a:cs typeface="Times New Roman"/>
              </a:rPr>
              <a:t>The 7th International Electronic Conference on Water </a:t>
            </a:r>
            <a:r>
              <a:rPr lang="en-US" b="1" spc="-5" dirty="0" smtClean="0">
                <a:latin typeface="Times New Roman"/>
                <a:cs typeface="Times New Roman"/>
              </a:rPr>
              <a:t>Sciences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 smtClean="0">
                <a:latin typeface="Times New Roman"/>
                <a:cs typeface="Times New Roman"/>
              </a:rPr>
              <a:t>15-30</a:t>
            </a:r>
            <a:r>
              <a:rPr sz="1800" b="1" spc="-35" dirty="0" smtClean="0">
                <a:latin typeface="Times New Roman"/>
                <a:cs typeface="Times New Roman"/>
              </a:rPr>
              <a:t> </a:t>
            </a:r>
            <a:r>
              <a:rPr sz="1800" b="1" dirty="0" smtClean="0">
                <a:latin typeface="Times New Roman"/>
                <a:cs typeface="Times New Roman"/>
              </a:rPr>
              <a:t>Mar</a:t>
            </a:r>
            <a:r>
              <a:rPr sz="1800" b="1" spc="-50" dirty="0" smtClean="0">
                <a:latin typeface="Times New Roman"/>
                <a:cs typeface="Times New Roman"/>
              </a:rPr>
              <a:t> </a:t>
            </a:r>
            <a:r>
              <a:rPr sz="1800" b="1" dirty="0" smtClean="0">
                <a:latin typeface="Times New Roman"/>
                <a:cs typeface="Times New Roman"/>
              </a:rPr>
              <a:t>2023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058400" y="76200"/>
            <a:ext cx="20574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76201"/>
            <a:ext cx="1371600" cy="1371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66800" y="1600200"/>
            <a:ext cx="1752600" cy="6476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</a:t>
            </a:r>
            <a:endParaRPr lang="en-I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723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272" y="457200"/>
            <a:ext cx="7205328" cy="529179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55954" y="6040018"/>
            <a:ext cx="10381615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b="1" spc="-5" dirty="0">
                <a:latin typeface="Times New Roman"/>
                <a:cs typeface="Times New Roman"/>
              </a:rPr>
              <a:t>The 7th International Electronic Conference on Water </a:t>
            </a:r>
            <a:r>
              <a:rPr lang="en-US" b="1" spc="-5" dirty="0" smtClean="0">
                <a:latin typeface="Times New Roman"/>
                <a:cs typeface="Times New Roman"/>
              </a:rPr>
              <a:t>Sciences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 smtClean="0">
                <a:latin typeface="Times New Roman"/>
                <a:cs typeface="Times New Roman"/>
              </a:rPr>
              <a:t>15-30</a:t>
            </a:r>
            <a:r>
              <a:rPr sz="1800" b="1" spc="-35" dirty="0" smtClean="0">
                <a:latin typeface="Times New Roman"/>
                <a:cs typeface="Times New Roman"/>
              </a:rPr>
              <a:t> </a:t>
            </a:r>
            <a:r>
              <a:rPr sz="1800" b="1" dirty="0" smtClean="0">
                <a:latin typeface="Times New Roman"/>
                <a:cs typeface="Times New Roman"/>
              </a:rPr>
              <a:t>Mar</a:t>
            </a:r>
            <a:r>
              <a:rPr sz="1800" b="1" spc="-50" dirty="0" smtClean="0">
                <a:latin typeface="Times New Roman"/>
                <a:cs typeface="Times New Roman"/>
              </a:rPr>
              <a:t> </a:t>
            </a:r>
            <a:r>
              <a:rPr sz="1800" b="1" dirty="0" smtClean="0">
                <a:latin typeface="Times New Roman"/>
                <a:cs typeface="Times New Roman"/>
              </a:rPr>
              <a:t>2023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515600" y="76200"/>
            <a:ext cx="1600200" cy="13716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76201"/>
            <a:ext cx="1371600" cy="1371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66800" y="1646382"/>
            <a:ext cx="1905000" cy="6476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Area</a:t>
            </a:r>
          </a:p>
        </p:txBody>
      </p:sp>
      <p:sp>
        <p:nvSpPr>
          <p:cNvPr id="5" name="Rectangle 4"/>
          <p:cNvSpPr/>
          <p:nvPr/>
        </p:nvSpPr>
        <p:spPr>
          <a:xfrm>
            <a:off x="-1219200" y="5121211"/>
            <a:ext cx="4191000" cy="501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6080" indent="269875" algn="just">
              <a:lnSpc>
                <a:spcPct val="95000"/>
              </a:lnSpc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Longitudes 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84</a:t>
            </a:r>
            <a:r>
              <a:rPr lang="en-US" sz="14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00' - </a:t>
            </a: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84</a:t>
            </a:r>
            <a:r>
              <a:rPr lang="en-US" sz="1400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45’E</a:t>
            </a:r>
          </a:p>
          <a:p>
            <a:pPr marL="1656080" indent="269875" algn="just">
              <a:lnSpc>
                <a:spcPct val="95000"/>
              </a:lnSpc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Latitudes 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US" sz="14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30' - 25</a:t>
            </a:r>
            <a:r>
              <a:rPr lang="en-US" sz="14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15' N.</a:t>
            </a:r>
            <a:endParaRPr lang="en-IN"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961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55954" y="6040018"/>
            <a:ext cx="10381615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b="1" spc="-5" dirty="0">
                <a:latin typeface="Times New Roman"/>
                <a:cs typeface="Times New Roman"/>
              </a:rPr>
              <a:t>The 7th International Electronic Conference on Water </a:t>
            </a:r>
            <a:r>
              <a:rPr lang="en-US" b="1" spc="-5" dirty="0" smtClean="0">
                <a:latin typeface="Times New Roman"/>
                <a:cs typeface="Times New Roman"/>
              </a:rPr>
              <a:t>Sciences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 smtClean="0">
                <a:latin typeface="Times New Roman"/>
                <a:cs typeface="Times New Roman"/>
              </a:rPr>
              <a:t>15-30</a:t>
            </a:r>
            <a:r>
              <a:rPr sz="1800" b="1" spc="-35" dirty="0" smtClean="0">
                <a:latin typeface="Times New Roman"/>
                <a:cs typeface="Times New Roman"/>
              </a:rPr>
              <a:t> </a:t>
            </a:r>
            <a:r>
              <a:rPr sz="1800" b="1" dirty="0" smtClean="0">
                <a:latin typeface="Times New Roman"/>
                <a:cs typeface="Times New Roman"/>
              </a:rPr>
              <a:t>Mar</a:t>
            </a:r>
            <a:r>
              <a:rPr sz="1800" b="1" spc="-50" dirty="0" smtClean="0">
                <a:latin typeface="Times New Roman"/>
                <a:cs typeface="Times New Roman"/>
              </a:rPr>
              <a:t> </a:t>
            </a:r>
            <a:r>
              <a:rPr sz="1800" b="1" dirty="0" smtClean="0">
                <a:latin typeface="Times New Roman"/>
                <a:cs typeface="Times New Roman"/>
              </a:rPr>
              <a:t>2023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058400" y="76200"/>
            <a:ext cx="20574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76201"/>
            <a:ext cx="1371600" cy="1371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66800" y="1600200"/>
            <a:ext cx="2743200" cy="6476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 and Methods</a:t>
            </a:r>
            <a:endParaRPr lang="en-I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261084"/>
              </p:ext>
            </p:extLst>
          </p:nvPr>
        </p:nvGraphicFramePr>
        <p:xfrm>
          <a:off x="1155598" y="2360200"/>
          <a:ext cx="9969603" cy="3659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23201">
                  <a:extLst>
                    <a:ext uri="{9D8B030D-6E8A-4147-A177-3AD203B41FA5}">
                      <a16:colId xmlns:a16="http://schemas.microsoft.com/office/drawing/2014/main" val="2952920107"/>
                    </a:ext>
                  </a:extLst>
                </a:gridCol>
                <a:gridCol w="3323201">
                  <a:extLst>
                    <a:ext uri="{9D8B030D-6E8A-4147-A177-3AD203B41FA5}">
                      <a16:colId xmlns:a16="http://schemas.microsoft.com/office/drawing/2014/main" val="1018238740"/>
                    </a:ext>
                  </a:extLst>
                </a:gridCol>
                <a:gridCol w="3323201">
                  <a:extLst>
                    <a:ext uri="{9D8B030D-6E8A-4147-A177-3AD203B41FA5}">
                      <a16:colId xmlns:a16="http://schemas.microsoft.com/office/drawing/2014/main" val="3040274532"/>
                    </a:ext>
                  </a:extLst>
                </a:gridCol>
              </a:tblGrid>
              <a:tr h="109900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Sampling and Data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Water Quality Index</a:t>
                      </a:r>
                      <a:endParaRPr lang="en-IN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Corrosiveness Indices</a:t>
                      </a:r>
                      <a:endParaRPr lang="en-IN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3119026"/>
                  </a:ext>
                </a:extLst>
              </a:tr>
              <a:tr h="157000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 the procedures followed as per APHA</a:t>
                      </a:r>
                      <a:r>
                        <a:rPr lang="en-IN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2017.</a:t>
                      </a:r>
                      <a:endParaRPr lang="en-I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WQI is a rating that assesses the impact of several parameters on water quality.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 calculation of WQI, all stages were performed as described by Horton</a:t>
                      </a:r>
                      <a:r>
                        <a:rPr lang="en-US" sz="18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et. Al. 1965.</a:t>
                      </a:r>
                      <a:endParaRPr lang="en-I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LSI, RSI, PSI, Ls, and AI were used to assess the corrosion potential of water samples. </a:t>
                      </a:r>
                    </a:p>
                    <a:p>
                      <a:pPr marL="285750" marR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There were seven physicochemical parameters that were used in calculating these indices: pH, temperature, TDS, alkalinity, calcium hardness, chloride, sulfate. </a:t>
                      </a:r>
                      <a:endParaRPr lang="en-IN" sz="18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8962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329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1" y="507144"/>
            <a:ext cx="8153400" cy="556751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55954" y="6040018"/>
            <a:ext cx="10381615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b="1" spc="-5" dirty="0">
                <a:latin typeface="Times New Roman"/>
                <a:cs typeface="Times New Roman"/>
              </a:rPr>
              <a:t>The 7th International Electronic Conference on Water </a:t>
            </a:r>
            <a:r>
              <a:rPr lang="en-US" b="1" spc="-5" dirty="0" smtClean="0">
                <a:latin typeface="Times New Roman"/>
                <a:cs typeface="Times New Roman"/>
              </a:rPr>
              <a:t>Sciences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 smtClean="0">
                <a:latin typeface="Times New Roman"/>
                <a:cs typeface="Times New Roman"/>
              </a:rPr>
              <a:t>15-30</a:t>
            </a:r>
            <a:r>
              <a:rPr sz="1800" b="1" spc="-35" dirty="0" smtClean="0">
                <a:latin typeface="Times New Roman"/>
                <a:cs typeface="Times New Roman"/>
              </a:rPr>
              <a:t> </a:t>
            </a:r>
            <a:r>
              <a:rPr sz="1800" b="1" dirty="0" smtClean="0">
                <a:latin typeface="Times New Roman"/>
                <a:cs typeface="Times New Roman"/>
              </a:rPr>
              <a:t>Mar</a:t>
            </a:r>
            <a:r>
              <a:rPr sz="1800" b="1" spc="-50" dirty="0" smtClean="0">
                <a:latin typeface="Times New Roman"/>
                <a:cs typeface="Times New Roman"/>
              </a:rPr>
              <a:t> </a:t>
            </a:r>
            <a:r>
              <a:rPr sz="1800" b="1" dirty="0" smtClean="0">
                <a:latin typeface="Times New Roman"/>
                <a:cs typeface="Times New Roman"/>
              </a:rPr>
              <a:t>2023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210800" y="76200"/>
            <a:ext cx="19050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76201"/>
            <a:ext cx="1371600" cy="1371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66800" y="1600200"/>
            <a:ext cx="1752600" cy="6476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Contd..</a:t>
            </a:r>
          </a:p>
          <a:p>
            <a:pPr algn="ctr"/>
            <a:endParaRPr lang="en-I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3244334"/>
            <a:ext cx="297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Equations and classification of Corrosiveness indices.</a:t>
            </a:r>
            <a:endParaRPr lang="en-I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868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55954" y="6040018"/>
            <a:ext cx="10381615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b="1" spc="-5" dirty="0">
                <a:latin typeface="Times New Roman"/>
                <a:cs typeface="Times New Roman"/>
              </a:rPr>
              <a:t>The 7th International Electronic Conference on Water </a:t>
            </a:r>
            <a:r>
              <a:rPr lang="en-US" b="1" spc="-5" dirty="0" smtClean="0">
                <a:latin typeface="Times New Roman"/>
                <a:cs typeface="Times New Roman"/>
              </a:rPr>
              <a:t>Sciences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 smtClean="0">
                <a:latin typeface="Times New Roman"/>
                <a:cs typeface="Times New Roman"/>
              </a:rPr>
              <a:t>15-30</a:t>
            </a:r>
            <a:r>
              <a:rPr sz="1800" b="1" spc="-35" dirty="0" smtClean="0">
                <a:latin typeface="Times New Roman"/>
                <a:cs typeface="Times New Roman"/>
              </a:rPr>
              <a:t> </a:t>
            </a:r>
            <a:r>
              <a:rPr sz="1800" b="1" dirty="0" smtClean="0">
                <a:latin typeface="Times New Roman"/>
                <a:cs typeface="Times New Roman"/>
              </a:rPr>
              <a:t>Mar</a:t>
            </a:r>
            <a:r>
              <a:rPr sz="1800" b="1" spc="-50" dirty="0" smtClean="0">
                <a:latin typeface="Times New Roman"/>
                <a:cs typeface="Times New Roman"/>
              </a:rPr>
              <a:t> </a:t>
            </a:r>
            <a:r>
              <a:rPr sz="1800" b="1" dirty="0" smtClean="0">
                <a:latin typeface="Times New Roman"/>
                <a:cs typeface="Times New Roman"/>
              </a:rPr>
              <a:t>2023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058400" y="76200"/>
            <a:ext cx="20574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76201"/>
            <a:ext cx="1371600" cy="1371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66800" y="1600200"/>
            <a:ext cx="2590800" cy="6476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Discussion</a:t>
            </a:r>
            <a:endParaRPr lang="en-I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663" y="2819400"/>
            <a:ext cx="10437445" cy="27095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19400" y="2247899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Statistical analysis results on the study area groundwater data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611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55954" y="6040018"/>
            <a:ext cx="10381615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b="1" spc="-5" dirty="0">
                <a:latin typeface="Times New Roman"/>
                <a:cs typeface="Times New Roman"/>
              </a:rPr>
              <a:t>The 7th International Electronic Conference on Water </a:t>
            </a:r>
            <a:r>
              <a:rPr lang="en-US" b="1" spc="-5" dirty="0" smtClean="0">
                <a:latin typeface="Times New Roman"/>
                <a:cs typeface="Times New Roman"/>
              </a:rPr>
              <a:t>Sciences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 smtClean="0">
                <a:latin typeface="Times New Roman"/>
                <a:cs typeface="Times New Roman"/>
              </a:rPr>
              <a:t>15-30</a:t>
            </a:r>
            <a:r>
              <a:rPr sz="1800" b="1" spc="-35" dirty="0" smtClean="0">
                <a:latin typeface="Times New Roman"/>
                <a:cs typeface="Times New Roman"/>
              </a:rPr>
              <a:t> </a:t>
            </a:r>
            <a:r>
              <a:rPr sz="1800" b="1" dirty="0" smtClean="0">
                <a:latin typeface="Times New Roman"/>
                <a:cs typeface="Times New Roman"/>
              </a:rPr>
              <a:t>Mar</a:t>
            </a:r>
            <a:r>
              <a:rPr sz="1800" b="1" spc="-50" dirty="0" smtClean="0">
                <a:latin typeface="Times New Roman"/>
                <a:cs typeface="Times New Roman"/>
              </a:rPr>
              <a:t> </a:t>
            </a:r>
            <a:r>
              <a:rPr sz="1800" b="1" dirty="0" smtClean="0">
                <a:latin typeface="Times New Roman"/>
                <a:cs typeface="Times New Roman"/>
              </a:rPr>
              <a:t>2023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058400" y="76200"/>
            <a:ext cx="20574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76201"/>
            <a:ext cx="1371600" cy="1371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66800" y="1600200"/>
            <a:ext cx="1752600" cy="6476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Contd…</a:t>
            </a:r>
            <a:endParaRPr lang="en-I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247899"/>
            <a:ext cx="4495800" cy="33147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3732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</TotalTime>
  <Words>803</Words>
  <Application>Microsoft Office PowerPoint</Application>
  <PresentationFormat>Widescreen</PresentationFormat>
  <Paragraphs>87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SimSun</vt:lpstr>
      <vt:lpstr>Arial</vt:lpstr>
      <vt:lpstr>Calibri</vt:lpstr>
      <vt:lpstr>Times New Roman</vt:lpstr>
      <vt:lpstr>Office Theme</vt:lpstr>
      <vt:lpstr>Groundwater quality assessment and evaluation of scaling and corrosiveness potential of drinking water samples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Kamel</dc:creator>
  <cp:lastModifiedBy>DELL</cp:lastModifiedBy>
  <cp:revision>22</cp:revision>
  <dcterms:created xsi:type="dcterms:W3CDTF">2023-03-09T10:26:33Z</dcterms:created>
  <dcterms:modified xsi:type="dcterms:W3CDTF">2023-03-17T13:18:47Z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2023-01-12T00:00:00Z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2023-03-09T00:00:00Z</vt:filetime>
  </property>
</Properties>
</file>