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08" r:id="rId3"/>
    <p:sldId id="336" r:id="rId4"/>
    <p:sldId id="337" r:id="rId5"/>
    <p:sldId id="328" r:id="rId6"/>
    <p:sldId id="338" r:id="rId7"/>
    <p:sldId id="339" r:id="rId8"/>
    <p:sldId id="340" r:id="rId9"/>
    <p:sldId id="341" r:id="rId10"/>
    <p:sldId id="342" r:id="rId11"/>
    <p:sldId id="343" r:id="rId12"/>
    <p:sldId id="344" r:id="rId13"/>
    <p:sldId id="345" r:id="rId14"/>
    <p:sldId id="347" r:id="rId15"/>
    <p:sldId id="346" r:id="rId16"/>
    <p:sldId id="348" r:id="rId17"/>
    <p:sldId id="349" r:id="rId18"/>
    <p:sldId id="350" r:id="rId19"/>
    <p:sldId id="351" r:id="rId20"/>
    <p:sldId id="352" r:id="rId21"/>
    <p:sldId id="353"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4660"/>
  </p:normalViewPr>
  <p:slideViewPr>
    <p:cSldViewPr snapToGrid="0">
      <p:cViewPr varScale="1">
        <p:scale>
          <a:sx n="82" d="100"/>
          <a:sy n="82" d="100"/>
        </p:scale>
        <p:origin x="9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76D8-AB9C-F794-5E55-4FF7DA2A9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F4AD7494-0AFA-46B5-F137-EFA2193AC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35DE33EB-4E40-D238-C2BF-8FEE8384C402}"/>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05319864-B1AC-9BCA-1D0B-58C23302AC6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9897803-9C81-F6AD-1A70-24AD03F1C404}"/>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178285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2B02-75EA-DF7D-9750-F2BDB2C1A09F}"/>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E605930B-17F9-0582-4B79-666B7E00E8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66153DD-1C56-BC9B-9678-277CD0B48E96}"/>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4B8AE0B6-C0FA-9FB2-059D-F229CB9D755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5012AB5-6BA4-02EA-D9D3-3A0ED540F024}"/>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388553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1E82B-F6A9-C052-82EE-8D2ABB0D4D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0AAA7FA-D838-EA7F-FC3A-8E2219132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1E65840-ECA0-E6AC-A9D4-2DC69C4B2F67}"/>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88E541A6-4B27-76BB-51EE-2EA33C303D4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4E93B94-B84E-6DAA-B39B-F7BF748B48F6}"/>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401207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DFDC-A48F-2527-801D-57C4C93EFB3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47C59D41-16F3-93A7-9A05-CC712E999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4B42C75-6501-9E77-D52B-A29F271C8B9E}"/>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4DCF1709-18C3-1803-6E42-F9588D52C8D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01CE478-BAF3-D3FB-F1E4-245E93E274C0}"/>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424446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9601-E488-AE19-9A6B-855169297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6CC9C3C-073D-A8FB-4443-E16B4BAC61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AFF35-6418-4E86-3BB9-5DC09FA4D219}"/>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D3AE23DE-BE53-6011-ED32-524698FC5340}"/>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603CC79-CCF1-F7CD-F97E-5FA15F6085DD}"/>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156131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03EE-FF87-E528-EC80-5F5BE9ED8945}"/>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2D02B610-39FC-CB53-BF48-F2F2AE46D3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9250C0C9-A49F-F384-2095-F128992DE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C028E5F8-01F1-06DA-2797-CE68D9368212}"/>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6" name="Footer Placeholder 5">
            <a:extLst>
              <a:ext uri="{FF2B5EF4-FFF2-40B4-BE49-F238E27FC236}">
                <a16:creationId xmlns:a16="http://schemas.microsoft.com/office/drawing/2014/main" id="{147919B6-334A-32F3-7C03-75EC658A4AE3}"/>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189785E-D3E3-33C2-7BF5-D86F30E38B2B}"/>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425979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226E-4B90-AE66-D7DA-B602523CFB5C}"/>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5174B31-E6D3-EDD4-DFFE-D811D6E098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1C750-25FC-FC4E-9EE0-4B613103A3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41909A28-FD02-CA1C-D3C8-3EF864FFE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905E1-B504-8C33-50CA-DDCAAEACE8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B22CD59A-D2E8-7DD2-72E5-635CCBFAB928}"/>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8" name="Footer Placeholder 7">
            <a:extLst>
              <a:ext uri="{FF2B5EF4-FFF2-40B4-BE49-F238E27FC236}">
                <a16:creationId xmlns:a16="http://schemas.microsoft.com/office/drawing/2014/main" id="{9D47E167-DA13-E46E-4874-793AC502F3AF}"/>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7DF37F89-04E2-CCA3-4A56-348279BD66EB}"/>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379997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A365-F41A-B3CD-E876-2194E20612A8}"/>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C906192-B235-BD6D-954E-37E6E5275F50}"/>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4" name="Footer Placeholder 3">
            <a:extLst>
              <a:ext uri="{FF2B5EF4-FFF2-40B4-BE49-F238E27FC236}">
                <a16:creationId xmlns:a16="http://schemas.microsoft.com/office/drawing/2014/main" id="{A772B67D-FCEB-CE34-CAE0-0F424BE7A03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CF612AFC-E21C-3E89-DCFD-2D8F070EDB7C}"/>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255655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45B3FE-C76A-7F76-0AE0-2B19A34B49EE}"/>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3" name="Footer Placeholder 2">
            <a:extLst>
              <a:ext uri="{FF2B5EF4-FFF2-40B4-BE49-F238E27FC236}">
                <a16:creationId xmlns:a16="http://schemas.microsoft.com/office/drawing/2014/main" id="{D3DB5CDF-AC85-0402-1C12-D7DE10DA5277}"/>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0724F3AB-379F-3980-CE1B-6C1651B3CC1D}"/>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259329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938C-687E-12E9-D7F4-556170D3B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7715357C-6933-5ED1-1BFC-5A9A9F7FB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9E482BCD-3E99-A400-CEF5-79BBCF64B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D818C-0EFD-D7C7-7D97-1E41BE06F7ED}"/>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6" name="Footer Placeholder 5">
            <a:extLst>
              <a:ext uri="{FF2B5EF4-FFF2-40B4-BE49-F238E27FC236}">
                <a16:creationId xmlns:a16="http://schemas.microsoft.com/office/drawing/2014/main" id="{1D961810-5CD9-3DCE-4534-8C9F4721FA7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2261C51-D4E6-735D-7157-B6319BC46118}"/>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119024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8111-08DB-2B5C-6AE2-E16C59BAF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5A1BDFB3-64D2-7E6D-9DF7-EC1902940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89219B30-8A8D-0F87-A895-11C80316C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DF7ACD-CBE8-0826-EDCA-C7AA14EF4B30}"/>
              </a:ext>
            </a:extLst>
          </p:cNvPr>
          <p:cNvSpPr>
            <a:spLocks noGrp="1"/>
          </p:cNvSpPr>
          <p:nvPr>
            <p:ph type="dt" sz="half" idx="10"/>
          </p:nvPr>
        </p:nvSpPr>
        <p:spPr/>
        <p:txBody>
          <a:bodyPr/>
          <a:lstStyle/>
          <a:p>
            <a:fld id="{2F2CB264-6D1B-4B88-8350-C89D18F3FB12}" type="datetimeFigureOut">
              <a:rPr lang="en-ID" smtClean="0"/>
              <a:t>22/03/2023</a:t>
            </a:fld>
            <a:endParaRPr lang="en-ID"/>
          </a:p>
        </p:txBody>
      </p:sp>
      <p:sp>
        <p:nvSpPr>
          <p:cNvPr id="6" name="Footer Placeholder 5">
            <a:extLst>
              <a:ext uri="{FF2B5EF4-FFF2-40B4-BE49-F238E27FC236}">
                <a16:creationId xmlns:a16="http://schemas.microsoft.com/office/drawing/2014/main" id="{4CEB03CE-B37D-4DFE-7C75-B2D8E05F5B77}"/>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8D01A43D-6F99-1E58-E599-5672DC67664D}"/>
              </a:ext>
            </a:extLst>
          </p:cNvPr>
          <p:cNvSpPr>
            <a:spLocks noGrp="1"/>
          </p:cNvSpPr>
          <p:nvPr>
            <p:ph type="sldNum" sz="quarter" idx="12"/>
          </p:nvPr>
        </p:nvSpPr>
        <p:spPr/>
        <p:txBody>
          <a:bodyPr/>
          <a:lstStyle/>
          <a:p>
            <a:fld id="{8544B810-510A-4B64-9C58-9DCD9E2F6B72}" type="slidenum">
              <a:rPr lang="en-ID" smtClean="0"/>
              <a:t>‹#›</a:t>
            </a:fld>
            <a:endParaRPr lang="en-ID"/>
          </a:p>
        </p:txBody>
      </p:sp>
    </p:spTree>
    <p:extLst>
      <p:ext uri="{BB962C8B-B14F-4D97-AF65-F5344CB8AC3E}">
        <p14:creationId xmlns:p14="http://schemas.microsoft.com/office/powerpoint/2010/main" val="221529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416AA-30C8-F1F0-703F-A42135DEF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0D92F4F-A26C-845B-6181-E33A6C2E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AAE071E-F762-5A4D-1796-81CD23AB1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CB264-6D1B-4B88-8350-C89D18F3FB12}" type="datetimeFigureOut">
              <a:rPr lang="en-ID" smtClean="0"/>
              <a:t>22/03/2023</a:t>
            </a:fld>
            <a:endParaRPr lang="en-ID"/>
          </a:p>
        </p:txBody>
      </p:sp>
      <p:sp>
        <p:nvSpPr>
          <p:cNvPr id="5" name="Footer Placeholder 4">
            <a:extLst>
              <a:ext uri="{FF2B5EF4-FFF2-40B4-BE49-F238E27FC236}">
                <a16:creationId xmlns:a16="http://schemas.microsoft.com/office/drawing/2014/main" id="{4AE48CC1-1BCB-D684-BB2C-9BD5F9A21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4ED94782-5AC0-41C8-A670-820541122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4B810-510A-4B64-9C58-9DCD9E2F6B72}" type="slidenum">
              <a:rPr lang="en-ID" smtClean="0"/>
              <a:t>‹#›</a:t>
            </a:fld>
            <a:endParaRPr lang="en-ID"/>
          </a:p>
        </p:txBody>
      </p:sp>
    </p:spTree>
    <p:extLst>
      <p:ext uri="{BB962C8B-B14F-4D97-AF65-F5344CB8AC3E}">
        <p14:creationId xmlns:p14="http://schemas.microsoft.com/office/powerpoint/2010/main" val="265839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kbar@ftsl.itb.ac.id" TargetMode="External"/><Relationship Id="rId7" Type="http://schemas.openxmlformats.org/officeDocument/2006/relationships/image" Target="../media/image4.png"/><Relationship Id="rId2" Type="http://schemas.openxmlformats.org/officeDocument/2006/relationships/hyperlink" Target="mailto:yeremia.sihombing97@gmail.com" TargetMode="Externa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sv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4.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1051/matecconf/201927004010"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27C902F-58EC-2FF3-C2E2-517961593FD4}"/>
              </a:ext>
            </a:extLst>
          </p:cNvPr>
          <p:cNvSpPr txBox="1"/>
          <p:nvPr/>
        </p:nvSpPr>
        <p:spPr>
          <a:xfrm>
            <a:off x="2743199" y="4147995"/>
            <a:ext cx="8314530" cy="1275927"/>
          </a:xfrm>
          <a:prstGeom prst="rect">
            <a:avLst/>
          </a:prstGeom>
          <a:noFill/>
        </p:spPr>
        <p:txBody>
          <a:bodyPr wrap="square">
            <a:spAutoFit/>
          </a:bodyPr>
          <a:lstStyle/>
          <a:p>
            <a:pPr marL="1781810" indent="-125730" algn="just">
              <a:lnSpc>
                <a:spcPts val="1000"/>
              </a:lnSpc>
              <a:spcBef>
                <a:spcPts val="600"/>
              </a:spcBef>
            </a:pPr>
            <a:r>
              <a:rPr lang="en-US" sz="105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Center for Coastal and Marine Development, Institute for Research and Community Services,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Institut</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Teknologi</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Bandung, Jalan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Ganesha</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No.10, Kota Bandung 40132, Indonesia</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id-ID" sz="1050" u="sng"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2"/>
              </a:rPr>
              <a:t>yeremia.sihombing97@gmail.com</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id-ID" sz="1050" u="sng"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rPr>
              <a:t>akbar@ftsl.itb.ac.id</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mfarid@ftsl.itb.ac.id</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781810" indent="-125730" algn="just">
              <a:lnSpc>
                <a:spcPts val="1000"/>
              </a:lnSpc>
              <a:spcBef>
                <a:spcPts val="600"/>
              </a:spcBef>
            </a:pPr>
            <a:r>
              <a:rPr lang="en-US" sz="105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epartment</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of Civil Engineering,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Pertamina</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University, Jalan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Teuku</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Nyak</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Arief</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RT.7/RW.8,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Simprug</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Kec</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Kby</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Lama, Kota Jakarta Selatan 12220, Indonesia</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nurul.fj@universitaspertamina.ac.id</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781810" indent="-125730" algn="just">
              <a:lnSpc>
                <a:spcPts val="1000"/>
              </a:lnSpc>
              <a:spcBef>
                <a:spcPts val="600"/>
              </a:spcBef>
            </a:pPr>
            <a:r>
              <a:rPr lang="id-ID" sz="105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Directorate General of Water Resources, Ministry of Public Works and Housing, Jalan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Pattimura</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 20,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Kebayoran</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Baru</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Jakarta Selatan 12110, Indonesia</a:t>
            </a:r>
            <a:r>
              <a:rPr lang="id-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idham.moe@gmail.com</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781810" indent="-125730" algn="just">
              <a:lnSpc>
                <a:spcPts val="1000"/>
              </a:lnSpc>
            </a:pP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Presented at the title, place, and date.</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6996282-1FE8-F7B6-9A9E-93D91C4D464F}"/>
              </a:ext>
            </a:extLst>
          </p:cNvPr>
          <p:cNvSpPr txBox="1"/>
          <p:nvPr/>
        </p:nvSpPr>
        <p:spPr>
          <a:xfrm>
            <a:off x="4414674" y="3298331"/>
            <a:ext cx="7392169" cy="584775"/>
          </a:xfrm>
          <a:prstGeom prst="rect">
            <a:avLst/>
          </a:prstGeom>
          <a:noFill/>
        </p:spPr>
        <p:txBody>
          <a:bodyPr wrap="square">
            <a:spAutoFit/>
          </a:bodyPr>
          <a:lstStyle/>
          <a:p>
            <a:r>
              <a:rPr lang="en-ID" sz="1600" b="1" dirty="0">
                <a:latin typeface="Palatino Linotype" panose="02040502050505030304" pitchFamily="18" charset="0"/>
              </a:rPr>
              <a:t>Yeremia Immanuel Sihombing </a:t>
            </a:r>
            <a:r>
              <a:rPr lang="en-ID" sz="1600" b="1" baseline="30000" dirty="0">
                <a:latin typeface="Palatino Linotype" panose="02040502050505030304" pitchFamily="18" charset="0"/>
              </a:rPr>
              <a:t>1</a:t>
            </a:r>
            <a:r>
              <a:rPr lang="en-ID" sz="1600" b="1" dirty="0">
                <a:latin typeface="Palatino Linotype" panose="02040502050505030304" pitchFamily="18" charset="0"/>
              </a:rPr>
              <a:t>, Akbar </a:t>
            </a:r>
            <a:r>
              <a:rPr lang="en-ID" sz="1600" b="1" dirty="0" err="1">
                <a:latin typeface="Palatino Linotype" panose="02040502050505030304" pitchFamily="18" charset="0"/>
              </a:rPr>
              <a:t>Rizaldi</a:t>
            </a:r>
            <a:r>
              <a:rPr lang="en-ID" sz="1600" b="1" dirty="0">
                <a:latin typeface="Palatino Linotype" panose="02040502050505030304" pitchFamily="18" charset="0"/>
              </a:rPr>
              <a:t> </a:t>
            </a:r>
            <a:r>
              <a:rPr lang="en-ID" sz="1600" b="1" baseline="30000" dirty="0">
                <a:latin typeface="Palatino Linotype" panose="02040502050505030304" pitchFamily="18" charset="0"/>
              </a:rPr>
              <a:t>1</a:t>
            </a:r>
            <a:r>
              <a:rPr lang="id-ID" sz="1600" b="1" dirty="0">
                <a:latin typeface="Palatino Linotype" panose="02040502050505030304" pitchFamily="18" charset="0"/>
              </a:rPr>
              <a:t>,</a:t>
            </a:r>
            <a:r>
              <a:rPr lang="en-ID" sz="1600" b="1" dirty="0">
                <a:latin typeface="Palatino Linotype" panose="02040502050505030304" pitchFamily="18" charset="0"/>
              </a:rPr>
              <a:t> Mohammad Farid </a:t>
            </a:r>
            <a:r>
              <a:rPr lang="en-ID" sz="1600" b="1" baseline="30000" dirty="0">
                <a:latin typeface="Palatino Linotype" panose="02040502050505030304" pitchFamily="18" charset="0"/>
              </a:rPr>
              <a:t>1</a:t>
            </a:r>
            <a:r>
              <a:rPr lang="en-ID" sz="1600" b="1" dirty="0">
                <a:latin typeface="Palatino Linotype" panose="02040502050505030304" pitchFamily="18" charset="0"/>
              </a:rPr>
              <a:t>, N. </a:t>
            </a:r>
            <a:r>
              <a:rPr lang="en-ID" sz="1600" b="1" dirty="0" err="1">
                <a:latin typeface="Palatino Linotype" panose="02040502050505030304" pitchFamily="18" charset="0"/>
              </a:rPr>
              <a:t>Fajar</a:t>
            </a:r>
            <a:r>
              <a:rPr lang="en-ID" sz="1600" b="1" dirty="0">
                <a:latin typeface="Palatino Linotype" panose="02040502050505030304" pitchFamily="18" charset="0"/>
              </a:rPr>
              <a:t> </a:t>
            </a:r>
            <a:r>
              <a:rPr lang="en-ID" sz="1600" b="1" dirty="0" err="1">
                <a:latin typeface="Palatino Linotype" panose="02040502050505030304" pitchFamily="18" charset="0"/>
              </a:rPr>
              <a:t>Januriyadi</a:t>
            </a:r>
            <a:r>
              <a:rPr lang="en-ID" sz="1600" b="1" dirty="0">
                <a:latin typeface="Palatino Linotype" panose="02040502050505030304" pitchFamily="18" charset="0"/>
              </a:rPr>
              <a:t> </a:t>
            </a:r>
            <a:r>
              <a:rPr lang="en-ID" sz="1600" b="1" baseline="30000" dirty="0">
                <a:latin typeface="Palatino Linotype" panose="02040502050505030304" pitchFamily="18" charset="0"/>
              </a:rPr>
              <a:t>2</a:t>
            </a:r>
            <a:r>
              <a:rPr lang="en-ID" sz="1600" b="1" dirty="0">
                <a:latin typeface="Palatino Linotype" panose="02040502050505030304" pitchFamily="18" charset="0"/>
              </a:rPr>
              <a:t>, and </a:t>
            </a:r>
            <a:r>
              <a:rPr lang="en-ID" sz="1600" b="1" dirty="0" err="1">
                <a:latin typeface="Palatino Linotype" panose="02040502050505030304" pitchFamily="18" charset="0"/>
              </a:rPr>
              <a:t>Idham</a:t>
            </a:r>
            <a:r>
              <a:rPr lang="en-ID" sz="1600" b="1" dirty="0">
                <a:latin typeface="Palatino Linotype" panose="02040502050505030304" pitchFamily="18" charset="0"/>
              </a:rPr>
              <a:t> </a:t>
            </a:r>
            <a:r>
              <a:rPr lang="en-ID" sz="1600" b="1" dirty="0" err="1">
                <a:latin typeface="Palatino Linotype" panose="02040502050505030304" pitchFamily="18" charset="0"/>
              </a:rPr>
              <a:t>Riyando</a:t>
            </a:r>
            <a:r>
              <a:rPr lang="en-ID" sz="1600" b="1" dirty="0">
                <a:latin typeface="Palatino Linotype" panose="02040502050505030304" pitchFamily="18" charset="0"/>
              </a:rPr>
              <a:t> Moe </a:t>
            </a:r>
            <a:r>
              <a:rPr lang="id-ID" sz="1600" b="1" baseline="30000" dirty="0">
                <a:latin typeface="Palatino Linotype" panose="02040502050505030304" pitchFamily="18" charset="0"/>
              </a:rPr>
              <a:t>3,*</a:t>
            </a:r>
            <a:endParaRPr lang="en-ID" sz="1600" b="1" baseline="30000" dirty="0">
              <a:latin typeface="Palatino Linotype" panose="02040502050505030304" pitchFamily="18" charset="0"/>
            </a:endParaRPr>
          </a:p>
        </p:txBody>
      </p:sp>
      <p:sp>
        <p:nvSpPr>
          <p:cNvPr id="9" name="Rectangle 8"/>
          <p:cNvSpPr/>
          <p:nvPr/>
        </p:nvSpPr>
        <p:spPr>
          <a:xfrm>
            <a:off x="385156" y="228600"/>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TextBox 3"/>
          <p:cNvSpPr txBox="1"/>
          <p:nvPr/>
        </p:nvSpPr>
        <p:spPr>
          <a:xfrm>
            <a:off x="4391845" y="1727824"/>
            <a:ext cx="7664739" cy="1200329"/>
          </a:xfrm>
          <a:prstGeom prst="rect">
            <a:avLst/>
          </a:prstGeom>
          <a:noFill/>
        </p:spPr>
        <p:txBody>
          <a:bodyPr wrap="square" rtlCol="0">
            <a:spAutoFit/>
          </a:bodyPr>
          <a:lstStyle/>
          <a:p>
            <a:r>
              <a:rPr lang="en-US" sz="2400" b="1" spc="300" dirty="0">
                <a:solidFill>
                  <a:srgbClr val="0C1F41"/>
                </a:solidFill>
                <a:latin typeface="Arial Black" panose="020B0A04020102020204" pitchFamily="34" charset="0"/>
                <a:ea typeface="Tahoma" panose="020B0604030504040204" pitchFamily="34" charset="0"/>
                <a:cs typeface="Tahoma" panose="020B0604030504040204" pitchFamily="34" charset="0"/>
              </a:rPr>
              <a:t>Jakarta’s 2020 New Year Flood Assessment by Rainfall-Runoff-Inundation (RRI) Model </a:t>
            </a:r>
          </a:p>
        </p:txBody>
      </p:sp>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8" name="Straight Connector 7">
            <a:extLst>
              <a:ext uri="{FF2B5EF4-FFF2-40B4-BE49-F238E27FC236}">
                <a16:creationId xmlns:a16="http://schemas.microsoft.com/office/drawing/2014/main" id="{7FD0B4BE-1B4A-0C12-7678-7E1D26B5314E}"/>
              </a:ext>
            </a:extLst>
          </p:cNvPr>
          <p:cNvCxnSpPr>
            <a:cxnSpLocks/>
          </p:cNvCxnSpPr>
          <p:nvPr/>
        </p:nvCxnSpPr>
        <p:spPr>
          <a:xfrm>
            <a:off x="4414675" y="2931698"/>
            <a:ext cx="7215851"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B840CC-9F26-0E4B-B6B8-06FABBAC2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61" r="22873"/>
          <a:stretch>
            <a:fillRect/>
          </a:stretch>
        </p:blipFill>
        <p:spPr>
          <a:xfrm>
            <a:off x="657726" y="1024814"/>
            <a:ext cx="3484379" cy="4808373"/>
          </a:xfrm>
          <a:prstGeom prst="rect">
            <a:avLst/>
          </a:prstGeom>
        </p:spPr>
      </p:pic>
      <p:cxnSp>
        <p:nvCxnSpPr>
          <p:cNvPr id="7" name="Straight Connector 6">
            <a:extLst>
              <a:ext uri="{FF2B5EF4-FFF2-40B4-BE49-F238E27FC236}">
                <a16:creationId xmlns:a16="http://schemas.microsoft.com/office/drawing/2014/main" id="{063D3001-7876-7D03-8287-1B48806AA7ED}"/>
              </a:ext>
            </a:extLst>
          </p:cNvPr>
          <p:cNvCxnSpPr>
            <a:cxnSpLocks/>
          </p:cNvCxnSpPr>
          <p:nvPr/>
        </p:nvCxnSpPr>
        <p:spPr>
          <a:xfrm>
            <a:off x="4478310" y="3988850"/>
            <a:ext cx="736445" cy="0"/>
          </a:xfrm>
          <a:prstGeom prst="line">
            <a:avLst/>
          </a:prstGeom>
          <a:ln w="76200">
            <a:solidFill>
              <a:srgbClr val="8EC2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1388FC4-E46A-BF51-2A2D-54FC2A414446}"/>
              </a:ext>
            </a:extLst>
          </p:cNvPr>
          <p:cNvGrpSpPr/>
          <p:nvPr/>
        </p:nvGrpSpPr>
        <p:grpSpPr>
          <a:xfrm>
            <a:off x="4388799" y="5880077"/>
            <a:ext cx="482446" cy="192432"/>
            <a:chOff x="4414675" y="4828436"/>
            <a:chExt cx="703424" cy="268203"/>
          </a:xfrm>
        </p:grpSpPr>
        <p:sp>
          <p:nvSpPr>
            <p:cNvPr id="19" name="Oval 18">
              <a:extLst>
                <a:ext uri="{FF2B5EF4-FFF2-40B4-BE49-F238E27FC236}">
                  <a16:creationId xmlns:a16="http://schemas.microsoft.com/office/drawing/2014/main" id="{C1BB9129-535F-76CD-A0B8-572A590FF775}"/>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D02666B6-BD98-6B13-4F1C-8A5077AE0FB4}"/>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6F6D3B77-FF83-560D-27AE-0EF6BD911630}"/>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Oval 21">
              <a:extLst>
                <a:ext uri="{FF2B5EF4-FFF2-40B4-BE49-F238E27FC236}">
                  <a16:creationId xmlns:a16="http://schemas.microsoft.com/office/drawing/2014/main" id="{2CE52588-2097-B086-8C7A-51D91884F9B3}"/>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id="{F9708932-592E-E40C-CD11-3CE8D89599C2}"/>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a:extLst>
                <a:ext uri="{FF2B5EF4-FFF2-40B4-BE49-F238E27FC236}">
                  <a16:creationId xmlns:a16="http://schemas.microsoft.com/office/drawing/2014/main" id="{7D0D3624-2F0A-B20C-0D14-808D4CF3A1B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Oval 25">
              <a:extLst>
                <a:ext uri="{FF2B5EF4-FFF2-40B4-BE49-F238E27FC236}">
                  <a16:creationId xmlns:a16="http://schemas.microsoft.com/office/drawing/2014/main" id="{0A3DB90B-6E0F-93A9-AE2A-357022287F51}"/>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Oval 26">
              <a:extLst>
                <a:ext uri="{FF2B5EF4-FFF2-40B4-BE49-F238E27FC236}">
                  <a16:creationId xmlns:a16="http://schemas.microsoft.com/office/drawing/2014/main" id="{9B73DDB8-7074-171A-3B51-342243F63509}"/>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002" y="5372100"/>
            <a:ext cx="914400" cy="914400"/>
          </a:xfrm>
          <a:prstGeom prst="rect">
            <a:avLst/>
          </a:prstGeom>
        </p:spPr>
      </p:pic>
      <p:pic>
        <p:nvPicPr>
          <p:cNvPr id="12" name="Picture 11" descr="logo-mdpi">
            <a:extLst>
              <a:ext uri="{FF2B5EF4-FFF2-40B4-BE49-F238E27FC236}">
                <a16:creationId xmlns:a16="http://schemas.microsoft.com/office/drawing/2014/main" id="{03F5EE1E-E568-C375-B4EE-73BF6957927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Tree>
    <p:extLst>
      <p:ext uri="{BB962C8B-B14F-4D97-AF65-F5344CB8AC3E}">
        <p14:creationId xmlns:p14="http://schemas.microsoft.com/office/powerpoint/2010/main" val="188909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95548" y="3197264"/>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LAND COVER</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397646" y="3566596"/>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5" name="Picture 4">
            <a:extLst>
              <a:ext uri="{FF2B5EF4-FFF2-40B4-BE49-F238E27FC236}">
                <a16:creationId xmlns:a16="http://schemas.microsoft.com/office/drawing/2014/main" id="{C49AB4AD-B5C3-05BB-8C17-79B7761123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045297" y="1197712"/>
            <a:ext cx="3798929" cy="3556799"/>
          </a:xfrm>
          <a:prstGeom prst="rect">
            <a:avLst/>
          </a:prstGeom>
          <a:noFill/>
          <a:ln>
            <a:noFill/>
          </a:ln>
        </p:spPr>
      </p:pic>
      <p:sp>
        <p:nvSpPr>
          <p:cNvPr id="11" name="TextBox 10">
            <a:extLst>
              <a:ext uri="{FF2B5EF4-FFF2-40B4-BE49-F238E27FC236}">
                <a16:creationId xmlns:a16="http://schemas.microsoft.com/office/drawing/2014/main" id="{B7DA2D68-EF1A-2D4C-E3C9-A1DEAEECDD7F}"/>
              </a:ext>
            </a:extLst>
          </p:cNvPr>
          <p:cNvSpPr txBox="1"/>
          <p:nvPr/>
        </p:nvSpPr>
        <p:spPr>
          <a:xfrm>
            <a:off x="1053616" y="4683165"/>
            <a:ext cx="6097554" cy="267766"/>
          </a:xfrm>
          <a:prstGeom prst="rect">
            <a:avLst/>
          </a:prstGeom>
          <a:noFill/>
        </p:spPr>
        <p:txBody>
          <a:bodyPr wrap="square">
            <a:spAutoFit/>
          </a:bodyPr>
          <a:lstStyle/>
          <a:p>
            <a:pPr marL="1656080" algn="ctr">
              <a:lnSpc>
                <a:spcPct val="95000"/>
              </a:lnSpc>
              <a:spcBef>
                <a:spcPts val="600"/>
              </a:spcBef>
              <a:spcAft>
                <a:spcPts val="1200"/>
              </a:spcAft>
            </a:pP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5</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Land cover of </a:t>
            </a:r>
            <a:r>
              <a:rPr lang="en-US" sz="12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Ciliwung-Cisadane</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Watershed</a:t>
            </a:r>
            <a:endParaRPr lang="en-ID"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6C3FD26-143A-A118-797A-A9A4FF45DC3F}"/>
              </a:ext>
            </a:extLst>
          </p:cNvPr>
          <p:cNvPicPr>
            <a:picLocks noChangeAspect="1"/>
          </p:cNvPicPr>
          <p:nvPr/>
        </p:nvPicPr>
        <p:blipFill>
          <a:blip r:embed="rId6"/>
          <a:stretch>
            <a:fillRect/>
          </a:stretch>
        </p:blipFill>
        <p:spPr>
          <a:xfrm>
            <a:off x="7050775" y="1673912"/>
            <a:ext cx="4568111" cy="1387197"/>
          </a:xfrm>
          <a:prstGeom prst="rect">
            <a:avLst/>
          </a:prstGeom>
        </p:spPr>
      </p:pic>
      <p:sp>
        <p:nvSpPr>
          <p:cNvPr id="7" name="Rectangle 1">
            <a:extLst>
              <a:ext uri="{FF2B5EF4-FFF2-40B4-BE49-F238E27FC236}">
                <a16:creationId xmlns:a16="http://schemas.microsoft.com/office/drawing/2014/main" id="{408F2B30-ECC6-8A80-C594-58012DAC5AD9}"/>
              </a:ext>
            </a:extLst>
          </p:cNvPr>
          <p:cNvSpPr>
            <a:spLocks noChangeArrowheads="1"/>
          </p:cNvSpPr>
          <p:nvPr/>
        </p:nvSpPr>
        <p:spPr bwMode="auto">
          <a:xfrm>
            <a:off x="7146324" y="3428999"/>
            <a:ext cx="420495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9875"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Land over was obtained from Global Land Cover Characterization Version 2 (GLCC-V2). This database has been developed by The U.S. Geological Survey (USGS), the University of Nebraska-Lincoln (UNL), and the European Commission's Joint Research Centre (JRC) since 1992. The land cover projection has 1-km nominal spatial resolution and unique geographic elements. The land classification for this model has been simplified from GLCC-V2 for calculation purpose (</a:t>
            </a:r>
            <a:r>
              <a:rPr kumimoji="0" lang="en-US" altLang="en-US" sz="1000" b="1"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5</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083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95548" y="3197264"/>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RRI MODEL</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397646" y="3566596"/>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4" name="Picture 3" descr="Diagram, engineering drawing&#10;&#10;Description automatically generated">
            <a:extLst>
              <a:ext uri="{FF2B5EF4-FFF2-40B4-BE49-F238E27FC236}">
                <a16:creationId xmlns:a16="http://schemas.microsoft.com/office/drawing/2014/main" id="{CBDB77B0-3CDD-DEE6-6804-A097B5DF93D9}"/>
              </a:ext>
            </a:extLst>
          </p:cNvPr>
          <p:cNvPicPr>
            <a:picLocks noChangeAspect="1"/>
          </p:cNvPicPr>
          <p:nvPr/>
        </p:nvPicPr>
        <p:blipFill>
          <a:blip r:embed="rId5" cstate="print">
            <a:extLst>
              <a:ext uri="{28A0092B-C50C-407E-A947-70E740481C1C}">
                <a14:useLocalDpi xmlns:a14="http://schemas.microsoft.com/office/drawing/2010/main" val="0"/>
              </a:ext>
            </a:extLst>
          </a:blip>
          <a:srcRect t="-4523"/>
          <a:stretch>
            <a:fillRect/>
          </a:stretch>
        </p:blipFill>
        <p:spPr bwMode="auto">
          <a:xfrm>
            <a:off x="3465095" y="1206952"/>
            <a:ext cx="4040605" cy="3412673"/>
          </a:xfrm>
          <a:prstGeom prst="rect">
            <a:avLst/>
          </a:prstGeom>
          <a:noFill/>
          <a:ln>
            <a:noFill/>
          </a:ln>
        </p:spPr>
      </p:pic>
      <p:sp>
        <p:nvSpPr>
          <p:cNvPr id="12" name="TextBox 11">
            <a:extLst>
              <a:ext uri="{FF2B5EF4-FFF2-40B4-BE49-F238E27FC236}">
                <a16:creationId xmlns:a16="http://schemas.microsoft.com/office/drawing/2014/main" id="{F6EBAAF1-D601-4525-801E-966B080EE5F9}"/>
              </a:ext>
            </a:extLst>
          </p:cNvPr>
          <p:cNvSpPr txBox="1"/>
          <p:nvPr/>
        </p:nvSpPr>
        <p:spPr>
          <a:xfrm>
            <a:off x="1371599" y="4799588"/>
            <a:ext cx="6833937" cy="443198"/>
          </a:xfrm>
          <a:prstGeom prst="rect">
            <a:avLst/>
          </a:prstGeom>
          <a:noFill/>
        </p:spPr>
        <p:txBody>
          <a:bodyPr wrap="square">
            <a:spAutoFit/>
          </a:bodyPr>
          <a:lstStyle/>
          <a:p>
            <a:pPr marL="1656080" algn="ctr">
              <a:lnSpc>
                <a:spcPct val="95000"/>
              </a:lnSpc>
              <a:spcBef>
                <a:spcPts val="600"/>
              </a:spcBef>
              <a:spcAft>
                <a:spcPts val="1200"/>
              </a:spcAft>
            </a:pP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6</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Rainfall-runoff-inundation (RRI) model schematic diagram (Source: </a:t>
            </a:r>
            <a:r>
              <a:rPr lang="en-US" sz="12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Sayama</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et al</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2012)</a:t>
            </a:r>
            <a:endParaRPr lang="en-ID"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0DFA91-2A5F-12FE-6C47-F8EE016882AA}"/>
              </a:ext>
            </a:extLst>
          </p:cNvPr>
          <p:cNvPicPr>
            <a:picLocks noChangeAspect="1"/>
          </p:cNvPicPr>
          <p:nvPr/>
        </p:nvPicPr>
        <p:blipFill rotWithShape="1">
          <a:blip r:embed="rId6"/>
          <a:srcRect l="27910" r="31048"/>
          <a:stretch/>
        </p:blipFill>
        <p:spPr>
          <a:xfrm>
            <a:off x="7328304" y="2418517"/>
            <a:ext cx="4681833" cy="2278813"/>
          </a:xfrm>
          <a:prstGeom prst="rect">
            <a:avLst/>
          </a:prstGeom>
        </p:spPr>
      </p:pic>
    </p:spTree>
    <p:extLst>
      <p:ext uri="{BB962C8B-B14F-4D97-AF65-F5344CB8AC3E}">
        <p14:creationId xmlns:p14="http://schemas.microsoft.com/office/powerpoint/2010/main" val="405771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18CDE-7136-8D62-E267-0C3B739FB894}"/>
              </a:ext>
            </a:extLst>
          </p:cNvPr>
          <p:cNvSpPr/>
          <p:nvPr/>
        </p:nvSpPr>
        <p:spPr>
          <a:xfrm>
            <a:off x="-2" y="0"/>
            <a:ext cx="12192001"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oup 3">
            <a:extLst>
              <a:ext uri="{FF2B5EF4-FFF2-40B4-BE49-F238E27FC236}">
                <a16:creationId xmlns:a16="http://schemas.microsoft.com/office/drawing/2014/main" id="{5BD72729-6F65-BE65-C5FA-1D24F4780D40}"/>
              </a:ext>
            </a:extLst>
          </p:cNvPr>
          <p:cNvGrpSpPr/>
          <p:nvPr/>
        </p:nvGrpSpPr>
        <p:grpSpPr>
          <a:xfrm>
            <a:off x="3659659" y="748294"/>
            <a:ext cx="482446" cy="192432"/>
            <a:chOff x="4414675" y="4828436"/>
            <a:chExt cx="703424" cy="268203"/>
          </a:xfrm>
        </p:grpSpPr>
        <p:sp>
          <p:nvSpPr>
            <p:cNvPr id="5" name="Oval 4">
              <a:extLst>
                <a:ext uri="{FF2B5EF4-FFF2-40B4-BE49-F238E27FC236}">
                  <a16:creationId xmlns:a16="http://schemas.microsoft.com/office/drawing/2014/main" id="{FC769400-8CEE-E7A9-64CE-BDC383B784B7}"/>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788F987B-EFA4-906F-A6F0-E7C4E3E00A3F}"/>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A637068-2F86-0544-E3A8-A97CEB6BED4F}"/>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91E5FF32-97FD-D74D-995F-F24DF36B0B21}"/>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555E46D4-B006-8061-5758-3A3A86FB7D1C}"/>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471A54CC-9DF4-FECF-7ADE-F22D0DB2CBD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C9098E36-F2E3-1EEF-EB9C-91E5CFDD5C8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0D7572A-2420-21F8-3467-137FE052633D}"/>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3" name="Group 12">
            <a:extLst>
              <a:ext uri="{FF2B5EF4-FFF2-40B4-BE49-F238E27FC236}">
                <a16:creationId xmlns:a16="http://schemas.microsoft.com/office/drawing/2014/main" id="{C97877FF-DEC5-CBFC-E486-74DDB9D1B2A4}"/>
              </a:ext>
            </a:extLst>
          </p:cNvPr>
          <p:cNvGrpSpPr/>
          <p:nvPr/>
        </p:nvGrpSpPr>
        <p:grpSpPr>
          <a:xfrm>
            <a:off x="637406" y="5921622"/>
            <a:ext cx="482446" cy="192432"/>
            <a:chOff x="4414675" y="4828436"/>
            <a:chExt cx="703424" cy="268203"/>
          </a:xfrm>
        </p:grpSpPr>
        <p:sp>
          <p:nvSpPr>
            <p:cNvPr id="14" name="Oval 13">
              <a:extLst>
                <a:ext uri="{FF2B5EF4-FFF2-40B4-BE49-F238E27FC236}">
                  <a16:creationId xmlns:a16="http://schemas.microsoft.com/office/drawing/2014/main" id="{6F04A847-5D53-9A33-0C45-C8AB4BEEC0D9}"/>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BEFCF2D8-C15D-3ED0-9AB2-96A435CB33C5}"/>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90B1E01-D3F2-76A3-9166-DB5D12F76E27}"/>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4F5EC2FD-440E-08F7-0A2F-22C71BAD21A8}"/>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30A8B26-DF33-1B8E-F9D7-061708D828A8}"/>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8D72BC1-7027-359C-05C0-7562194AE6FC}"/>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6A3C188E-3738-A621-267A-BAF7572E916E}"/>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91939DF4-ACB5-16A8-4232-5EAA310E09F6}"/>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2" name="Graphic 21" descr="Aquarius with solid fill">
            <a:extLst>
              <a:ext uri="{FF2B5EF4-FFF2-40B4-BE49-F238E27FC236}">
                <a16:creationId xmlns:a16="http://schemas.microsoft.com/office/drawing/2014/main" id="{87AE51AC-1A9A-7B15-557C-ED398C852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23" name="Graphic 22" descr="Aquarius with solid fill">
            <a:extLst>
              <a:ext uri="{FF2B5EF4-FFF2-40B4-BE49-F238E27FC236}">
                <a16:creationId xmlns:a16="http://schemas.microsoft.com/office/drawing/2014/main" id="{089D11C3-61FA-8F07-1C90-A2A24A952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24" name="TextBox 23">
            <a:extLst>
              <a:ext uri="{FF2B5EF4-FFF2-40B4-BE49-F238E27FC236}">
                <a16:creationId xmlns:a16="http://schemas.microsoft.com/office/drawing/2014/main" id="{72700006-B398-61D7-F8F1-B513276E3032}"/>
              </a:ext>
            </a:extLst>
          </p:cNvPr>
          <p:cNvSpPr txBox="1"/>
          <p:nvPr/>
        </p:nvSpPr>
        <p:spPr>
          <a:xfrm>
            <a:off x="1467148" y="3045861"/>
            <a:ext cx="5767841" cy="769441"/>
          </a:xfrm>
          <a:prstGeom prst="rect">
            <a:avLst/>
          </a:prstGeom>
          <a:noFill/>
        </p:spPr>
        <p:txBody>
          <a:bodyPr wrap="square" rtlCol="0">
            <a:spAutoFit/>
          </a:bodyPr>
          <a:lstStyle/>
          <a:p>
            <a:r>
              <a:rPr lang="id-ID"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CALIBRATION</a:t>
            </a:r>
            <a:endParaRPr lang="en-US"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935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MODEL CALIBRATION</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2" name="Graphic 1">
            <a:extLst>
              <a:ext uri="{FF2B5EF4-FFF2-40B4-BE49-F238E27FC236}">
                <a16:creationId xmlns:a16="http://schemas.microsoft.com/office/drawing/2014/main" id="{2B8D15A7-B1AD-A6DD-AEAF-B0CAEC47CD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46" r="746"/>
          <a:stretch>
            <a:fillRect/>
          </a:stretch>
        </p:blipFill>
        <p:spPr bwMode="auto">
          <a:xfrm>
            <a:off x="3015956" y="246546"/>
            <a:ext cx="3200400" cy="3048556"/>
          </a:xfrm>
          <a:prstGeom prst="rect">
            <a:avLst/>
          </a:prstGeom>
        </p:spPr>
      </p:pic>
      <p:pic>
        <p:nvPicPr>
          <p:cNvPr id="4" name="Graphic 3">
            <a:extLst>
              <a:ext uri="{FF2B5EF4-FFF2-40B4-BE49-F238E27FC236}">
                <a16:creationId xmlns:a16="http://schemas.microsoft.com/office/drawing/2014/main" id="{502A193C-FCDA-EA76-F173-603365CB16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330" b="330"/>
          <a:stretch>
            <a:fillRect/>
          </a:stretch>
        </p:blipFill>
        <p:spPr bwMode="auto">
          <a:xfrm>
            <a:off x="3015956" y="3156325"/>
            <a:ext cx="3200400" cy="2983230"/>
          </a:xfrm>
          <a:prstGeom prst="rect">
            <a:avLst/>
          </a:prstGeom>
        </p:spPr>
      </p:pic>
      <p:pic>
        <p:nvPicPr>
          <p:cNvPr id="5" name="Picture 4">
            <a:extLst>
              <a:ext uri="{FF2B5EF4-FFF2-40B4-BE49-F238E27FC236}">
                <a16:creationId xmlns:a16="http://schemas.microsoft.com/office/drawing/2014/main" id="{15D675EF-78BE-1D8E-413F-17DF4ED0B08F}"/>
              </a:ext>
            </a:extLst>
          </p:cNvPr>
          <p:cNvPicPr>
            <a:picLocks noChangeAspect="1"/>
          </p:cNvPicPr>
          <p:nvPr/>
        </p:nvPicPr>
        <p:blipFill>
          <a:blip r:embed="rId9"/>
          <a:stretch>
            <a:fillRect/>
          </a:stretch>
        </p:blipFill>
        <p:spPr>
          <a:xfrm>
            <a:off x="6377745" y="1770824"/>
            <a:ext cx="5508792" cy="1345611"/>
          </a:xfrm>
          <a:prstGeom prst="rect">
            <a:avLst/>
          </a:prstGeom>
        </p:spPr>
      </p:pic>
      <p:sp>
        <p:nvSpPr>
          <p:cNvPr id="8" name="TextBox 7">
            <a:extLst>
              <a:ext uri="{FF2B5EF4-FFF2-40B4-BE49-F238E27FC236}">
                <a16:creationId xmlns:a16="http://schemas.microsoft.com/office/drawing/2014/main" id="{AAEDBCB2-2DAB-FE89-BD7B-148588479A5F}"/>
              </a:ext>
            </a:extLst>
          </p:cNvPr>
          <p:cNvSpPr txBox="1"/>
          <p:nvPr/>
        </p:nvSpPr>
        <p:spPr>
          <a:xfrm>
            <a:off x="1055668" y="6228496"/>
            <a:ext cx="5397788" cy="574773"/>
          </a:xfrm>
          <a:prstGeom prst="rect">
            <a:avLst/>
          </a:prstGeom>
          <a:noFill/>
        </p:spPr>
        <p:txBody>
          <a:bodyPr wrap="square">
            <a:spAutoFit/>
          </a:bodyPr>
          <a:lstStyle/>
          <a:p>
            <a:pPr marL="1656080" algn="ctr">
              <a:lnSpc>
                <a:spcPct val="95000"/>
              </a:lnSpc>
              <a:spcBef>
                <a:spcPts val="600"/>
              </a:spcBef>
              <a:spcAft>
                <a:spcPts val="1200"/>
              </a:spcAft>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7</a:t>
            </a: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Rapid Assessment of Jakarta Flood Inundation: (a) simulated 1</a:t>
            </a:r>
            <a:r>
              <a:rPr lang="en-US" sz="110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a:t>
            </a: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January flood inundation (b) flood inundation of sentinel 1A acquired on January 2</a:t>
            </a:r>
            <a:r>
              <a:rPr lang="en-US" sz="110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nd</a:t>
            </a: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a:t>
            </a:r>
            <a:endParaRPr lang="en-ID"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2" name="Rectangle 1">
            <a:extLst>
              <a:ext uri="{FF2B5EF4-FFF2-40B4-BE49-F238E27FC236}">
                <a16:creationId xmlns:a16="http://schemas.microsoft.com/office/drawing/2014/main" id="{93E5A561-00D3-A337-6DF1-B78594AFE3C2}"/>
              </a:ext>
            </a:extLst>
          </p:cNvPr>
          <p:cNvSpPr>
            <a:spLocks noChangeArrowheads="1"/>
          </p:cNvSpPr>
          <p:nvPr/>
        </p:nvSpPr>
        <p:spPr bwMode="auto">
          <a:xfrm>
            <a:off x="6810159" y="3256559"/>
            <a:ext cx="480567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9875" algn="just" defTabSz="914400" rtl="0" eaLnBrk="0" fontAlgn="base" latinLnBrk="0" hangingPunct="0">
              <a:lnSpc>
                <a:spcPct val="100000"/>
              </a:lnSpc>
              <a:spcBef>
                <a:spcPct val="0"/>
              </a:spcBef>
              <a:spcAft>
                <a:spcPct val="0"/>
              </a:spcAft>
              <a:buClrTx/>
              <a:buSzTx/>
              <a:buFontTx/>
              <a:buNone/>
              <a:tabLst/>
            </a:pP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he model was calibrated before being used to simulate the return period flood. It was calibrated with a flood event that occurred on January 1</a:t>
            </a:r>
            <a:r>
              <a:rPr kumimoji="0" lang="en-US" altLang="en-US" sz="1000" b="0" i="0" u="none" strike="noStrike" cap="none" normalizeH="0" baseline="3000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 The simulation has calculated the distribution of flood inundation in the condition of maximum water depth and compared by the inundated area from satellite data at the same event (</a:t>
            </a:r>
            <a:r>
              <a:rPr kumimoji="0" lang="en-US" altLang="en-US" sz="1000" b="1"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7</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altLang="en-US" sz="1000" b="1"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7</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shows the comparison of simulated flood inundation and flood inundation of sentinel 1A acquired on January 2</a:t>
            </a:r>
            <a:r>
              <a:rPr kumimoji="0" lang="en-US" altLang="en-US" sz="1000" b="0" i="0" u="none" strike="noStrike" cap="none" normalizeH="0" baseline="3000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nd</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 The flood inundation of sentinel 1A generated using an algorithm that proposed by </a:t>
            </a:r>
            <a:r>
              <a:rPr kumimoji="0" lang="en-US"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Chini</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et al [48]. The algorithm can detect the flood water not only on bare soil but also on the urban regions. Even though the Sentinel 1-A acquired a day after flood event, some inundation still remain</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on the land. </a:t>
            </a:r>
            <a:r>
              <a:rPr kumimoji="0" lang="en-US" altLang="en-US" sz="1000" b="1"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7</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shows a similar inundation on the north-east part between simulation and satellite data. Whereas in the middle part near ocean, the figure shows that the simulated inundation areas are larger than the satellite data. Because the flood waters in urban area of Jakarta receded on January 2</a:t>
            </a:r>
            <a:r>
              <a:rPr kumimoji="0" lang="en-US" altLang="en-US" sz="1000" b="0" i="0" u="none" strike="noStrike" cap="none" normalizeH="0" baseline="3000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nd</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208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MODEL APPLICATION</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13" name="TextBox 12">
            <a:extLst>
              <a:ext uri="{FF2B5EF4-FFF2-40B4-BE49-F238E27FC236}">
                <a16:creationId xmlns:a16="http://schemas.microsoft.com/office/drawing/2014/main" id="{AB608F28-68DB-390F-3CF8-E451EA55E017}"/>
              </a:ext>
            </a:extLst>
          </p:cNvPr>
          <p:cNvSpPr txBox="1"/>
          <p:nvPr/>
        </p:nvSpPr>
        <p:spPr>
          <a:xfrm>
            <a:off x="1816262" y="5029097"/>
            <a:ext cx="6096000" cy="969496"/>
          </a:xfrm>
          <a:prstGeom prst="rect">
            <a:avLst/>
          </a:prstGeom>
          <a:noFill/>
        </p:spPr>
        <p:txBody>
          <a:bodyPr wrap="square">
            <a:spAutoFit/>
          </a:bodyPr>
          <a:lstStyle/>
          <a:p>
            <a:pPr marL="1656080" algn="ctr">
              <a:lnSpc>
                <a:spcPct val="95000"/>
              </a:lnSpc>
              <a:spcBef>
                <a:spcPts val="600"/>
              </a:spcBef>
              <a:spcAft>
                <a:spcPts val="1200"/>
              </a:spcAft>
            </a:pP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8</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inundation of flood return period (a) Flood return period of 2 years, (b) Flood return period of 5 years, (c) Flood return period of 10 years, (d) Flood return period of 25 years, (e) Flood return period of 50 years and (f) Flood return period of 100 years</a:t>
            </a:r>
            <a:endParaRPr lang="en-ID"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657F0EFF-BA7F-B09B-2D84-876479D219D4}"/>
              </a:ext>
            </a:extLst>
          </p:cNvPr>
          <p:cNvPicPr>
            <a:picLocks noChangeAspect="1"/>
          </p:cNvPicPr>
          <p:nvPr/>
        </p:nvPicPr>
        <p:blipFill>
          <a:blip r:embed="rId5"/>
          <a:stretch>
            <a:fillRect/>
          </a:stretch>
        </p:blipFill>
        <p:spPr>
          <a:xfrm>
            <a:off x="7515462" y="1961891"/>
            <a:ext cx="5415459" cy="1664384"/>
          </a:xfrm>
          <a:prstGeom prst="rect">
            <a:avLst/>
          </a:prstGeom>
        </p:spPr>
      </p:pic>
      <p:pic>
        <p:nvPicPr>
          <p:cNvPr id="2" name="Graphic 1">
            <a:extLst>
              <a:ext uri="{FF2B5EF4-FFF2-40B4-BE49-F238E27FC236}">
                <a16:creationId xmlns:a16="http://schemas.microsoft.com/office/drawing/2014/main" id="{28D66585-304C-786C-2BA5-BFE71BECE9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auto">
          <a:xfrm>
            <a:off x="2675548" y="1419455"/>
            <a:ext cx="5619750" cy="3652520"/>
          </a:xfrm>
          <a:prstGeom prst="rect">
            <a:avLst/>
          </a:prstGeom>
        </p:spPr>
      </p:pic>
    </p:spTree>
    <p:extLst>
      <p:ext uri="{BB962C8B-B14F-4D97-AF65-F5344CB8AC3E}">
        <p14:creationId xmlns:p14="http://schemas.microsoft.com/office/powerpoint/2010/main" val="181873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MODEL APPLICATION</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15" name="Graphic 14">
            <a:extLst>
              <a:ext uri="{FF2B5EF4-FFF2-40B4-BE49-F238E27FC236}">
                <a16:creationId xmlns:a16="http://schemas.microsoft.com/office/drawing/2014/main" id="{05BA076A-BFD2-B045-ED8E-11CC6123B0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3014172" y="1061873"/>
            <a:ext cx="2714625" cy="2546985"/>
          </a:xfrm>
          <a:prstGeom prst="rect">
            <a:avLst/>
          </a:prstGeom>
        </p:spPr>
      </p:pic>
      <p:pic>
        <p:nvPicPr>
          <p:cNvPr id="16" name="Graphic 15">
            <a:extLst>
              <a:ext uri="{FF2B5EF4-FFF2-40B4-BE49-F238E27FC236}">
                <a16:creationId xmlns:a16="http://schemas.microsoft.com/office/drawing/2014/main" id="{E959140A-FDE5-F132-FA68-3BC24E3D6E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6142306" y="1055600"/>
            <a:ext cx="2689860" cy="2524125"/>
          </a:xfrm>
          <a:prstGeom prst="rect">
            <a:avLst/>
          </a:prstGeom>
        </p:spPr>
      </p:pic>
      <p:sp>
        <p:nvSpPr>
          <p:cNvPr id="18" name="TextBox 17">
            <a:extLst>
              <a:ext uri="{FF2B5EF4-FFF2-40B4-BE49-F238E27FC236}">
                <a16:creationId xmlns:a16="http://schemas.microsoft.com/office/drawing/2014/main" id="{8EC0B6CF-55DF-EEB3-2B9C-3AAD9B7FBC41}"/>
              </a:ext>
            </a:extLst>
          </p:cNvPr>
          <p:cNvSpPr txBox="1"/>
          <p:nvPr/>
        </p:nvSpPr>
        <p:spPr>
          <a:xfrm>
            <a:off x="7232774" y="1962444"/>
            <a:ext cx="4806722" cy="706347"/>
          </a:xfrm>
          <a:prstGeom prst="rect">
            <a:avLst/>
          </a:prstGeom>
          <a:noFill/>
        </p:spPr>
        <p:txBody>
          <a:bodyPr wrap="square">
            <a:spAutoFit/>
          </a:bodyPr>
          <a:lstStyle/>
          <a:p>
            <a:pPr marL="1656080" algn="ctr">
              <a:lnSpc>
                <a:spcPct val="95000"/>
              </a:lnSpc>
              <a:spcBef>
                <a:spcPts val="600"/>
              </a:spcBef>
              <a:spcAft>
                <a:spcPts val="1200"/>
              </a:spcAft>
            </a:pPr>
            <a:r>
              <a:rPr lang="en-US" sz="1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9</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comparison between : (a) </a:t>
            </a:r>
            <a:r>
              <a:rPr lang="id-ID"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100</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yearly flood and (b) Flood on January 1</a:t>
            </a:r>
            <a:r>
              <a:rPr lang="en-US" sz="140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a:t>
            </a:r>
            <a:endParaRPr lang="en-ID"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9" name="Graphic 18">
            <a:extLst>
              <a:ext uri="{FF2B5EF4-FFF2-40B4-BE49-F238E27FC236}">
                <a16:creationId xmlns:a16="http://schemas.microsoft.com/office/drawing/2014/main" id="{B53830B3-DE2D-FB90-018F-0F7825D4AB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3185256" y="4095799"/>
            <a:ext cx="4267200" cy="2379980"/>
          </a:xfrm>
          <a:prstGeom prst="rect">
            <a:avLst/>
          </a:prstGeom>
        </p:spPr>
      </p:pic>
      <p:sp>
        <p:nvSpPr>
          <p:cNvPr id="21" name="TextBox 20">
            <a:extLst>
              <a:ext uri="{FF2B5EF4-FFF2-40B4-BE49-F238E27FC236}">
                <a16:creationId xmlns:a16="http://schemas.microsoft.com/office/drawing/2014/main" id="{19085FFA-32A6-DE9E-C900-47FF932AEA76}"/>
              </a:ext>
            </a:extLst>
          </p:cNvPr>
          <p:cNvSpPr txBox="1"/>
          <p:nvPr/>
        </p:nvSpPr>
        <p:spPr>
          <a:xfrm>
            <a:off x="5796372" y="4627228"/>
            <a:ext cx="5484341" cy="794064"/>
          </a:xfrm>
          <a:prstGeom prst="rect">
            <a:avLst/>
          </a:prstGeom>
          <a:noFill/>
        </p:spPr>
        <p:txBody>
          <a:bodyPr wrap="square">
            <a:spAutoFit/>
          </a:bodyPr>
          <a:lstStyle/>
          <a:p>
            <a:pPr marL="1656080" indent="269875" algn="ctr">
              <a:lnSpc>
                <a:spcPct val="95000"/>
              </a:lnSpc>
            </a:pPr>
            <a:r>
              <a:rPr lang="en-US"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10. Discharge on </a:t>
            </a:r>
            <a:r>
              <a:rPr lang="id-ID"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Water </a:t>
            </a:r>
            <a:r>
              <a:rPr lang="id-ID" sz="16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Gate</a:t>
            </a:r>
            <a:r>
              <a:rPr lang="id-ID"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Manggarai</a:t>
            </a:r>
            <a:endParaRPr lang="en-ID"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656080" indent="269875" algn="just">
              <a:lnSpc>
                <a:spcPct val="95000"/>
              </a:lnSpc>
            </a:pPr>
            <a:r>
              <a:rPr lang="en-US"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ID"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41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18CDE-7136-8D62-E267-0C3B739FB894}"/>
              </a:ext>
            </a:extLst>
          </p:cNvPr>
          <p:cNvSpPr/>
          <p:nvPr/>
        </p:nvSpPr>
        <p:spPr>
          <a:xfrm>
            <a:off x="-2" y="0"/>
            <a:ext cx="12192001"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oup 3">
            <a:extLst>
              <a:ext uri="{FF2B5EF4-FFF2-40B4-BE49-F238E27FC236}">
                <a16:creationId xmlns:a16="http://schemas.microsoft.com/office/drawing/2014/main" id="{5BD72729-6F65-BE65-C5FA-1D24F4780D40}"/>
              </a:ext>
            </a:extLst>
          </p:cNvPr>
          <p:cNvGrpSpPr/>
          <p:nvPr/>
        </p:nvGrpSpPr>
        <p:grpSpPr>
          <a:xfrm>
            <a:off x="3659659" y="748294"/>
            <a:ext cx="482446" cy="192432"/>
            <a:chOff x="4414675" y="4828436"/>
            <a:chExt cx="703424" cy="268203"/>
          </a:xfrm>
        </p:grpSpPr>
        <p:sp>
          <p:nvSpPr>
            <p:cNvPr id="5" name="Oval 4">
              <a:extLst>
                <a:ext uri="{FF2B5EF4-FFF2-40B4-BE49-F238E27FC236}">
                  <a16:creationId xmlns:a16="http://schemas.microsoft.com/office/drawing/2014/main" id="{FC769400-8CEE-E7A9-64CE-BDC383B784B7}"/>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788F987B-EFA4-906F-A6F0-E7C4E3E00A3F}"/>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A637068-2F86-0544-E3A8-A97CEB6BED4F}"/>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91E5FF32-97FD-D74D-995F-F24DF36B0B21}"/>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555E46D4-B006-8061-5758-3A3A86FB7D1C}"/>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471A54CC-9DF4-FECF-7ADE-F22D0DB2CBD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C9098E36-F2E3-1EEF-EB9C-91E5CFDD5C8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0D7572A-2420-21F8-3467-137FE052633D}"/>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3" name="Group 12">
            <a:extLst>
              <a:ext uri="{FF2B5EF4-FFF2-40B4-BE49-F238E27FC236}">
                <a16:creationId xmlns:a16="http://schemas.microsoft.com/office/drawing/2014/main" id="{C97877FF-DEC5-CBFC-E486-74DDB9D1B2A4}"/>
              </a:ext>
            </a:extLst>
          </p:cNvPr>
          <p:cNvGrpSpPr/>
          <p:nvPr/>
        </p:nvGrpSpPr>
        <p:grpSpPr>
          <a:xfrm>
            <a:off x="637406" y="5921622"/>
            <a:ext cx="482446" cy="192432"/>
            <a:chOff x="4414675" y="4828436"/>
            <a:chExt cx="703424" cy="268203"/>
          </a:xfrm>
        </p:grpSpPr>
        <p:sp>
          <p:nvSpPr>
            <p:cNvPr id="14" name="Oval 13">
              <a:extLst>
                <a:ext uri="{FF2B5EF4-FFF2-40B4-BE49-F238E27FC236}">
                  <a16:creationId xmlns:a16="http://schemas.microsoft.com/office/drawing/2014/main" id="{6F04A847-5D53-9A33-0C45-C8AB4BEEC0D9}"/>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BEFCF2D8-C15D-3ED0-9AB2-96A435CB33C5}"/>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90B1E01-D3F2-76A3-9166-DB5D12F76E27}"/>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4F5EC2FD-440E-08F7-0A2F-22C71BAD21A8}"/>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30A8B26-DF33-1B8E-F9D7-061708D828A8}"/>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8D72BC1-7027-359C-05C0-7562194AE6FC}"/>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6A3C188E-3738-A621-267A-BAF7572E916E}"/>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91939DF4-ACB5-16A8-4232-5EAA310E09F6}"/>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2" name="Graphic 21" descr="Aquarius with solid fill">
            <a:extLst>
              <a:ext uri="{FF2B5EF4-FFF2-40B4-BE49-F238E27FC236}">
                <a16:creationId xmlns:a16="http://schemas.microsoft.com/office/drawing/2014/main" id="{87AE51AC-1A9A-7B15-557C-ED398C852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23" name="Graphic 22" descr="Aquarius with solid fill">
            <a:extLst>
              <a:ext uri="{FF2B5EF4-FFF2-40B4-BE49-F238E27FC236}">
                <a16:creationId xmlns:a16="http://schemas.microsoft.com/office/drawing/2014/main" id="{089D11C3-61FA-8F07-1C90-A2A24A952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24" name="TextBox 23">
            <a:extLst>
              <a:ext uri="{FF2B5EF4-FFF2-40B4-BE49-F238E27FC236}">
                <a16:creationId xmlns:a16="http://schemas.microsoft.com/office/drawing/2014/main" id="{72700006-B398-61D7-F8F1-B513276E3032}"/>
              </a:ext>
            </a:extLst>
          </p:cNvPr>
          <p:cNvSpPr txBox="1"/>
          <p:nvPr/>
        </p:nvSpPr>
        <p:spPr>
          <a:xfrm>
            <a:off x="1467148" y="2705724"/>
            <a:ext cx="5767841" cy="1446550"/>
          </a:xfrm>
          <a:prstGeom prst="rect">
            <a:avLst/>
          </a:prstGeom>
          <a:noFill/>
        </p:spPr>
        <p:txBody>
          <a:bodyPr wrap="square" rtlCol="0">
            <a:spAutoFit/>
          </a:bodyPr>
          <a:lstStyle/>
          <a:p>
            <a:r>
              <a:rPr lang="id-ID"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SUMMARY AND CONCLUSION</a:t>
            </a:r>
            <a:endParaRPr lang="en-US"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7526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SUMMARY AND CONCLUSION</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4" name="TextBox 3">
            <a:extLst>
              <a:ext uri="{FF2B5EF4-FFF2-40B4-BE49-F238E27FC236}">
                <a16:creationId xmlns:a16="http://schemas.microsoft.com/office/drawing/2014/main" id="{6997F566-6AF0-EEB3-720B-51BDD730BCFE}"/>
              </a:ext>
            </a:extLst>
          </p:cNvPr>
          <p:cNvSpPr txBox="1"/>
          <p:nvPr/>
        </p:nvSpPr>
        <p:spPr>
          <a:xfrm>
            <a:off x="1719471" y="1384508"/>
            <a:ext cx="10174109" cy="4390433"/>
          </a:xfrm>
          <a:prstGeom prst="rect">
            <a:avLst/>
          </a:prstGeom>
          <a:noFill/>
        </p:spPr>
        <p:txBody>
          <a:bodyPr wrap="square">
            <a:spAutoFit/>
          </a:bodyPr>
          <a:lstStyle/>
          <a:p>
            <a:pPr marL="1656080" indent="269875" algn="just">
              <a:lnSpc>
                <a:spcPct val="95000"/>
              </a:lnSpc>
            </a:pP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This study attempts to do a rapid assessment of flood on January 1st, 2020, in Ja-</a:t>
            </a:r>
            <a:r>
              <a:rPr lang="en-US" sz="14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karta</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several areas of the </a:t>
            </a:r>
            <a:r>
              <a:rPr lang="en-US" sz="14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Ciliwung-Cisadane</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Watershed. The study was conduct-ed to find out the return period of the flood that occurred. Rainfall-Runoff-Inundation (RRI) is a distributed model that is able to simulate rainfall-runoff and flooding simul-</a:t>
            </a:r>
            <a:r>
              <a:rPr lang="en-US" sz="14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taneously</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model based on the inundation map from remote sensing satellite was calibrated with ground station rainfall. The resolution of Digital Elevation Model (DEM) that too high hindered the simulation process, it made the resolution of DEM should be decreased. The DEM is upscaled, then the grid size is changed from 30 m to 100 m. After the model has been calibrated, a return period flood model is performed with a return period rainfall input. There are six return periods of rainfall are being simulated, there are 2, 5, 10, 25, 50, and 100 years of the return period of rainfall. </a:t>
            </a:r>
          </a:p>
          <a:p>
            <a:pPr marL="1656080" indent="269875" algn="just">
              <a:lnSpc>
                <a:spcPct val="95000"/>
              </a:lnSpc>
            </a:pP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discharge and inundation area of all return periods is compared with the simulation of flood on January 1st. The comparison showed that the discharge extent on January 1 is exceeded the discharge with a return period of 100 years. This result corresponds with the rain recorded at several rainfall stations which surpassed the 100-year rainfall return period. Thus, there are several conclusions. First, the flood that occurred on January 1st, 2020, is superior than a 100-year return period of flood. Sec-</a:t>
            </a:r>
            <a:r>
              <a:rPr lang="en-US" sz="14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ond</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rainfall, which is the biggest in the history, is the main effect of the flood of this flood because it exceeded the 100-year return period of rainfall.</a:t>
            </a:r>
          </a:p>
          <a:p>
            <a:pPr marL="1656080" indent="269875" algn="just">
              <a:lnSpc>
                <a:spcPct val="95000"/>
              </a:lnSpc>
            </a:pP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 this study, the DEM implemented in this model has low resolution because the limitation of data sources. In addition, the model need to be compared with the existing discharge during the flood. This conditions need to be considered in future research.</a:t>
            </a:r>
          </a:p>
          <a:p>
            <a:pPr marL="1656080" indent="269875" algn="just">
              <a:lnSpc>
                <a:spcPct val="95000"/>
              </a:lnSpc>
            </a:pPr>
            <a:endParaRPr lang="en-ID"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0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18CDE-7136-8D62-E267-0C3B739FB894}"/>
              </a:ext>
            </a:extLst>
          </p:cNvPr>
          <p:cNvSpPr/>
          <p:nvPr/>
        </p:nvSpPr>
        <p:spPr>
          <a:xfrm>
            <a:off x="-2" y="0"/>
            <a:ext cx="12192001"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oup 3">
            <a:extLst>
              <a:ext uri="{FF2B5EF4-FFF2-40B4-BE49-F238E27FC236}">
                <a16:creationId xmlns:a16="http://schemas.microsoft.com/office/drawing/2014/main" id="{5BD72729-6F65-BE65-C5FA-1D24F4780D40}"/>
              </a:ext>
            </a:extLst>
          </p:cNvPr>
          <p:cNvGrpSpPr/>
          <p:nvPr/>
        </p:nvGrpSpPr>
        <p:grpSpPr>
          <a:xfrm>
            <a:off x="3659659" y="748294"/>
            <a:ext cx="482446" cy="192432"/>
            <a:chOff x="4414675" y="4828436"/>
            <a:chExt cx="703424" cy="268203"/>
          </a:xfrm>
        </p:grpSpPr>
        <p:sp>
          <p:nvSpPr>
            <p:cNvPr id="5" name="Oval 4">
              <a:extLst>
                <a:ext uri="{FF2B5EF4-FFF2-40B4-BE49-F238E27FC236}">
                  <a16:creationId xmlns:a16="http://schemas.microsoft.com/office/drawing/2014/main" id="{FC769400-8CEE-E7A9-64CE-BDC383B784B7}"/>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788F987B-EFA4-906F-A6F0-E7C4E3E00A3F}"/>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A637068-2F86-0544-E3A8-A97CEB6BED4F}"/>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91E5FF32-97FD-D74D-995F-F24DF36B0B21}"/>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555E46D4-B006-8061-5758-3A3A86FB7D1C}"/>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471A54CC-9DF4-FECF-7ADE-F22D0DB2CBD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C9098E36-F2E3-1EEF-EB9C-91E5CFDD5C8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0D7572A-2420-21F8-3467-137FE052633D}"/>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3" name="Group 12">
            <a:extLst>
              <a:ext uri="{FF2B5EF4-FFF2-40B4-BE49-F238E27FC236}">
                <a16:creationId xmlns:a16="http://schemas.microsoft.com/office/drawing/2014/main" id="{C97877FF-DEC5-CBFC-E486-74DDB9D1B2A4}"/>
              </a:ext>
            </a:extLst>
          </p:cNvPr>
          <p:cNvGrpSpPr/>
          <p:nvPr/>
        </p:nvGrpSpPr>
        <p:grpSpPr>
          <a:xfrm>
            <a:off x="637406" y="5921622"/>
            <a:ext cx="482446" cy="192432"/>
            <a:chOff x="4414675" y="4828436"/>
            <a:chExt cx="703424" cy="268203"/>
          </a:xfrm>
        </p:grpSpPr>
        <p:sp>
          <p:nvSpPr>
            <p:cNvPr id="14" name="Oval 13">
              <a:extLst>
                <a:ext uri="{FF2B5EF4-FFF2-40B4-BE49-F238E27FC236}">
                  <a16:creationId xmlns:a16="http://schemas.microsoft.com/office/drawing/2014/main" id="{6F04A847-5D53-9A33-0C45-C8AB4BEEC0D9}"/>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BEFCF2D8-C15D-3ED0-9AB2-96A435CB33C5}"/>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90B1E01-D3F2-76A3-9166-DB5D12F76E27}"/>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4F5EC2FD-440E-08F7-0A2F-22C71BAD21A8}"/>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30A8B26-DF33-1B8E-F9D7-061708D828A8}"/>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8D72BC1-7027-359C-05C0-7562194AE6FC}"/>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6A3C188E-3738-A621-267A-BAF7572E916E}"/>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91939DF4-ACB5-16A8-4232-5EAA310E09F6}"/>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2" name="Graphic 21" descr="Aquarius with solid fill">
            <a:extLst>
              <a:ext uri="{FF2B5EF4-FFF2-40B4-BE49-F238E27FC236}">
                <a16:creationId xmlns:a16="http://schemas.microsoft.com/office/drawing/2014/main" id="{87AE51AC-1A9A-7B15-557C-ED398C852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23" name="Graphic 22" descr="Aquarius with solid fill">
            <a:extLst>
              <a:ext uri="{FF2B5EF4-FFF2-40B4-BE49-F238E27FC236}">
                <a16:creationId xmlns:a16="http://schemas.microsoft.com/office/drawing/2014/main" id="{089D11C3-61FA-8F07-1C90-A2A24A952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24" name="TextBox 23">
            <a:extLst>
              <a:ext uri="{FF2B5EF4-FFF2-40B4-BE49-F238E27FC236}">
                <a16:creationId xmlns:a16="http://schemas.microsoft.com/office/drawing/2014/main" id="{72700006-B398-61D7-F8F1-B513276E3032}"/>
              </a:ext>
            </a:extLst>
          </p:cNvPr>
          <p:cNvSpPr txBox="1"/>
          <p:nvPr/>
        </p:nvSpPr>
        <p:spPr>
          <a:xfrm>
            <a:off x="1467148" y="2705724"/>
            <a:ext cx="5767841" cy="769441"/>
          </a:xfrm>
          <a:prstGeom prst="rect">
            <a:avLst/>
          </a:prstGeom>
          <a:noFill/>
        </p:spPr>
        <p:txBody>
          <a:bodyPr wrap="square" rtlCol="0">
            <a:spAutoFit/>
          </a:bodyPr>
          <a:lstStyle/>
          <a:p>
            <a:r>
              <a:rPr lang="id-ID"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REFFERENCE</a:t>
            </a:r>
            <a:endParaRPr lang="en-US"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8464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884894" y="1442473"/>
            <a:ext cx="8896053" cy="4582601"/>
          </a:xfrm>
          <a:prstGeom prst="rect">
            <a:avLst/>
          </a:prstGeom>
          <a:noFill/>
        </p:spPr>
        <p:txBody>
          <a:bodyPr wrap="square" rtlCol="0">
            <a:spAutoFit/>
          </a:bodyPr>
          <a:lstStyle/>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Chow, V.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Maidment, D. R.; Mays, L. W.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Applied Hydrology (Letters)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1988.</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Penning-</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Rowsell</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 C.; Ward, R. Floods: A Geographical Perspective.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Geogr</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1980</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https://doi.org/10.2307/634110.</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Webster, T. L.; Forbes, D. L.; Dickie,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Shreenan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 Using Topographic Lidar to Map Flood Risk from Storm-Surge Events for Charlottetown, Prince Edward Island, Canada.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Can. J. Remote Sens.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2004</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https://doi.org/10.5589/m03-053.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Merz, B.; Hall, J.; Disse, M.; Schumann, A. Fluvial Flood Risk Management in a Changing World.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Nat. Hazards Earth Syst. Sci.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2010</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https://doi.org/10.5194/nhess-10-509-2010.</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Zhou, Q.; Mikkelsen, P.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Halsnæs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Arnbjerg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-Nielsen, K. Framework for Economic Pluvial Flood Risk Assessment Considering Climate Change Effects and Adaptation Benefits.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https://doi.org/10.1016/j.jhydrol.2011.11.031.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Ganguli, P.; Merz, B. Extreme Coastal Water Levels Exacerbate Fluvial Flood Hazards in Northwestern Europe.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Sci. Rep.</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https://doi.org/10.1038/s41598-019-49822-6.</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Ferreira, S.; Ghimire, R. Forest Cover, Socioeconomics, and Reported Flood Frequency in Developing Countries.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Water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Resour</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Res.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https://doi.org/10.1029/2011WR011701.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 F.; Wang, L.; Zhao, Y. Evolvement Rules of Basin Flood Risk under Low-Carbon Mode. Part I: Response of Soil Organic Carbon to Land Use Change and Its Influence on Land Use Planning in the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Haihe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Basin.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Environ.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Monit</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Assess.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2017</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https://doi.org/10.1007/s10661-017-6101-5.</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Maes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Molombe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M.; Mertens, K.; Parra, C.;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Poesen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Che, V. B.;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Kervyn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Socio-Political Drivers and Consequences of Landslide and Flood Risk Zonation: A Case Study of Limbe City, Cameroon.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Environ. Plan. C Polit. Sp.</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https://doi.org/10.1177/2399654418790767.</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Mahmoud, S. H.; Gan, T. Y. Urbanization and Climate Change Implications in Flood Risk Management: Developing an Efficient Decision Support System for Flood Susceptibility Mapping.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Sci. Total Environ.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https://doi.org/10.1016/j.scitotenv.2018.04.282.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Blume, 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Zehe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Bronstert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Rainfall-Runoff Response, Event-Based Runoff Coefficients and Hydrograph Separation.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Sci. J.</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2007</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https://doi.org/10.1623/hysj.52.5.843.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Baker, V. R.; Pickup, G. Flood Geomorphology of the Katherine Gorge, Northern Territory, Australia.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Geol. Soc. Am. Bull.</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1987</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https://doi.org/10.1130/0016-7606(1987)98&lt;635:FGOTKG&gt;2.0.CO;2.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Baker, V. R.; Kochel, R. C.; Patton, P. C. Flood Geomorphology.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Flood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Geomorphol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1988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https://doi.org/10.2307/215322.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Texier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 Floods in Jakarta: When the Extreme Reveals Daily Structural Constraints and Mismanagement.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Disaster Prev.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Manag</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 Int. J.</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https://doi.org/10.1108/09653560810887284.</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Lee, M. H.; Bae, D. H. Climate Change Impact Assessment on Green and Blue Water over Asian Monsoon Region.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Water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Resour</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Manag</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2015</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https://doi.org/10.1007/s11269-015-0949-3.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2" name="TextBox 1">
            <a:extLst>
              <a:ext uri="{FF2B5EF4-FFF2-40B4-BE49-F238E27FC236}">
                <a16:creationId xmlns:a16="http://schemas.microsoft.com/office/drawing/2014/main" id="{1458EC0C-0912-5047-9120-3C01DADA595D}"/>
              </a:ext>
            </a:extLst>
          </p:cNvPr>
          <p:cNvSpPr txBox="1"/>
          <p:nvPr/>
        </p:nvSpPr>
        <p:spPr>
          <a:xfrm>
            <a:off x="-3679" y="3090713"/>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REFERENCES</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630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6" name="TextBox 5">
            <a:extLst>
              <a:ext uri="{FF2B5EF4-FFF2-40B4-BE49-F238E27FC236}">
                <a16:creationId xmlns:a16="http://schemas.microsoft.com/office/drawing/2014/main" id="{DF54E980-9F3C-F112-672C-D7524A37C564}"/>
              </a:ext>
            </a:extLst>
          </p:cNvPr>
          <p:cNvSpPr txBox="1"/>
          <p:nvPr/>
        </p:nvSpPr>
        <p:spPr>
          <a:xfrm>
            <a:off x="227558" y="3013500"/>
            <a:ext cx="2280737" cy="830997"/>
          </a:xfrm>
          <a:prstGeom prst="rect">
            <a:avLst/>
          </a:prstGeom>
          <a:noFill/>
        </p:spPr>
        <p:txBody>
          <a:bodyPr wrap="square" rtlCol="0">
            <a:spAutoFit/>
          </a:bodyPr>
          <a:lstStyle/>
          <a:p>
            <a:pPr algn="ctr"/>
            <a:r>
              <a:rPr lang="id-ID" sz="2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TABLE OF CONTENT</a:t>
            </a:r>
            <a:endParaRPr lang="en-US" sz="2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028F42E0-43E1-E59E-BAC9-1C905318AE22}"/>
              </a:ext>
            </a:extLst>
          </p:cNvPr>
          <p:cNvGrpSpPr/>
          <p:nvPr/>
        </p:nvGrpSpPr>
        <p:grpSpPr>
          <a:xfrm>
            <a:off x="3386794" y="1432952"/>
            <a:ext cx="4610087" cy="461665"/>
            <a:chOff x="3386794" y="1336700"/>
            <a:chExt cx="4610087" cy="461665"/>
          </a:xfrm>
        </p:grpSpPr>
        <p:sp>
          <p:nvSpPr>
            <p:cNvPr id="10" name="TextBox 9">
              <a:extLst>
                <a:ext uri="{FF2B5EF4-FFF2-40B4-BE49-F238E27FC236}">
                  <a16:creationId xmlns:a16="http://schemas.microsoft.com/office/drawing/2014/main" id="{8DC4CC7D-4E0E-EDC2-F56A-2B9249B045A1}"/>
                </a:ext>
              </a:extLst>
            </p:cNvPr>
            <p:cNvSpPr txBox="1"/>
            <p:nvPr/>
          </p:nvSpPr>
          <p:spPr>
            <a:xfrm>
              <a:off x="3386794" y="1341165"/>
              <a:ext cx="457200" cy="457200"/>
            </a:xfrm>
            <a:prstGeom prst="rect">
              <a:avLst/>
            </a:prstGeom>
            <a:solidFill>
              <a:srgbClr val="8EC26A"/>
            </a:solidFill>
          </p:spPr>
          <p:txBody>
            <a:bodyPr wrap="square" rtlCol="0">
              <a:spAutoFit/>
            </a:bodyPr>
            <a:lstStyle/>
            <a:p>
              <a:pPr algn="ctr"/>
              <a:r>
                <a:rPr lang="id-ID" sz="2400" b="1" spc="300" dirty="0">
                  <a:latin typeface="Georgia Pro Semibold" panose="020B0604020202020204" pitchFamily="18" charset="0"/>
                  <a:ea typeface="Tahoma" panose="020B0604030504040204" pitchFamily="34" charset="0"/>
                  <a:cs typeface="Tahoma" panose="020B0604030504040204" pitchFamily="34" charset="0"/>
                </a:rPr>
                <a:t>1</a:t>
              </a:r>
              <a:endParaRPr lang="en-US" sz="2400" b="1" spc="300" dirty="0">
                <a:latin typeface="Georgia Pro Semibold" panose="020B0604020202020204" pitchFamily="18"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8E42B076-C4A5-6C3D-5A54-CF57BAF337BE}"/>
                </a:ext>
              </a:extLst>
            </p:cNvPr>
            <p:cNvSpPr txBox="1"/>
            <p:nvPr/>
          </p:nvSpPr>
          <p:spPr>
            <a:xfrm>
              <a:off x="3954701" y="1336700"/>
              <a:ext cx="4042180" cy="461665"/>
            </a:xfrm>
            <a:prstGeom prst="rect">
              <a:avLst/>
            </a:prstGeom>
            <a:noFill/>
          </p:spPr>
          <p:txBody>
            <a:bodyPr wrap="square" rtlCol="0">
              <a:spAutoFit/>
            </a:bodyPr>
            <a:lstStyle/>
            <a:p>
              <a:r>
                <a:rPr lang="id-ID"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rPr>
                <a:t>INTRODUCTION</a:t>
              </a:r>
              <a:endParaRPr lang="en-US"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14" name="Group 13">
            <a:extLst>
              <a:ext uri="{FF2B5EF4-FFF2-40B4-BE49-F238E27FC236}">
                <a16:creationId xmlns:a16="http://schemas.microsoft.com/office/drawing/2014/main" id="{1B4EBC04-0590-C09D-7B85-B04131C85B24}"/>
              </a:ext>
            </a:extLst>
          </p:cNvPr>
          <p:cNvGrpSpPr/>
          <p:nvPr/>
        </p:nvGrpSpPr>
        <p:grpSpPr>
          <a:xfrm>
            <a:off x="3386794" y="2204105"/>
            <a:ext cx="5885543" cy="461665"/>
            <a:chOff x="3386794" y="1336700"/>
            <a:chExt cx="5885543" cy="461665"/>
          </a:xfrm>
        </p:grpSpPr>
        <p:sp>
          <p:nvSpPr>
            <p:cNvPr id="15" name="TextBox 14">
              <a:extLst>
                <a:ext uri="{FF2B5EF4-FFF2-40B4-BE49-F238E27FC236}">
                  <a16:creationId xmlns:a16="http://schemas.microsoft.com/office/drawing/2014/main" id="{3601B0D8-F652-C7CE-E6D8-6AB72A644C06}"/>
                </a:ext>
              </a:extLst>
            </p:cNvPr>
            <p:cNvSpPr txBox="1"/>
            <p:nvPr/>
          </p:nvSpPr>
          <p:spPr>
            <a:xfrm>
              <a:off x="3386794" y="1341165"/>
              <a:ext cx="457200" cy="457200"/>
            </a:xfrm>
            <a:prstGeom prst="rect">
              <a:avLst/>
            </a:prstGeom>
            <a:solidFill>
              <a:srgbClr val="8EC26A"/>
            </a:solidFill>
          </p:spPr>
          <p:txBody>
            <a:bodyPr wrap="square" rtlCol="0">
              <a:spAutoFit/>
            </a:bodyPr>
            <a:lstStyle/>
            <a:p>
              <a:pPr algn="ctr"/>
              <a:r>
                <a:rPr lang="id-ID" sz="2400" b="1" spc="300" dirty="0">
                  <a:latin typeface="Georgia Pro Semibold" panose="020B0604020202020204" pitchFamily="18" charset="0"/>
                  <a:ea typeface="Tahoma" panose="020B0604030504040204" pitchFamily="34" charset="0"/>
                  <a:cs typeface="Tahoma" panose="020B0604030504040204" pitchFamily="34" charset="0"/>
                </a:rPr>
                <a:t>2</a:t>
              </a:r>
              <a:endParaRPr lang="en-US" sz="2400" b="1" spc="300" dirty="0">
                <a:latin typeface="Georgia Pro Semibold" panose="020B0604020202020204" pitchFamily="18"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2E5BA7B6-EEE4-6408-9848-6F86DDE45F63}"/>
                </a:ext>
              </a:extLst>
            </p:cNvPr>
            <p:cNvSpPr txBox="1"/>
            <p:nvPr/>
          </p:nvSpPr>
          <p:spPr>
            <a:xfrm>
              <a:off x="3954701" y="1336700"/>
              <a:ext cx="5317636" cy="461665"/>
            </a:xfrm>
            <a:prstGeom prst="rect">
              <a:avLst/>
            </a:prstGeom>
            <a:noFill/>
          </p:spPr>
          <p:txBody>
            <a:bodyPr wrap="square" rtlCol="0">
              <a:spAutoFit/>
            </a:bodyPr>
            <a:lstStyle/>
            <a:p>
              <a:r>
                <a:rPr lang="id-ID"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rPr>
                <a:t>DATA</a:t>
              </a:r>
              <a:endParaRPr lang="en-US"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62969E38-1C51-4C60-22F0-EC44447634B9}"/>
              </a:ext>
            </a:extLst>
          </p:cNvPr>
          <p:cNvGrpSpPr/>
          <p:nvPr/>
        </p:nvGrpSpPr>
        <p:grpSpPr>
          <a:xfrm>
            <a:off x="3386794" y="2982824"/>
            <a:ext cx="8067269" cy="461665"/>
            <a:chOff x="3386794" y="1336701"/>
            <a:chExt cx="8067269" cy="461665"/>
          </a:xfrm>
        </p:grpSpPr>
        <p:sp>
          <p:nvSpPr>
            <p:cNvPr id="18" name="TextBox 17">
              <a:extLst>
                <a:ext uri="{FF2B5EF4-FFF2-40B4-BE49-F238E27FC236}">
                  <a16:creationId xmlns:a16="http://schemas.microsoft.com/office/drawing/2014/main" id="{255D6242-7804-D182-085A-3662846BB9B1}"/>
                </a:ext>
              </a:extLst>
            </p:cNvPr>
            <p:cNvSpPr txBox="1"/>
            <p:nvPr/>
          </p:nvSpPr>
          <p:spPr>
            <a:xfrm>
              <a:off x="3386794" y="1341165"/>
              <a:ext cx="457200" cy="457200"/>
            </a:xfrm>
            <a:prstGeom prst="rect">
              <a:avLst/>
            </a:prstGeom>
            <a:solidFill>
              <a:srgbClr val="8EC26A"/>
            </a:solidFill>
          </p:spPr>
          <p:txBody>
            <a:bodyPr wrap="square" rtlCol="0">
              <a:spAutoFit/>
            </a:bodyPr>
            <a:lstStyle/>
            <a:p>
              <a:pPr algn="ctr"/>
              <a:r>
                <a:rPr lang="id-ID" sz="2400" b="1" spc="300" dirty="0">
                  <a:latin typeface="Georgia Pro Semibold" panose="020B0604020202020204" pitchFamily="18" charset="0"/>
                  <a:ea typeface="Tahoma" panose="020B0604030504040204" pitchFamily="34" charset="0"/>
                  <a:cs typeface="Tahoma" panose="020B0604030504040204" pitchFamily="34" charset="0"/>
                </a:rPr>
                <a:t>3</a:t>
              </a:r>
              <a:endParaRPr lang="en-US" sz="2400" b="1" spc="300" dirty="0">
                <a:latin typeface="Georgia Pro Semibold" panose="020B0604020202020204" pitchFamily="18"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D82A0280-A094-EA83-4447-2587BC1E1A64}"/>
                </a:ext>
              </a:extLst>
            </p:cNvPr>
            <p:cNvSpPr txBox="1"/>
            <p:nvPr/>
          </p:nvSpPr>
          <p:spPr>
            <a:xfrm>
              <a:off x="3954701" y="1336701"/>
              <a:ext cx="7499362" cy="461665"/>
            </a:xfrm>
            <a:prstGeom prst="rect">
              <a:avLst/>
            </a:prstGeom>
            <a:noFill/>
          </p:spPr>
          <p:txBody>
            <a:bodyPr wrap="square" rtlCol="0">
              <a:spAutoFit/>
            </a:bodyPr>
            <a:lstStyle/>
            <a:p>
              <a:r>
                <a:rPr lang="id-ID"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rPr>
                <a:t>RRI MODEL</a:t>
              </a:r>
              <a:endParaRPr lang="en-US"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28" name="Group 27">
            <a:extLst>
              <a:ext uri="{FF2B5EF4-FFF2-40B4-BE49-F238E27FC236}">
                <a16:creationId xmlns:a16="http://schemas.microsoft.com/office/drawing/2014/main" id="{2CA21904-4640-41BC-FB34-1301B8BB8680}"/>
              </a:ext>
            </a:extLst>
          </p:cNvPr>
          <p:cNvGrpSpPr/>
          <p:nvPr/>
        </p:nvGrpSpPr>
        <p:grpSpPr>
          <a:xfrm>
            <a:off x="3386794" y="3761543"/>
            <a:ext cx="7281206" cy="461665"/>
            <a:chOff x="3386794" y="1336700"/>
            <a:chExt cx="7281206" cy="461665"/>
          </a:xfrm>
        </p:grpSpPr>
        <p:sp>
          <p:nvSpPr>
            <p:cNvPr id="49" name="TextBox 48">
              <a:extLst>
                <a:ext uri="{FF2B5EF4-FFF2-40B4-BE49-F238E27FC236}">
                  <a16:creationId xmlns:a16="http://schemas.microsoft.com/office/drawing/2014/main" id="{65BCAD0F-50A5-963D-83C5-BEE39F5F7C44}"/>
                </a:ext>
              </a:extLst>
            </p:cNvPr>
            <p:cNvSpPr txBox="1"/>
            <p:nvPr/>
          </p:nvSpPr>
          <p:spPr>
            <a:xfrm>
              <a:off x="3386794" y="1341165"/>
              <a:ext cx="457200" cy="457200"/>
            </a:xfrm>
            <a:prstGeom prst="rect">
              <a:avLst/>
            </a:prstGeom>
            <a:solidFill>
              <a:srgbClr val="8EC26A"/>
            </a:solidFill>
          </p:spPr>
          <p:txBody>
            <a:bodyPr wrap="square" rtlCol="0">
              <a:spAutoFit/>
            </a:bodyPr>
            <a:lstStyle/>
            <a:p>
              <a:pPr algn="ctr"/>
              <a:r>
                <a:rPr lang="id-ID" sz="2400" b="1" spc="300" dirty="0">
                  <a:latin typeface="Georgia Pro Semibold" panose="020B0604020202020204" pitchFamily="18" charset="0"/>
                  <a:ea typeface="Tahoma" panose="020B0604030504040204" pitchFamily="34" charset="0"/>
                  <a:cs typeface="Tahoma" panose="020B0604030504040204" pitchFamily="34" charset="0"/>
                </a:rPr>
                <a:t>4</a:t>
              </a:r>
              <a:endParaRPr lang="en-US" sz="2400" b="1" spc="300" dirty="0">
                <a:latin typeface="Georgia Pro Semibold" panose="020B0604020202020204" pitchFamily="18"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CE32CAB3-885B-1812-3703-4792F83E6321}"/>
                </a:ext>
              </a:extLst>
            </p:cNvPr>
            <p:cNvSpPr txBox="1"/>
            <p:nvPr/>
          </p:nvSpPr>
          <p:spPr>
            <a:xfrm>
              <a:off x="3954700" y="1336700"/>
              <a:ext cx="6713300" cy="461665"/>
            </a:xfrm>
            <a:prstGeom prst="rect">
              <a:avLst/>
            </a:prstGeom>
            <a:noFill/>
          </p:spPr>
          <p:txBody>
            <a:bodyPr wrap="square" rtlCol="0">
              <a:spAutoFit/>
            </a:bodyPr>
            <a:lstStyle/>
            <a:p>
              <a:r>
                <a:rPr lang="id-ID"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rPr>
                <a:t>CALIBRATION</a:t>
              </a:r>
              <a:endParaRPr lang="en-US"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4" name="Group 3">
            <a:extLst>
              <a:ext uri="{FF2B5EF4-FFF2-40B4-BE49-F238E27FC236}">
                <a16:creationId xmlns:a16="http://schemas.microsoft.com/office/drawing/2014/main" id="{B7D90699-66D6-F324-38C6-59CACD565D37}"/>
              </a:ext>
            </a:extLst>
          </p:cNvPr>
          <p:cNvGrpSpPr/>
          <p:nvPr/>
        </p:nvGrpSpPr>
        <p:grpSpPr>
          <a:xfrm>
            <a:off x="3386794" y="4540261"/>
            <a:ext cx="7281206" cy="461665"/>
            <a:chOff x="3386794" y="1336700"/>
            <a:chExt cx="7281206" cy="461665"/>
          </a:xfrm>
        </p:grpSpPr>
        <p:sp>
          <p:nvSpPr>
            <p:cNvPr id="5" name="TextBox 4">
              <a:extLst>
                <a:ext uri="{FF2B5EF4-FFF2-40B4-BE49-F238E27FC236}">
                  <a16:creationId xmlns:a16="http://schemas.microsoft.com/office/drawing/2014/main" id="{72AB3F16-0775-F17C-3F51-B5AA332CCE45}"/>
                </a:ext>
              </a:extLst>
            </p:cNvPr>
            <p:cNvSpPr txBox="1"/>
            <p:nvPr/>
          </p:nvSpPr>
          <p:spPr>
            <a:xfrm>
              <a:off x="3386794" y="1341165"/>
              <a:ext cx="457200" cy="457200"/>
            </a:xfrm>
            <a:prstGeom prst="rect">
              <a:avLst/>
            </a:prstGeom>
            <a:solidFill>
              <a:srgbClr val="8EC26A"/>
            </a:solidFill>
          </p:spPr>
          <p:txBody>
            <a:bodyPr wrap="square" rtlCol="0">
              <a:spAutoFit/>
            </a:bodyPr>
            <a:lstStyle/>
            <a:p>
              <a:pPr algn="ctr"/>
              <a:r>
                <a:rPr lang="id-ID" sz="2400" b="1" spc="300" dirty="0">
                  <a:latin typeface="Georgia Pro Semibold" panose="020B0604020202020204" pitchFamily="18" charset="0"/>
                  <a:ea typeface="Tahoma" panose="020B0604030504040204" pitchFamily="34" charset="0"/>
                  <a:cs typeface="Tahoma" panose="020B0604030504040204" pitchFamily="34" charset="0"/>
                </a:rPr>
                <a:t>5</a:t>
              </a:r>
              <a:endParaRPr lang="en-US" sz="2400" b="1" spc="300" dirty="0">
                <a:latin typeface="Georgia Pro Semibold" panose="020B0604020202020204" pitchFamily="18"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00FF8E75-0E61-0043-7442-99145DF7EAFE}"/>
                </a:ext>
              </a:extLst>
            </p:cNvPr>
            <p:cNvSpPr txBox="1"/>
            <p:nvPr/>
          </p:nvSpPr>
          <p:spPr>
            <a:xfrm>
              <a:off x="3954700" y="1336700"/>
              <a:ext cx="6713300" cy="461665"/>
            </a:xfrm>
            <a:prstGeom prst="rect">
              <a:avLst/>
            </a:prstGeom>
            <a:noFill/>
          </p:spPr>
          <p:txBody>
            <a:bodyPr wrap="square" rtlCol="0">
              <a:spAutoFit/>
            </a:bodyPr>
            <a:lstStyle/>
            <a:p>
              <a:r>
                <a:rPr lang="id-ID"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rPr>
                <a:t>RESULT</a:t>
              </a:r>
              <a:endParaRPr lang="en-US" sz="2400" b="1" spc="300" dirty="0">
                <a:solidFill>
                  <a:srgbClr val="17232F"/>
                </a:solidFill>
                <a:latin typeface="Arial Black" panose="020B0A04020102020204" pitchFamily="34" charset="0"/>
                <a:ea typeface="Tahoma" panose="020B0604030504040204" pitchFamily="34" charset="0"/>
                <a:cs typeface="Tahoma" panose="020B0604030504040204" pitchFamily="34" charset="0"/>
              </a:endParaRPr>
            </a:p>
          </p:txBody>
        </p:sp>
      </p:grpSp>
      <p:pic>
        <p:nvPicPr>
          <p:cNvPr id="20" name="Picture 19" descr="logo-mdpi">
            <a:extLst>
              <a:ext uri="{FF2B5EF4-FFF2-40B4-BE49-F238E27FC236}">
                <a16:creationId xmlns:a16="http://schemas.microsoft.com/office/drawing/2014/main" id="{06BEA78F-E485-F2DF-64F8-AC635BF494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Tree>
    <p:extLst>
      <p:ext uri="{BB962C8B-B14F-4D97-AF65-F5344CB8AC3E}">
        <p14:creationId xmlns:p14="http://schemas.microsoft.com/office/powerpoint/2010/main" val="185332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884894" y="1442473"/>
            <a:ext cx="8896053" cy="5249450"/>
          </a:xfrm>
          <a:prstGeom prst="rect">
            <a:avLst/>
          </a:prstGeom>
          <a:noFill/>
        </p:spPr>
        <p:txBody>
          <a:bodyPr wrap="square" rtlCol="0">
            <a:spAutoFit/>
          </a:bodyPr>
          <a:lstStyle/>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Baker, V. R. Stream-Channel Response to Floods, with Examples from Central Texas.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Bull. Geol. Soc. Am.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1977</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https://doi.org/10.1130/0016-7606(1977)88&lt;1057:SRTFWE&gt;2.0.CO;2.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Dasanto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 D.;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Pramudya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 Boer,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Suharnoto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Y. Effects of Forest Cover Change on Flood Characteristics in the Upper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Citarum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Watershed.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Manaj</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Hutan</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Trop. (Journal Trop. For.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Manag</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2014</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https://doi.org/10.7226/jtfm.20.3.141.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FARID, M.; MANO, A.; UDO, K. MODELING FLOOD RUNOFF RESPONSE TO LAND COVER CHANGE WITH RAINFALL SPATIAL DISTRIBUTION IN URBANIZED CATCHMENT.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Japan Soc. Civ. Eng. Ser. B1 (Hydraulic Eng.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2011</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https://doi.org/10.2208/jscejhe.67.i_19.</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Rosso,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Rulli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C. An Integrated Simulation Method for Flash-Flood Risk Assessment: 2. Effects of Changes in Land-Use under a Historical Perspective.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Earth Syst. Sci.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https://doi.org/10.5194/hess-6-285-2002.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Lane, S. N.; Reid, S. C.;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Tayefi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V.; Yu, D.; Hardy, R. J.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Reconceptualising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Coarse Sediment Delivery Problems in Rivers as Catchment-Scale and Diffuse.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Geomorphology</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https://doi.org/10.1016/j.geomorph.2006.12.028.</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Rizaldi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Riyando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Moe, I.; Farid,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Mulia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Aribawa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Bayuadji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Sugiharto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Study of Flood Characteristic in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Cikalumpang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River by Using 2D Flood Model.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MATEC Web Conf.</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2"/>
              </a:rPr>
              <a:t>https://doi.org/10.1051/matecconf/201927004010</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id-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Zaghloul</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Ghaderpour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Dastour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Farjad</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B.; Gupta,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Eum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Achari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  Hassan, Q. K. (2022). Long Term Trend Analysis of River Flow and Climate in Northern Canada. Hydrology, 9(11), 197</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Karim, M. F.; Mimura, N. Impacts of Climate Change and Sea-Level Rise on Cyclonic Storm Surge Floods in Bangladesh.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Glob. Environ. Chang.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https://doi.org/10.1016/j.gloenvcha.2008.05.002.</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Hallegatte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Ranger, N.; Mestre, O.; Dumas, P.;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Corfee-Morlot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Herweijer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 Wood, R. M. Assessing Climate Change Impacts, Sea Level Rise and Storm Surge Risk in Port Cities: A Case Study on Copenhagen.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Clim</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Change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2011</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https://doi.org/10.1007/s10584-010-9978-3.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Darsan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Asmath</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 Jehu, A. Flood-Risk Mapping for Storm Surge and Tsunami at Cocos Bay (Manzanilla), Trinidad.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Coast.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Conserv</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2013</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https://doi.org/10.1007/s11852-013-0276-x.</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Buchanan, M. K.; Kopp, R. E.; Oppenheimer, M.; Tebaldi, C. Allowances for Evolving Coastal Flood Risk under Uncertain Local Sea-Level Rise.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Clim</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Change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https://doi.org/10.1007/s10584-016-1664-7.</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 J.; Qian, L.; Rui, H.;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Zuo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Zheng, D.; Xu, Y.; Xu, C. Y. Assessing the Effects of Urbanization on Annual Runoff and Flood Events Using an Integrated Hydrological Modeling System for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Qinhuai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River Basin, China.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https://doi.org/10.1016/j.jhydrol.2012.06.057.</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Aich</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V.;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Liersch</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Vetter, 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Fournet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Andersson, J. C.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Calmanti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van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Weert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 H.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Hattermann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 F.; Paton, E. N. Flood Projections within the Niger River Basin under Future Land Use and Climate Change.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Sci. Total Environ.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https://doi.org/10.1016/j.scitotenv.2016.04.021.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l">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BNPB Editorial.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Hujan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Ekstrem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Penyebab</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Banjir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Jakarta https://bnpb.go.id/berita/hujan-ekstrem-penyebab-banjir-jakarta (accessed May 16, 2020).</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l">
              <a:lnSpc>
                <a:spcPts val="1300"/>
              </a:lnSpc>
              <a:buFont typeface="+mj-lt"/>
              <a:buAutoNum type="arabicPeriod" startAt="16"/>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Biro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Komunikasi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Publik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Kementrian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PUPR. Menteri Basuki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Siapkan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Langkah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Penanganan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Banjir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di Jakarta dan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Sekitarnya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https://pu.go.id/berita/view/17794/menteri-basuki-siapkan-langkah-penanganan-banjir-di-jakarta-dan-sekitarnya (accessed May 16, 2020).</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16"/>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Caljouw</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Pratiwo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 J. M. Flooding in Jakarta</a:t>
            </a:r>
            <a:r>
              <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Towards a Blue City with Improved Water Management.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Bijdr</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tot taal-, land-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Volkenkd</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Humanit</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Soc. Sci. Southeast Asia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https://doi.org/10.1163/22134379-90003704.</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2" name="TextBox 1">
            <a:extLst>
              <a:ext uri="{FF2B5EF4-FFF2-40B4-BE49-F238E27FC236}">
                <a16:creationId xmlns:a16="http://schemas.microsoft.com/office/drawing/2014/main" id="{1458EC0C-0912-5047-9120-3C01DADA595D}"/>
              </a:ext>
            </a:extLst>
          </p:cNvPr>
          <p:cNvSpPr txBox="1"/>
          <p:nvPr/>
        </p:nvSpPr>
        <p:spPr>
          <a:xfrm>
            <a:off x="-3679" y="3090713"/>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REFERENCES</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384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884894" y="1442473"/>
            <a:ext cx="8896053" cy="4916026"/>
          </a:xfrm>
          <a:prstGeom prst="rect">
            <a:avLst/>
          </a:prstGeom>
          <a:noFill/>
        </p:spPr>
        <p:txBody>
          <a:bodyPr wrap="square" rtlCol="0">
            <a:spAutoFit/>
          </a:bodyPr>
          <a:lstStyle/>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Kurniawan, B. E.; Corps, M. ADAPTING CITIES TO CLIMATE VARIABILITY AND CHANGE: BALANCE BETWEEN COMMUNITY ENGAGEMENT AND SUPPORTING FACILITATION ROLES OF THE LOCAL GOVERNMENT TO REDUCE THE IMPACT OF CLIMATE CHANGE. In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HUMAN (E) SETTLEMENTS: THE URBAN CHALLENGE CONFERENCE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 194.</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Octavianti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Charles, K. The Evolution of Jakarta’s Flood Policy over the Past 400 Years: The Lock-in of Infrastructural Solutions.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Environ. Plan. C Polit. Sp.</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https://doi.org/10.1177/2399654418813578.</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Miceli,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Sotgiu</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Settanni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Disaster Preparedness and Perception of Flood Risk: A Study in an Alpine Valley in Italy.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Environ. Psychol.</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https://doi.org/10.1016/j.jenvp.2007.10.006.</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Petry, B. Keynote Lecture: Coping with Floods: Complementarity of Structural and Non-Structural Measures.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Flood Def.</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60–70.</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Hadihardaja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 K.;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Kuntoro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A.; Farid, M. Flood Resilience for Risk Management</a:t>
            </a:r>
            <a:r>
              <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Case Study of River Basin in Indonesia.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Glob. Asp.</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2013</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(4), 16–19.</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Budiyono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Y.;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Aerts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C. J. H.;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Tollenaar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D.; Ward, P. J. River Flood Risk in Jakarta under Scenarios of Future Change.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Nat. Hazards Earth Syst. Sci.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https://doi.org/10.5194/nhess-16-757-2016.</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Mishra, B. K.;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Rafiei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Emam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Masago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Y.; Kumar, P.;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Regmi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 K.;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Fukushi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 Assessment of Future Flood Inundations under Climate and Land Use Change Scenarios in the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Ciliwung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River Basin, Jakarta.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Flood Risk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Manag</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https://doi.org/10.1111/jfr3.12311.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MOE, I. R.; KURE, S.; JANURIYADI, N. F.; FARID, M.; UDO, K.; KAZAMA, S.; KOSHIMURA, S. EFFECT OF LAND SUBSIDENCE ON FLOOD INUNDATION IN JAKARTA, INDONESIA.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Japan Soc. Civ. Eng. Ser. G (Environmental Res.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https://doi.org/10.2208/jscejer.72.i_283.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Moe, I. R.; Kure,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Januriyadi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 F.; Farid, M.; Udo, K.; Kazama,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Koshimura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Future Projection of Flood Inundation Considering Land-Use Changes and Land Subsidence in Jakarta, Indonesia.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Res. Lett.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2017</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https://doi.org/10.3178/hrl.11.99.</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Emam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R.; Mishra, B. K.; Kumar, P.;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Masago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Y.;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Fukushi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 Impact Assessment of Climate and Land-Use Changes on Flooding Behavior in the Upper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Ciliwung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River, Jakarta, Indonesia.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Water (Switzerland)</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https://doi.org/10.3390/w8120559.</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Januriyadi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 F.; Kazama, S.; Moe, I. R.; Kure, S. Evaluation of Future Flood Risk in Asian Megacities: A Case Study of Jakarta.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Res. Lett.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2018</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https://doi.org/10.3178/hrl.12.14.</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Moe, I.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Rizaldi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Farid,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Moerwanto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Kuntoro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 A. The Use of Rapid Assessment for Flood Hazard Map Development in Upper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Citarum</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River Basin. In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MATEC Web of Conferences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2018; Vol. 229. https://doi.org/10.1051/matecconf/201822904011.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Bronowicka-Mielniczuk</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U.;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Mielniczuk</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Obroślak</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Przystupa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 A Comparison of Some Interpolation Techniques for Determining Spatial Distribution of Nitrogen Compounds in Groundwater.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Int. J. Environ. Res.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https://doi.org/10.1007/s41742-019-00208-6.</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Liu, J.; Doan, C. D.;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Liong</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Y.; Sanders, R.; Dao, A. 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Fewtrell</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Regional Frequency Analysis of Extreme Rainfall Events in Jakarta.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Nat. Hazards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2015</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https://doi.org/10.1007/s11069-014-1363-5.</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32"/>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Jarvis,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Rubiano</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Nelson, A.; Farrow, A.; Mulligan, M. Practical Use of SRTM Data in the Tropics – Comparisons with Digital Elevation Models Generated from Cartographic Data.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Trop. Agric.</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2004</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2" name="TextBox 1">
            <a:extLst>
              <a:ext uri="{FF2B5EF4-FFF2-40B4-BE49-F238E27FC236}">
                <a16:creationId xmlns:a16="http://schemas.microsoft.com/office/drawing/2014/main" id="{1458EC0C-0912-5047-9120-3C01DADA595D}"/>
              </a:ext>
            </a:extLst>
          </p:cNvPr>
          <p:cNvSpPr txBox="1"/>
          <p:nvPr/>
        </p:nvSpPr>
        <p:spPr>
          <a:xfrm>
            <a:off x="-3679" y="3090713"/>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REFERENCES</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090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884894" y="1442473"/>
            <a:ext cx="8896053" cy="1748492"/>
          </a:xfrm>
          <a:prstGeom prst="rect">
            <a:avLst/>
          </a:prstGeom>
          <a:noFill/>
        </p:spPr>
        <p:txBody>
          <a:bodyPr wrap="square" rtlCol="0">
            <a:spAutoFit/>
          </a:bodyPr>
          <a:lstStyle/>
          <a:p>
            <a:pPr marL="342900" lvl="0" indent="-342900" algn="just">
              <a:lnSpc>
                <a:spcPts val="1300"/>
              </a:lnSpc>
              <a:buFont typeface="+mj-lt"/>
              <a:buAutoNum type="arabicPeriod" startAt="47"/>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Zhang, H.; Li, Z.; Saifullah, M.; Li, Q.; Li, X. Impact of DEM Resolution and Spatial Scale: Analysis of Influence Factors and Parameters on Physically Based Distributed Model.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Adv.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Meteorol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2016</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https://doi.org/10.1155/2016/8582041.</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47"/>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Sayama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 Ozawa, G.; Kawakami, T.;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Nabesaka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Fukami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 Rainfall–Runoff–Inundation Analysis of the 2010 Pakistan Flood in the Kabul River Basin.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Sci. J.</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https://doi.org/10.1080/02626667.2011.644245.</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47"/>
            </a:pP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Chini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Pelich</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Pulvirenti</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Pierdicca</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Hostache</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Matgen</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 Sentinel-1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InSAR</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Coherence to Detect Floodwater in Urban Areas: Houston and Hurricane Harvey as a Test Case.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Remote Sens.</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https://doi.org/10.3390/rs11020107.</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47"/>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Ogden, F. L.; Sharif, H. O.; Senarath, S. U. S.; Smith, J. A.; </a:t>
            </a:r>
            <a:r>
              <a:rPr lang="en-US" sz="9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Baeck</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 L.; Richardson, J. R. Hydrologic Analysis of the Fort Collins, Colorado, Flash Flood of 1997.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2000</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https://doi.org/10.1016/S0022-1694(00)00146-3.</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ts val="1300"/>
              </a:lnSpc>
              <a:buFont typeface="+mj-lt"/>
              <a:buAutoNum type="arabicPeriod" startAt="47"/>
            </a:pP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Arnaud, P.; Bouvier, C.; Cisneros, L.; Dominguez, R. Influence of Rainfall Spatial Variability on Flood Prediction. </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 </a:t>
            </a:r>
            <a:r>
              <a:rPr lang="en-US" sz="9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Hydrol</a:t>
            </a:r>
            <a:r>
              <a:rPr lang="en-US" sz="9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2002</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https://doi.org/10.1016/S0022-1694(01)00611-4.</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sp>
        <p:nvSpPr>
          <p:cNvPr id="2" name="TextBox 1">
            <a:extLst>
              <a:ext uri="{FF2B5EF4-FFF2-40B4-BE49-F238E27FC236}">
                <a16:creationId xmlns:a16="http://schemas.microsoft.com/office/drawing/2014/main" id="{1458EC0C-0912-5047-9120-3C01DADA595D}"/>
              </a:ext>
            </a:extLst>
          </p:cNvPr>
          <p:cNvSpPr txBox="1"/>
          <p:nvPr/>
        </p:nvSpPr>
        <p:spPr>
          <a:xfrm>
            <a:off x="-3679" y="3090713"/>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REFERENCES</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0159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18CDE-7136-8D62-E267-0C3B739FB894}"/>
              </a:ext>
            </a:extLst>
          </p:cNvPr>
          <p:cNvSpPr/>
          <p:nvPr/>
        </p:nvSpPr>
        <p:spPr>
          <a:xfrm>
            <a:off x="-2" y="0"/>
            <a:ext cx="12192001"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oup 3">
            <a:extLst>
              <a:ext uri="{FF2B5EF4-FFF2-40B4-BE49-F238E27FC236}">
                <a16:creationId xmlns:a16="http://schemas.microsoft.com/office/drawing/2014/main" id="{5BD72729-6F65-BE65-C5FA-1D24F4780D40}"/>
              </a:ext>
            </a:extLst>
          </p:cNvPr>
          <p:cNvGrpSpPr/>
          <p:nvPr/>
        </p:nvGrpSpPr>
        <p:grpSpPr>
          <a:xfrm>
            <a:off x="3659659" y="748294"/>
            <a:ext cx="482446" cy="192432"/>
            <a:chOff x="4414675" y="4828436"/>
            <a:chExt cx="703424" cy="268203"/>
          </a:xfrm>
        </p:grpSpPr>
        <p:sp>
          <p:nvSpPr>
            <p:cNvPr id="5" name="Oval 4">
              <a:extLst>
                <a:ext uri="{FF2B5EF4-FFF2-40B4-BE49-F238E27FC236}">
                  <a16:creationId xmlns:a16="http://schemas.microsoft.com/office/drawing/2014/main" id="{FC769400-8CEE-E7A9-64CE-BDC383B784B7}"/>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788F987B-EFA4-906F-A6F0-E7C4E3E00A3F}"/>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A637068-2F86-0544-E3A8-A97CEB6BED4F}"/>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91E5FF32-97FD-D74D-995F-F24DF36B0B21}"/>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555E46D4-B006-8061-5758-3A3A86FB7D1C}"/>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471A54CC-9DF4-FECF-7ADE-F22D0DB2CBD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C9098E36-F2E3-1EEF-EB9C-91E5CFDD5C8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0D7572A-2420-21F8-3467-137FE052633D}"/>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3" name="Group 12">
            <a:extLst>
              <a:ext uri="{FF2B5EF4-FFF2-40B4-BE49-F238E27FC236}">
                <a16:creationId xmlns:a16="http://schemas.microsoft.com/office/drawing/2014/main" id="{C97877FF-DEC5-CBFC-E486-74DDB9D1B2A4}"/>
              </a:ext>
            </a:extLst>
          </p:cNvPr>
          <p:cNvGrpSpPr/>
          <p:nvPr/>
        </p:nvGrpSpPr>
        <p:grpSpPr>
          <a:xfrm>
            <a:off x="637406" y="5921622"/>
            <a:ext cx="482446" cy="192432"/>
            <a:chOff x="4414675" y="4828436"/>
            <a:chExt cx="703424" cy="268203"/>
          </a:xfrm>
        </p:grpSpPr>
        <p:sp>
          <p:nvSpPr>
            <p:cNvPr id="14" name="Oval 13">
              <a:extLst>
                <a:ext uri="{FF2B5EF4-FFF2-40B4-BE49-F238E27FC236}">
                  <a16:creationId xmlns:a16="http://schemas.microsoft.com/office/drawing/2014/main" id="{6F04A847-5D53-9A33-0C45-C8AB4BEEC0D9}"/>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BEFCF2D8-C15D-3ED0-9AB2-96A435CB33C5}"/>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90B1E01-D3F2-76A3-9166-DB5D12F76E27}"/>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4F5EC2FD-440E-08F7-0A2F-22C71BAD21A8}"/>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30A8B26-DF33-1B8E-F9D7-061708D828A8}"/>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8D72BC1-7027-359C-05C0-7562194AE6FC}"/>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6A3C188E-3738-A621-267A-BAF7572E916E}"/>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91939DF4-ACB5-16A8-4232-5EAA310E09F6}"/>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2" name="Graphic 21" descr="Aquarius with solid fill">
            <a:extLst>
              <a:ext uri="{FF2B5EF4-FFF2-40B4-BE49-F238E27FC236}">
                <a16:creationId xmlns:a16="http://schemas.microsoft.com/office/drawing/2014/main" id="{87AE51AC-1A9A-7B15-557C-ED398C852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23" name="Graphic 22" descr="Aquarius with solid fill">
            <a:extLst>
              <a:ext uri="{FF2B5EF4-FFF2-40B4-BE49-F238E27FC236}">
                <a16:creationId xmlns:a16="http://schemas.microsoft.com/office/drawing/2014/main" id="{089D11C3-61FA-8F07-1C90-A2A24A952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24" name="TextBox 23">
            <a:extLst>
              <a:ext uri="{FF2B5EF4-FFF2-40B4-BE49-F238E27FC236}">
                <a16:creationId xmlns:a16="http://schemas.microsoft.com/office/drawing/2014/main" id="{72700006-B398-61D7-F8F1-B513276E3032}"/>
              </a:ext>
            </a:extLst>
          </p:cNvPr>
          <p:cNvSpPr txBox="1"/>
          <p:nvPr/>
        </p:nvSpPr>
        <p:spPr>
          <a:xfrm>
            <a:off x="1467148" y="3045861"/>
            <a:ext cx="5767841" cy="769441"/>
          </a:xfrm>
          <a:prstGeom prst="rect">
            <a:avLst/>
          </a:prstGeom>
          <a:noFill/>
        </p:spPr>
        <p:txBody>
          <a:bodyPr wrap="square" rtlCol="0">
            <a:spAutoFit/>
          </a:bodyPr>
          <a:lstStyle/>
          <a:p>
            <a:r>
              <a:rPr lang="id-ID"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INTRODUCTION</a:t>
            </a:r>
            <a:endParaRPr lang="en-US"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45036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27556" y="2829803"/>
            <a:ext cx="2280737" cy="1200329"/>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JAKARTA FLOOD JANUARY 2020</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2" y="4100019"/>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4" name="Picture 3">
            <a:extLst>
              <a:ext uri="{FF2B5EF4-FFF2-40B4-BE49-F238E27FC236}">
                <a16:creationId xmlns:a16="http://schemas.microsoft.com/office/drawing/2014/main" id="{4FD9F3A6-9054-6897-746E-CDB10B3BED75}"/>
              </a:ext>
            </a:extLst>
          </p:cNvPr>
          <p:cNvPicPr>
            <a:picLocks noChangeAspect="1"/>
          </p:cNvPicPr>
          <p:nvPr/>
        </p:nvPicPr>
        <p:blipFill>
          <a:blip r:embed="rId5"/>
          <a:stretch>
            <a:fillRect/>
          </a:stretch>
        </p:blipFill>
        <p:spPr>
          <a:xfrm>
            <a:off x="3154253" y="1263123"/>
            <a:ext cx="4688013" cy="1218145"/>
          </a:xfrm>
          <a:prstGeom prst="rect">
            <a:avLst/>
          </a:prstGeom>
        </p:spPr>
      </p:pic>
      <p:pic>
        <p:nvPicPr>
          <p:cNvPr id="7" name="Picture 6">
            <a:extLst>
              <a:ext uri="{FF2B5EF4-FFF2-40B4-BE49-F238E27FC236}">
                <a16:creationId xmlns:a16="http://schemas.microsoft.com/office/drawing/2014/main" id="{BE15E242-5726-6B41-074B-4EE474DAD2D8}"/>
              </a:ext>
            </a:extLst>
          </p:cNvPr>
          <p:cNvPicPr>
            <a:picLocks noChangeAspect="1"/>
          </p:cNvPicPr>
          <p:nvPr/>
        </p:nvPicPr>
        <p:blipFill rotWithShape="1">
          <a:blip r:embed="rId6"/>
          <a:srcRect l="22430" t="32063" r="41454" b="10756"/>
          <a:stretch/>
        </p:blipFill>
        <p:spPr>
          <a:xfrm>
            <a:off x="7490306" y="1872195"/>
            <a:ext cx="4403272" cy="3921448"/>
          </a:xfrm>
          <a:prstGeom prst="rect">
            <a:avLst/>
          </a:prstGeom>
        </p:spPr>
      </p:pic>
      <p:pic>
        <p:nvPicPr>
          <p:cNvPr id="11" name="Picture 10">
            <a:extLst>
              <a:ext uri="{FF2B5EF4-FFF2-40B4-BE49-F238E27FC236}">
                <a16:creationId xmlns:a16="http://schemas.microsoft.com/office/drawing/2014/main" id="{43EECA07-5C32-380E-1112-9F577443B7E6}"/>
              </a:ext>
            </a:extLst>
          </p:cNvPr>
          <p:cNvPicPr>
            <a:picLocks noChangeAspect="1"/>
          </p:cNvPicPr>
          <p:nvPr/>
        </p:nvPicPr>
        <p:blipFill rotWithShape="1">
          <a:blip r:embed="rId7"/>
          <a:srcRect l="25871" t="10912" r="24311" b="20272"/>
          <a:stretch/>
        </p:blipFill>
        <p:spPr>
          <a:xfrm>
            <a:off x="2871738" y="2840987"/>
            <a:ext cx="4490029" cy="3488872"/>
          </a:xfrm>
          <a:prstGeom prst="rect">
            <a:avLst/>
          </a:prstGeom>
        </p:spPr>
      </p:pic>
    </p:spTree>
    <p:extLst>
      <p:ext uri="{BB962C8B-B14F-4D97-AF65-F5344CB8AC3E}">
        <p14:creationId xmlns:p14="http://schemas.microsoft.com/office/powerpoint/2010/main" val="172776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227556" y="2829803"/>
            <a:ext cx="2280737" cy="1200329"/>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CILIWUNG CISADANE RIVER BASIN AREA</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2" y="4100019"/>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12" name="Picture 11">
            <a:extLst>
              <a:ext uri="{FF2B5EF4-FFF2-40B4-BE49-F238E27FC236}">
                <a16:creationId xmlns:a16="http://schemas.microsoft.com/office/drawing/2014/main" id="{9D63648E-3162-8068-9926-B94915592D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8582" y="1015704"/>
            <a:ext cx="5164154" cy="4832410"/>
          </a:xfrm>
          <a:prstGeom prst="rect">
            <a:avLst/>
          </a:prstGeom>
          <a:noFill/>
          <a:ln>
            <a:noFill/>
          </a:ln>
        </p:spPr>
      </p:pic>
      <p:graphicFrame>
        <p:nvGraphicFramePr>
          <p:cNvPr id="2" name="Table 3">
            <a:extLst>
              <a:ext uri="{FF2B5EF4-FFF2-40B4-BE49-F238E27FC236}">
                <a16:creationId xmlns:a16="http://schemas.microsoft.com/office/drawing/2014/main" id="{10A6D2DD-7042-2646-1BCB-91487A31C9FB}"/>
              </a:ext>
            </a:extLst>
          </p:cNvPr>
          <p:cNvGraphicFramePr>
            <a:graphicFrameLocks noGrp="1"/>
          </p:cNvGraphicFramePr>
          <p:nvPr>
            <p:extLst>
              <p:ext uri="{D42A27DB-BD31-4B8C-83A1-F6EECF244321}">
                <p14:modId xmlns:p14="http://schemas.microsoft.com/office/powerpoint/2010/main" val="2950428868"/>
              </p:ext>
            </p:extLst>
          </p:nvPr>
        </p:nvGraphicFramePr>
        <p:xfrm>
          <a:off x="8394317" y="2128609"/>
          <a:ext cx="3412526" cy="1965960"/>
        </p:xfrm>
        <a:graphic>
          <a:graphicData uri="http://schemas.openxmlformats.org/drawingml/2006/table">
            <a:tbl>
              <a:tblPr firstRow="1" bandRow="1">
                <a:tableStyleId>{5C22544A-7EE6-4342-B048-85BDC9FD1C3A}</a:tableStyleId>
              </a:tblPr>
              <a:tblGrid>
                <a:gridCol w="1414250">
                  <a:extLst>
                    <a:ext uri="{9D8B030D-6E8A-4147-A177-3AD203B41FA5}">
                      <a16:colId xmlns:a16="http://schemas.microsoft.com/office/drawing/2014/main" val="1660127917"/>
                    </a:ext>
                  </a:extLst>
                </a:gridCol>
                <a:gridCol w="1998276">
                  <a:extLst>
                    <a:ext uri="{9D8B030D-6E8A-4147-A177-3AD203B41FA5}">
                      <a16:colId xmlns:a16="http://schemas.microsoft.com/office/drawing/2014/main" val="417897478"/>
                    </a:ext>
                  </a:extLst>
                </a:gridCol>
              </a:tblGrid>
              <a:tr h="370840">
                <a:tc gridSpan="2">
                  <a:txBody>
                    <a:bodyPr/>
                    <a:lstStyle/>
                    <a:p>
                      <a:pPr algn="l"/>
                      <a:r>
                        <a:rPr lang="id-ID" sz="1000" dirty="0" err="1">
                          <a:solidFill>
                            <a:schemeClr val="tx1"/>
                          </a:solidFill>
                          <a:latin typeface="Palatino Linotype" panose="02040502050505030304" pitchFamily="18" charset="0"/>
                        </a:rPr>
                        <a:t>Ciliwung-Cisadane</a:t>
                      </a:r>
                      <a:r>
                        <a:rPr lang="id-ID" sz="1000" dirty="0">
                          <a:solidFill>
                            <a:schemeClr val="tx1"/>
                          </a:solidFill>
                          <a:latin typeface="Palatino Linotype" panose="02040502050505030304" pitchFamily="18" charset="0"/>
                        </a:rPr>
                        <a:t> </a:t>
                      </a:r>
                      <a:r>
                        <a:rPr lang="id-ID" sz="1000" dirty="0" err="1">
                          <a:solidFill>
                            <a:schemeClr val="tx1"/>
                          </a:solidFill>
                          <a:latin typeface="Palatino Linotype" panose="02040502050505030304" pitchFamily="18" charset="0"/>
                        </a:rPr>
                        <a:t>River</a:t>
                      </a:r>
                      <a:r>
                        <a:rPr lang="id-ID" sz="1000" dirty="0">
                          <a:solidFill>
                            <a:schemeClr val="tx1"/>
                          </a:solidFill>
                          <a:latin typeface="Palatino Linotype" panose="02040502050505030304" pitchFamily="18" charset="0"/>
                        </a:rPr>
                        <a:t> Basin</a:t>
                      </a:r>
                      <a:endParaRPr lang="en-ID" sz="1000" dirty="0">
                        <a:solidFill>
                          <a:schemeClr val="tx1"/>
                        </a:solidFill>
                        <a:latin typeface="Palatino Linotype" panose="02040502050505030304" pitchFamily="18" charset="0"/>
                      </a:endParaRPr>
                    </a:p>
                  </a:txBody>
                  <a:tcPr>
                    <a:noFill/>
                  </a:tcPr>
                </a:tc>
                <a:tc hMerge="1">
                  <a:txBody>
                    <a:bodyPr/>
                    <a:lstStyle/>
                    <a:p>
                      <a:endParaRPr lang="en-ID" sz="100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3004411775"/>
                  </a:ext>
                </a:extLst>
              </a:tr>
              <a:tr h="370840">
                <a:tc>
                  <a:txBody>
                    <a:bodyPr/>
                    <a:lstStyle/>
                    <a:p>
                      <a:pPr algn="l"/>
                      <a:r>
                        <a:rPr lang="id-ID" sz="1000" dirty="0" err="1">
                          <a:solidFill>
                            <a:schemeClr val="tx1"/>
                          </a:solidFill>
                          <a:latin typeface="Palatino Linotype" panose="02040502050505030304" pitchFamily="18" charset="0"/>
                        </a:rPr>
                        <a:t>River</a:t>
                      </a:r>
                      <a:r>
                        <a:rPr lang="id-ID" sz="1000" dirty="0">
                          <a:solidFill>
                            <a:schemeClr val="tx1"/>
                          </a:solidFill>
                          <a:latin typeface="Palatino Linotype" panose="02040502050505030304" pitchFamily="18" charset="0"/>
                        </a:rPr>
                        <a:t> Basin:</a:t>
                      </a:r>
                      <a:endParaRPr lang="en-ID" sz="1000" dirty="0">
                        <a:solidFill>
                          <a:schemeClr val="tx1"/>
                        </a:solidFill>
                        <a:latin typeface="Palatino Linotype" panose="02040502050505030304" pitchFamily="18" charset="0"/>
                      </a:endParaRPr>
                    </a:p>
                  </a:txBody>
                  <a:tcPr>
                    <a:noFill/>
                  </a:tcPr>
                </a:tc>
                <a:tc>
                  <a:txBody>
                    <a:bodyPr/>
                    <a:lstStyle/>
                    <a:p>
                      <a:pPr algn="l"/>
                      <a:r>
                        <a:rPr lang="id-ID" sz="1000" dirty="0">
                          <a:solidFill>
                            <a:schemeClr val="tx1"/>
                          </a:solidFill>
                          <a:latin typeface="Palatino Linotype" panose="02040502050505030304" pitchFamily="18" charset="0"/>
                        </a:rPr>
                        <a:t>15 </a:t>
                      </a:r>
                      <a:r>
                        <a:rPr lang="id-ID" sz="1000" dirty="0" err="1">
                          <a:solidFill>
                            <a:schemeClr val="tx1"/>
                          </a:solidFill>
                          <a:latin typeface="Palatino Linotype" panose="02040502050505030304" pitchFamily="18" charset="0"/>
                        </a:rPr>
                        <a:t>river</a:t>
                      </a:r>
                      <a:r>
                        <a:rPr lang="id-ID" sz="1000" dirty="0">
                          <a:solidFill>
                            <a:schemeClr val="tx1"/>
                          </a:solidFill>
                          <a:latin typeface="Palatino Linotype" panose="02040502050505030304" pitchFamily="18" charset="0"/>
                        </a:rPr>
                        <a:t> </a:t>
                      </a:r>
                      <a:r>
                        <a:rPr lang="id-ID" sz="1000" dirty="0" err="1">
                          <a:solidFill>
                            <a:schemeClr val="tx1"/>
                          </a:solidFill>
                          <a:latin typeface="Palatino Linotype" panose="02040502050505030304" pitchFamily="18" charset="0"/>
                        </a:rPr>
                        <a:t>basins</a:t>
                      </a:r>
                      <a:endParaRPr lang="en-ID" sz="100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242001361"/>
                  </a:ext>
                </a:extLst>
              </a:tr>
              <a:tr h="370840">
                <a:tc>
                  <a:txBody>
                    <a:bodyPr/>
                    <a:lstStyle/>
                    <a:p>
                      <a:pPr algn="l"/>
                      <a:r>
                        <a:rPr lang="id-ID" sz="1000" dirty="0">
                          <a:solidFill>
                            <a:schemeClr val="tx1"/>
                          </a:solidFill>
                          <a:latin typeface="Palatino Linotype" panose="02040502050505030304" pitchFamily="18" charset="0"/>
                        </a:rPr>
                        <a:t>Total Area: </a:t>
                      </a:r>
                      <a:endParaRPr lang="en-ID" sz="1000" dirty="0">
                        <a:solidFill>
                          <a:schemeClr val="tx1"/>
                        </a:solidFill>
                        <a:latin typeface="Palatino Linotype" panose="02040502050505030304" pitchFamily="18" charset="0"/>
                      </a:endParaRPr>
                    </a:p>
                  </a:txBody>
                  <a:tcPr>
                    <a:noFill/>
                  </a:tcPr>
                </a:tc>
                <a:tc>
                  <a:txBody>
                    <a:bodyPr/>
                    <a:lstStyle/>
                    <a:p>
                      <a:pPr algn="l"/>
                      <a:r>
                        <a:rPr lang="en-US" sz="1000" dirty="0">
                          <a:solidFill>
                            <a:schemeClr val="tx1"/>
                          </a:solidFill>
                          <a:latin typeface="Palatino Linotype" panose="02040502050505030304" pitchFamily="18" charset="0"/>
                        </a:rPr>
                        <a:t>5269.84 km</a:t>
                      </a:r>
                      <a:r>
                        <a:rPr lang="en-US" sz="1000" baseline="30000" dirty="0">
                          <a:solidFill>
                            <a:schemeClr val="tx1"/>
                          </a:solidFill>
                          <a:latin typeface="Palatino Linotype" panose="02040502050505030304" pitchFamily="18" charset="0"/>
                        </a:rPr>
                        <a:t>2</a:t>
                      </a:r>
                      <a:endParaRPr lang="en-ID" sz="1000" baseline="3000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1849575949"/>
                  </a:ext>
                </a:extLst>
              </a:tr>
              <a:tr h="370840">
                <a:tc>
                  <a:txBody>
                    <a:bodyPr/>
                    <a:lstStyle/>
                    <a:p>
                      <a:pPr algn="l"/>
                      <a:r>
                        <a:rPr lang="id-ID" sz="1000" dirty="0" err="1">
                          <a:solidFill>
                            <a:schemeClr val="tx1"/>
                          </a:solidFill>
                          <a:latin typeface="Palatino Linotype" panose="02040502050505030304" pitchFamily="18" charset="0"/>
                        </a:rPr>
                        <a:t>Administrative</a:t>
                      </a:r>
                      <a:r>
                        <a:rPr lang="id-ID" sz="1000" dirty="0">
                          <a:solidFill>
                            <a:schemeClr val="tx1"/>
                          </a:solidFill>
                          <a:latin typeface="Palatino Linotype" panose="02040502050505030304" pitchFamily="18" charset="0"/>
                        </a:rPr>
                        <a:t> area:</a:t>
                      </a:r>
                      <a:endParaRPr lang="en-ID" sz="1000" dirty="0">
                        <a:solidFill>
                          <a:schemeClr val="tx1"/>
                        </a:solidFill>
                        <a:latin typeface="Palatino Linotype" panose="02040502050505030304" pitchFamily="18" charset="0"/>
                      </a:endParaRPr>
                    </a:p>
                  </a:txBody>
                  <a:tcPr>
                    <a:noFill/>
                  </a:tcPr>
                </a:tc>
                <a:tc>
                  <a:txBody>
                    <a:bodyPr/>
                    <a:lstStyle/>
                    <a:p>
                      <a:pPr algn="l"/>
                      <a:r>
                        <a:rPr lang="en-US" sz="1000" dirty="0">
                          <a:solidFill>
                            <a:schemeClr val="tx1"/>
                          </a:solidFill>
                          <a:latin typeface="Palatino Linotype" panose="02040502050505030304" pitchFamily="18" charset="0"/>
                        </a:rPr>
                        <a:t>3 Provinces, 9 cities/municipalities as follow Province of DKI Jakarta (5 cities), Bogor, Depok, Bekasi, and Tangerang</a:t>
                      </a:r>
                      <a:r>
                        <a:rPr lang="id-ID" sz="1000" dirty="0">
                          <a:solidFill>
                            <a:schemeClr val="tx1"/>
                          </a:solidFill>
                          <a:latin typeface="Palatino Linotype" panose="02040502050505030304" pitchFamily="18" charset="0"/>
                        </a:rPr>
                        <a:t>.</a:t>
                      </a:r>
                      <a:endParaRPr lang="en-ID" sz="1000" dirty="0">
                        <a:solidFill>
                          <a:schemeClr val="tx1"/>
                        </a:solidFill>
                        <a:latin typeface="Palatino Linotype" panose="02040502050505030304" pitchFamily="18" charset="0"/>
                      </a:endParaRPr>
                    </a:p>
                  </a:txBody>
                  <a:tcPr>
                    <a:noFill/>
                  </a:tcPr>
                </a:tc>
                <a:extLst>
                  <a:ext uri="{0D108BD9-81ED-4DB2-BD59-A6C34878D82A}">
                    <a16:rowId xmlns:a16="http://schemas.microsoft.com/office/drawing/2014/main" val="3619639945"/>
                  </a:ext>
                </a:extLst>
              </a:tr>
            </a:tbl>
          </a:graphicData>
        </a:graphic>
      </p:graphicFrame>
      <p:sp>
        <p:nvSpPr>
          <p:cNvPr id="5" name="TextBox 4">
            <a:extLst>
              <a:ext uri="{FF2B5EF4-FFF2-40B4-BE49-F238E27FC236}">
                <a16:creationId xmlns:a16="http://schemas.microsoft.com/office/drawing/2014/main" id="{E915D2D8-1DEE-3FE9-26B5-20B94BAF9A35}"/>
              </a:ext>
            </a:extLst>
          </p:cNvPr>
          <p:cNvSpPr txBox="1"/>
          <p:nvPr/>
        </p:nvSpPr>
        <p:spPr>
          <a:xfrm>
            <a:off x="1883708" y="5955509"/>
            <a:ext cx="5722826" cy="297004"/>
          </a:xfrm>
          <a:prstGeom prst="rect">
            <a:avLst/>
          </a:prstGeom>
          <a:noFill/>
        </p:spPr>
        <p:txBody>
          <a:bodyPr wrap="square">
            <a:spAutoFit/>
          </a:bodyPr>
          <a:lstStyle/>
          <a:p>
            <a:pPr marL="1656080" algn="ctr">
              <a:lnSpc>
                <a:spcPct val="95000"/>
              </a:lnSpc>
              <a:spcBef>
                <a:spcPts val="600"/>
              </a:spcBef>
              <a:spcAft>
                <a:spcPts val="1200"/>
              </a:spcAft>
            </a:pPr>
            <a:r>
              <a:rPr lang="en-US" sz="1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1 </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Study Area</a:t>
            </a:r>
            <a:endParaRPr lang="en-ID"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64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F18CDE-7136-8D62-E267-0C3B739FB894}"/>
              </a:ext>
            </a:extLst>
          </p:cNvPr>
          <p:cNvSpPr/>
          <p:nvPr/>
        </p:nvSpPr>
        <p:spPr>
          <a:xfrm>
            <a:off x="-2" y="0"/>
            <a:ext cx="12192001"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 name="Group 3">
            <a:extLst>
              <a:ext uri="{FF2B5EF4-FFF2-40B4-BE49-F238E27FC236}">
                <a16:creationId xmlns:a16="http://schemas.microsoft.com/office/drawing/2014/main" id="{5BD72729-6F65-BE65-C5FA-1D24F4780D40}"/>
              </a:ext>
            </a:extLst>
          </p:cNvPr>
          <p:cNvGrpSpPr/>
          <p:nvPr/>
        </p:nvGrpSpPr>
        <p:grpSpPr>
          <a:xfrm>
            <a:off x="3659659" y="748294"/>
            <a:ext cx="482446" cy="192432"/>
            <a:chOff x="4414675" y="4828436"/>
            <a:chExt cx="703424" cy="268203"/>
          </a:xfrm>
        </p:grpSpPr>
        <p:sp>
          <p:nvSpPr>
            <p:cNvPr id="5" name="Oval 4">
              <a:extLst>
                <a:ext uri="{FF2B5EF4-FFF2-40B4-BE49-F238E27FC236}">
                  <a16:creationId xmlns:a16="http://schemas.microsoft.com/office/drawing/2014/main" id="{FC769400-8CEE-E7A9-64CE-BDC383B784B7}"/>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788F987B-EFA4-906F-A6F0-E7C4E3E00A3F}"/>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A637068-2F86-0544-E3A8-A97CEB6BED4F}"/>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91E5FF32-97FD-D74D-995F-F24DF36B0B21}"/>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555E46D4-B006-8061-5758-3A3A86FB7D1C}"/>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471A54CC-9DF4-FECF-7ADE-F22D0DB2CBD8}"/>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C9098E36-F2E3-1EEF-EB9C-91E5CFDD5C8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0D7572A-2420-21F8-3467-137FE052633D}"/>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3" name="Group 12">
            <a:extLst>
              <a:ext uri="{FF2B5EF4-FFF2-40B4-BE49-F238E27FC236}">
                <a16:creationId xmlns:a16="http://schemas.microsoft.com/office/drawing/2014/main" id="{C97877FF-DEC5-CBFC-E486-74DDB9D1B2A4}"/>
              </a:ext>
            </a:extLst>
          </p:cNvPr>
          <p:cNvGrpSpPr/>
          <p:nvPr/>
        </p:nvGrpSpPr>
        <p:grpSpPr>
          <a:xfrm>
            <a:off x="637406" y="5921622"/>
            <a:ext cx="482446" cy="192432"/>
            <a:chOff x="4414675" y="4828436"/>
            <a:chExt cx="703424" cy="268203"/>
          </a:xfrm>
        </p:grpSpPr>
        <p:sp>
          <p:nvSpPr>
            <p:cNvPr id="14" name="Oval 13">
              <a:extLst>
                <a:ext uri="{FF2B5EF4-FFF2-40B4-BE49-F238E27FC236}">
                  <a16:creationId xmlns:a16="http://schemas.microsoft.com/office/drawing/2014/main" id="{6F04A847-5D53-9A33-0C45-C8AB4BEEC0D9}"/>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BEFCF2D8-C15D-3ED0-9AB2-96A435CB33C5}"/>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90B1E01-D3F2-76A3-9166-DB5D12F76E27}"/>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4F5EC2FD-440E-08F7-0A2F-22C71BAD21A8}"/>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30A8B26-DF33-1B8E-F9D7-061708D828A8}"/>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8D72BC1-7027-359C-05C0-7562194AE6FC}"/>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6A3C188E-3738-A621-267A-BAF7572E916E}"/>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91939DF4-ACB5-16A8-4232-5EAA310E09F6}"/>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2" name="Graphic 21" descr="Aquarius with solid fill">
            <a:extLst>
              <a:ext uri="{FF2B5EF4-FFF2-40B4-BE49-F238E27FC236}">
                <a16:creationId xmlns:a16="http://schemas.microsoft.com/office/drawing/2014/main" id="{87AE51AC-1A9A-7B15-557C-ED398C852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23" name="Graphic 22" descr="Aquarius with solid fill">
            <a:extLst>
              <a:ext uri="{FF2B5EF4-FFF2-40B4-BE49-F238E27FC236}">
                <a16:creationId xmlns:a16="http://schemas.microsoft.com/office/drawing/2014/main" id="{089D11C3-61FA-8F07-1C90-A2A24A952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sp>
        <p:nvSpPr>
          <p:cNvPr id="24" name="TextBox 23">
            <a:extLst>
              <a:ext uri="{FF2B5EF4-FFF2-40B4-BE49-F238E27FC236}">
                <a16:creationId xmlns:a16="http://schemas.microsoft.com/office/drawing/2014/main" id="{72700006-B398-61D7-F8F1-B513276E3032}"/>
              </a:ext>
            </a:extLst>
          </p:cNvPr>
          <p:cNvSpPr txBox="1"/>
          <p:nvPr/>
        </p:nvSpPr>
        <p:spPr>
          <a:xfrm>
            <a:off x="1467148" y="3045861"/>
            <a:ext cx="5767841" cy="769441"/>
          </a:xfrm>
          <a:prstGeom prst="rect">
            <a:avLst/>
          </a:prstGeom>
          <a:noFill/>
        </p:spPr>
        <p:txBody>
          <a:bodyPr wrap="square" rtlCol="0">
            <a:spAutoFit/>
          </a:bodyPr>
          <a:lstStyle/>
          <a:p>
            <a:r>
              <a:rPr lang="id-ID"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DATA</a:t>
            </a:r>
            <a:endParaRPr lang="en-US" sz="4400"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937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PRECIPITATION DATA</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14" name="Picture 13" descr="Map&#10;&#10;Description automatically generated">
            <a:extLst>
              <a:ext uri="{FF2B5EF4-FFF2-40B4-BE49-F238E27FC236}">
                <a16:creationId xmlns:a16="http://schemas.microsoft.com/office/drawing/2014/main" id="{DF6A7027-4E0C-20C2-10FF-B36EDEE02FB2}"/>
              </a:ext>
            </a:extLst>
          </p:cNvPr>
          <p:cNvPicPr>
            <a:picLocks noChangeAspect="1"/>
          </p:cNvPicPr>
          <p:nvPr/>
        </p:nvPicPr>
        <p:blipFill>
          <a:blip r:embed="rId5" cstate="print">
            <a:extLst>
              <a:ext uri="{28A0092B-C50C-407E-A947-70E740481C1C}">
                <a14:useLocalDpi xmlns:a14="http://schemas.microsoft.com/office/drawing/2010/main" val="0"/>
              </a:ext>
            </a:extLst>
          </a:blip>
          <a:srcRect t="-2341" r="50594"/>
          <a:stretch>
            <a:fillRect/>
          </a:stretch>
        </p:blipFill>
        <p:spPr bwMode="auto">
          <a:xfrm>
            <a:off x="3026143" y="1188881"/>
            <a:ext cx="3657600" cy="3484064"/>
          </a:xfrm>
          <a:prstGeom prst="rect">
            <a:avLst/>
          </a:prstGeom>
          <a:noFill/>
          <a:ln>
            <a:noFill/>
          </a:ln>
        </p:spPr>
      </p:pic>
      <p:pic>
        <p:nvPicPr>
          <p:cNvPr id="15" name="Picture 14" descr="Map&#10;&#10;Description automatically generated">
            <a:extLst>
              <a:ext uri="{FF2B5EF4-FFF2-40B4-BE49-F238E27FC236}">
                <a16:creationId xmlns:a16="http://schemas.microsoft.com/office/drawing/2014/main" id="{2FC27A7F-A7D7-DCFE-D695-91B6338CEF09}"/>
              </a:ext>
            </a:extLst>
          </p:cNvPr>
          <p:cNvPicPr>
            <a:picLocks noChangeAspect="1"/>
          </p:cNvPicPr>
          <p:nvPr/>
        </p:nvPicPr>
        <p:blipFill>
          <a:blip r:embed="rId6" cstate="print">
            <a:extLst>
              <a:ext uri="{28A0092B-C50C-407E-A947-70E740481C1C}">
                <a14:useLocalDpi xmlns:a14="http://schemas.microsoft.com/office/drawing/2010/main" val="0"/>
              </a:ext>
            </a:extLst>
          </a:blip>
          <a:srcRect l="49406" t="-2669"/>
          <a:stretch>
            <a:fillRect/>
          </a:stretch>
        </p:blipFill>
        <p:spPr bwMode="auto">
          <a:xfrm>
            <a:off x="7094797" y="2585597"/>
            <a:ext cx="3657600" cy="3409406"/>
          </a:xfrm>
          <a:prstGeom prst="rect">
            <a:avLst/>
          </a:prstGeom>
          <a:noFill/>
          <a:ln>
            <a:noFill/>
          </a:ln>
        </p:spPr>
      </p:pic>
      <p:sp>
        <p:nvSpPr>
          <p:cNvPr id="16" name="Rectangle 1">
            <a:extLst>
              <a:ext uri="{FF2B5EF4-FFF2-40B4-BE49-F238E27FC236}">
                <a16:creationId xmlns:a16="http://schemas.microsoft.com/office/drawing/2014/main" id="{C1F564B6-182A-7508-801D-69F522FD7B4E}"/>
              </a:ext>
            </a:extLst>
          </p:cNvPr>
          <p:cNvSpPr>
            <a:spLocks noChangeArrowheads="1"/>
          </p:cNvSpPr>
          <p:nvPr/>
        </p:nvSpPr>
        <p:spPr bwMode="auto">
          <a:xfrm rot="10800000" flipV="1">
            <a:off x="7161634" y="1554247"/>
            <a:ext cx="418708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1050" b="0"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 precipitation data were collected from 24 rainfall stations in </a:t>
            </a:r>
            <a:r>
              <a:rPr kumimoji="0" lang="en-US" altLang="zh-CN" sz="1050" b="0" i="0" u="none" strike="noStrike" cap="none" normalizeH="0" baseline="0" dirty="0" err="1">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Ciliwung</a:t>
            </a:r>
            <a:r>
              <a:rPr kumimoji="0" lang="en-US" altLang="zh-CN" sz="1050" b="0"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 </a:t>
            </a:r>
            <a:r>
              <a:rPr kumimoji="0" lang="en-US" altLang="zh-CN" sz="1050" b="0" i="0" u="none" strike="noStrike" cap="none" normalizeH="0" baseline="0" dirty="0" err="1">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Cisadane</a:t>
            </a:r>
            <a:r>
              <a:rPr kumimoji="0" lang="en-US" altLang="zh-CN" sz="1050" b="0"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Watershed during the flood event. All of the rain stations are located around the study area as shown in </a:t>
            </a:r>
            <a:r>
              <a:rPr kumimoji="0" lang="en-US" altLang="zh-CN" sz="1050" b="1"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Figure 2</a:t>
            </a:r>
            <a:r>
              <a:rPr kumimoji="0" lang="en-US" altLang="zh-CN" sz="1050" b="0"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 and in </a:t>
            </a:r>
            <a:r>
              <a:rPr kumimoji="0" lang="en-US" altLang="zh-CN" sz="1050" b="1"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Figure 2</a:t>
            </a:r>
            <a:r>
              <a:rPr kumimoji="0" lang="en-US" altLang="zh-CN" sz="1050" b="0" i="0" u="none" strike="noStrike" cap="none" normalizeH="0" baseline="0" dirty="0">
                <a:ln>
                  <a:noFill/>
                </a:ln>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(b) presents the rainfall distribution throughout the river area using Inverse Distance Weighted Interpolation (IDW) method. </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69D285D9-4109-4A93-A96A-F4C242D5BCF7}"/>
              </a:ext>
            </a:extLst>
          </p:cNvPr>
          <p:cNvSpPr txBox="1"/>
          <p:nvPr/>
        </p:nvSpPr>
        <p:spPr>
          <a:xfrm>
            <a:off x="1127568" y="4791104"/>
            <a:ext cx="5638315" cy="413959"/>
          </a:xfrm>
          <a:prstGeom prst="rect">
            <a:avLst/>
          </a:prstGeom>
          <a:noFill/>
        </p:spPr>
        <p:txBody>
          <a:bodyPr wrap="square">
            <a:spAutoFit/>
          </a:bodyPr>
          <a:lstStyle/>
          <a:p>
            <a:pPr marL="1656080" algn="ctr">
              <a:lnSpc>
                <a:spcPct val="95000"/>
              </a:lnSpc>
              <a:spcBef>
                <a:spcPts val="600"/>
              </a:spcBef>
              <a:spcAft>
                <a:spcPts val="1200"/>
              </a:spcAft>
            </a:pP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2</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Rainfall datasets in the study area: (a) Rainfall station locations; </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6FF3904-0D2F-7FE7-5D95-209DA99FE981}"/>
              </a:ext>
            </a:extLst>
          </p:cNvPr>
          <p:cNvSpPr txBox="1"/>
          <p:nvPr/>
        </p:nvSpPr>
        <p:spPr>
          <a:xfrm>
            <a:off x="5402083" y="6054476"/>
            <a:ext cx="5638315" cy="413959"/>
          </a:xfrm>
          <a:prstGeom prst="rect">
            <a:avLst/>
          </a:prstGeom>
          <a:noFill/>
        </p:spPr>
        <p:txBody>
          <a:bodyPr wrap="square">
            <a:spAutoFit/>
          </a:bodyPr>
          <a:lstStyle/>
          <a:p>
            <a:pPr marL="1656080" algn="ctr">
              <a:lnSpc>
                <a:spcPct val="95000"/>
              </a:lnSpc>
              <a:spcBef>
                <a:spcPts val="600"/>
              </a:spcBef>
              <a:spcAft>
                <a:spcPts val="1200"/>
              </a:spcAft>
            </a:pP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2</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Rainfall datasets in the study area: (b) Rainfall distribution on January 1</a:t>
            </a:r>
            <a:r>
              <a:rPr lang="en-US" sz="1050"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a:t>
            </a:r>
            <a:r>
              <a:rPr lang="en-US"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2020</a:t>
            </a:r>
            <a:endParaRPr lang="en-ID" sz="105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46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3679" y="2933394"/>
            <a:ext cx="2743200" cy="646331"/>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PRECIPITATION DATA</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298420" y="3592854"/>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2" name="Picture 1" descr="A picture containing graphical user interface&#10;&#10;Description automatically generated">
            <a:extLst>
              <a:ext uri="{FF2B5EF4-FFF2-40B4-BE49-F238E27FC236}">
                <a16:creationId xmlns:a16="http://schemas.microsoft.com/office/drawing/2014/main" id="{2528C5AC-8D1C-732D-8F05-323FAFF7E3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7190" y="1337271"/>
            <a:ext cx="5619750" cy="3838575"/>
          </a:xfrm>
          <a:prstGeom prst="rect">
            <a:avLst/>
          </a:prstGeom>
          <a:solidFill>
            <a:srgbClr val="FFFFFF"/>
          </a:solidFill>
          <a:ln>
            <a:noFill/>
          </a:ln>
        </p:spPr>
      </p:pic>
      <p:sp>
        <p:nvSpPr>
          <p:cNvPr id="4" name="Rectangle 1">
            <a:extLst>
              <a:ext uri="{FF2B5EF4-FFF2-40B4-BE49-F238E27FC236}">
                <a16:creationId xmlns:a16="http://schemas.microsoft.com/office/drawing/2014/main" id="{426B0F4C-E646-0112-0068-38BD932FF1DF}"/>
              </a:ext>
            </a:extLst>
          </p:cNvPr>
          <p:cNvSpPr>
            <a:spLocks noChangeArrowheads="1"/>
          </p:cNvSpPr>
          <p:nvPr/>
        </p:nvSpPr>
        <p:spPr bwMode="auto">
          <a:xfrm>
            <a:off x="8964735" y="2459771"/>
            <a:ext cx="286800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9875"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forecasting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return</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period</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rainfall</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used</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BMKG </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Meteorological</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Geophysical</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Institution</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kumimoji="0" lang="id-ID" altLang="en-US" sz="1000" b="0" i="0" u="none" strike="noStrike" cap="none" normalizeH="0" baseline="0" dirty="0" err="1">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kumimoji="0" lang="id-ID"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Indonesia) </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rainfall dataset in a period of 1986-2010 as a reference. The data was distributed throughout study area as presented in </a:t>
            </a:r>
            <a:r>
              <a:rPr kumimoji="0" lang="en-US" altLang="en-US" sz="1000" b="1"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3</a:t>
            </a:r>
            <a:r>
              <a:rPr kumimoji="0" lang="en-US" altLang="en-US" sz="1000" b="0" i="0" u="none" strike="noStrike" cap="none" normalizeH="0" baseline="0" dirty="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Compared with the rainfall was occurs on January 1st, maximum rainfall on that event exceeded the maximum data in 100-years period which has good corresponding with the previous study.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67926257-5A84-BD9E-4C20-DA77FAE6A78F}"/>
              </a:ext>
            </a:extLst>
          </p:cNvPr>
          <p:cNvSpPr txBox="1"/>
          <p:nvPr/>
        </p:nvSpPr>
        <p:spPr>
          <a:xfrm>
            <a:off x="1119852" y="5164206"/>
            <a:ext cx="7753233" cy="487056"/>
          </a:xfrm>
          <a:prstGeom prst="rect">
            <a:avLst/>
          </a:prstGeom>
          <a:noFill/>
        </p:spPr>
        <p:txBody>
          <a:bodyPr wrap="square">
            <a:spAutoFit/>
          </a:bodyPr>
          <a:lstStyle/>
          <a:p>
            <a:pPr marL="1656080" algn="ctr">
              <a:lnSpc>
                <a:spcPct val="95000"/>
              </a:lnSpc>
              <a:spcBef>
                <a:spcPts val="600"/>
              </a:spcBef>
              <a:spcAft>
                <a:spcPts val="1200"/>
              </a:spcAft>
            </a:pPr>
            <a:r>
              <a:rPr lang="en-US" sz="9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3</a:t>
            </a:r>
            <a:r>
              <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Rainfall return period datasets (a) Rainfall return period of 2 years, (b) Rainfall return period of 5 years, (c) Rainfall return period of 10 years, (d) Rainfall return period of 25 years, (e) Rainfall return period of 50 years and (f) Rainfall return period of 100 years</a:t>
            </a:r>
            <a:endParaRPr lang="en-ID"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264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D8556D-EEAE-7571-E5D5-FE31F799BF55}"/>
              </a:ext>
            </a:extLst>
          </p:cNvPr>
          <p:cNvSpPr/>
          <p:nvPr/>
        </p:nvSpPr>
        <p:spPr>
          <a:xfrm>
            <a:off x="-1" y="0"/>
            <a:ext cx="2743200" cy="6857999"/>
          </a:xfrm>
          <a:prstGeom prst="rect">
            <a:avLst/>
          </a:prstGeom>
          <a:solidFill>
            <a:srgbClr val="17232F"/>
          </a:solidFill>
          <a:ln>
            <a:solidFill>
              <a:srgbClr val="0C1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F54E980-9F3C-F112-672C-D7524A37C564}"/>
              </a:ext>
            </a:extLst>
          </p:cNvPr>
          <p:cNvSpPr txBox="1"/>
          <p:nvPr/>
        </p:nvSpPr>
        <p:spPr>
          <a:xfrm>
            <a:off x="95548" y="3197264"/>
            <a:ext cx="2743200" cy="369332"/>
          </a:xfrm>
          <a:prstGeom prst="rect">
            <a:avLst/>
          </a:prstGeom>
          <a:noFill/>
        </p:spPr>
        <p:txBody>
          <a:bodyPr wrap="square" rtlCol="0">
            <a:spAutoFit/>
          </a:bodyPr>
          <a:lstStyle/>
          <a:p>
            <a:pPr algn="ctr"/>
            <a:r>
              <a:rPr lang="id-ID" b="1" spc="300" dirty="0">
                <a:solidFill>
                  <a:schemeClr val="bg1"/>
                </a:solidFill>
                <a:latin typeface="Arial Black" panose="020B0A04020102020204" pitchFamily="34" charset="0"/>
                <a:ea typeface="Tahoma" panose="020B0604030504040204" pitchFamily="34" charset="0"/>
                <a:cs typeface="Tahoma" panose="020B0604030504040204" pitchFamily="34" charset="0"/>
              </a:rPr>
              <a:t>TOPOGRAPHY</a:t>
            </a:r>
            <a:endParaRPr lang="en-US" b="1" spc="300" dirty="0">
              <a:solidFill>
                <a:schemeClr val="bg1"/>
              </a:solidFill>
              <a:latin typeface="Arial Black" panose="020B0A04020102020204" pitchFamily="34" charset="0"/>
              <a:ea typeface="Tahoma" panose="020B0604030504040204" pitchFamily="34" charset="0"/>
              <a:cs typeface="Tahoma" panose="020B0604030504040204" pitchFamily="34" charset="0"/>
            </a:endParaRPr>
          </a:p>
        </p:txBody>
      </p:sp>
      <p:sp>
        <p:nvSpPr>
          <p:cNvPr id="9" name="Rectangle 8"/>
          <p:cNvSpPr/>
          <p:nvPr/>
        </p:nvSpPr>
        <p:spPr>
          <a:xfrm>
            <a:off x="411053" y="74979"/>
            <a:ext cx="11421688"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1" name="Group 30">
            <a:extLst>
              <a:ext uri="{FF2B5EF4-FFF2-40B4-BE49-F238E27FC236}">
                <a16:creationId xmlns:a16="http://schemas.microsoft.com/office/drawing/2014/main" id="{691034F8-189C-DE2C-60C2-797A9B0C25C5}"/>
              </a:ext>
            </a:extLst>
          </p:cNvPr>
          <p:cNvGrpSpPr/>
          <p:nvPr/>
        </p:nvGrpSpPr>
        <p:grpSpPr>
          <a:xfrm>
            <a:off x="3659659" y="748294"/>
            <a:ext cx="482446" cy="192432"/>
            <a:chOff x="4414675" y="4828436"/>
            <a:chExt cx="703424" cy="268203"/>
          </a:xfrm>
        </p:grpSpPr>
        <p:sp>
          <p:nvSpPr>
            <p:cNvPr id="32" name="Oval 31">
              <a:extLst>
                <a:ext uri="{FF2B5EF4-FFF2-40B4-BE49-F238E27FC236}">
                  <a16:creationId xmlns:a16="http://schemas.microsoft.com/office/drawing/2014/main" id="{CFC1EB28-A508-CAA1-C3F9-334DDE008F2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0460AF21-5B5C-9B5C-9082-4737D0E7E542}"/>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FBCACE9-EC19-14F2-CDD7-B0E4220DDF9B}"/>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CF5FBB07-B184-86EC-3259-83BD6407572F}"/>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06D4C6B0-BBAB-8D6A-D223-7C332DCA027A}"/>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25712778-0392-588A-ACA9-4EF43F2D6867}"/>
                </a:ext>
              </a:extLst>
            </p:cNvPr>
            <p:cNvSpPr/>
            <p:nvPr/>
          </p:nvSpPr>
          <p:spPr>
            <a:xfrm>
              <a:off x="4809719"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C75B1EFE-68B1-4681-3379-D1FAC081812A}"/>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8">
              <a:extLst>
                <a:ext uri="{FF2B5EF4-FFF2-40B4-BE49-F238E27FC236}">
                  <a16:creationId xmlns:a16="http://schemas.microsoft.com/office/drawing/2014/main" id="{3731000F-4F9A-B859-9014-5CADF6B772DF}"/>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40" name="Group 39">
            <a:extLst>
              <a:ext uri="{FF2B5EF4-FFF2-40B4-BE49-F238E27FC236}">
                <a16:creationId xmlns:a16="http://schemas.microsoft.com/office/drawing/2014/main" id="{0A4D8368-5DD6-2D4A-763D-78B26E7D7C86}"/>
              </a:ext>
            </a:extLst>
          </p:cNvPr>
          <p:cNvGrpSpPr/>
          <p:nvPr/>
        </p:nvGrpSpPr>
        <p:grpSpPr>
          <a:xfrm>
            <a:off x="637406" y="5921622"/>
            <a:ext cx="482446" cy="192432"/>
            <a:chOff x="4414675" y="4828436"/>
            <a:chExt cx="703424" cy="268203"/>
          </a:xfrm>
        </p:grpSpPr>
        <p:sp>
          <p:nvSpPr>
            <p:cNvPr id="41" name="Oval 40">
              <a:extLst>
                <a:ext uri="{FF2B5EF4-FFF2-40B4-BE49-F238E27FC236}">
                  <a16:creationId xmlns:a16="http://schemas.microsoft.com/office/drawing/2014/main" id="{7F84CBFF-F552-5FDB-6C19-DE8888292AA3}"/>
                </a:ext>
              </a:extLst>
            </p:cNvPr>
            <p:cNvSpPr/>
            <p:nvPr/>
          </p:nvSpPr>
          <p:spPr>
            <a:xfrm>
              <a:off x="441467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Oval 41">
              <a:extLst>
                <a:ext uri="{FF2B5EF4-FFF2-40B4-BE49-F238E27FC236}">
                  <a16:creationId xmlns:a16="http://schemas.microsoft.com/office/drawing/2014/main" id="{F35517EB-E898-1A7A-BF9C-0772CCA696A0}"/>
                </a:ext>
              </a:extLst>
            </p:cNvPr>
            <p:cNvSpPr/>
            <p:nvPr/>
          </p:nvSpPr>
          <p:spPr>
            <a:xfrm>
              <a:off x="4612197"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753265F8-19A0-AD0C-9E48-BD0EDC7023F9}"/>
                </a:ext>
              </a:extLst>
            </p:cNvPr>
            <p:cNvSpPr/>
            <p:nvPr/>
          </p:nvSpPr>
          <p:spPr>
            <a:xfrm>
              <a:off x="4618001"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E0F9D676-FF1F-F521-AD52-E02F1273E6DA}"/>
                </a:ext>
              </a:extLst>
            </p:cNvPr>
            <p:cNvSpPr/>
            <p:nvPr/>
          </p:nvSpPr>
          <p:spPr>
            <a:xfrm>
              <a:off x="4809719"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Oval 44">
              <a:extLst>
                <a:ext uri="{FF2B5EF4-FFF2-40B4-BE49-F238E27FC236}">
                  <a16:creationId xmlns:a16="http://schemas.microsoft.com/office/drawing/2014/main" id="{1A8610E0-2C7B-8F89-522B-6ED697AC13D3}"/>
                </a:ext>
              </a:extLst>
            </p:cNvPr>
            <p:cNvSpPr/>
            <p:nvPr/>
          </p:nvSpPr>
          <p:spPr>
            <a:xfrm>
              <a:off x="4414675" y="49808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a:extLst>
                <a:ext uri="{FF2B5EF4-FFF2-40B4-BE49-F238E27FC236}">
                  <a16:creationId xmlns:a16="http://schemas.microsoft.com/office/drawing/2014/main" id="{7862DCBA-FEAD-0FA0-1C41-2F58DFB0247E}"/>
                </a:ext>
              </a:extLst>
            </p:cNvPr>
            <p:cNvSpPr/>
            <p:nvPr/>
          </p:nvSpPr>
          <p:spPr>
            <a:xfrm>
              <a:off x="4809718"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46">
              <a:extLst>
                <a:ext uri="{FF2B5EF4-FFF2-40B4-BE49-F238E27FC236}">
                  <a16:creationId xmlns:a16="http://schemas.microsoft.com/office/drawing/2014/main" id="{10798B8F-EE78-ED62-B50D-32344FEDC328}"/>
                </a:ext>
              </a:extLst>
            </p:cNvPr>
            <p:cNvSpPr/>
            <p:nvPr/>
          </p:nvSpPr>
          <p:spPr>
            <a:xfrm>
              <a:off x="5002296" y="4828436"/>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6CFA22F9-AA85-14E3-74B4-872807538DF3}"/>
                </a:ext>
              </a:extLst>
            </p:cNvPr>
            <p:cNvSpPr/>
            <p:nvPr/>
          </p:nvSpPr>
          <p:spPr>
            <a:xfrm>
              <a:off x="5002296" y="4980835"/>
              <a:ext cx="115803" cy="115803"/>
            </a:xfrm>
            <a:prstGeom prst="ellipse">
              <a:avLst/>
            </a:prstGeom>
            <a:solidFill>
              <a:srgbClr val="8EC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50" name="Graphic 49" descr="Aquarius with solid fill">
            <a:extLst>
              <a:ext uri="{FF2B5EF4-FFF2-40B4-BE49-F238E27FC236}">
                <a16:creationId xmlns:a16="http://schemas.microsoft.com/office/drawing/2014/main" id="{BBBD43F9-786A-FB7F-F069-EDD6B8DD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748" y="571501"/>
            <a:ext cx="914400" cy="914400"/>
          </a:xfrm>
          <a:prstGeom prst="rect">
            <a:avLst/>
          </a:prstGeom>
        </p:spPr>
      </p:pic>
      <p:pic>
        <p:nvPicPr>
          <p:cNvPr id="51" name="Graphic 50" descr="Aquarius with solid fill">
            <a:extLst>
              <a:ext uri="{FF2B5EF4-FFF2-40B4-BE49-F238E27FC236}">
                <a16:creationId xmlns:a16="http://schemas.microsoft.com/office/drawing/2014/main" id="{73D9CBF0-A91B-A74C-5BC1-8088BF6367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002" y="5372100"/>
            <a:ext cx="914400" cy="914400"/>
          </a:xfrm>
          <a:prstGeom prst="rect">
            <a:avLst/>
          </a:prstGeom>
        </p:spPr>
      </p:pic>
      <p:cxnSp>
        <p:nvCxnSpPr>
          <p:cNvPr id="65" name="Straight Connector 64">
            <a:extLst>
              <a:ext uri="{FF2B5EF4-FFF2-40B4-BE49-F238E27FC236}">
                <a16:creationId xmlns:a16="http://schemas.microsoft.com/office/drawing/2014/main" id="{30476F0B-ADC4-E508-3635-FC1B2B467596}"/>
              </a:ext>
            </a:extLst>
          </p:cNvPr>
          <p:cNvCxnSpPr>
            <a:cxnSpLocks/>
          </p:cNvCxnSpPr>
          <p:nvPr/>
        </p:nvCxnSpPr>
        <p:spPr>
          <a:xfrm>
            <a:off x="397646" y="3566596"/>
            <a:ext cx="2139003" cy="0"/>
          </a:xfrm>
          <a:prstGeom prst="line">
            <a:avLst/>
          </a:prstGeom>
          <a:ln w="38100">
            <a:solidFill>
              <a:srgbClr val="8EC26A"/>
            </a:solidFill>
          </a:ln>
        </p:spPr>
        <p:style>
          <a:lnRef idx="1">
            <a:schemeClr val="accent1"/>
          </a:lnRef>
          <a:fillRef idx="0">
            <a:schemeClr val="accent1"/>
          </a:fillRef>
          <a:effectRef idx="0">
            <a:schemeClr val="accent1"/>
          </a:effectRef>
          <a:fontRef idx="minor">
            <a:schemeClr val="tx1"/>
          </a:fontRef>
        </p:style>
      </p:cxnSp>
      <p:pic>
        <p:nvPicPr>
          <p:cNvPr id="10" name="Picture 9" descr="logo-mdpi">
            <a:extLst>
              <a:ext uri="{FF2B5EF4-FFF2-40B4-BE49-F238E27FC236}">
                <a16:creationId xmlns:a16="http://schemas.microsoft.com/office/drawing/2014/main" id="{B7DBD49A-0167-C527-DC5A-EC12C2A757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113" y="246546"/>
            <a:ext cx="1776730" cy="1169670"/>
          </a:xfrm>
          <a:prstGeom prst="rect">
            <a:avLst/>
          </a:prstGeom>
          <a:noFill/>
          <a:ln>
            <a:noFill/>
          </a:ln>
        </p:spPr>
      </p:pic>
      <p:pic>
        <p:nvPicPr>
          <p:cNvPr id="5" name="Picture 4">
            <a:extLst>
              <a:ext uri="{FF2B5EF4-FFF2-40B4-BE49-F238E27FC236}">
                <a16:creationId xmlns:a16="http://schemas.microsoft.com/office/drawing/2014/main" id="{C49AB4AD-B5C3-05BB-8C17-79B776112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302560" y="1194958"/>
            <a:ext cx="4455617" cy="4177141"/>
          </a:xfrm>
          <a:prstGeom prst="rect">
            <a:avLst/>
          </a:prstGeom>
          <a:noFill/>
          <a:ln>
            <a:noFill/>
          </a:ln>
        </p:spPr>
      </p:pic>
      <p:sp>
        <p:nvSpPr>
          <p:cNvPr id="11" name="TextBox 10">
            <a:extLst>
              <a:ext uri="{FF2B5EF4-FFF2-40B4-BE49-F238E27FC236}">
                <a16:creationId xmlns:a16="http://schemas.microsoft.com/office/drawing/2014/main" id="{B7DA2D68-EF1A-2D4C-E3C9-A1DEAEECDD7F}"/>
              </a:ext>
            </a:extLst>
          </p:cNvPr>
          <p:cNvSpPr txBox="1"/>
          <p:nvPr/>
        </p:nvSpPr>
        <p:spPr>
          <a:xfrm>
            <a:off x="1660623" y="5466643"/>
            <a:ext cx="6097554" cy="443198"/>
          </a:xfrm>
          <a:prstGeom prst="rect">
            <a:avLst/>
          </a:prstGeom>
          <a:noFill/>
        </p:spPr>
        <p:txBody>
          <a:bodyPr wrap="square">
            <a:spAutoFit/>
          </a:bodyPr>
          <a:lstStyle/>
          <a:p>
            <a:pPr marL="1656080" algn="ctr">
              <a:lnSpc>
                <a:spcPct val="95000"/>
              </a:lnSpc>
              <a:spcBef>
                <a:spcPts val="600"/>
              </a:spcBef>
              <a:spcAft>
                <a:spcPts val="1200"/>
              </a:spcAft>
            </a:pP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4</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Digital Elevation Model (DEM) of </a:t>
            </a:r>
            <a:r>
              <a:rPr lang="en-US" sz="12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Ciliwung-Cisadane</a:t>
            </a: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Watershed</a:t>
            </a:r>
            <a:endParaRPr lang="en-ID"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06880-B335-7C67-674C-6796FB7238CB}"/>
              </a:ext>
            </a:extLst>
          </p:cNvPr>
          <p:cNvSpPr txBox="1"/>
          <p:nvPr/>
        </p:nvSpPr>
        <p:spPr>
          <a:xfrm>
            <a:off x="6289472" y="2371787"/>
            <a:ext cx="5209346" cy="1057212"/>
          </a:xfrm>
          <a:prstGeom prst="rect">
            <a:avLst/>
          </a:prstGeom>
          <a:noFill/>
        </p:spPr>
        <p:txBody>
          <a:bodyPr wrap="square">
            <a:spAutoFit/>
          </a:bodyPr>
          <a:lstStyle/>
          <a:p>
            <a:pPr marL="1656080" indent="269875" algn="just">
              <a:lnSpc>
                <a:spcPct val="95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topography data is derived from the Digital Elevation Model (DEM) obtained from the Shuttle Radar Topography Mission (SRTM). The data was open-source data provided by the United States Geological Survey (USGS). For the SRTM, the vertical accuracy is 16 m for 90% confidence level [45].</a:t>
            </a:r>
            <a:endParaRPr lang="en-ID"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631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TotalTime>
  <Words>4018</Words>
  <Application>Microsoft Office PowerPoint</Application>
  <PresentationFormat>Widescreen</PresentationFormat>
  <Paragraphs>115</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Calibri</vt:lpstr>
      <vt:lpstr>Calibri Light</vt:lpstr>
      <vt:lpstr>Georgia Pro Semibold</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Yeremia Sihombing</dc:creator>
  <cp:lastModifiedBy>Yeremia Sihombing</cp:lastModifiedBy>
  <cp:revision>31</cp:revision>
  <dcterms:created xsi:type="dcterms:W3CDTF">2023-01-24T07:35:40Z</dcterms:created>
  <dcterms:modified xsi:type="dcterms:W3CDTF">2023-03-22T08:00:55Z</dcterms:modified>
</cp:coreProperties>
</file>