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61" r:id="rId5"/>
    <p:sldId id="259" r:id="rId6"/>
    <p:sldId id="262"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8EC20E35-A176-4012-BC5E-935CFFF8708E}" styleName="Styl pośredni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94"/>
  </p:normalViewPr>
  <p:slideViewPr>
    <p:cSldViewPr snapToGrid="0">
      <p:cViewPr varScale="1">
        <p:scale>
          <a:sx n="104" d="100"/>
          <a:sy n="104" d="100"/>
        </p:scale>
        <p:origin x="232" y="5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55AC28F-C8FA-47C6-AC2A-A78BD87E45E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81C467C5-B267-4F85-8851-A6621F696FCF}">
      <dgm:prSet/>
      <dgm:spPr/>
      <dgm:t>
        <a:bodyPr/>
        <a:lstStyle/>
        <a:p>
          <a:r>
            <a:rPr lang="pl-PL" b="0" i="0" u="none" dirty="0" err="1"/>
            <a:t>Endometrioid</a:t>
          </a:r>
          <a:r>
            <a:rPr lang="pl-PL" b="0" i="0" u="none" dirty="0"/>
            <a:t> </a:t>
          </a:r>
          <a:r>
            <a:rPr lang="pl-PL" b="0" i="0" u="none" dirty="0" err="1"/>
            <a:t>endometrial</a:t>
          </a:r>
          <a:r>
            <a:rPr lang="pl-PL" b="0" i="0" u="none" dirty="0"/>
            <a:t> cancer (EC) </a:t>
          </a:r>
          <a:r>
            <a:rPr lang="pl-PL" b="0" i="0" u="none" dirty="0" err="1"/>
            <a:t>is</a:t>
          </a:r>
          <a:r>
            <a:rPr lang="pl-PL" b="0" i="0" u="none" dirty="0"/>
            <a:t> one of the most </a:t>
          </a:r>
          <a:r>
            <a:rPr lang="pl-PL" b="0" i="0" u="none" dirty="0" err="1"/>
            <a:t>common</a:t>
          </a:r>
          <a:r>
            <a:rPr lang="pl-PL" b="0" i="0" u="none" dirty="0"/>
            <a:t> </a:t>
          </a:r>
          <a:r>
            <a:rPr lang="pl-PL" b="0" i="0" u="none" dirty="0" err="1"/>
            <a:t>malignant</a:t>
          </a:r>
          <a:r>
            <a:rPr lang="pl-PL" b="0" i="0" u="none" dirty="0"/>
            <a:t> </a:t>
          </a:r>
          <a:r>
            <a:rPr lang="pl-PL" b="0" i="0" u="none" dirty="0" err="1"/>
            <a:t>tumors</a:t>
          </a:r>
          <a:r>
            <a:rPr lang="pl-PL" b="0" i="0" u="none" dirty="0"/>
            <a:t> in women in </a:t>
          </a:r>
          <a:r>
            <a:rPr lang="pl-PL" b="0" i="0" u="none" dirty="0" err="1"/>
            <a:t>developed</a:t>
          </a:r>
          <a:r>
            <a:rPr lang="pl-PL" b="0" i="0" u="none" dirty="0"/>
            <a:t> </a:t>
          </a:r>
          <a:r>
            <a:rPr lang="pl-PL" b="0" i="0" u="none" dirty="0" err="1"/>
            <a:t>countries</a:t>
          </a:r>
          <a:endParaRPr lang="en-US" dirty="0"/>
        </a:p>
      </dgm:t>
    </dgm:pt>
    <dgm:pt modelId="{7C6062C9-AE27-422E-A7F3-7D5282DDB228}" type="parTrans" cxnId="{43486B06-A6EC-4216-96B7-2491282E8DC3}">
      <dgm:prSet/>
      <dgm:spPr/>
      <dgm:t>
        <a:bodyPr/>
        <a:lstStyle/>
        <a:p>
          <a:endParaRPr lang="en-US"/>
        </a:p>
      </dgm:t>
    </dgm:pt>
    <dgm:pt modelId="{89C8CBD7-CEB8-4DA7-87EB-27F94F3875C2}" type="sibTrans" cxnId="{43486B06-A6EC-4216-96B7-2491282E8DC3}">
      <dgm:prSet/>
      <dgm:spPr/>
      <dgm:t>
        <a:bodyPr/>
        <a:lstStyle/>
        <a:p>
          <a:endParaRPr lang="en-US"/>
        </a:p>
      </dgm:t>
    </dgm:pt>
    <dgm:pt modelId="{AA680ECA-1DC3-4C9F-A86E-F3FF2AF3B748}">
      <dgm:prSet/>
      <dgm:spPr/>
      <dgm:t>
        <a:bodyPr/>
        <a:lstStyle/>
        <a:p>
          <a:r>
            <a:rPr lang="pl-PL" b="0" i="0" u="none" dirty="0" err="1"/>
            <a:t>Type</a:t>
          </a:r>
          <a:r>
            <a:rPr lang="pl-PL" b="0" i="0" u="none" dirty="0"/>
            <a:t> I—</a:t>
          </a:r>
          <a:r>
            <a:rPr lang="pl-PL" b="0" i="0" u="none" dirty="0" err="1"/>
            <a:t>endometrial</a:t>
          </a:r>
          <a:r>
            <a:rPr lang="pl-PL" b="0" i="0" u="none" dirty="0"/>
            <a:t> </a:t>
          </a:r>
          <a:r>
            <a:rPr lang="pl-PL" b="0" i="0" u="none" dirty="0" err="1"/>
            <a:t>adenocarcinoma</a:t>
          </a:r>
          <a:r>
            <a:rPr lang="pl-PL" b="0" i="0" u="none" dirty="0"/>
            <a:t> (80–90% of all </a:t>
          </a:r>
          <a:r>
            <a:rPr lang="pl-PL" b="0" i="0" u="none" dirty="0" err="1"/>
            <a:t>diagnosed</a:t>
          </a:r>
          <a:r>
            <a:rPr lang="pl-PL" b="0" i="0" u="none" dirty="0"/>
            <a:t> </a:t>
          </a:r>
          <a:r>
            <a:rPr lang="pl-PL" b="0" i="0" u="none" dirty="0" err="1"/>
            <a:t>cases</a:t>
          </a:r>
          <a:r>
            <a:rPr lang="pl-PL" b="0" i="0" u="none" dirty="0"/>
            <a:t>)</a:t>
          </a:r>
          <a:endParaRPr lang="en-US" dirty="0"/>
        </a:p>
      </dgm:t>
    </dgm:pt>
    <dgm:pt modelId="{2A614328-652B-4FF1-8489-E4BDDFF74A65}" type="parTrans" cxnId="{DD2A2F9B-A2CB-4AFB-961B-D35B54FE9621}">
      <dgm:prSet/>
      <dgm:spPr/>
      <dgm:t>
        <a:bodyPr/>
        <a:lstStyle/>
        <a:p>
          <a:endParaRPr lang="en-US"/>
        </a:p>
      </dgm:t>
    </dgm:pt>
    <dgm:pt modelId="{6AF7B5BE-17CB-4993-810C-DEC792C23958}" type="sibTrans" cxnId="{DD2A2F9B-A2CB-4AFB-961B-D35B54FE9621}">
      <dgm:prSet/>
      <dgm:spPr/>
      <dgm:t>
        <a:bodyPr/>
        <a:lstStyle/>
        <a:p>
          <a:endParaRPr lang="en-US"/>
        </a:p>
      </dgm:t>
    </dgm:pt>
    <dgm:pt modelId="{6B221457-C511-4E14-9255-F8B49CB43A22}">
      <dgm:prSet/>
      <dgm:spPr/>
      <dgm:t>
        <a:bodyPr/>
        <a:lstStyle/>
        <a:p>
          <a:r>
            <a:rPr lang="pl-PL" b="0" i="0" u="none" dirty="0" err="1"/>
            <a:t>Type</a:t>
          </a:r>
          <a:r>
            <a:rPr lang="pl-PL" b="0" i="0" u="none" dirty="0"/>
            <a:t> II—non-</a:t>
          </a:r>
          <a:r>
            <a:rPr lang="pl-PL" b="0" i="0" u="none" dirty="0" err="1"/>
            <a:t>endometrial</a:t>
          </a:r>
          <a:r>
            <a:rPr lang="pl-PL" b="0" i="0" u="none" dirty="0"/>
            <a:t> </a:t>
          </a:r>
          <a:r>
            <a:rPr lang="pl-PL" b="0" i="0" u="none" dirty="0" err="1"/>
            <a:t>adenocarcinoma</a:t>
          </a:r>
          <a:r>
            <a:rPr lang="pl-PL" b="0" i="0" u="none" dirty="0"/>
            <a:t>, </a:t>
          </a:r>
          <a:r>
            <a:rPr lang="pl-PL" b="0" i="0" u="none" dirty="0" err="1"/>
            <a:t>which</a:t>
          </a:r>
          <a:r>
            <a:rPr lang="pl-PL" b="0" i="0" u="none" dirty="0"/>
            <a:t> </a:t>
          </a:r>
          <a:r>
            <a:rPr lang="pl-PL" b="0" i="0" u="none" dirty="0" err="1"/>
            <a:t>includes</a:t>
          </a:r>
          <a:r>
            <a:rPr lang="pl-PL" b="0" i="0" u="none" dirty="0"/>
            <a:t> </a:t>
          </a:r>
          <a:r>
            <a:rPr lang="pl-PL" b="0" i="0" u="none" dirty="0" err="1"/>
            <a:t>serous</a:t>
          </a:r>
          <a:r>
            <a:rPr lang="pl-PL" b="0" i="0" u="none" dirty="0"/>
            <a:t> carcinoma, clear-0 cell carcinoma, non-</a:t>
          </a:r>
          <a:r>
            <a:rPr lang="pl-PL" b="0" i="0" u="none" dirty="0" err="1"/>
            <a:t>differentiated</a:t>
          </a:r>
          <a:r>
            <a:rPr lang="pl-PL" b="0" i="0" u="none" dirty="0"/>
            <a:t> </a:t>
          </a:r>
          <a:r>
            <a:rPr lang="pl-PL" b="0" i="0" u="none" dirty="0" err="1"/>
            <a:t>tumors</a:t>
          </a:r>
          <a:r>
            <a:rPr lang="pl-PL" b="0" i="0" u="none" dirty="0"/>
            <a:t>, as </a:t>
          </a:r>
          <a:r>
            <a:rPr lang="pl-PL" b="0" i="0" u="none" dirty="0" err="1"/>
            <a:t>well</a:t>
          </a:r>
          <a:r>
            <a:rPr lang="pl-PL" b="0" i="0" u="none" dirty="0"/>
            <a:t> as </a:t>
          </a:r>
          <a:r>
            <a:rPr lang="pl-PL" b="0" i="0" u="none" dirty="0" err="1"/>
            <a:t>malignant</a:t>
          </a:r>
          <a:r>
            <a:rPr lang="pl-PL" b="0" i="0" u="none" dirty="0"/>
            <a:t> </a:t>
          </a:r>
          <a:r>
            <a:rPr lang="pl-PL" b="0" i="0" u="none" dirty="0" err="1"/>
            <a:t>mixed</a:t>
          </a:r>
          <a:r>
            <a:rPr lang="pl-PL" b="0" i="0" u="none" dirty="0"/>
            <a:t> </a:t>
          </a:r>
          <a:r>
            <a:rPr lang="pl-PL" b="0" i="0" u="none" dirty="0" err="1"/>
            <a:t>Mullerian</a:t>
          </a:r>
          <a:r>
            <a:rPr lang="pl-PL" b="0" i="0" u="none" dirty="0"/>
            <a:t> </a:t>
          </a:r>
          <a:r>
            <a:rPr lang="pl-PL" b="0" i="0" u="none" dirty="0" err="1"/>
            <a:t>tumors</a:t>
          </a:r>
          <a:endParaRPr lang="en-US" dirty="0"/>
        </a:p>
      </dgm:t>
    </dgm:pt>
    <dgm:pt modelId="{51684709-2535-4BC3-A609-6D9B0A029A0D}" type="parTrans" cxnId="{6B26A419-2150-4E83-B2EA-3413E1C39433}">
      <dgm:prSet/>
      <dgm:spPr/>
      <dgm:t>
        <a:bodyPr/>
        <a:lstStyle/>
        <a:p>
          <a:endParaRPr lang="en-US"/>
        </a:p>
      </dgm:t>
    </dgm:pt>
    <dgm:pt modelId="{49EAB761-B486-4C75-823E-10192BC4EBA6}" type="sibTrans" cxnId="{6B26A419-2150-4E83-B2EA-3413E1C39433}">
      <dgm:prSet/>
      <dgm:spPr/>
      <dgm:t>
        <a:bodyPr/>
        <a:lstStyle/>
        <a:p>
          <a:endParaRPr lang="en-US"/>
        </a:p>
      </dgm:t>
    </dgm:pt>
    <dgm:pt modelId="{7A1B3F10-2014-4F66-B0F1-AC84AB394FED}">
      <dgm:prSet/>
      <dgm:spPr/>
      <dgm:t>
        <a:bodyPr/>
        <a:lstStyle/>
        <a:p>
          <a:r>
            <a:rPr lang="en-US" dirty="0"/>
            <a:t>Research has indicated higher concentrations of histamine and polyamine in endometrioid tissue in comparison with healthy tissue</a:t>
          </a:r>
        </a:p>
      </dgm:t>
    </dgm:pt>
    <dgm:pt modelId="{23A517EB-8B9D-4172-9A87-2493B489C44E}" type="parTrans" cxnId="{3449CB96-CB24-4EFA-A0AB-0C19EFE590D6}">
      <dgm:prSet/>
      <dgm:spPr/>
      <dgm:t>
        <a:bodyPr/>
        <a:lstStyle/>
        <a:p>
          <a:endParaRPr lang="en-US"/>
        </a:p>
      </dgm:t>
    </dgm:pt>
    <dgm:pt modelId="{F890C216-436B-4F7C-86BC-30419708821D}" type="sibTrans" cxnId="{3449CB96-CB24-4EFA-A0AB-0C19EFE590D6}">
      <dgm:prSet/>
      <dgm:spPr/>
      <dgm:t>
        <a:bodyPr/>
        <a:lstStyle/>
        <a:p>
          <a:endParaRPr lang="en-US"/>
        </a:p>
      </dgm:t>
    </dgm:pt>
    <dgm:pt modelId="{B7482028-E57C-6647-BB20-AF485B659704}" type="pres">
      <dgm:prSet presAssocID="{D55AC28F-C8FA-47C6-AC2A-A78BD87E45E1}" presName="linear" presStyleCnt="0">
        <dgm:presLayoutVars>
          <dgm:animLvl val="lvl"/>
          <dgm:resizeHandles val="exact"/>
        </dgm:presLayoutVars>
      </dgm:prSet>
      <dgm:spPr/>
    </dgm:pt>
    <dgm:pt modelId="{B5F6C851-A57E-7A49-917F-B447CFFE632F}" type="pres">
      <dgm:prSet presAssocID="{81C467C5-B267-4F85-8851-A6621F696FCF}" presName="parentText" presStyleLbl="node1" presStyleIdx="0" presStyleCnt="4">
        <dgm:presLayoutVars>
          <dgm:chMax val="0"/>
          <dgm:bulletEnabled val="1"/>
        </dgm:presLayoutVars>
      </dgm:prSet>
      <dgm:spPr/>
    </dgm:pt>
    <dgm:pt modelId="{DFBA9EDB-46DB-2A42-AB27-1AD04D9A2D88}" type="pres">
      <dgm:prSet presAssocID="{89C8CBD7-CEB8-4DA7-87EB-27F94F3875C2}" presName="spacer" presStyleCnt="0"/>
      <dgm:spPr/>
    </dgm:pt>
    <dgm:pt modelId="{6CFA1C68-FB43-8642-BC01-D22DB0049CAB}" type="pres">
      <dgm:prSet presAssocID="{AA680ECA-1DC3-4C9F-A86E-F3FF2AF3B748}" presName="parentText" presStyleLbl="node1" presStyleIdx="1" presStyleCnt="4">
        <dgm:presLayoutVars>
          <dgm:chMax val="0"/>
          <dgm:bulletEnabled val="1"/>
        </dgm:presLayoutVars>
      </dgm:prSet>
      <dgm:spPr/>
    </dgm:pt>
    <dgm:pt modelId="{C6968620-B76B-EF40-95B9-5837A1EB5406}" type="pres">
      <dgm:prSet presAssocID="{6AF7B5BE-17CB-4993-810C-DEC792C23958}" presName="spacer" presStyleCnt="0"/>
      <dgm:spPr/>
    </dgm:pt>
    <dgm:pt modelId="{C31BD24F-A4C0-284D-B8D5-DC1BC386CEFF}" type="pres">
      <dgm:prSet presAssocID="{6B221457-C511-4E14-9255-F8B49CB43A22}" presName="parentText" presStyleLbl="node1" presStyleIdx="2" presStyleCnt="4">
        <dgm:presLayoutVars>
          <dgm:chMax val="0"/>
          <dgm:bulletEnabled val="1"/>
        </dgm:presLayoutVars>
      </dgm:prSet>
      <dgm:spPr/>
    </dgm:pt>
    <dgm:pt modelId="{574B1635-457F-ED4F-A069-EA65FA18646C}" type="pres">
      <dgm:prSet presAssocID="{49EAB761-B486-4C75-823E-10192BC4EBA6}" presName="spacer" presStyleCnt="0"/>
      <dgm:spPr/>
    </dgm:pt>
    <dgm:pt modelId="{4E86EE3D-7281-4E4E-B876-E0488C52F0EE}" type="pres">
      <dgm:prSet presAssocID="{7A1B3F10-2014-4F66-B0F1-AC84AB394FED}" presName="parentText" presStyleLbl="node1" presStyleIdx="3" presStyleCnt="4">
        <dgm:presLayoutVars>
          <dgm:chMax val="0"/>
          <dgm:bulletEnabled val="1"/>
        </dgm:presLayoutVars>
      </dgm:prSet>
      <dgm:spPr/>
    </dgm:pt>
  </dgm:ptLst>
  <dgm:cxnLst>
    <dgm:cxn modelId="{43486B06-A6EC-4216-96B7-2491282E8DC3}" srcId="{D55AC28F-C8FA-47C6-AC2A-A78BD87E45E1}" destId="{81C467C5-B267-4F85-8851-A6621F696FCF}" srcOrd="0" destOrd="0" parTransId="{7C6062C9-AE27-422E-A7F3-7D5282DDB228}" sibTransId="{89C8CBD7-CEB8-4DA7-87EB-27F94F3875C2}"/>
    <dgm:cxn modelId="{6B26A419-2150-4E83-B2EA-3413E1C39433}" srcId="{D55AC28F-C8FA-47C6-AC2A-A78BD87E45E1}" destId="{6B221457-C511-4E14-9255-F8B49CB43A22}" srcOrd="2" destOrd="0" parTransId="{51684709-2535-4BC3-A609-6D9B0A029A0D}" sibTransId="{49EAB761-B486-4C75-823E-10192BC4EBA6}"/>
    <dgm:cxn modelId="{AF2F4035-3061-234E-8B14-179C71DD89C7}" type="presOf" srcId="{AA680ECA-1DC3-4C9F-A86E-F3FF2AF3B748}" destId="{6CFA1C68-FB43-8642-BC01-D22DB0049CAB}" srcOrd="0" destOrd="0" presId="urn:microsoft.com/office/officeart/2005/8/layout/vList2"/>
    <dgm:cxn modelId="{951CC98B-26D8-A445-9FD9-B5ECC9EE817F}" type="presOf" srcId="{81C467C5-B267-4F85-8851-A6621F696FCF}" destId="{B5F6C851-A57E-7A49-917F-B447CFFE632F}" srcOrd="0" destOrd="0" presId="urn:microsoft.com/office/officeart/2005/8/layout/vList2"/>
    <dgm:cxn modelId="{3449CB96-CB24-4EFA-A0AB-0C19EFE590D6}" srcId="{D55AC28F-C8FA-47C6-AC2A-A78BD87E45E1}" destId="{7A1B3F10-2014-4F66-B0F1-AC84AB394FED}" srcOrd="3" destOrd="0" parTransId="{23A517EB-8B9D-4172-9A87-2493B489C44E}" sibTransId="{F890C216-436B-4F7C-86BC-30419708821D}"/>
    <dgm:cxn modelId="{DD2A2F9B-A2CB-4AFB-961B-D35B54FE9621}" srcId="{D55AC28F-C8FA-47C6-AC2A-A78BD87E45E1}" destId="{AA680ECA-1DC3-4C9F-A86E-F3FF2AF3B748}" srcOrd="1" destOrd="0" parTransId="{2A614328-652B-4FF1-8489-E4BDDFF74A65}" sibTransId="{6AF7B5BE-17CB-4993-810C-DEC792C23958}"/>
    <dgm:cxn modelId="{5965B0A3-2F8D-F646-9CAA-1065D38335CF}" type="presOf" srcId="{D55AC28F-C8FA-47C6-AC2A-A78BD87E45E1}" destId="{B7482028-E57C-6647-BB20-AF485B659704}" srcOrd="0" destOrd="0" presId="urn:microsoft.com/office/officeart/2005/8/layout/vList2"/>
    <dgm:cxn modelId="{5A088AA5-ADEC-4E43-8CE7-B8A829BE0FC7}" type="presOf" srcId="{7A1B3F10-2014-4F66-B0F1-AC84AB394FED}" destId="{4E86EE3D-7281-4E4E-B876-E0488C52F0EE}" srcOrd="0" destOrd="0" presId="urn:microsoft.com/office/officeart/2005/8/layout/vList2"/>
    <dgm:cxn modelId="{67FDE8F9-FB84-EC4F-8257-EFC07EB0620F}" type="presOf" srcId="{6B221457-C511-4E14-9255-F8B49CB43A22}" destId="{C31BD24F-A4C0-284D-B8D5-DC1BC386CEFF}" srcOrd="0" destOrd="0" presId="urn:microsoft.com/office/officeart/2005/8/layout/vList2"/>
    <dgm:cxn modelId="{F5DAF355-9C87-394F-A764-478215DE3298}" type="presParOf" srcId="{B7482028-E57C-6647-BB20-AF485B659704}" destId="{B5F6C851-A57E-7A49-917F-B447CFFE632F}" srcOrd="0" destOrd="0" presId="urn:microsoft.com/office/officeart/2005/8/layout/vList2"/>
    <dgm:cxn modelId="{55B2962D-7E1F-6440-8DBB-FC061A0C91E9}" type="presParOf" srcId="{B7482028-E57C-6647-BB20-AF485B659704}" destId="{DFBA9EDB-46DB-2A42-AB27-1AD04D9A2D88}" srcOrd="1" destOrd="0" presId="urn:microsoft.com/office/officeart/2005/8/layout/vList2"/>
    <dgm:cxn modelId="{DCECE3D7-3D39-DA45-BBD8-F8D77C2085CE}" type="presParOf" srcId="{B7482028-E57C-6647-BB20-AF485B659704}" destId="{6CFA1C68-FB43-8642-BC01-D22DB0049CAB}" srcOrd="2" destOrd="0" presId="urn:microsoft.com/office/officeart/2005/8/layout/vList2"/>
    <dgm:cxn modelId="{817D8D87-830B-1A4F-93C4-A34B706825F5}" type="presParOf" srcId="{B7482028-E57C-6647-BB20-AF485B659704}" destId="{C6968620-B76B-EF40-95B9-5837A1EB5406}" srcOrd="3" destOrd="0" presId="urn:microsoft.com/office/officeart/2005/8/layout/vList2"/>
    <dgm:cxn modelId="{5F8D9930-7E03-A741-AE7E-63A476021A85}" type="presParOf" srcId="{B7482028-E57C-6647-BB20-AF485B659704}" destId="{C31BD24F-A4C0-284D-B8D5-DC1BC386CEFF}" srcOrd="4" destOrd="0" presId="urn:microsoft.com/office/officeart/2005/8/layout/vList2"/>
    <dgm:cxn modelId="{D1F14F0B-5107-954B-9A5D-DDCC547E33EA}" type="presParOf" srcId="{B7482028-E57C-6647-BB20-AF485B659704}" destId="{574B1635-457F-ED4F-A069-EA65FA18646C}" srcOrd="5" destOrd="0" presId="urn:microsoft.com/office/officeart/2005/8/layout/vList2"/>
    <dgm:cxn modelId="{0471BA6F-384E-9D4D-80A9-852240EF5031}" type="presParOf" srcId="{B7482028-E57C-6647-BB20-AF485B659704}" destId="{4E86EE3D-7281-4E4E-B876-E0488C52F0EE}"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3111BE2-3249-4B17-9F95-FEC7C4C4076C}"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80D9D8D4-70BC-4168-87AE-86F78163CCB4}">
      <dgm:prSet/>
      <dgm:spPr/>
      <dgm:t>
        <a:bodyPr/>
        <a:lstStyle/>
        <a:p>
          <a:r>
            <a:rPr lang="en-US"/>
            <a:t>Out of 65 mRNAs connected with the histaminergic system, 10 differentiate the samples of tissue and blood obtained from patients with endometrioid endometrial cancer in comparison with the control group (p &lt; 0.05). </a:t>
          </a:r>
        </a:p>
      </dgm:t>
    </dgm:pt>
    <dgm:pt modelId="{7E8F53DD-BF2E-4FB2-8B02-38AFF17F5517}" type="parTrans" cxnId="{DE47E1DD-AAF8-4385-9E5E-D1FE479DCB44}">
      <dgm:prSet/>
      <dgm:spPr/>
      <dgm:t>
        <a:bodyPr/>
        <a:lstStyle/>
        <a:p>
          <a:endParaRPr lang="en-US"/>
        </a:p>
      </dgm:t>
    </dgm:pt>
    <dgm:pt modelId="{099032FE-6D55-410D-B4D6-D6FC82AB431C}" type="sibTrans" cxnId="{DE47E1DD-AAF8-4385-9E5E-D1FE479DCB44}">
      <dgm:prSet/>
      <dgm:spPr/>
      <dgm:t>
        <a:bodyPr/>
        <a:lstStyle/>
        <a:p>
          <a:endParaRPr lang="en-US"/>
        </a:p>
      </dgm:t>
    </dgm:pt>
    <dgm:pt modelId="{3722F4A0-3C2A-4BCD-BFEE-A95B8B2723D3}">
      <dgm:prSet/>
      <dgm:spPr/>
      <dgm:t>
        <a:bodyPr/>
        <a:lstStyle/>
        <a:p>
          <a:r>
            <a:rPr lang="en-US"/>
            <a:t>mRNA histamine receptor 1,3 (HRH1, HRH3), and solute carrier family 22 member 3 (SLC23A2) differentiating samples of endometrioid endometrial cancer independent of either G or control.</a:t>
          </a:r>
        </a:p>
      </dgm:t>
    </dgm:pt>
    <dgm:pt modelId="{4B8B9C18-CAC2-4D3B-BACF-57D58118FF8B}" type="parTrans" cxnId="{7BDE19A6-1F6C-4E4F-A9FA-4272C191E8FC}">
      <dgm:prSet/>
      <dgm:spPr/>
      <dgm:t>
        <a:bodyPr/>
        <a:lstStyle/>
        <a:p>
          <a:endParaRPr lang="en-US"/>
        </a:p>
      </dgm:t>
    </dgm:pt>
    <dgm:pt modelId="{126379C7-0ACD-4D15-BE3A-E4F3C1FBE93C}" type="sibTrans" cxnId="{7BDE19A6-1F6C-4E4F-A9FA-4272C191E8FC}">
      <dgm:prSet/>
      <dgm:spPr/>
      <dgm:t>
        <a:bodyPr/>
        <a:lstStyle/>
        <a:p>
          <a:endParaRPr lang="en-US"/>
        </a:p>
      </dgm:t>
    </dgm:pt>
    <dgm:pt modelId="{3188D6C3-424A-48AD-8564-1BADBFD9B111}">
      <dgm:prSet/>
      <dgm:spPr/>
      <dgm:t>
        <a:bodyPr/>
        <a:lstStyle/>
        <a:p>
          <a:r>
            <a:rPr lang="en-US"/>
            <a:t>The selected mRNA transcripts seem to be promising for molecularly targeted therapies in the context of endometrioid endometrial cancer.</a:t>
          </a:r>
        </a:p>
      </dgm:t>
    </dgm:pt>
    <dgm:pt modelId="{EB199ED8-3220-4E55-97CB-BF36135A40EC}" type="parTrans" cxnId="{05483D4F-7556-42F8-933A-4F20901FD402}">
      <dgm:prSet/>
      <dgm:spPr/>
      <dgm:t>
        <a:bodyPr/>
        <a:lstStyle/>
        <a:p>
          <a:endParaRPr lang="en-US"/>
        </a:p>
      </dgm:t>
    </dgm:pt>
    <dgm:pt modelId="{E873F5FF-2CF3-4132-A77A-0678E09DB208}" type="sibTrans" cxnId="{05483D4F-7556-42F8-933A-4F20901FD402}">
      <dgm:prSet/>
      <dgm:spPr/>
      <dgm:t>
        <a:bodyPr/>
        <a:lstStyle/>
        <a:p>
          <a:endParaRPr lang="en-US"/>
        </a:p>
      </dgm:t>
    </dgm:pt>
    <dgm:pt modelId="{E5B03405-0CF3-CA4A-9E84-C1409D17F408}" type="pres">
      <dgm:prSet presAssocID="{53111BE2-3249-4B17-9F95-FEC7C4C4076C}" presName="linear" presStyleCnt="0">
        <dgm:presLayoutVars>
          <dgm:animLvl val="lvl"/>
          <dgm:resizeHandles val="exact"/>
        </dgm:presLayoutVars>
      </dgm:prSet>
      <dgm:spPr/>
    </dgm:pt>
    <dgm:pt modelId="{A54C6840-EC93-3A4E-A51E-E5D6E2C77015}" type="pres">
      <dgm:prSet presAssocID="{80D9D8D4-70BC-4168-87AE-86F78163CCB4}" presName="parentText" presStyleLbl="node1" presStyleIdx="0" presStyleCnt="3">
        <dgm:presLayoutVars>
          <dgm:chMax val="0"/>
          <dgm:bulletEnabled val="1"/>
        </dgm:presLayoutVars>
      </dgm:prSet>
      <dgm:spPr/>
    </dgm:pt>
    <dgm:pt modelId="{5B7B1768-E1F7-4B4F-B15C-634BD1D6EEED}" type="pres">
      <dgm:prSet presAssocID="{099032FE-6D55-410D-B4D6-D6FC82AB431C}" presName="spacer" presStyleCnt="0"/>
      <dgm:spPr/>
    </dgm:pt>
    <dgm:pt modelId="{74365CE0-F3C2-BA42-B438-996DF8A5763F}" type="pres">
      <dgm:prSet presAssocID="{3722F4A0-3C2A-4BCD-BFEE-A95B8B2723D3}" presName="parentText" presStyleLbl="node1" presStyleIdx="1" presStyleCnt="3">
        <dgm:presLayoutVars>
          <dgm:chMax val="0"/>
          <dgm:bulletEnabled val="1"/>
        </dgm:presLayoutVars>
      </dgm:prSet>
      <dgm:spPr/>
    </dgm:pt>
    <dgm:pt modelId="{FF7E67B8-6526-2246-A02A-007D849A3F3D}" type="pres">
      <dgm:prSet presAssocID="{126379C7-0ACD-4D15-BE3A-E4F3C1FBE93C}" presName="spacer" presStyleCnt="0"/>
      <dgm:spPr/>
    </dgm:pt>
    <dgm:pt modelId="{4D5B64FB-DA9A-AF4D-8D47-89D41AB1707D}" type="pres">
      <dgm:prSet presAssocID="{3188D6C3-424A-48AD-8564-1BADBFD9B111}" presName="parentText" presStyleLbl="node1" presStyleIdx="2" presStyleCnt="3">
        <dgm:presLayoutVars>
          <dgm:chMax val="0"/>
          <dgm:bulletEnabled val="1"/>
        </dgm:presLayoutVars>
      </dgm:prSet>
      <dgm:spPr/>
    </dgm:pt>
  </dgm:ptLst>
  <dgm:cxnLst>
    <dgm:cxn modelId="{A71B0C0C-5CFA-E140-A7B5-7209ABFD4F8D}" type="presOf" srcId="{3722F4A0-3C2A-4BCD-BFEE-A95B8B2723D3}" destId="{74365CE0-F3C2-BA42-B438-996DF8A5763F}" srcOrd="0" destOrd="0" presId="urn:microsoft.com/office/officeart/2005/8/layout/vList2"/>
    <dgm:cxn modelId="{05483D4F-7556-42F8-933A-4F20901FD402}" srcId="{53111BE2-3249-4B17-9F95-FEC7C4C4076C}" destId="{3188D6C3-424A-48AD-8564-1BADBFD9B111}" srcOrd="2" destOrd="0" parTransId="{EB199ED8-3220-4E55-97CB-BF36135A40EC}" sibTransId="{E873F5FF-2CF3-4132-A77A-0678E09DB208}"/>
    <dgm:cxn modelId="{1582957C-7B16-A649-A306-A95829FC63E3}" type="presOf" srcId="{3188D6C3-424A-48AD-8564-1BADBFD9B111}" destId="{4D5B64FB-DA9A-AF4D-8D47-89D41AB1707D}" srcOrd="0" destOrd="0" presId="urn:microsoft.com/office/officeart/2005/8/layout/vList2"/>
    <dgm:cxn modelId="{BE235289-6F25-024F-A520-612257E4784D}" type="presOf" srcId="{53111BE2-3249-4B17-9F95-FEC7C4C4076C}" destId="{E5B03405-0CF3-CA4A-9E84-C1409D17F408}" srcOrd="0" destOrd="0" presId="urn:microsoft.com/office/officeart/2005/8/layout/vList2"/>
    <dgm:cxn modelId="{7BDE19A6-1F6C-4E4F-A9FA-4272C191E8FC}" srcId="{53111BE2-3249-4B17-9F95-FEC7C4C4076C}" destId="{3722F4A0-3C2A-4BCD-BFEE-A95B8B2723D3}" srcOrd="1" destOrd="0" parTransId="{4B8B9C18-CAC2-4D3B-BACF-57D58118FF8B}" sibTransId="{126379C7-0ACD-4D15-BE3A-E4F3C1FBE93C}"/>
    <dgm:cxn modelId="{DE47E1DD-AAF8-4385-9E5E-D1FE479DCB44}" srcId="{53111BE2-3249-4B17-9F95-FEC7C4C4076C}" destId="{80D9D8D4-70BC-4168-87AE-86F78163CCB4}" srcOrd="0" destOrd="0" parTransId="{7E8F53DD-BF2E-4FB2-8B02-38AFF17F5517}" sibTransId="{099032FE-6D55-410D-B4D6-D6FC82AB431C}"/>
    <dgm:cxn modelId="{D414EBF7-130F-BA46-90AF-FE925A0A8C82}" type="presOf" srcId="{80D9D8D4-70BC-4168-87AE-86F78163CCB4}" destId="{A54C6840-EC93-3A4E-A51E-E5D6E2C77015}" srcOrd="0" destOrd="0" presId="urn:microsoft.com/office/officeart/2005/8/layout/vList2"/>
    <dgm:cxn modelId="{5CD3F934-AE3E-3248-B070-43DC6FA9BD70}" type="presParOf" srcId="{E5B03405-0CF3-CA4A-9E84-C1409D17F408}" destId="{A54C6840-EC93-3A4E-A51E-E5D6E2C77015}" srcOrd="0" destOrd="0" presId="urn:microsoft.com/office/officeart/2005/8/layout/vList2"/>
    <dgm:cxn modelId="{2BAAE691-C718-2041-8DEC-B4FFB9F4E3E7}" type="presParOf" srcId="{E5B03405-0CF3-CA4A-9E84-C1409D17F408}" destId="{5B7B1768-E1F7-4B4F-B15C-634BD1D6EEED}" srcOrd="1" destOrd="0" presId="urn:microsoft.com/office/officeart/2005/8/layout/vList2"/>
    <dgm:cxn modelId="{18023FDD-973A-5B4B-8CC8-BA8ECA74E049}" type="presParOf" srcId="{E5B03405-0CF3-CA4A-9E84-C1409D17F408}" destId="{74365CE0-F3C2-BA42-B438-996DF8A5763F}" srcOrd="2" destOrd="0" presId="urn:microsoft.com/office/officeart/2005/8/layout/vList2"/>
    <dgm:cxn modelId="{B4F1C578-421A-5E40-A842-224940476D9A}" type="presParOf" srcId="{E5B03405-0CF3-CA4A-9E84-C1409D17F408}" destId="{FF7E67B8-6526-2246-A02A-007D849A3F3D}" srcOrd="3" destOrd="0" presId="urn:microsoft.com/office/officeart/2005/8/layout/vList2"/>
    <dgm:cxn modelId="{5C81940A-EF9F-3349-936D-3A21168F0FA3}" type="presParOf" srcId="{E5B03405-0CF3-CA4A-9E84-C1409D17F408}" destId="{4D5B64FB-DA9A-AF4D-8D47-89D41AB1707D}"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F6C851-A57E-7A49-917F-B447CFFE632F}">
      <dsp:nvSpPr>
        <dsp:cNvPr id="0" name=""/>
        <dsp:cNvSpPr/>
      </dsp:nvSpPr>
      <dsp:spPr>
        <a:xfrm>
          <a:off x="0" y="26134"/>
          <a:ext cx="5638800" cy="110331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pl-PL" sz="1600" b="0" i="0" u="none" kern="1200" dirty="0" err="1"/>
            <a:t>Endometrioid</a:t>
          </a:r>
          <a:r>
            <a:rPr lang="pl-PL" sz="1600" b="0" i="0" u="none" kern="1200" dirty="0"/>
            <a:t> </a:t>
          </a:r>
          <a:r>
            <a:rPr lang="pl-PL" sz="1600" b="0" i="0" u="none" kern="1200" dirty="0" err="1"/>
            <a:t>endometrial</a:t>
          </a:r>
          <a:r>
            <a:rPr lang="pl-PL" sz="1600" b="0" i="0" u="none" kern="1200" dirty="0"/>
            <a:t> cancer (EC) </a:t>
          </a:r>
          <a:r>
            <a:rPr lang="pl-PL" sz="1600" b="0" i="0" u="none" kern="1200" dirty="0" err="1"/>
            <a:t>is</a:t>
          </a:r>
          <a:r>
            <a:rPr lang="pl-PL" sz="1600" b="0" i="0" u="none" kern="1200" dirty="0"/>
            <a:t> one of the most </a:t>
          </a:r>
          <a:r>
            <a:rPr lang="pl-PL" sz="1600" b="0" i="0" u="none" kern="1200" dirty="0" err="1"/>
            <a:t>common</a:t>
          </a:r>
          <a:r>
            <a:rPr lang="pl-PL" sz="1600" b="0" i="0" u="none" kern="1200" dirty="0"/>
            <a:t> </a:t>
          </a:r>
          <a:r>
            <a:rPr lang="pl-PL" sz="1600" b="0" i="0" u="none" kern="1200" dirty="0" err="1"/>
            <a:t>malignant</a:t>
          </a:r>
          <a:r>
            <a:rPr lang="pl-PL" sz="1600" b="0" i="0" u="none" kern="1200" dirty="0"/>
            <a:t> </a:t>
          </a:r>
          <a:r>
            <a:rPr lang="pl-PL" sz="1600" b="0" i="0" u="none" kern="1200" dirty="0" err="1"/>
            <a:t>tumors</a:t>
          </a:r>
          <a:r>
            <a:rPr lang="pl-PL" sz="1600" b="0" i="0" u="none" kern="1200" dirty="0"/>
            <a:t> in women in </a:t>
          </a:r>
          <a:r>
            <a:rPr lang="pl-PL" sz="1600" b="0" i="0" u="none" kern="1200" dirty="0" err="1"/>
            <a:t>developed</a:t>
          </a:r>
          <a:r>
            <a:rPr lang="pl-PL" sz="1600" b="0" i="0" u="none" kern="1200" dirty="0"/>
            <a:t> </a:t>
          </a:r>
          <a:r>
            <a:rPr lang="pl-PL" sz="1600" b="0" i="0" u="none" kern="1200" dirty="0" err="1"/>
            <a:t>countries</a:t>
          </a:r>
          <a:endParaRPr lang="en-US" sz="1600" kern="1200" dirty="0"/>
        </a:p>
      </dsp:txBody>
      <dsp:txXfrm>
        <a:off x="53859" y="79993"/>
        <a:ext cx="5531082" cy="995592"/>
      </dsp:txXfrm>
    </dsp:sp>
    <dsp:sp modelId="{6CFA1C68-FB43-8642-BC01-D22DB0049CAB}">
      <dsp:nvSpPr>
        <dsp:cNvPr id="0" name=""/>
        <dsp:cNvSpPr/>
      </dsp:nvSpPr>
      <dsp:spPr>
        <a:xfrm>
          <a:off x="0" y="1175525"/>
          <a:ext cx="5638800" cy="110331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pl-PL" sz="1600" b="0" i="0" u="none" kern="1200" dirty="0" err="1"/>
            <a:t>Type</a:t>
          </a:r>
          <a:r>
            <a:rPr lang="pl-PL" sz="1600" b="0" i="0" u="none" kern="1200" dirty="0"/>
            <a:t> I—</a:t>
          </a:r>
          <a:r>
            <a:rPr lang="pl-PL" sz="1600" b="0" i="0" u="none" kern="1200" dirty="0" err="1"/>
            <a:t>endometrial</a:t>
          </a:r>
          <a:r>
            <a:rPr lang="pl-PL" sz="1600" b="0" i="0" u="none" kern="1200" dirty="0"/>
            <a:t> </a:t>
          </a:r>
          <a:r>
            <a:rPr lang="pl-PL" sz="1600" b="0" i="0" u="none" kern="1200" dirty="0" err="1"/>
            <a:t>adenocarcinoma</a:t>
          </a:r>
          <a:r>
            <a:rPr lang="pl-PL" sz="1600" b="0" i="0" u="none" kern="1200" dirty="0"/>
            <a:t> (80–90% of all </a:t>
          </a:r>
          <a:r>
            <a:rPr lang="pl-PL" sz="1600" b="0" i="0" u="none" kern="1200" dirty="0" err="1"/>
            <a:t>diagnosed</a:t>
          </a:r>
          <a:r>
            <a:rPr lang="pl-PL" sz="1600" b="0" i="0" u="none" kern="1200" dirty="0"/>
            <a:t> </a:t>
          </a:r>
          <a:r>
            <a:rPr lang="pl-PL" sz="1600" b="0" i="0" u="none" kern="1200" dirty="0" err="1"/>
            <a:t>cases</a:t>
          </a:r>
          <a:r>
            <a:rPr lang="pl-PL" sz="1600" b="0" i="0" u="none" kern="1200" dirty="0"/>
            <a:t>)</a:t>
          </a:r>
          <a:endParaRPr lang="en-US" sz="1600" kern="1200" dirty="0"/>
        </a:p>
      </dsp:txBody>
      <dsp:txXfrm>
        <a:off x="53859" y="1229384"/>
        <a:ext cx="5531082" cy="995592"/>
      </dsp:txXfrm>
    </dsp:sp>
    <dsp:sp modelId="{C31BD24F-A4C0-284D-B8D5-DC1BC386CEFF}">
      <dsp:nvSpPr>
        <dsp:cNvPr id="0" name=""/>
        <dsp:cNvSpPr/>
      </dsp:nvSpPr>
      <dsp:spPr>
        <a:xfrm>
          <a:off x="0" y="2324914"/>
          <a:ext cx="5638800" cy="110331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pl-PL" sz="1600" b="0" i="0" u="none" kern="1200" dirty="0" err="1"/>
            <a:t>Type</a:t>
          </a:r>
          <a:r>
            <a:rPr lang="pl-PL" sz="1600" b="0" i="0" u="none" kern="1200" dirty="0"/>
            <a:t> II—non-</a:t>
          </a:r>
          <a:r>
            <a:rPr lang="pl-PL" sz="1600" b="0" i="0" u="none" kern="1200" dirty="0" err="1"/>
            <a:t>endometrial</a:t>
          </a:r>
          <a:r>
            <a:rPr lang="pl-PL" sz="1600" b="0" i="0" u="none" kern="1200" dirty="0"/>
            <a:t> </a:t>
          </a:r>
          <a:r>
            <a:rPr lang="pl-PL" sz="1600" b="0" i="0" u="none" kern="1200" dirty="0" err="1"/>
            <a:t>adenocarcinoma</a:t>
          </a:r>
          <a:r>
            <a:rPr lang="pl-PL" sz="1600" b="0" i="0" u="none" kern="1200" dirty="0"/>
            <a:t>, </a:t>
          </a:r>
          <a:r>
            <a:rPr lang="pl-PL" sz="1600" b="0" i="0" u="none" kern="1200" dirty="0" err="1"/>
            <a:t>which</a:t>
          </a:r>
          <a:r>
            <a:rPr lang="pl-PL" sz="1600" b="0" i="0" u="none" kern="1200" dirty="0"/>
            <a:t> </a:t>
          </a:r>
          <a:r>
            <a:rPr lang="pl-PL" sz="1600" b="0" i="0" u="none" kern="1200" dirty="0" err="1"/>
            <a:t>includes</a:t>
          </a:r>
          <a:r>
            <a:rPr lang="pl-PL" sz="1600" b="0" i="0" u="none" kern="1200" dirty="0"/>
            <a:t> </a:t>
          </a:r>
          <a:r>
            <a:rPr lang="pl-PL" sz="1600" b="0" i="0" u="none" kern="1200" dirty="0" err="1"/>
            <a:t>serous</a:t>
          </a:r>
          <a:r>
            <a:rPr lang="pl-PL" sz="1600" b="0" i="0" u="none" kern="1200" dirty="0"/>
            <a:t> carcinoma, clear-0 cell carcinoma, non-</a:t>
          </a:r>
          <a:r>
            <a:rPr lang="pl-PL" sz="1600" b="0" i="0" u="none" kern="1200" dirty="0" err="1"/>
            <a:t>differentiated</a:t>
          </a:r>
          <a:r>
            <a:rPr lang="pl-PL" sz="1600" b="0" i="0" u="none" kern="1200" dirty="0"/>
            <a:t> </a:t>
          </a:r>
          <a:r>
            <a:rPr lang="pl-PL" sz="1600" b="0" i="0" u="none" kern="1200" dirty="0" err="1"/>
            <a:t>tumors</a:t>
          </a:r>
          <a:r>
            <a:rPr lang="pl-PL" sz="1600" b="0" i="0" u="none" kern="1200" dirty="0"/>
            <a:t>, as </a:t>
          </a:r>
          <a:r>
            <a:rPr lang="pl-PL" sz="1600" b="0" i="0" u="none" kern="1200" dirty="0" err="1"/>
            <a:t>well</a:t>
          </a:r>
          <a:r>
            <a:rPr lang="pl-PL" sz="1600" b="0" i="0" u="none" kern="1200" dirty="0"/>
            <a:t> as </a:t>
          </a:r>
          <a:r>
            <a:rPr lang="pl-PL" sz="1600" b="0" i="0" u="none" kern="1200" dirty="0" err="1"/>
            <a:t>malignant</a:t>
          </a:r>
          <a:r>
            <a:rPr lang="pl-PL" sz="1600" b="0" i="0" u="none" kern="1200" dirty="0"/>
            <a:t> </a:t>
          </a:r>
          <a:r>
            <a:rPr lang="pl-PL" sz="1600" b="0" i="0" u="none" kern="1200" dirty="0" err="1"/>
            <a:t>mixed</a:t>
          </a:r>
          <a:r>
            <a:rPr lang="pl-PL" sz="1600" b="0" i="0" u="none" kern="1200" dirty="0"/>
            <a:t> </a:t>
          </a:r>
          <a:r>
            <a:rPr lang="pl-PL" sz="1600" b="0" i="0" u="none" kern="1200" dirty="0" err="1"/>
            <a:t>Mullerian</a:t>
          </a:r>
          <a:r>
            <a:rPr lang="pl-PL" sz="1600" b="0" i="0" u="none" kern="1200" dirty="0"/>
            <a:t> </a:t>
          </a:r>
          <a:r>
            <a:rPr lang="pl-PL" sz="1600" b="0" i="0" u="none" kern="1200" dirty="0" err="1"/>
            <a:t>tumors</a:t>
          </a:r>
          <a:endParaRPr lang="en-US" sz="1600" kern="1200" dirty="0"/>
        </a:p>
      </dsp:txBody>
      <dsp:txXfrm>
        <a:off x="53859" y="2378773"/>
        <a:ext cx="5531082" cy="995592"/>
      </dsp:txXfrm>
    </dsp:sp>
    <dsp:sp modelId="{4E86EE3D-7281-4E4E-B876-E0488C52F0EE}">
      <dsp:nvSpPr>
        <dsp:cNvPr id="0" name=""/>
        <dsp:cNvSpPr/>
      </dsp:nvSpPr>
      <dsp:spPr>
        <a:xfrm>
          <a:off x="0" y="3474305"/>
          <a:ext cx="5638800" cy="110331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Research has indicated higher concentrations of histamine and polyamine in endometrioid tissue in comparison with healthy tissue</a:t>
          </a:r>
        </a:p>
      </dsp:txBody>
      <dsp:txXfrm>
        <a:off x="53859" y="3528164"/>
        <a:ext cx="5531082" cy="99559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4C6840-EC93-3A4E-A51E-E5D6E2C77015}">
      <dsp:nvSpPr>
        <dsp:cNvPr id="0" name=""/>
        <dsp:cNvSpPr/>
      </dsp:nvSpPr>
      <dsp:spPr>
        <a:xfrm>
          <a:off x="0" y="78769"/>
          <a:ext cx="6906491" cy="1769039"/>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Out of 65 mRNAs connected with the histaminergic system, 10 differentiate the samples of tissue and blood obtained from patients with endometrioid endometrial cancer in comparison with the control group (p &lt; 0.05). </a:t>
          </a:r>
        </a:p>
      </dsp:txBody>
      <dsp:txXfrm>
        <a:off x="86357" y="165126"/>
        <a:ext cx="6733777" cy="1596325"/>
      </dsp:txXfrm>
    </dsp:sp>
    <dsp:sp modelId="{74365CE0-F3C2-BA42-B438-996DF8A5763F}">
      <dsp:nvSpPr>
        <dsp:cNvPr id="0" name=""/>
        <dsp:cNvSpPr/>
      </dsp:nvSpPr>
      <dsp:spPr>
        <a:xfrm>
          <a:off x="0" y="1908289"/>
          <a:ext cx="6906491" cy="1769039"/>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mRNA histamine receptor 1,3 (HRH1, HRH3), and solute carrier family 22 member 3 (SLC23A2) differentiating samples of endometrioid endometrial cancer independent of either G or control.</a:t>
          </a:r>
        </a:p>
      </dsp:txBody>
      <dsp:txXfrm>
        <a:off x="86357" y="1994646"/>
        <a:ext cx="6733777" cy="1596325"/>
      </dsp:txXfrm>
    </dsp:sp>
    <dsp:sp modelId="{4D5B64FB-DA9A-AF4D-8D47-89D41AB1707D}">
      <dsp:nvSpPr>
        <dsp:cNvPr id="0" name=""/>
        <dsp:cNvSpPr/>
      </dsp:nvSpPr>
      <dsp:spPr>
        <a:xfrm>
          <a:off x="0" y="3737809"/>
          <a:ext cx="6906491" cy="1769039"/>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The selected mRNA transcripts seem to be promising for molecularly targeted therapies in the context of endometrioid endometrial cancer.</a:t>
          </a:r>
        </a:p>
      </dsp:txBody>
      <dsp:txXfrm>
        <a:off x="86357" y="3824166"/>
        <a:ext cx="6733777" cy="159632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pl-PL"/>
              <a:t>Kliknij, aby edytować styl</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FC603CA0-72C9-9F4E-8B55-B76A749C9868}" type="datetimeFigureOut">
              <a:rPr lang="pl-PL" smtClean="0"/>
              <a:t>2.04.2023</a:t>
            </a:fld>
            <a:endParaRPr lang="pl-PL"/>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pl-PL"/>
          </a:p>
        </p:txBody>
      </p:sp>
      <p:sp>
        <p:nvSpPr>
          <p:cNvPr id="6" name="Slide Number Placeholder 5"/>
          <p:cNvSpPr>
            <a:spLocks noGrp="1"/>
          </p:cNvSpPr>
          <p:nvPr>
            <p:ph type="sldNum" sz="quarter" idx="12"/>
          </p:nvPr>
        </p:nvSpPr>
        <p:spPr>
          <a:xfrm>
            <a:off x="10469880" y="320040"/>
            <a:ext cx="914400" cy="320040"/>
          </a:xfrm>
        </p:spPr>
        <p:txBody>
          <a:bodyPr/>
          <a:lstStyle/>
          <a:p>
            <a:fld id="{39E50549-E7D7-0048-B083-D4E9191EC86A}" type="slidenum">
              <a:rPr lang="pl-PL" smtClean="0"/>
              <a:t>‹#›</a:t>
            </a:fld>
            <a:endParaRPr lang="pl-PL"/>
          </a:p>
        </p:txBody>
      </p:sp>
    </p:spTree>
    <p:extLst>
      <p:ext uri="{BB962C8B-B14F-4D97-AF65-F5344CB8AC3E}">
        <p14:creationId xmlns:p14="http://schemas.microsoft.com/office/powerpoint/2010/main" val="32315941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pl-PL"/>
              <a:t>Kliknij, aby edytować styl</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FC603CA0-72C9-9F4E-8B55-B76A749C9868}" type="datetimeFigureOut">
              <a:rPr lang="pl-PL" smtClean="0"/>
              <a:t>2.04.2023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39E50549-E7D7-0048-B083-D4E9191EC86A}" type="slidenum">
              <a:rPr lang="pl-PL" smtClean="0"/>
              <a:t>‹#›</a:t>
            </a:fld>
            <a:endParaRPr lang="pl-PL"/>
          </a:p>
        </p:txBody>
      </p:sp>
    </p:spTree>
    <p:extLst>
      <p:ext uri="{BB962C8B-B14F-4D97-AF65-F5344CB8AC3E}">
        <p14:creationId xmlns:p14="http://schemas.microsoft.com/office/powerpoint/2010/main" val="3383489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pl-PL"/>
              <a:t>Kliknij, aby edytować styl</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a:xfrm>
            <a:off x="804672" y="320040"/>
            <a:ext cx="3657600" cy="320040"/>
          </a:xfrm>
        </p:spPr>
        <p:txBody>
          <a:bodyPr/>
          <a:lstStyle/>
          <a:p>
            <a:fld id="{FC603CA0-72C9-9F4E-8B55-B76A749C9868}" type="datetimeFigureOut">
              <a:rPr lang="pl-PL" smtClean="0"/>
              <a:t>2.04.2023</a:t>
            </a:fld>
            <a:endParaRPr lang="pl-PL"/>
          </a:p>
        </p:txBody>
      </p:sp>
      <p:sp>
        <p:nvSpPr>
          <p:cNvPr id="5" name="Footer Placeholder 4"/>
          <p:cNvSpPr>
            <a:spLocks noGrp="1"/>
          </p:cNvSpPr>
          <p:nvPr>
            <p:ph type="ftr" sz="quarter" idx="11"/>
          </p:nvPr>
        </p:nvSpPr>
        <p:spPr>
          <a:xfrm>
            <a:off x="804672" y="6227064"/>
            <a:ext cx="10588752" cy="320040"/>
          </a:xfrm>
        </p:spPr>
        <p:txBody>
          <a:bodyPr/>
          <a:lstStyle/>
          <a:p>
            <a:endParaRPr lang="pl-PL"/>
          </a:p>
        </p:txBody>
      </p:sp>
      <p:sp>
        <p:nvSpPr>
          <p:cNvPr id="6" name="Slide Number Placeholder 5"/>
          <p:cNvSpPr>
            <a:spLocks noGrp="1"/>
          </p:cNvSpPr>
          <p:nvPr>
            <p:ph type="sldNum" sz="quarter" idx="12"/>
          </p:nvPr>
        </p:nvSpPr>
        <p:spPr>
          <a:xfrm>
            <a:off x="10469880" y="320040"/>
            <a:ext cx="914400" cy="320040"/>
          </a:xfrm>
        </p:spPr>
        <p:txBody>
          <a:bodyPr/>
          <a:lstStyle/>
          <a:p>
            <a:fld id="{39E50549-E7D7-0048-B083-D4E9191EC86A}" type="slidenum">
              <a:rPr lang="pl-PL" smtClean="0"/>
              <a:t>‹#›</a:t>
            </a:fld>
            <a:endParaRPr lang="pl-PL"/>
          </a:p>
        </p:txBody>
      </p:sp>
    </p:spTree>
    <p:extLst>
      <p:ext uri="{BB962C8B-B14F-4D97-AF65-F5344CB8AC3E}">
        <p14:creationId xmlns:p14="http://schemas.microsoft.com/office/powerpoint/2010/main" val="2601066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pl-PL"/>
              <a:t>Kliknij, aby edytować styl</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FC603CA0-72C9-9F4E-8B55-B76A749C9868}" type="datetimeFigureOut">
              <a:rPr lang="pl-PL" smtClean="0"/>
              <a:t>2.04.2023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39E50549-E7D7-0048-B083-D4E9191EC86A}" type="slidenum">
              <a:rPr lang="pl-PL" smtClean="0"/>
              <a:t>‹#›</a:t>
            </a:fld>
            <a:endParaRPr lang="pl-PL"/>
          </a:p>
        </p:txBody>
      </p:sp>
    </p:spTree>
    <p:extLst>
      <p:ext uri="{BB962C8B-B14F-4D97-AF65-F5344CB8AC3E}">
        <p14:creationId xmlns:p14="http://schemas.microsoft.com/office/powerpoint/2010/main" val="23867716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pl-PL"/>
              <a:t>Kliknij, aby edytować styl</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a:xfrm>
            <a:off x="804672" y="320040"/>
            <a:ext cx="3657600" cy="320040"/>
          </a:xfrm>
        </p:spPr>
        <p:txBody>
          <a:bodyPr/>
          <a:lstStyle/>
          <a:p>
            <a:fld id="{FC603CA0-72C9-9F4E-8B55-B76A749C9868}" type="datetimeFigureOut">
              <a:rPr lang="pl-PL" smtClean="0"/>
              <a:t>2.04.2023</a:t>
            </a:fld>
            <a:endParaRPr lang="pl-PL"/>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pl-PL"/>
          </a:p>
        </p:txBody>
      </p:sp>
      <p:sp>
        <p:nvSpPr>
          <p:cNvPr id="6" name="Slide Number Placeholder 5"/>
          <p:cNvSpPr>
            <a:spLocks noGrp="1"/>
          </p:cNvSpPr>
          <p:nvPr>
            <p:ph type="sldNum" sz="quarter" idx="12"/>
          </p:nvPr>
        </p:nvSpPr>
        <p:spPr>
          <a:xfrm>
            <a:off x="10469880" y="320040"/>
            <a:ext cx="914400" cy="320040"/>
          </a:xfrm>
        </p:spPr>
        <p:txBody>
          <a:bodyPr/>
          <a:lstStyle/>
          <a:p>
            <a:fld id="{39E50549-E7D7-0048-B083-D4E9191EC86A}" type="slidenum">
              <a:rPr lang="pl-PL" smtClean="0"/>
              <a:t>‹#›</a:t>
            </a:fld>
            <a:endParaRPr lang="pl-PL"/>
          </a:p>
        </p:txBody>
      </p:sp>
    </p:spTree>
    <p:extLst>
      <p:ext uri="{BB962C8B-B14F-4D97-AF65-F5344CB8AC3E}">
        <p14:creationId xmlns:p14="http://schemas.microsoft.com/office/powerpoint/2010/main" val="24207892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pl-PL"/>
              <a:t>Kliknij, aby edytować styl</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a:xfrm>
            <a:off x="804672" y="320040"/>
            <a:ext cx="3657600" cy="320040"/>
          </a:xfrm>
        </p:spPr>
        <p:txBody>
          <a:bodyPr/>
          <a:lstStyle/>
          <a:p>
            <a:fld id="{FC603CA0-72C9-9F4E-8B55-B76A749C9868}" type="datetimeFigureOut">
              <a:rPr lang="pl-PL" smtClean="0"/>
              <a:t>2.04.2023</a:t>
            </a:fld>
            <a:endParaRPr lang="pl-PL"/>
          </a:p>
        </p:txBody>
      </p:sp>
      <p:sp>
        <p:nvSpPr>
          <p:cNvPr id="6" name="Footer Placeholder 5"/>
          <p:cNvSpPr>
            <a:spLocks noGrp="1"/>
          </p:cNvSpPr>
          <p:nvPr>
            <p:ph type="ftr" sz="quarter" idx="11"/>
          </p:nvPr>
        </p:nvSpPr>
        <p:spPr>
          <a:xfrm>
            <a:off x="804672" y="6227064"/>
            <a:ext cx="10588752" cy="320040"/>
          </a:xfrm>
        </p:spPr>
        <p:txBody>
          <a:bodyPr/>
          <a:lstStyle/>
          <a:p>
            <a:endParaRPr lang="pl-PL"/>
          </a:p>
        </p:txBody>
      </p:sp>
      <p:sp>
        <p:nvSpPr>
          <p:cNvPr id="7" name="Slide Number Placeholder 6"/>
          <p:cNvSpPr>
            <a:spLocks noGrp="1"/>
          </p:cNvSpPr>
          <p:nvPr>
            <p:ph type="sldNum" sz="quarter" idx="12"/>
          </p:nvPr>
        </p:nvSpPr>
        <p:spPr>
          <a:xfrm>
            <a:off x="10469880" y="320040"/>
            <a:ext cx="914400" cy="320040"/>
          </a:xfrm>
        </p:spPr>
        <p:txBody>
          <a:bodyPr/>
          <a:lstStyle/>
          <a:p>
            <a:fld id="{39E50549-E7D7-0048-B083-D4E9191EC86A}" type="slidenum">
              <a:rPr lang="pl-PL" smtClean="0"/>
              <a:t>‹#›</a:t>
            </a:fld>
            <a:endParaRPr lang="pl-PL"/>
          </a:p>
        </p:txBody>
      </p:sp>
    </p:spTree>
    <p:extLst>
      <p:ext uri="{BB962C8B-B14F-4D97-AF65-F5344CB8AC3E}">
        <p14:creationId xmlns:p14="http://schemas.microsoft.com/office/powerpoint/2010/main" val="138257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pl-PL"/>
              <a:t>Kliknij, aby edytować styl</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5125305" y="1488985"/>
            <a:ext cx="6264350" cy="1696853"/>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5118447" y="4351687"/>
            <a:ext cx="6265588" cy="1704060"/>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a:xfrm>
            <a:off x="804672" y="320040"/>
            <a:ext cx="3657600" cy="320040"/>
          </a:xfrm>
        </p:spPr>
        <p:txBody>
          <a:bodyPr/>
          <a:lstStyle/>
          <a:p>
            <a:fld id="{FC603CA0-72C9-9F4E-8B55-B76A749C9868}" type="datetimeFigureOut">
              <a:rPr lang="pl-PL" smtClean="0"/>
              <a:t>2.04.2023</a:t>
            </a:fld>
            <a:endParaRPr lang="pl-PL"/>
          </a:p>
        </p:txBody>
      </p:sp>
      <p:sp>
        <p:nvSpPr>
          <p:cNvPr id="8" name="Footer Placeholder 7"/>
          <p:cNvSpPr>
            <a:spLocks noGrp="1"/>
          </p:cNvSpPr>
          <p:nvPr>
            <p:ph type="ftr" sz="quarter" idx="11"/>
          </p:nvPr>
        </p:nvSpPr>
        <p:spPr>
          <a:xfrm>
            <a:off x="804672" y="6227064"/>
            <a:ext cx="10588752" cy="320040"/>
          </a:xfrm>
        </p:spPr>
        <p:txBody>
          <a:bodyPr/>
          <a:lstStyle/>
          <a:p>
            <a:endParaRPr lang="pl-PL"/>
          </a:p>
        </p:txBody>
      </p:sp>
      <p:sp>
        <p:nvSpPr>
          <p:cNvPr id="9" name="Slide Number Placeholder 8"/>
          <p:cNvSpPr>
            <a:spLocks noGrp="1"/>
          </p:cNvSpPr>
          <p:nvPr>
            <p:ph type="sldNum" sz="quarter" idx="12"/>
          </p:nvPr>
        </p:nvSpPr>
        <p:spPr>
          <a:xfrm>
            <a:off x="10469880" y="320040"/>
            <a:ext cx="914400" cy="320040"/>
          </a:xfrm>
        </p:spPr>
        <p:txBody>
          <a:bodyPr/>
          <a:lstStyle/>
          <a:p>
            <a:fld id="{39E50549-E7D7-0048-B083-D4E9191EC86A}" type="slidenum">
              <a:rPr lang="pl-PL" smtClean="0"/>
              <a:t>‹#›</a:t>
            </a:fld>
            <a:endParaRPr lang="pl-PL"/>
          </a:p>
        </p:txBody>
      </p:sp>
    </p:spTree>
    <p:extLst>
      <p:ext uri="{BB962C8B-B14F-4D97-AF65-F5344CB8AC3E}">
        <p14:creationId xmlns:p14="http://schemas.microsoft.com/office/powerpoint/2010/main" val="29803685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pl-PL"/>
              <a:t>Kliknij, aby edytować styl</a:t>
            </a:r>
            <a:endParaRPr lang="en-US" dirty="0"/>
          </a:p>
        </p:txBody>
      </p:sp>
      <p:sp>
        <p:nvSpPr>
          <p:cNvPr id="3" name="Date Placeholder 2"/>
          <p:cNvSpPr>
            <a:spLocks noGrp="1"/>
          </p:cNvSpPr>
          <p:nvPr>
            <p:ph type="dt" sz="half" idx="10"/>
          </p:nvPr>
        </p:nvSpPr>
        <p:spPr/>
        <p:txBody>
          <a:bodyPr/>
          <a:lstStyle/>
          <a:p>
            <a:fld id="{FC603CA0-72C9-9F4E-8B55-B76A749C9868}" type="datetimeFigureOut">
              <a:rPr lang="pl-PL" smtClean="0"/>
              <a:t>2.04.2023</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39E50549-E7D7-0048-B083-D4E9191EC86A}" type="slidenum">
              <a:rPr lang="pl-PL" smtClean="0"/>
              <a:t>‹#›</a:t>
            </a:fld>
            <a:endParaRPr lang="pl-PL"/>
          </a:p>
        </p:txBody>
      </p:sp>
    </p:spTree>
    <p:extLst>
      <p:ext uri="{BB962C8B-B14F-4D97-AF65-F5344CB8AC3E}">
        <p14:creationId xmlns:p14="http://schemas.microsoft.com/office/powerpoint/2010/main" val="30887862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FC603CA0-72C9-9F4E-8B55-B76A749C9868}" type="datetimeFigureOut">
              <a:rPr lang="pl-PL" smtClean="0"/>
              <a:t>2.04.2023</a:t>
            </a:fld>
            <a:endParaRPr lang="pl-PL"/>
          </a:p>
        </p:txBody>
      </p:sp>
      <p:sp>
        <p:nvSpPr>
          <p:cNvPr id="3" name="Footer Placeholder 2"/>
          <p:cNvSpPr>
            <a:spLocks noGrp="1"/>
          </p:cNvSpPr>
          <p:nvPr>
            <p:ph type="ftr" sz="quarter" idx="11"/>
          </p:nvPr>
        </p:nvSpPr>
        <p:spPr>
          <a:xfrm>
            <a:off x="804672" y="6227064"/>
            <a:ext cx="10588752" cy="320040"/>
          </a:xfrm>
        </p:spPr>
        <p:txBody>
          <a:bodyPr/>
          <a:lstStyle/>
          <a:p>
            <a:endParaRPr lang="pl-PL"/>
          </a:p>
        </p:txBody>
      </p:sp>
      <p:sp>
        <p:nvSpPr>
          <p:cNvPr id="4" name="Slide Number Placeholder 3"/>
          <p:cNvSpPr>
            <a:spLocks noGrp="1"/>
          </p:cNvSpPr>
          <p:nvPr>
            <p:ph type="sldNum" sz="quarter" idx="12"/>
          </p:nvPr>
        </p:nvSpPr>
        <p:spPr>
          <a:xfrm>
            <a:off x="10469880" y="320040"/>
            <a:ext cx="914400" cy="320040"/>
          </a:xfrm>
        </p:spPr>
        <p:txBody>
          <a:bodyPr/>
          <a:lstStyle/>
          <a:p>
            <a:fld id="{39E50549-E7D7-0048-B083-D4E9191EC86A}" type="slidenum">
              <a:rPr lang="pl-PL" smtClean="0"/>
              <a:t>‹#›</a:t>
            </a:fld>
            <a:endParaRPr lang="pl-PL"/>
          </a:p>
        </p:txBody>
      </p:sp>
    </p:spTree>
    <p:extLst>
      <p:ext uri="{BB962C8B-B14F-4D97-AF65-F5344CB8AC3E}">
        <p14:creationId xmlns:p14="http://schemas.microsoft.com/office/powerpoint/2010/main" val="7250469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pl-PL"/>
              <a:t>Kliknij, aby edytować styl</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FC603CA0-72C9-9F4E-8B55-B76A749C9868}" type="datetimeFigureOut">
              <a:rPr lang="pl-PL" smtClean="0"/>
              <a:t>2.04.2023</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39E50549-E7D7-0048-B083-D4E9191EC86A}" type="slidenum">
              <a:rPr lang="pl-PL" smtClean="0"/>
              <a:t>‹#›</a:t>
            </a:fld>
            <a:endParaRPr lang="pl-PL"/>
          </a:p>
        </p:txBody>
      </p:sp>
    </p:spTree>
    <p:extLst>
      <p:ext uri="{BB962C8B-B14F-4D97-AF65-F5344CB8AC3E}">
        <p14:creationId xmlns:p14="http://schemas.microsoft.com/office/powerpoint/2010/main" val="18481531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pl-PL"/>
              <a:t>Kliknij, aby edytować styl</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a:xfrm>
            <a:off x="804672" y="320040"/>
            <a:ext cx="3657600" cy="320040"/>
          </a:xfrm>
        </p:spPr>
        <p:txBody>
          <a:bodyPr/>
          <a:lstStyle/>
          <a:p>
            <a:fld id="{FC603CA0-72C9-9F4E-8B55-B76A749C9868}" type="datetimeFigureOut">
              <a:rPr lang="pl-PL" smtClean="0"/>
              <a:t>2.04.2023</a:t>
            </a:fld>
            <a:endParaRPr lang="pl-PL"/>
          </a:p>
        </p:txBody>
      </p:sp>
      <p:sp>
        <p:nvSpPr>
          <p:cNvPr id="6" name="Footer Placeholder 5"/>
          <p:cNvSpPr>
            <a:spLocks noGrp="1"/>
          </p:cNvSpPr>
          <p:nvPr>
            <p:ph type="ftr" sz="quarter" idx="11"/>
          </p:nvPr>
        </p:nvSpPr>
        <p:spPr>
          <a:xfrm>
            <a:off x="804672" y="6227064"/>
            <a:ext cx="5942203" cy="320040"/>
          </a:xfrm>
        </p:spPr>
        <p:txBody>
          <a:bodyPr/>
          <a:lstStyle/>
          <a:p>
            <a:endParaRPr lang="pl-PL"/>
          </a:p>
        </p:txBody>
      </p:sp>
      <p:sp>
        <p:nvSpPr>
          <p:cNvPr id="7" name="Slide Number Placeholder 6"/>
          <p:cNvSpPr>
            <a:spLocks noGrp="1"/>
          </p:cNvSpPr>
          <p:nvPr>
            <p:ph type="sldNum" sz="quarter" idx="12"/>
          </p:nvPr>
        </p:nvSpPr>
        <p:spPr>
          <a:xfrm>
            <a:off x="5828377" y="320040"/>
            <a:ext cx="914400" cy="320040"/>
          </a:xfrm>
        </p:spPr>
        <p:txBody>
          <a:bodyPr/>
          <a:lstStyle/>
          <a:p>
            <a:fld id="{39E50549-E7D7-0048-B083-D4E9191EC86A}" type="slidenum">
              <a:rPr lang="pl-PL" smtClean="0"/>
              <a:t>‹#›</a:t>
            </a:fld>
            <a:endParaRPr lang="pl-PL"/>
          </a:p>
        </p:txBody>
      </p:sp>
    </p:spTree>
    <p:extLst>
      <p:ext uri="{BB962C8B-B14F-4D97-AF65-F5344CB8AC3E}">
        <p14:creationId xmlns:p14="http://schemas.microsoft.com/office/powerpoint/2010/main" val="23571740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FC603CA0-72C9-9F4E-8B55-B76A749C9868}" type="datetimeFigureOut">
              <a:rPr lang="pl-PL" smtClean="0"/>
              <a:t>2.04.2023</a:t>
            </a:fld>
            <a:endParaRPr lang="pl-PL"/>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pl-PL"/>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39E50549-E7D7-0048-B083-D4E9191EC86A}" type="slidenum">
              <a:rPr lang="pl-PL" smtClean="0"/>
              <a:t>‹#›</a:t>
            </a:fld>
            <a:endParaRPr lang="pl-PL"/>
          </a:p>
        </p:txBody>
      </p:sp>
    </p:spTree>
    <p:extLst>
      <p:ext uri="{BB962C8B-B14F-4D97-AF65-F5344CB8AC3E}">
        <p14:creationId xmlns:p14="http://schemas.microsoft.com/office/powerpoint/2010/main" val="32394673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BDBA639-2A71-4A60-A71A-FF1836F546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id="{5E208A8B-5EBD-4532-BE72-26414FA7CFF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11" name="Freeform 5">
              <a:extLst>
                <a:ext uri="{FF2B5EF4-FFF2-40B4-BE49-F238E27FC236}">
                  <a16:creationId xmlns:a16="http://schemas.microsoft.com/office/drawing/2014/main" id="{15D09196-B338-4AB5-A71B-CFD5FFCA62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F50B4463-128A-4677-A285-C017E6C543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 name="Freeform 7">
              <a:extLst>
                <a:ext uri="{FF2B5EF4-FFF2-40B4-BE49-F238E27FC236}">
                  <a16:creationId xmlns:a16="http://schemas.microsoft.com/office/drawing/2014/main" id="{1D9B95CD-F023-4DFA-9678-1E02713F74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6" name="Freeform 8">
              <a:extLst>
                <a:ext uri="{FF2B5EF4-FFF2-40B4-BE49-F238E27FC236}">
                  <a16:creationId xmlns:a16="http://schemas.microsoft.com/office/drawing/2014/main" id="{1DDF47A8-BE7B-43F3-A500-F5A4656D83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 name="Freeform 9">
              <a:extLst>
                <a:ext uri="{FF2B5EF4-FFF2-40B4-BE49-F238E27FC236}">
                  <a16:creationId xmlns:a16="http://schemas.microsoft.com/office/drawing/2014/main" id="{2DD394DE-76FB-42F8-85F2-FD436F4232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 name="Freeform 10">
              <a:extLst>
                <a:ext uri="{FF2B5EF4-FFF2-40B4-BE49-F238E27FC236}">
                  <a16:creationId xmlns:a16="http://schemas.microsoft.com/office/drawing/2014/main" id="{B95F2EFB-87E6-4400-AAF3-7EB8B4F156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11">
              <a:extLst>
                <a:ext uri="{FF2B5EF4-FFF2-40B4-BE49-F238E27FC236}">
                  <a16:creationId xmlns:a16="http://schemas.microsoft.com/office/drawing/2014/main" id="{1D463476-2BC7-418C-9D6F-51444B11A7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2" name="Freeform 12">
              <a:extLst>
                <a:ext uri="{FF2B5EF4-FFF2-40B4-BE49-F238E27FC236}">
                  <a16:creationId xmlns:a16="http://schemas.microsoft.com/office/drawing/2014/main" id="{24011122-2495-478A-81BF-ABBDEA1DA8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4" name="Freeform 13">
              <a:extLst>
                <a:ext uri="{FF2B5EF4-FFF2-40B4-BE49-F238E27FC236}">
                  <a16:creationId xmlns:a16="http://schemas.microsoft.com/office/drawing/2014/main" id="{C79E87C5-E5B3-476B-B539-FC9CF4A33B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956029CA-2B38-434D-9044-5FF3A1ECD1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9514CFB6-E8DB-43DC-B1CD-9CC2D4B276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BD8C1FC8-E550-45BE-9F30-822BAB3781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D1646B5D-A7B7-41EC-9591-0E0C0F4F94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E2118E93-481E-4843-987E-378187AA37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77038464-F4E2-47EC-A87F-18469191E3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FB3BBEB1-E146-408F-95B7-EE2F269DE1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C765B285-56EC-47FC-B116-274EBBD61A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CB4A6191-6913-42EA-905E-8A174AE2C9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8ADEEF92-F481-475A-845C-5E940F0D55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1" name="Freeform: Shape 30">
            <a:extLst>
              <a:ext uri="{FF2B5EF4-FFF2-40B4-BE49-F238E27FC236}">
                <a16:creationId xmlns:a16="http://schemas.microsoft.com/office/drawing/2014/main" id="{D9C506D7-84CB-4057-A44A-465313E785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31529">
            <a:off x="2173916" y="2448612"/>
            <a:ext cx="4418757" cy="4259609"/>
          </a:xfrm>
          <a:custGeom>
            <a:avLst/>
            <a:gdLst>
              <a:gd name="connsiteX0" fmla="*/ 404107 w 4507111"/>
              <a:gd name="connsiteY0" fmla="*/ 0 h 4344781"/>
              <a:gd name="connsiteX1" fmla="*/ 371857 w 4507111"/>
              <a:gd name="connsiteY1" fmla="*/ 117359 h 4344781"/>
              <a:gd name="connsiteX2" fmla="*/ 307833 w 4507111"/>
              <a:gd name="connsiteY2" fmla="*/ 632970 h 4344781"/>
              <a:gd name="connsiteX3" fmla="*/ 3569418 w 4507111"/>
              <a:gd name="connsiteY3" fmla="*/ 4141149 h 4344781"/>
              <a:gd name="connsiteX4" fmla="*/ 4440861 w 4507111"/>
              <a:gd name="connsiteY4" fmla="*/ 4332480 h 4344781"/>
              <a:gd name="connsiteX5" fmla="*/ 4507111 w 4507111"/>
              <a:gd name="connsiteY5" fmla="*/ 4341752 h 4344781"/>
              <a:gd name="connsiteX6" fmla="*/ 4296045 w 4507111"/>
              <a:gd name="connsiteY6" fmla="*/ 4344781 h 4344781"/>
              <a:gd name="connsiteX7" fmla="*/ 3749565 w 4507111"/>
              <a:gd name="connsiteY7" fmla="*/ 4321853 h 4344781"/>
              <a:gd name="connsiteX8" fmla="*/ 36764 w 4507111"/>
              <a:gd name="connsiteY8" fmla="*/ 1629794 h 4344781"/>
              <a:gd name="connsiteX9" fmla="*/ 300069 w 4507111"/>
              <a:gd name="connsiteY9" fmla="*/ 144750 h 4344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07111" h="4344781">
                <a:moveTo>
                  <a:pt x="404107" y="0"/>
                </a:moveTo>
                <a:lnTo>
                  <a:pt x="371857" y="117359"/>
                </a:lnTo>
                <a:cubicBezTo>
                  <a:pt x="333827" y="278567"/>
                  <a:pt x="311875" y="450459"/>
                  <a:pt x="307833" y="632970"/>
                </a:cubicBezTo>
                <a:cubicBezTo>
                  <a:pt x="264711" y="2579752"/>
                  <a:pt x="2253987" y="3769243"/>
                  <a:pt x="3569418" y="4141149"/>
                </a:cubicBezTo>
                <a:cubicBezTo>
                  <a:pt x="3816061" y="4210881"/>
                  <a:pt x="4114807" y="4279754"/>
                  <a:pt x="4440861" y="4332480"/>
                </a:cubicBezTo>
                <a:lnTo>
                  <a:pt x="4507111" y="4341752"/>
                </a:lnTo>
                <a:lnTo>
                  <a:pt x="4296045" y="4344781"/>
                </a:lnTo>
                <a:cubicBezTo>
                  <a:pt x="4097363" y="4343711"/>
                  <a:pt x="3912623" y="4335104"/>
                  <a:pt x="3749565" y="4321853"/>
                </a:cubicBezTo>
                <a:cubicBezTo>
                  <a:pt x="2445102" y="4215850"/>
                  <a:pt x="356405" y="3466499"/>
                  <a:pt x="36764" y="1629794"/>
                </a:cubicBezTo>
                <a:cubicBezTo>
                  <a:pt x="-63123" y="1055823"/>
                  <a:pt x="45741" y="555869"/>
                  <a:pt x="300069" y="144750"/>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3" name="Oval 32">
            <a:extLst>
              <a:ext uri="{FF2B5EF4-FFF2-40B4-BE49-F238E27FC236}">
                <a16:creationId xmlns:a16="http://schemas.microsoft.com/office/drawing/2014/main" id="{7842FC68-61FD-4700-8A22-BB8B071884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54579" y="691977"/>
            <a:ext cx="7761923" cy="5343064"/>
          </a:xfrm>
          <a:custGeom>
            <a:avLst/>
            <a:gdLst>
              <a:gd name="connsiteX0" fmla="*/ 0 w 6428838"/>
              <a:gd name="connsiteY0" fmla="*/ 2579031 h 5158062"/>
              <a:gd name="connsiteX1" fmla="*/ 3214419 w 6428838"/>
              <a:gd name="connsiteY1" fmla="*/ 0 h 5158062"/>
              <a:gd name="connsiteX2" fmla="*/ 6428838 w 6428838"/>
              <a:gd name="connsiteY2" fmla="*/ 2579031 h 5158062"/>
              <a:gd name="connsiteX3" fmla="*/ 3214419 w 6428838"/>
              <a:gd name="connsiteY3" fmla="*/ 5158062 h 5158062"/>
              <a:gd name="connsiteX4" fmla="*/ 0 w 6428838"/>
              <a:gd name="connsiteY4" fmla="*/ 2579031 h 5158062"/>
              <a:gd name="connsiteX0" fmla="*/ 3321 w 6432159"/>
              <a:gd name="connsiteY0" fmla="*/ 2647125 h 5226156"/>
              <a:gd name="connsiteX1" fmla="*/ 2789723 w 6432159"/>
              <a:gd name="connsiteY1" fmla="*/ 0 h 5226156"/>
              <a:gd name="connsiteX2" fmla="*/ 6432159 w 6432159"/>
              <a:gd name="connsiteY2" fmla="*/ 2647125 h 5226156"/>
              <a:gd name="connsiteX3" fmla="*/ 3217740 w 6432159"/>
              <a:gd name="connsiteY3" fmla="*/ 5226156 h 5226156"/>
              <a:gd name="connsiteX4" fmla="*/ 3321 w 6432159"/>
              <a:gd name="connsiteY4" fmla="*/ 2647125 h 5226156"/>
              <a:gd name="connsiteX0" fmla="*/ 1953 w 6566979"/>
              <a:gd name="connsiteY0" fmla="*/ 2695803 h 5226224"/>
              <a:gd name="connsiteX1" fmla="*/ 2924543 w 6566979"/>
              <a:gd name="connsiteY1" fmla="*/ 39 h 5226224"/>
              <a:gd name="connsiteX2" fmla="*/ 6566979 w 6566979"/>
              <a:gd name="connsiteY2" fmla="*/ 2647164 h 5226224"/>
              <a:gd name="connsiteX3" fmla="*/ 3352560 w 6566979"/>
              <a:gd name="connsiteY3" fmla="*/ 5226195 h 5226224"/>
              <a:gd name="connsiteX4" fmla="*/ 1953 w 6566979"/>
              <a:gd name="connsiteY4" fmla="*/ 2695803 h 5226224"/>
              <a:gd name="connsiteX0" fmla="*/ 8982 w 6574008"/>
              <a:gd name="connsiteY0" fmla="*/ 2695803 h 5226313"/>
              <a:gd name="connsiteX1" fmla="*/ 2931572 w 6574008"/>
              <a:gd name="connsiteY1" fmla="*/ 39 h 5226313"/>
              <a:gd name="connsiteX2" fmla="*/ 6574008 w 6574008"/>
              <a:gd name="connsiteY2" fmla="*/ 2647164 h 5226313"/>
              <a:gd name="connsiteX3" fmla="*/ 3359589 w 6574008"/>
              <a:gd name="connsiteY3" fmla="*/ 5226195 h 5226313"/>
              <a:gd name="connsiteX4" fmla="*/ 8982 w 6574008"/>
              <a:gd name="connsiteY4" fmla="*/ 2695803 h 5226313"/>
              <a:gd name="connsiteX0" fmla="*/ 11929 w 6576955"/>
              <a:gd name="connsiteY0" fmla="*/ 2695953 h 5226463"/>
              <a:gd name="connsiteX1" fmla="*/ 2934519 w 6576955"/>
              <a:gd name="connsiteY1" fmla="*/ 189 h 5226463"/>
              <a:gd name="connsiteX2" fmla="*/ 6576955 w 6576955"/>
              <a:gd name="connsiteY2" fmla="*/ 2647314 h 5226463"/>
              <a:gd name="connsiteX3" fmla="*/ 3362536 w 6576955"/>
              <a:gd name="connsiteY3" fmla="*/ 5226345 h 5226463"/>
              <a:gd name="connsiteX4" fmla="*/ 11929 w 6576955"/>
              <a:gd name="connsiteY4" fmla="*/ 2695953 h 5226463"/>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92159"/>
              <a:gd name="connsiteX1" fmla="*/ 2931852 w 6963394"/>
              <a:gd name="connsiteY1" fmla="*/ 10033 h 5292159"/>
              <a:gd name="connsiteX2" fmla="*/ 6963394 w 6963394"/>
              <a:gd name="connsiteY2" fmla="*/ 3318639 h 5292159"/>
              <a:gd name="connsiteX3" fmla="*/ 3359869 w 6963394"/>
              <a:gd name="connsiteY3" fmla="*/ 5236189 h 5292159"/>
              <a:gd name="connsiteX4" fmla="*/ 9262 w 6963394"/>
              <a:gd name="connsiteY4" fmla="*/ 2705797 h 5292159"/>
              <a:gd name="connsiteX0" fmla="*/ 9262 w 6963394"/>
              <a:gd name="connsiteY0" fmla="*/ 2705797 h 5259961"/>
              <a:gd name="connsiteX1" fmla="*/ 2931852 w 6963394"/>
              <a:gd name="connsiteY1" fmla="*/ 10033 h 5259961"/>
              <a:gd name="connsiteX2" fmla="*/ 6963394 w 6963394"/>
              <a:gd name="connsiteY2" fmla="*/ 3318639 h 5259961"/>
              <a:gd name="connsiteX3" fmla="*/ 3359869 w 6963394"/>
              <a:gd name="connsiteY3" fmla="*/ 5236189 h 5259961"/>
              <a:gd name="connsiteX4" fmla="*/ 9262 w 6963394"/>
              <a:gd name="connsiteY4" fmla="*/ 2705797 h 5259961"/>
              <a:gd name="connsiteX0" fmla="*/ 9557 w 7352795"/>
              <a:gd name="connsiteY0" fmla="*/ 2707501 h 5252013"/>
              <a:gd name="connsiteX1" fmla="*/ 2932147 w 7352795"/>
              <a:gd name="connsiteY1" fmla="*/ 11737 h 5252013"/>
              <a:gd name="connsiteX2" fmla="*/ 7352795 w 7352795"/>
              <a:gd name="connsiteY2" fmla="*/ 3378709 h 5252013"/>
              <a:gd name="connsiteX3" fmla="*/ 3360164 w 7352795"/>
              <a:gd name="connsiteY3" fmla="*/ 5237893 h 5252013"/>
              <a:gd name="connsiteX4" fmla="*/ 9557 w 7352795"/>
              <a:gd name="connsiteY4" fmla="*/ 2707501 h 5252013"/>
              <a:gd name="connsiteX0" fmla="*/ 8078 w 7789061"/>
              <a:gd name="connsiteY0" fmla="*/ 2744796 h 5249051"/>
              <a:gd name="connsiteX1" fmla="*/ 3368413 w 7789061"/>
              <a:gd name="connsiteY1" fmla="*/ 10121 h 5249051"/>
              <a:gd name="connsiteX2" fmla="*/ 7789061 w 7789061"/>
              <a:gd name="connsiteY2" fmla="*/ 3377093 h 5249051"/>
              <a:gd name="connsiteX3" fmla="*/ 3796430 w 7789061"/>
              <a:gd name="connsiteY3" fmla="*/ 5236277 h 5249051"/>
              <a:gd name="connsiteX4" fmla="*/ 8078 w 7789061"/>
              <a:gd name="connsiteY4" fmla="*/ 2744796 h 5249051"/>
              <a:gd name="connsiteX0" fmla="*/ 8078 w 7789061"/>
              <a:gd name="connsiteY0" fmla="*/ 2744796 h 5271741"/>
              <a:gd name="connsiteX1" fmla="*/ 3368413 w 7789061"/>
              <a:gd name="connsiteY1" fmla="*/ 10121 h 5271741"/>
              <a:gd name="connsiteX2" fmla="*/ 7789061 w 7789061"/>
              <a:gd name="connsiteY2" fmla="*/ 3377093 h 5271741"/>
              <a:gd name="connsiteX3" fmla="*/ 3796430 w 7789061"/>
              <a:gd name="connsiteY3" fmla="*/ 5236277 h 5271741"/>
              <a:gd name="connsiteX4" fmla="*/ 8078 w 7789061"/>
              <a:gd name="connsiteY4" fmla="*/ 2744796 h 5271741"/>
              <a:gd name="connsiteX0" fmla="*/ 1055 w 7782038"/>
              <a:gd name="connsiteY0" fmla="*/ 2738806 h 5438018"/>
              <a:gd name="connsiteX1" fmla="*/ 3361390 w 7782038"/>
              <a:gd name="connsiteY1" fmla="*/ 4131 h 5438018"/>
              <a:gd name="connsiteX2" fmla="*/ 7782038 w 7782038"/>
              <a:gd name="connsiteY2" fmla="*/ 3371103 h 5438018"/>
              <a:gd name="connsiteX3" fmla="*/ 3692130 w 7782038"/>
              <a:gd name="connsiteY3" fmla="*/ 5415113 h 5438018"/>
              <a:gd name="connsiteX4" fmla="*/ 1055 w 7782038"/>
              <a:gd name="connsiteY4" fmla="*/ 2738806 h 5438018"/>
              <a:gd name="connsiteX0" fmla="*/ 28883 w 7809866"/>
              <a:gd name="connsiteY0" fmla="*/ 2742147 h 5441359"/>
              <a:gd name="connsiteX1" fmla="*/ 3389218 w 7809866"/>
              <a:gd name="connsiteY1" fmla="*/ 7472 h 5441359"/>
              <a:gd name="connsiteX2" fmla="*/ 7809866 w 7809866"/>
              <a:gd name="connsiteY2" fmla="*/ 3374444 h 5441359"/>
              <a:gd name="connsiteX3" fmla="*/ 3719958 w 7809866"/>
              <a:gd name="connsiteY3" fmla="*/ 5418454 h 5441359"/>
              <a:gd name="connsiteX4" fmla="*/ 28883 w 7809866"/>
              <a:gd name="connsiteY4" fmla="*/ 2742147 h 5441359"/>
              <a:gd name="connsiteX0" fmla="*/ 36549 w 7817532"/>
              <a:gd name="connsiteY0" fmla="*/ 2751085 h 5450297"/>
              <a:gd name="connsiteX1" fmla="*/ 3396884 w 7817532"/>
              <a:gd name="connsiteY1" fmla="*/ 16410 h 5450297"/>
              <a:gd name="connsiteX2" fmla="*/ 7817532 w 7817532"/>
              <a:gd name="connsiteY2" fmla="*/ 3383382 h 5450297"/>
              <a:gd name="connsiteX3" fmla="*/ 3727624 w 7817532"/>
              <a:gd name="connsiteY3" fmla="*/ 5427392 h 5450297"/>
              <a:gd name="connsiteX4" fmla="*/ 36549 w 7817532"/>
              <a:gd name="connsiteY4" fmla="*/ 2751085 h 54502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17532" h="5450297">
                <a:moveTo>
                  <a:pt x="36549" y="2751085"/>
                </a:moveTo>
                <a:cubicBezTo>
                  <a:pt x="-281221" y="925127"/>
                  <a:pt x="1526121" y="-147339"/>
                  <a:pt x="3396884" y="16410"/>
                </a:cubicBezTo>
                <a:cubicBezTo>
                  <a:pt x="5267647" y="180159"/>
                  <a:pt x="7817532" y="1453184"/>
                  <a:pt x="7817532" y="3383382"/>
                </a:cubicBezTo>
                <a:cubicBezTo>
                  <a:pt x="7700800" y="5342763"/>
                  <a:pt x="5024455" y="5532775"/>
                  <a:pt x="3727624" y="5427392"/>
                </a:cubicBezTo>
                <a:cubicBezTo>
                  <a:pt x="2430794" y="5322009"/>
                  <a:pt x="354319" y="4577043"/>
                  <a:pt x="36549" y="2751085"/>
                </a:cubicBezTo>
                <a:close/>
              </a:path>
            </a:pathLst>
          </a:custGeom>
          <a:ln w="152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535B794A-E26E-3B40-6482-635003981348}"/>
              </a:ext>
            </a:extLst>
          </p:cNvPr>
          <p:cNvSpPr>
            <a:spLocks noGrp="1"/>
          </p:cNvSpPr>
          <p:nvPr>
            <p:ph type="ctrTitle"/>
          </p:nvPr>
        </p:nvSpPr>
        <p:spPr>
          <a:xfrm>
            <a:off x="2616277" y="2061838"/>
            <a:ext cx="6959446" cy="1662475"/>
          </a:xfrm>
        </p:spPr>
        <p:txBody>
          <a:bodyPr>
            <a:normAutofit/>
          </a:bodyPr>
          <a:lstStyle/>
          <a:p>
            <a:r>
              <a:rPr lang="en-US" sz="3400" b="1">
                <a:effectLst/>
                <a:latin typeface="Times New Roman" panose="02020603050405020304" pitchFamily="18" charset="0"/>
                <a:ea typeface="Calibri" panose="020F0502020204030204" pitchFamily="34" charset="0"/>
                <a:cs typeface="Times New Roman" panose="02020603050405020304" pitchFamily="18" charset="0"/>
              </a:rPr>
              <a:t>Variances in the Expression of mRNAs Related to the Histaminergic System in Endometrioid Endometrial Cancer</a:t>
            </a:r>
            <a:endParaRPr lang="pl-PL" sz="34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Podtytuł 2">
            <a:extLst>
              <a:ext uri="{FF2B5EF4-FFF2-40B4-BE49-F238E27FC236}">
                <a16:creationId xmlns:a16="http://schemas.microsoft.com/office/drawing/2014/main" id="{704B0C2C-2B21-A227-58E5-6EF8C0978733}"/>
              </a:ext>
            </a:extLst>
          </p:cNvPr>
          <p:cNvSpPr>
            <a:spLocks noGrp="1"/>
          </p:cNvSpPr>
          <p:nvPr>
            <p:ph type="subTitle" idx="1"/>
          </p:nvPr>
        </p:nvSpPr>
        <p:spPr>
          <a:xfrm>
            <a:off x="3388938" y="3783690"/>
            <a:ext cx="5414125" cy="1196717"/>
          </a:xfrm>
        </p:spPr>
        <p:txBody>
          <a:bodyPr>
            <a:normAutofit/>
          </a:bodyPr>
          <a:lstStyle/>
          <a:p>
            <a:r>
              <a:rPr lang="pl-PL" sz="2000">
                <a:effectLst/>
                <a:latin typeface="Times New Roman" panose="02020603050405020304" pitchFamily="18" charset="0"/>
                <a:ea typeface="Times New Roman" panose="02020603050405020304" pitchFamily="18" charset="0"/>
                <a:cs typeface="Times New Roman" panose="02020603050405020304" pitchFamily="18" charset="0"/>
              </a:rPr>
              <a:t>Michał Czerwiński </a:t>
            </a:r>
            <a:r>
              <a:rPr lang="pl-PL" sz="2000" baseline="30000">
                <a:effectLst/>
                <a:latin typeface="Times New Roman" panose="02020603050405020304" pitchFamily="18" charset="0"/>
                <a:ea typeface="Times New Roman" panose="02020603050405020304" pitchFamily="18" charset="0"/>
                <a:cs typeface="Times New Roman" panose="02020603050405020304" pitchFamily="18" charset="0"/>
              </a:rPr>
              <a:t>1*</a:t>
            </a:r>
            <a:r>
              <a:rPr lang="pl-PL" sz="2000">
                <a:effectLst/>
                <a:latin typeface="Times New Roman" panose="02020603050405020304" pitchFamily="18" charset="0"/>
                <a:ea typeface="Times New Roman" panose="02020603050405020304" pitchFamily="18" charset="0"/>
                <a:cs typeface="Times New Roman" panose="02020603050405020304" pitchFamily="18" charset="0"/>
              </a:rPr>
              <a:t>, Emilia Morawiec  </a:t>
            </a:r>
            <a:r>
              <a:rPr lang="pl-PL" sz="2000" baseline="30000">
                <a:effectLst/>
                <a:latin typeface="Times New Roman" panose="02020603050405020304" pitchFamily="18" charset="0"/>
                <a:ea typeface="Times New Roman" panose="02020603050405020304" pitchFamily="18" charset="0"/>
                <a:cs typeface="Times New Roman" panose="02020603050405020304" pitchFamily="18" charset="0"/>
              </a:rPr>
              <a:t>2</a:t>
            </a:r>
            <a:r>
              <a:rPr lang="pl-PL" sz="2000">
                <a:effectLst/>
                <a:latin typeface="Times New Roman" panose="02020603050405020304" pitchFamily="18" charset="0"/>
                <a:ea typeface="Times New Roman" panose="02020603050405020304" pitchFamily="18" charset="0"/>
                <a:cs typeface="Times New Roman" panose="02020603050405020304" pitchFamily="18" charset="0"/>
              </a:rPr>
              <a:t>, Dariusz Boroń </a:t>
            </a:r>
            <a:r>
              <a:rPr lang="pl-PL" sz="2000" baseline="30000">
                <a:effectLst/>
                <a:latin typeface="Times New Roman" panose="02020603050405020304" pitchFamily="18" charset="0"/>
                <a:ea typeface="Times New Roman" panose="02020603050405020304" pitchFamily="18" charset="0"/>
                <a:cs typeface="Times New Roman" panose="02020603050405020304" pitchFamily="18" charset="0"/>
              </a:rPr>
              <a:t>1</a:t>
            </a:r>
            <a:r>
              <a:rPr lang="pl-PL" sz="2000">
                <a:effectLst/>
                <a:latin typeface="Times New Roman" panose="02020603050405020304" pitchFamily="18" charset="0"/>
                <a:ea typeface="Times New Roman" panose="02020603050405020304" pitchFamily="18" charset="0"/>
                <a:cs typeface="Times New Roman" panose="02020603050405020304" pitchFamily="18" charset="0"/>
              </a:rPr>
              <a:t>, Marcin Opławski </a:t>
            </a:r>
            <a:r>
              <a:rPr lang="pl-PL" sz="2000" baseline="30000">
                <a:effectLst/>
                <a:latin typeface="Times New Roman" panose="02020603050405020304" pitchFamily="18" charset="0"/>
                <a:ea typeface="Times New Roman" panose="02020603050405020304" pitchFamily="18" charset="0"/>
                <a:cs typeface="Times New Roman" panose="02020603050405020304" pitchFamily="18" charset="0"/>
              </a:rPr>
              <a:t>3</a:t>
            </a:r>
            <a:r>
              <a:rPr lang="pl-PL" sz="2000">
                <a:effectLst/>
                <a:latin typeface="Times New Roman" panose="02020603050405020304" pitchFamily="18" charset="0"/>
                <a:ea typeface="Times New Roman" panose="02020603050405020304" pitchFamily="18" charset="0"/>
                <a:cs typeface="Times New Roman" panose="02020603050405020304" pitchFamily="18" charset="0"/>
              </a:rPr>
              <a:t>, Beniamin Oskar Grabarek </a:t>
            </a:r>
            <a:r>
              <a:rPr lang="pl-PL" sz="2000" baseline="30000">
                <a:effectLst/>
                <a:latin typeface="Times New Roman" panose="02020603050405020304" pitchFamily="18" charset="0"/>
                <a:ea typeface="Times New Roman" panose="02020603050405020304" pitchFamily="18" charset="0"/>
                <a:cs typeface="Times New Roman" panose="02020603050405020304" pitchFamily="18" charset="0"/>
              </a:rPr>
              <a:t>2, 4*</a:t>
            </a:r>
            <a:endParaRPr lang="pl-PL" sz="20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012724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6ED9F34-0459-C1AE-D798-7900D165A0DF}"/>
              </a:ext>
            </a:extLst>
          </p:cNvPr>
          <p:cNvSpPr>
            <a:spLocks noGrp="1"/>
          </p:cNvSpPr>
          <p:nvPr>
            <p:ph type="title"/>
          </p:nvPr>
        </p:nvSpPr>
        <p:spPr>
          <a:xfrm>
            <a:off x="888631" y="2349925"/>
            <a:ext cx="3498979" cy="2456442"/>
          </a:xfrm>
        </p:spPr>
        <p:txBody>
          <a:bodyPr>
            <a:normAutofit/>
          </a:bodyPr>
          <a:lstStyle/>
          <a:p>
            <a:r>
              <a:rPr lang="pl-PL" dirty="0"/>
              <a:t>Introduction</a:t>
            </a:r>
          </a:p>
        </p:txBody>
      </p:sp>
      <p:graphicFrame>
        <p:nvGraphicFramePr>
          <p:cNvPr id="5" name="Symbol zastępczy zawartości 2">
            <a:extLst>
              <a:ext uri="{FF2B5EF4-FFF2-40B4-BE49-F238E27FC236}">
                <a16:creationId xmlns:a16="http://schemas.microsoft.com/office/drawing/2014/main" id="{89D80131-FED0-79E6-090E-77B4E630060E}"/>
              </a:ext>
            </a:extLst>
          </p:cNvPr>
          <p:cNvGraphicFramePr>
            <a:graphicFrameLocks noGrp="1"/>
          </p:cNvGraphicFramePr>
          <p:nvPr>
            <p:ph idx="1"/>
            <p:extLst>
              <p:ext uri="{D42A27DB-BD31-4B8C-83A1-F6EECF244321}">
                <p14:modId xmlns:p14="http://schemas.microsoft.com/office/powerpoint/2010/main" val="85594701"/>
              </p:ext>
            </p:extLst>
          </p:nvPr>
        </p:nvGraphicFramePr>
        <p:xfrm>
          <a:off x="5440363" y="1125538"/>
          <a:ext cx="5638800" cy="46037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851682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3C5918A-1DC5-4CF3-AA27-00AA3088AA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B786683A-6FD6-4BF7-B3B0-DC39767739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274788" y="-15796"/>
            <a:ext cx="7911916" cy="6889592"/>
          </a:xfrm>
          <a:custGeom>
            <a:avLst/>
            <a:gdLst>
              <a:gd name="connsiteX0" fmla="*/ 1144064 w 7911916"/>
              <a:gd name="connsiteY0" fmla="*/ 0 h 6889592"/>
              <a:gd name="connsiteX1" fmla="*/ 7911916 w 7911916"/>
              <a:gd name="connsiteY1" fmla="*/ 0 h 6889592"/>
              <a:gd name="connsiteX2" fmla="*/ 7911916 w 7911916"/>
              <a:gd name="connsiteY2" fmla="*/ 6889592 h 6889592"/>
              <a:gd name="connsiteX3" fmla="*/ 1282780 w 7911916"/>
              <a:gd name="connsiteY3" fmla="*/ 6889592 h 6889592"/>
              <a:gd name="connsiteX4" fmla="*/ 1021588 w 7911916"/>
              <a:gd name="connsiteY4" fmla="*/ 6461391 h 6889592"/>
              <a:gd name="connsiteX5" fmla="*/ 841264 w 7911916"/>
              <a:gd name="connsiteY5" fmla="*/ 370936 h 6889592"/>
              <a:gd name="connsiteX6" fmla="*/ 1119707 w 7911916"/>
              <a:gd name="connsiteY6" fmla="*/ 26053 h 6889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911916" h="6889592">
                <a:moveTo>
                  <a:pt x="1144064" y="0"/>
                </a:moveTo>
                <a:lnTo>
                  <a:pt x="7911916" y="0"/>
                </a:lnTo>
                <a:lnTo>
                  <a:pt x="7911916" y="6889592"/>
                </a:lnTo>
                <a:lnTo>
                  <a:pt x="1282780" y="6889592"/>
                </a:lnTo>
                <a:lnTo>
                  <a:pt x="1021588" y="6461391"/>
                </a:lnTo>
                <a:cubicBezTo>
                  <a:pt x="-73086" y="4533675"/>
                  <a:pt x="-509682" y="2192905"/>
                  <a:pt x="841264" y="370936"/>
                </a:cubicBezTo>
                <a:cubicBezTo>
                  <a:pt x="928899" y="253509"/>
                  <a:pt x="1021859" y="138477"/>
                  <a:pt x="1119707" y="26053"/>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Shape 11">
            <a:extLst>
              <a:ext uri="{FF2B5EF4-FFF2-40B4-BE49-F238E27FC236}">
                <a16:creationId xmlns:a16="http://schemas.microsoft.com/office/drawing/2014/main" id="{05169E50-59FB-4AEE-B61D-44A882A4CD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249750" y="-6726"/>
            <a:ext cx="5931659" cy="6871452"/>
          </a:xfrm>
          <a:custGeom>
            <a:avLst/>
            <a:gdLst>
              <a:gd name="connsiteX0" fmla="*/ 2429503 w 5931659"/>
              <a:gd name="connsiteY0" fmla="*/ 0 h 6871452"/>
              <a:gd name="connsiteX1" fmla="*/ 5931659 w 5931659"/>
              <a:gd name="connsiteY1" fmla="*/ 0 h 6871452"/>
              <a:gd name="connsiteX2" fmla="*/ 5931659 w 5931659"/>
              <a:gd name="connsiteY2" fmla="*/ 6871452 h 6871452"/>
              <a:gd name="connsiteX3" fmla="*/ 1302090 w 5931659"/>
              <a:gd name="connsiteY3" fmla="*/ 6871452 h 6871452"/>
              <a:gd name="connsiteX4" fmla="*/ 1257860 w 5931659"/>
              <a:gd name="connsiteY4" fmla="*/ 6820098 h 6871452"/>
              <a:gd name="connsiteX5" fmla="*/ 456609 w 5931659"/>
              <a:gd name="connsiteY5" fmla="*/ 1965059 h 6871452"/>
              <a:gd name="connsiteX6" fmla="*/ 2356353 w 5931659"/>
              <a:gd name="connsiteY6" fmla="*/ 42030 h 6871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31659" h="6871452">
                <a:moveTo>
                  <a:pt x="2429503" y="0"/>
                </a:moveTo>
                <a:lnTo>
                  <a:pt x="5931659" y="0"/>
                </a:lnTo>
                <a:lnTo>
                  <a:pt x="5931659" y="6871452"/>
                </a:lnTo>
                <a:lnTo>
                  <a:pt x="1302090" y="6871452"/>
                </a:lnTo>
                <a:lnTo>
                  <a:pt x="1257860" y="6820098"/>
                </a:lnTo>
                <a:cubicBezTo>
                  <a:pt x="121068" y="5395213"/>
                  <a:pt x="-469022" y="3541076"/>
                  <a:pt x="456609" y="1965059"/>
                </a:cubicBezTo>
                <a:cubicBezTo>
                  <a:pt x="919425" y="1178905"/>
                  <a:pt x="1583566" y="524859"/>
                  <a:pt x="2356353" y="42030"/>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Shape 13">
            <a:extLst>
              <a:ext uri="{FF2B5EF4-FFF2-40B4-BE49-F238E27FC236}">
                <a16:creationId xmlns:a16="http://schemas.microsoft.com/office/drawing/2014/main" id="{117C30F0-5A38-4B60-B632-3AF7C2780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33528" y="-3116"/>
            <a:ext cx="6766974" cy="6864232"/>
          </a:xfrm>
          <a:custGeom>
            <a:avLst/>
            <a:gdLst>
              <a:gd name="connsiteX0" fmla="*/ 2135088 w 6766974"/>
              <a:gd name="connsiteY0" fmla="*/ 0 h 6864232"/>
              <a:gd name="connsiteX1" fmla="*/ 6766974 w 6766974"/>
              <a:gd name="connsiteY1" fmla="*/ 0 h 6864232"/>
              <a:gd name="connsiteX2" fmla="*/ 6766974 w 6766974"/>
              <a:gd name="connsiteY2" fmla="*/ 6864232 h 6864232"/>
              <a:gd name="connsiteX3" fmla="*/ 1128977 w 6766974"/>
              <a:gd name="connsiteY3" fmla="*/ 6864232 h 6864232"/>
              <a:gd name="connsiteX4" fmla="*/ 1004776 w 6766974"/>
              <a:gd name="connsiteY4" fmla="*/ 6687663 h 6864232"/>
              <a:gd name="connsiteX5" fmla="*/ 709736 w 6766974"/>
              <a:gd name="connsiteY5" fmla="*/ 1521351 h 6864232"/>
              <a:gd name="connsiteX6" fmla="*/ 1896284 w 6766974"/>
              <a:gd name="connsiteY6" fmla="*/ 197391 h 6864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6974" h="6864232">
                <a:moveTo>
                  <a:pt x="2135088" y="0"/>
                </a:moveTo>
                <a:lnTo>
                  <a:pt x="6766974" y="0"/>
                </a:lnTo>
                <a:lnTo>
                  <a:pt x="6766974" y="6864232"/>
                </a:lnTo>
                <a:lnTo>
                  <a:pt x="1128977" y="6864232"/>
                </a:lnTo>
                <a:lnTo>
                  <a:pt x="1004776" y="6687663"/>
                </a:lnTo>
                <a:cubicBezTo>
                  <a:pt x="-54053" y="5122098"/>
                  <a:pt x="-463081" y="3202457"/>
                  <a:pt x="709736" y="1521351"/>
                </a:cubicBezTo>
                <a:cubicBezTo>
                  <a:pt x="1045443" y="1039181"/>
                  <a:pt x="1446565" y="592246"/>
                  <a:pt x="1896284" y="197391"/>
                </a:cubicBezTo>
                <a:close/>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Shape 15">
            <a:extLst>
              <a:ext uri="{FF2B5EF4-FFF2-40B4-BE49-F238E27FC236}">
                <a16:creationId xmlns:a16="http://schemas.microsoft.com/office/drawing/2014/main" id="{A200CBA5-3F2B-4AAC-9F86-99AFECC19C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3136" y="0"/>
            <a:ext cx="5238864" cy="6858000"/>
          </a:xfrm>
          <a:custGeom>
            <a:avLst/>
            <a:gdLst>
              <a:gd name="connsiteX0" fmla="*/ 2829115 w 5238864"/>
              <a:gd name="connsiteY0" fmla="*/ 0 h 6864726"/>
              <a:gd name="connsiteX1" fmla="*/ 5238864 w 5238864"/>
              <a:gd name="connsiteY1" fmla="*/ 0 h 6864726"/>
              <a:gd name="connsiteX2" fmla="*/ 5238864 w 5238864"/>
              <a:gd name="connsiteY2" fmla="*/ 6864726 h 6864726"/>
              <a:gd name="connsiteX3" fmla="*/ 1518091 w 5238864"/>
              <a:gd name="connsiteY3" fmla="*/ 6864726 h 6864726"/>
              <a:gd name="connsiteX4" fmla="*/ 1435414 w 5238864"/>
              <a:gd name="connsiteY4" fmla="*/ 6778879 h 6864726"/>
              <a:gd name="connsiteX5" fmla="*/ 406006 w 5238864"/>
              <a:gd name="connsiteY5" fmla="*/ 2093910 h 6864726"/>
              <a:gd name="connsiteX6" fmla="*/ 2559142 w 5238864"/>
              <a:gd name="connsiteY6" fmla="*/ 124487 h 6864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38864" h="6864726">
                <a:moveTo>
                  <a:pt x="2829115" y="0"/>
                </a:moveTo>
                <a:lnTo>
                  <a:pt x="5238864" y="0"/>
                </a:lnTo>
                <a:lnTo>
                  <a:pt x="5238864" y="6864726"/>
                </a:lnTo>
                <a:lnTo>
                  <a:pt x="1518091" y="6864726"/>
                </a:lnTo>
                <a:lnTo>
                  <a:pt x="1435414" y="6778879"/>
                </a:lnTo>
                <a:cubicBezTo>
                  <a:pt x="226066" y="5476104"/>
                  <a:pt x="-499346" y="3635393"/>
                  <a:pt x="406006" y="2093910"/>
                </a:cubicBezTo>
                <a:cubicBezTo>
                  <a:pt x="907547" y="1241972"/>
                  <a:pt x="1674986" y="564513"/>
                  <a:pt x="2559142" y="12448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ytuł 1">
            <a:extLst>
              <a:ext uri="{FF2B5EF4-FFF2-40B4-BE49-F238E27FC236}">
                <a16:creationId xmlns:a16="http://schemas.microsoft.com/office/drawing/2014/main" id="{CD16091D-34E5-367C-B478-0DFE433D5D17}"/>
              </a:ext>
            </a:extLst>
          </p:cNvPr>
          <p:cNvSpPr>
            <a:spLocks noGrp="1"/>
          </p:cNvSpPr>
          <p:nvPr>
            <p:ph type="title"/>
          </p:nvPr>
        </p:nvSpPr>
        <p:spPr>
          <a:xfrm>
            <a:off x="7874928" y="1124998"/>
            <a:ext cx="3456122" cy="4589717"/>
          </a:xfrm>
        </p:spPr>
        <p:txBody>
          <a:bodyPr>
            <a:normAutofit/>
          </a:bodyPr>
          <a:lstStyle/>
          <a:p>
            <a:pPr algn="l"/>
            <a:r>
              <a:rPr lang="pl-PL" sz="4800"/>
              <a:t>Objective</a:t>
            </a:r>
          </a:p>
        </p:txBody>
      </p:sp>
      <p:sp>
        <p:nvSpPr>
          <p:cNvPr id="3" name="Symbol zastępczy zawartości 2">
            <a:extLst>
              <a:ext uri="{FF2B5EF4-FFF2-40B4-BE49-F238E27FC236}">
                <a16:creationId xmlns:a16="http://schemas.microsoft.com/office/drawing/2014/main" id="{EC925326-21DC-4145-822B-E79B90ED7571}"/>
              </a:ext>
            </a:extLst>
          </p:cNvPr>
          <p:cNvSpPr>
            <a:spLocks noGrp="1"/>
          </p:cNvSpPr>
          <p:nvPr>
            <p:ph idx="1"/>
          </p:nvPr>
        </p:nvSpPr>
        <p:spPr>
          <a:xfrm>
            <a:off x="798577" y="794042"/>
            <a:ext cx="5427137" cy="5248622"/>
          </a:xfrm>
        </p:spPr>
        <p:txBody>
          <a:bodyPr>
            <a:normAutofit/>
          </a:bodyPr>
          <a:lstStyle/>
          <a:p>
            <a:pPr marL="0" indent="0">
              <a:buNone/>
            </a:pPr>
            <a:r>
              <a:rPr lang="pl-PL" sz="1600" b="0" i="0" u="none" strike="noStrike">
                <a:effectLst/>
                <a:latin typeface="Arial" panose="020B0604020202020204" pitchFamily="34" charset="0"/>
              </a:rPr>
              <a:t>The aim of this study was to evaluate changes in the expression pattern of genes related to the histaminergic system in endometrial samples and whole blood.</a:t>
            </a:r>
            <a:endParaRPr lang="pl-PL" sz="1600"/>
          </a:p>
        </p:txBody>
      </p:sp>
    </p:spTree>
    <p:extLst>
      <p:ext uri="{BB962C8B-B14F-4D97-AF65-F5344CB8AC3E}">
        <p14:creationId xmlns:p14="http://schemas.microsoft.com/office/powerpoint/2010/main" val="11716164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3C5918A-1DC5-4CF3-AA27-00AA3088AA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B786683A-6FD6-4BF7-B3B0-DC39767739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274788" y="-15796"/>
            <a:ext cx="7911916" cy="6889592"/>
          </a:xfrm>
          <a:custGeom>
            <a:avLst/>
            <a:gdLst>
              <a:gd name="connsiteX0" fmla="*/ 1144064 w 7911916"/>
              <a:gd name="connsiteY0" fmla="*/ 0 h 6889592"/>
              <a:gd name="connsiteX1" fmla="*/ 7911916 w 7911916"/>
              <a:gd name="connsiteY1" fmla="*/ 0 h 6889592"/>
              <a:gd name="connsiteX2" fmla="*/ 7911916 w 7911916"/>
              <a:gd name="connsiteY2" fmla="*/ 6889592 h 6889592"/>
              <a:gd name="connsiteX3" fmla="*/ 1282780 w 7911916"/>
              <a:gd name="connsiteY3" fmla="*/ 6889592 h 6889592"/>
              <a:gd name="connsiteX4" fmla="*/ 1021588 w 7911916"/>
              <a:gd name="connsiteY4" fmla="*/ 6461391 h 6889592"/>
              <a:gd name="connsiteX5" fmla="*/ 841264 w 7911916"/>
              <a:gd name="connsiteY5" fmla="*/ 370936 h 6889592"/>
              <a:gd name="connsiteX6" fmla="*/ 1119707 w 7911916"/>
              <a:gd name="connsiteY6" fmla="*/ 26053 h 6889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911916" h="6889592">
                <a:moveTo>
                  <a:pt x="1144064" y="0"/>
                </a:moveTo>
                <a:lnTo>
                  <a:pt x="7911916" y="0"/>
                </a:lnTo>
                <a:lnTo>
                  <a:pt x="7911916" y="6889592"/>
                </a:lnTo>
                <a:lnTo>
                  <a:pt x="1282780" y="6889592"/>
                </a:lnTo>
                <a:lnTo>
                  <a:pt x="1021588" y="6461391"/>
                </a:lnTo>
                <a:cubicBezTo>
                  <a:pt x="-73086" y="4533675"/>
                  <a:pt x="-509682" y="2192905"/>
                  <a:pt x="841264" y="370936"/>
                </a:cubicBezTo>
                <a:cubicBezTo>
                  <a:pt x="928899" y="253509"/>
                  <a:pt x="1021859" y="138477"/>
                  <a:pt x="1119707" y="26053"/>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Shape 11">
            <a:extLst>
              <a:ext uri="{FF2B5EF4-FFF2-40B4-BE49-F238E27FC236}">
                <a16:creationId xmlns:a16="http://schemas.microsoft.com/office/drawing/2014/main" id="{05169E50-59FB-4AEE-B61D-44A882A4CD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249750" y="-6726"/>
            <a:ext cx="5931659" cy="6871452"/>
          </a:xfrm>
          <a:custGeom>
            <a:avLst/>
            <a:gdLst>
              <a:gd name="connsiteX0" fmla="*/ 2429503 w 5931659"/>
              <a:gd name="connsiteY0" fmla="*/ 0 h 6871452"/>
              <a:gd name="connsiteX1" fmla="*/ 5931659 w 5931659"/>
              <a:gd name="connsiteY1" fmla="*/ 0 h 6871452"/>
              <a:gd name="connsiteX2" fmla="*/ 5931659 w 5931659"/>
              <a:gd name="connsiteY2" fmla="*/ 6871452 h 6871452"/>
              <a:gd name="connsiteX3" fmla="*/ 1302090 w 5931659"/>
              <a:gd name="connsiteY3" fmla="*/ 6871452 h 6871452"/>
              <a:gd name="connsiteX4" fmla="*/ 1257860 w 5931659"/>
              <a:gd name="connsiteY4" fmla="*/ 6820098 h 6871452"/>
              <a:gd name="connsiteX5" fmla="*/ 456609 w 5931659"/>
              <a:gd name="connsiteY5" fmla="*/ 1965059 h 6871452"/>
              <a:gd name="connsiteX6" fmla="*/ 2356353 w 5931659"/>
              <a:gd name="connsiteY6" fmla="*/ 42030 h 6871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31659" h="6871452">
                <a:moveTo>
                  <a:pt x="2429503" y="0"/>
                </a:moveTo>
                <a:lnTo>
                  <a:pt x="5931659" y="0"/>
                </a:lnTo>
                <a:lnTo>
                  <a:pt x="5931659" y="6871452"/>
                </a:lnTo>
                <a:lnTo>
                  <a:pt x="1302090" y="6871452"/>
                </a:lnTo>
                <a:lnTo>
                  <a:pt x="1257860" y="6820098"/>
                </a:lnTo>
                <a:cubicBezTo>
                  <a:pt x="121068" y="5395213"/>
                  <a:pt x="-469022" y="3541076"/>
                  <a:pt x="456609" y="1965059"/>
                </a:cubicBezTo>
                <a:cubicBezTo>
                  <a:pt x="919425" y="1178905"/>
                  <a:pt x="1583566" y="524859"/>
                  <a:pt x="2356353" y="42030"/>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Shape 13">
            <a:extLst>
              <a:ext uri="{FF2B5EF4-FFF2-40B4-BE49-F238E27FC236}">
                <a16:creationId xmlns:a16="http://schemas.microsoft.com/office/drawing/2014/main" id="{117C30F0-5A38-4B60-B632-3AF7C2780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33528" y="-3116"/>
            <a:ext cx="6766974" cy="6864232"/>
          </a:xfrm>
          <a:custGeom>
            <a:avLst/>
            <a:gdLst>
              <a:gd name="connsiteX0" fmla="*/ 2135088 w 6766974"/>
              <a:gd name="connsiteY0" fmla="*/ 0 h 6864232"/>
              <a:gd name="connsiteX1" fmla="*/ 6766974 w 6766974"/>
              <a:gd name="connsiteY1" fmla="*/ 0 h 6864232"/>
              <a:gd name="connsiteX2" fmla="*/ 6766974 w 6766974"/>
              <a:gd name="connsiteY2" fmla="*/ 6864232 h 6864232"/>
              <a:gd name="connsiteX3" fmla="*/ 1128977 w 6766974"/>
              <a:gd name="connsiteY3" fmla="*/ 6864232 h 6864232"/>
              <a:gd name="connsiteX4" fmla="*/ 1004776 w 6766974"/>
              <a:gd name="connsiteY4" fmla="*/ 6687663 h 6864232"/>
              <a:gd name="connsiteX5" fmla="*/ 709736 w 6766974"/>
              <a:gd name="connsiteY5" fmla="*/ 1521351 h 6864232"/>
              <a:gd name="connsiteX6" fmla="*/ 1896284 w 6766974"/>
              <a:gd name="connsiteY6" fmla="*/ 197391 h 6864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6974" h="6864232">
                <a:moveTo>
                  <a:pt x="2135088" y="0"/>
                </a:moveTo>
                <a:lnTo>
                  <a:pt x="6766974" y="0"/>
                </a:lnTo>
                <a:lnTo>
                  <a:pt x="6766974" y="6864232"/>
                </a:lnTo>
                <a:lnTo>
                  <a:pt x="1128977" y="6864232"/>
                </a:lnTo>
                <a:lnTo>
                  <a:pt x="1004776" y="6687663"/>
                </a:lnTo>
                <a:cubicBezTo>
                  <a:pt x="-54053" y="5122098"/>
                  <a:pt x="-463081" y="3202457"/>
                  <a:pt x="709736" y="1521351"/>
                </a:cubicBezTo>
                <a:cubicBezTo>
                  <a:pt x="1045443" y="1039181"/>
                  <a:pt x="1446565" y="592246"/>
                  <a:pt x="1896284" y="197391"/>
                </a:cubicBezTo>
                <a:close/>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Shape 15">
            <a:extLst>
              <a:ext uri="{FF2B5EF4-FFF2-40B4-BE49-F238E27FC236}">
                <a16:creationId xmlns:a16="http://schemas.microsoft.com/office/drawing/2014/main" id="{A200CBA5-3F2B-4AAC-9F86-99AFECC19C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3136" y="0"/>
            <a:ext cx="5238864" cy="6858000"/>
          </a:xfrm>
          <a:custGeom>
            <a:avLst/>
            <a:gdLst>
              <a:gd name="connsiteX0" fmla="*/ 2829115 w 5238864"/>
              <a:gd name="connsiteY0" fmla="*/ 0 h 6864726"/>
              <a:gd name="connsiteX1" fmla="*/ 5238864 w 5238864"/>
              <a:gd name="connsiteY1" fmla="*/ 0 h 6864726"/>
              <a:gd name="connsiteX2" fmla="*/ 5238864 w 5238864"/>
              <a:gd name="connsiteY2" fmla="*/ 6864726 h 6864726"/>
              <a:gd name="connsiteX3" fmla="*/ 1518091 w 5238864"/>
              <a:gd name="connsiteY3" fmla="*/ 6864726 h 6864726"/>
              <a:gd name="connsiteX4" fmla="*/ 1435414 w 5238864"/>
              <a:gd name="connsiteY4" fmla="*/ 6778879 h 6864726"/>
              <a:gd name="connsiteX5" fmla="*/ 406006 w 5238864"/>
              <a:gd name="connsiteY5" fmla="*/ 2093910 h 6864726"/>
              <a:gd name="connsiteX6" fmla="*/ 2559142 w 5238864"/>
              <a:gd name="connsiteY6" fmla="*/ 124487 h 6864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38864" h="6864726">
                <a:moveTo>
                  <a:pt x="2829115" y="0"/>
                </a:moveTo>
                <a:lnTo>
                  <a:pt x="5238864" y="0"/>
                </a:lnTo>
                <a:lnTo>
                  <a:pt x="5238864" y="6864726"/>
                </a:lnTo>
                <a:lnTo>
                  <a:pt x="1518091" y="6864726"/>
                </a:lnTo>
                <a:lnTo>
                  <a:pt x="1435414" y="6778879"/>
                </a:lnTo>
                <a:cubicBezTo>
                  <a:pt x="226066" y="5476104"/>
                  <a:pt x="-499346" y="3635393"/>
                  <a:pt x="406006" y="2093910"/>
                </a:cubicBezTo>
                <a:cubicBezTo>
                  <a:pt x="907547" y="1241972"/>
                  <a:pt x="1674986" y="564513"/>
                  <a:pt x="2559142" y="12448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ytuł 1">
            <a:extLst>
              <a:ext uri="{FF2B5EF4-FFF2-40B4-BE49-F238E27FC236}">
                <a16:creationId xmlns:a16="http://schemas.microsoft.com/office/drawing/2014/main" id="{2521E52E-9C51-E87F-B0A5-1A6F2E3C4A96}"/>
              </a:ext>
            </a:extLst>
          </p:cNvPr>
          <p:cNvSpPr>
            <a:spLocks noGrp="1"/>
          </p:cNvSpPr>
          <p:nvPr>
            <p:ph type="title"/>
          </p:nvPr>
        </p:nvSpPr>
        <p:spPr>
          <a:xfrm>
            <a:off x="7874928" y="1124998"/>
            <a:ext cx="3456122" cy="4589717"/>
          </a:xfrm>
        </p:spPr>
        <p:txBody>
          <a:bodyPr>
            <a:normAutofit/>
          </a:bodyPr>
          <a:lstStyle/>
          <a:p>
            <a:pPr algn="l"/>
            <a:r>
              <a:rPr lang="pl-PL" sz="4800"/>
              <a:t>Patients</a:t>
            </a:r>
          </a:p>
        </p:txBody>
      </p:sp>
      <p:sp>
        <p:nvSpPr>
          <p:cNvPr id="3" name="Symbol zastępczy zawartości 2">
            <a:extLst>
              <a:ext uri="{FF2B5EF4-FFF2-40B4-BE49-F238E27FC236}">
                <a16:creationId xmlns:a16="http://schemas.microsoft.com/office/drawing/2014/main" id="{742B5040-1220-4275-C191-9CEF5D7316D0}"/>
              </a:ext>
            </a:extLst>
          </p:cNvPr>
          <p:cNvSpPr>
            <a:spLocks noGrp="1"/>
          </p:cNvSpPr>
          <p:nvPr>
            <p:ph idx="1"/>
          </p:nvPr>
        </p:nvSpPr>
        <p:spPr>
          <a:xfrm>
            <a:off x="798577" y="794042"/>
            <a:ext cx="5427137" cy="5248622"/>
          </a:xfrm>
        </p:spPr>
        <p:txBody>
          <a:bodyPr>
            <a:normAutofit/>
          </a:bodyPr>
          <a:lstStyle/>
          <a:p>
            <a:pPr marL="0" indent="0">
              <a:buNone/>
            </a:pPr>
            <a:r>
              <a:rPr lang="pl-PL" sz="1600" b="0" i="0" u="none" strike="noStrike">
                <a:effectLst/>
                <a:latin typeface="Arial" panose="020B0604020202020204" pitchFamily="34" charset="0"/>
              </a:rPr>
              <a:t>All patients enrolled in the study were qualified for hysterectomy. The control group consisted of 45 patients without cancer who underwent surgery for uterine prolapse. A total of 45 patients diagnosed with endometrioid endometrial cancer (EEC) constituted the study group. The collected cancer tissue samples were divided into three subgroups (grades) based on histopathological evaluation: G1, 15 samples; G2, 15 samples; G3, 15 samples. The exclusion criteria included the diagnosis of cancer different than EEC, the coexistence of another cancer, endometriosis, the use of hormone therapy 24 months prior to surgery.</a:t>
            </a:r>
            <a:endParaRPr lang="pl-PL" sz="1600"/>
          </a:p>
        </p:txBody>
      </p:sp>
    </p:spTree>
    <p:extLst>
      <p:ext uri="{BB962C8B-B14F-4D97-AF65-F5344CB8AC3E}">
        <p14:creationId xmlns:p14="http://schemas.microsoft.com/office/powerpoint/2010/main" val="33977942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48CAE4AE-A9DF-45AF-9A9C-1712BC6341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a:extLst>
              <a:ext uri="{FF2B5EF4-FFF2-40B4-BE49-F238E27FC236}">
                <a16:creationId xmlns:a16="http://schemas.microsoft.com/office/drawing/2014/main" id="{6C272060-BC98-4C91-A58F-4DFEC566CF7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9" name="Freeform 5">
              <a:extLst>
                <a:ext uri="{FF2B5EF4-FFF2-40B4-BE49-F238E27FC236}">
                  <a16:creationId xmlns:a16="http://schemas.microsoft.com/office/drawing/2014/main" id="{8BA2DCB9-0DC0-4109-B2A2-56896E35E66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6">
              <a:extLst>
                <a:ext uri="{FF2B5EF4-FFF2-40B4-BE49-F238E27FC236}">
                  <a16:creationId xmlns:a16="http://schemas.microsoft.com/office/drawing/2014/main" id="{64A33555-1142-4AD7-8084-1A99422A11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7">
              <a:extLst>
                <a:ext uri="{FF2B5EF4-FFF2-40B4-BE49-F238E27FC236}">
                  <a16:creationId xmlns:a16="http://schemas.microsoft.com/office/drawing/2014/main" id="{BC6E4081-1A88-453E-8CCF-B97B0CE20D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8">
              <a:extLst>
                <a:ext uri="{FF2B5EF4-FFF2-40B4-BE49-F238E27FC236}">
                  <a16:creationId xmlns:a16="http://schemas.microsoft.com/office/drawing/2014/main" id="{5B7E0935-6EE8-4C61-AED5-09B9A2A99AF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9">
              <a:extLst>
                <a:ext uri="{FF2B5EF4-FFF2-40B4-BE49-F238E27FC236}">
                  <a16:creationId xmlns:a16="http://schemas.microsoft.com/office/drawing/2014/main" id="{EB962BD6-C878-48FF-A75E-DCC7BDA3C33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0">
              <a:extLst>
                <a:ext uri="{FF2B5EF4-FFF2-40B4-BE49-F238E27FC236}">
                  <a16:creationId xmlns:a16="http://schemas.microsoft.com/office/drawing/2014/main" id="{CABF3786-BDE1-4FE5-9967-F6B6131A2CF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1">
              <a:extLst>
                <a:ext uri="{FF2B5EF4-FFF2-40B4-BE49-F238E27FC236}">
                  <a16:creationId xmlns:a16="http://schemas.microsoft.com/office/drawing/2014/main" id="{4969707A-C75E-4F7F-A5C2-2991C654755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2">
              <a:extLst>
                <a:ext uri="{FF2B5EF4-FFF2-40B4-BE49-F238E27FC236}">
                  <a16:creationId xmlns:a16="http://schemas.microsoft.com/office/drawing/2014/main" id="{0E293989-8389-48CD-85D3-CAEFD5E9637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13">
              <a:extLst>
                <a:ext uri="{FF2B5EF4-FFF2-40B4-BE49-F238E27FC236}">
                  <a16:creationId xmlns:a16="http://schemas.microsoft.com/office/drawing/2014/main" id="{8DCF1E8B-9247-45E2-8641-90DA9F7D52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14">
              <a:extLst>
                <a:ext uri="{FF2B5EF4-FFF2-40B4-BE49-F238E27FC236}">
                  <a16:creationId xmlns:a16="http://schemas.microsoft.com/office/drawing/2014/main" id="{48DF418F-91AD-4E55-AF3B-F28FF45961B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15">
              <a:extLst>
                <a:ext uri="{FF2B5EF4-FFF2-40B4-BE49-F238E27FC236}">
                  <a16:creationId xmlns:a16="http://schemas.microsoft.com/office/drawing/2014/main" id="{EDBF35BD-D1DA-49B1-AE30-289189DACD5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16">
              <a:extLst>
                <a:ext uri="{FF2B5EF4-FFF2-40B4-BE49-F238E27FC236}">
                  <a16:creationId xmlns:a16="http://schemas.microsoft.com/office/drawing/2014/main" id="{69198BEC-A3B6-4562-AB0F-3E7760026C4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17">
              <a:extLst>
                <a:ext uri="{FF2B5EF4-FFF2-40B4-BE49-F238E27FC236}">
                  <a16:creationId xmlns:a16="http://schemas.microsoft.com/office/drawing/2014/main" id="{9AB30D45-77AB-4323-83A2-1A637D07D54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Freeform 18">
              <a:extLst>
                <a:ext uri="{FF2B5EF4-FFF2-40B4-BE49-F238E27FC236}">
                  <a16:creationId xmlns:a16="http://schemas.microsoft.com/office/drawing/2014/main" id="{D1AD137E-7B63-434C-9D0D-5A64BB49685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 name="Freeform 19">
              <a:extLst>
                <a:ext uri="{FF2B5EF4-FFF2-40B4-BE49-F238E27FC236}">
                  <a16:creationId xmlns:a16="http://schemas.microsoft.com/office/drawing/2014/main" id="{8B32BE2D-36DC-4BD0-952E-8FE32A70DB8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 name="Freeform 20">
              <a:extLst>
                <a:ext uri="{FF2B5EF4-FFF2-40B4-BE49-F238E27FC236}">
                  <a16:creationId xmlns:a16="http://schemas.microsoft.com/office/drawing/2014/main" id="{930295E0-AD01-4DB0-9829-AD91BED608F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 name="Freeform 21">
              <a:extLst>
                <a:ext uri="{FF2B5EF4-FFF2-40B4-BE49-F238E27FC236}">
                  <a16:creationId xmlns:a16="http://schemas.microsoft.com/office/drawing/2014/main" id="{29807E74-6BFD-4EA7-B3F3-92C0728A7D8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 name="Freeform 22">
              <a:extLst>
                <a:ext uri="{FF2B5EF4-FFF2-40B4-BE49-F238E27FC236}">
                  <a16:creationId xmlns:a16="http://schemas.microsoft.com/office/drawing/2014/main" id="{C9EDBF49-4B87-4B6F-BEE6-DDC4A63CE60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 name="Freeform 23">
              <a:extLst>
                <a:ext uri="{FF2B5EF4-FFF2-40B4-BE49-F238E27FC236}">
                  <a16:creationId xmlns:a16="http://schemas.microsoft.com/office/drawing/2014/main" id="{7738C468-1405-4ED9-8392-F93FA995EE0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 name="Freeform 24">
              <a:extLst>
                <a:ext uri="{FF2B5EF4-FFF2-40B4-BE49-F238E27FC236}">
                  <a16:creationId xmlns:a16="http://schemas.microsoft.com/office/drawing/2014/main" id="{F16402CF-F511-450A-8584-8C8A5B7E9D9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 name="Freeform 25">
              <a:extLst>
                <a:ext uri="{FF2B5EF4-FFF2-40B4-BE49-F238E27FC236}">
                  <a16:creationId xmlns:a16="http://schemas.microsoft.com/office/drawing/2014/main" id="{85E5B49A-CFC2-4019-9BA6-528095F788C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 name="Tytuł 1">
            <a:extLst>
              <a:ext uri="{FF2B5EF4-FFF2-40B4-BE49-F238E27FC236}">
                <a16:creationId xmlns:a16="http://schemas.microsoft.com/office/drawing/2014/main" id="{C6DE92B4-2DE1-3B99-02F1-9D9C48833396}"/>
              </a:ext>
            </a:extLst>
          </p:cNvPr>
          <p:cNvSpPr>
            <a:spLocks noGrp="1"/>
          </p:cNvSpPr>
          <p:nvPr>
            <p:ph type="title"/>
          </p:nvPr>
        </p:nvSpPr>
        <p:spPr>
          <a:xfrm>
            <a:off x="7269686" y="795527"/>
            <a:ext cx="4123738" cy="1433323"/>
          </a:xfrm>
        </p:spPr>
        <p:txBody>
          <a:bodyPr vert="horz" lIns="228600" tIns="228600" rIns="228600" bIns="228600" rtlCol="0" anchor="ctr">
            <a:normAutofit/>
          </a:bodyPr>
          <a:lstStyle/>
          <a:p>
            <a:pPr algn="l"/>
            <a:r>
              <a:rPr lang="en-US" sz="3200">
                <a:solidFill>
                  <a:schemeClr val="tx2"/>
                </a:solidFill>
              </a:rPr>
              <a:t>Results</a:t>
            </a:r>
          </a:p>
        </p:txBody>
      </p:sp>
      <p:sp>
        <p:nvSpPr>
          <p:cNvPr id="41" name="Rectangle 40">
            <a:extLst>
              <a:ext uri="{FF2B5EF4-FFF2-40B4-BE49-F238E27FC236}">
                <a16:creationId xmlns:a16="http://schemas.microsoft.com/office/drawing/2014/main" id="{E972DE0D-2E53-4159-ABD3-C601524262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7720" y="795527"/>
            <a:ext cx="5970638" cy="5248847"/>
          </a:xfrm>
          <a:prstGeom prst="rect">
            <a:avLst/>
          </a:prstGeom>
          <a:solidFill>
            <a:schemeClr val="bg1"/>
          </a:solidFill>
          <a:ln w="19050">
            <a:solidFill>
              <a:srgbClr val="EAD55B"/>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Symbol zastępczy zawartości 7" descr="Obraz zawierający wykres&#10;&#10;Opis wygenerowany automatycznie">
            <a:extLst>
              <a:ext uri="{FF2B5EF4-FFF2-40B4-BE49-F238E27FC236}">
                <a16:creationId xmlns:a16="http://schemas.microsoft.com/office/drawing/2014/main" id="{3EA268F2-FE6F-7AEC-518B-2618EB899D69}"/>
              </a:ext>
            </a:extLst>
          </p:cNvPr>
          <p:cNvPicPr>
            <a:picLocks noGrp="1" noChangeAspect="1"/>
          </p:cNvPicPr>
          <p:nvPr>
            <p:ph idx="1"/>
          </p:nvPr>
        </p:nvPicPr>
        <p:blipFill>
          <a:blip r:embed="rId2"/>
          <a:stretch>
            <a:fillRect/>
          </a:stretch>
        </p:blipFill>
        <p:spPr>
          <a:xfrm>
            <a:off x="972115" y="2397366"/>
            <a:ext cx="5641848" cy="2045168"/>
          </a:xfrm>
          <a:prstGeom prst="rect">
            <a:avLst/>
          </a:prstGeom>
          <a:ln w="12700">
            <a:noFill/>
          </a:ln>
        </p:spPr>
      </p:pic>
      <p:sp>
        <p:nvSpPr>
          <p:cNvPr id="11" name="pole tekstowe 10">
            <a:extLst>
              <a:ext uri="{FF2B5EF4-FFF2-40B4-BE49-F238E27FC236}">
                <a16:creationId xmlns:a16="http://schemas.microsoft.com/office/drawing/2014/main" id="{3A0F6306-F396-1550-8EB3-F06B61CA9184}"/>
              </a:ext>
            </a:extLst>
          </p:cNvPr>
          <p:cNvSpPr txBox="1"/>
          <p:nvPr/>
        </p:nvSpPr>
        <p:spPr>
          <a:xfrm>
            <a:off x="7293817" y="2338388"/>
            <a:ext cx="4099607" cy="3678237"/>
          </a:xfrm>
          <a:prstGeom prst="rect">
            <a:avLst/>
          </a:prstGeom>
        </p:spPr>
        <p:txBody>
          <a:bodyPr vert="horz" lIns="91440" tIns="45720" rIns="91440" bIns="45720" rtlCol="0" anchor="ctr">
            <a:normAutofit lnSpcReduction="10000"/>
          </a:bodyPr>
          <a:lstStyle/>
          <a:p>
            <a:pPr indent="-228600" defTabSz="914400">
              <a:lnSpc>
                <a:spcPct val="110000"/>
              </a:lnSpc>
              <a:spcAft>
                <a:spcPts val="600"/>
              </a:spcAft>
              <a:buClr>
                <a:srgbClr val="EAD55B"/>
              </a:buClr>
              <a:buSzPct val="110000"/>
              <a:buFont typeface="Wingdings" panose="05000000000000000000" pitchFamily="2" charset="2"/>
              <a:buChar char="§"/>
            </a:pPr>
            <a:r>
              <a:rPr lang="en-US" sz="1500" b="0" i="0" u="none" strike="noStrike"/>
              <a:t>Changes in the expression pattern of genes related to the histaminergic system in endometrial cancer samples (</a:t>
            </a:r>
            <a:r>
              <a:rPr lang="en-US" sz="1500" b="1" i="0" u="none" strike="noStrike"/>
              <a:t>A</a:t>
            </a:r>
            <a:r>
              <a:rPr lang="en-US" sz="1500" b="0" i="0" u="none" strike="noStrike"/>
              <a:t>) and whole blood (</a:t>
            </a:r>
            <a:r>
              <a:rPr lang="en-US" sz="1500" b="1" i="0" u="none" strike="noStrike"/>
              <a:t>B</a:t>
            </a:r>
            <a:r>
              <a:rPr lang="en-US" sz="1500" b="0" i="0" u="none" strike="noStrike"/>
              <a:t>) in comparison to the control obtained via RTqPCR (</a:t>
            </a:r>
            <a:r>
              <a:rPr lang="en-US" sz="1500" b="0" i="1" u="none" strike="noStrike"/>
              <a:t>p</a:t>
            </a:r>
            <a:r>
              <a:rPr lang="en-US" sz="1500" b="0" i="0" u="none" strike="noStrike"/>
              <a:t> &lt; 0.05). (+)—overexpression in comparison to the control; (-)—downregulated in comparison to the control; G—grading; C—control; HNMT—histamine N-methyltransferase; HRH1-3—histamine receptor 1-3; GABRB3—gamma-aminobutyric acid (GABA) A receptor, alpha 3; EDN1—endothelin 1; EDNRA—endothelin receptor type A; SLC223A2—solute carrier family 22 member 3.</a:t>
            </a:r>
            <a:endParaRPr lang="en-US" sz="1500"/>
          </a:p>
        </p:txBody>
      </p:sp>
    </p:spTree>
    <p:extLst>
      <p:ext uri="{BB962C8B-B14F-4D97-AF65-F5344CB8AC3E}">
        <p14:creationId xmlns:p14="http://schemas.microsoft.com/office/powerpoint/2010/main" val="26480884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9D0986B-E968-2B8B-387C-E936EE6504EF}"/>
              </a:ext>
            </a:extLst>
          </p:cNvPr>
          <p:cNvSpPr>
            <a:spLocks noGrp="1"/>
          </p:cNvSpPr>
          <p:nvPr>
            <p:ph type="title"/>
          </p:nvPr>
        </p:nvSpPr>
        <p:spPr>
          <a:xfrm>
            <a:off x="686834" y="591344"/>
            <a:ext cx="3200400" cy="5585619"/>
          </a:xfrm>
        </p:spPr>
        <p:txBody>
          <a:bodyPr>
            <a:normAutofit/>
          </a:bodyPr>
          <a:lstStyle/>
          <a:p>
            <a:r>
              <a:rPr lang="pl-PL" dirty="0" err="1">
                <a:solidFill>
                  <a:srgbClr val="FFFFFF"/>
                </a:solidFill>
              </a:rPr>
              <a:t>Conclusion</a:t>
            </a:r>
            <a:endParaRPr lang="pl-PL" dirty="0">
              <a:solidFill>
                <a:srgbClr val="FFFFFF"/>
              </a:solidFill>
            </a:endParaRPr>
          </a:p>
        </p:txBody>
      </p:sp>
      <p:graphicFrame>
        <p:nvGraphicFramePr>
          <p:cNvPr id="7" name="Symbol zastępczy zawartości 2">
            <a:extLst>
              <a:ext uri="{FF2B5EF4-FFF2-40B4-BE49-F238E27FC236}">
                <a16:creationId xmlns:a16="http://schemas.microsoft.com/office/drawing/2014/main" id="{E0EBD6A6-2C09-76A4-FA51-890D531481D9}"/>
              </a:ext>
            </a:extLst>
          </p:cNvPr>
          <p:cNvGraphicFramePr>
            <a:graphicFrameLocks noGrp="1"/>
          </p:cNvGraphicFramePr>
          <p:nvPr>
            <p:ph idx="1"/>
          </p:nvPr>
        </p:nvGraphicFramePr>
        <p:xfrm>
          <a:off x="4447308" y="591344"/>
          <a:ext cx="6906491" cy="55856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64241787"/>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docProps/app.xml><?xml version="1.0" encoding="utf-8"?>
<Properties xmlns="http://schemas.openxmlformats.org/officeDocument/2006/extended-properties" xmlns:vt="http://schemas.openxmlformats.org/officeDocument/2006/docPropsVTypes">
  <Template>{C4A47A68-39F2-1244-8C27-899F44523489}tf16401369</Template>
  <TotalTime>22</TotalTime>
  <Words>448</Words>
  <Application>Microsoft Macintosh PowerPoint</Application>
  <PresentationFormat>Panoramiczny</PresentationFormat>
  <Paragraphs>17</Paragraphs>
  <Slides>6</Slides>
  <Notes>0</Notes>
  <HiddenSlides>0</HiddenSlides>
  <MMClips>0</MMClips>
  <ScaleCrop>false</ScaleCrop>
  <HeadingPairs>
    <vt:vector size="6" baseType="variant">
      <vt:variant>
        <vt:lpstr>Używane czcionki</vt:lpstr>
      </vt:variant>
      <vt:variant>
        <vt:i4>6</vt:i4>
      </vt:variant>
      <vt:variant>
        <vt:lpstr>Motyw</vt:lpstr>
      </vt:variant>
      <vt:variant>
        <vt:i4>1</vt:i4>
      </vt:variant>
      <vt:variant>
        <vt:lpstr>Tytuły slajdów</vt:lpstr>
      </vt:variant>
      <vt:variant>
        <vt:i4>6</vt:i4>
      </vt:variant>
    </vt:vector>
  </HeadingPairs>
  <TitlesOfParts>
    <vt:vector size="13" baseType="lpstr">
      <vt:lpstr>Arial</vt:lpstr>
      <vt:lpstr>Calibri</vt:lpstr>
      <vt:lpstr>Calibri Light</vt:lpstr>
      <vt:lpstr>Rockwell</vt:lpstr>
      <vt:lpstr>Times New Roman</vt:lpstr>
      <vt:lpstr>Wingdings</vt:lpstr>
      <vt:lpstr>Atlas</vt:lpstr>
      <vt:lpstr>Variances in the Expression of mRNAs Related to the Histaminergic System in Endometrioid Endometrial Cancer</vt:lpstr>
      <vt:lpstr>Introduction</vt:lpstr>
      <vt:lpstr>Objective</vt:lpstr>
      <vt:lpstr>Patients</vt:lpstr>
      <vt:lpstr>Results</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Expression one gene related with the oxidative stress phenomenon in enodmetroid endometrial cancer</dc:title>
  <dc:creator>Beniamin Grabarek</dc:creator>
  <cp:lastModifiedBy>Beniamin Grabarek</cp:lastModifiedBy>
  <cp:revision>2</cp:revision>
  <dcterms:created xsi:type="dcterms:W3CDTF">2023-03-20T20:03:07Z</dcterms:created>
  <dcterms:modified xsi:type="dcterms:W3CDTF">2023-04-02T05:25:14Z</dcterms:modified>
</cp:coreProperties>
</file>