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5"/>
  </p:notesMasterIdLst>
  <p:sldIdLst>
    <p:sldId id="256" r:id="rId2"/>
    <p:sldId id="257" r:id="rId3"/>
    <p:sldId id="258" r:id="rId4"/>
    <p:sldId id="259" r:id="rId5"/>
    <p:sldId id="281" r:id="rId6"/>
    <p:sldId id="263" r:id="rId7"/>
    <p:sldId id="264" r:id="rId8"/>
    <p:sldId id="265" r:id="rId9"/>
    <p:sldId id="268" r:id="rId10"/>
    <p:sldId id="270" r:id="rId11"/>
    <p:sldId id="271" r:id="rId12"/>
    <p:sldId id="278" r:id="rId13"/>
    <p:sldId id="279" r:id="rId14"/>
  </p:sldIdLst>
  <p:sldSz cx="137160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43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12A1"/>
    <a:srgbClr val="A03C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3" d="100"/>
          <a:sy n="53" d="100"/>
        </p:scale>
        <p:origin x="1146" y="78"/>
      </p:cViewPr>
      <p:guideLst>
        <p:guide orient="horz" pos="2880"/>
        <p:guide pos="43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3D86C5-EC07-4354-8176-8B887C5EBD75}" type="datetimeFigureOut">
              <a:rPr lang="en-US" smtClean="0"/>
              <a:t>2/6/2023</a:t>
            </a:fld>
            <a:endParaRPr lang="en-US"/>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87F0B8-D892-4FF5-8F32-ADEC25D07C0F}" type="slidenum">
              <a:rPr lang="en-US" smtClean="0"/>
              <a:t>‹#›</a:t>
            </a:fld>
            <a:endParaRPr lang="en-US"/>
          </a:p>
        </p:txBody>
      </p:sp>
    </p:spTree>
    <p:extLst>
      <p:ext uri="{BB962C8B-B14F-4D97-AF65-F5344CB8AC3E}">
        <p14:creationId xmlns:p14="http://schemas.microsoft.com/office/powerpoint/2010/main" val="2242551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KPK;</a:t>
            </a:r>
            <a:r>
              <a:rPr lang="en-US" baseline="0" dirty="0" smtClean="0"/>
              <a:t> </a:t>
            </a:r>
            <a:r>
              <a:rPr lang="en-US" baseline="0" smtClean="0"/>
              <a:t>Khyber Pakhtunkhwa</a:t>
            </a:r>
            <a:endParaRPr lang="en-US" dirty="0"/>
          </a:p>
        </p:txBody>
      </p:sp>
      <p:sp>
        <p:nvSpPr>
          <p:cNvPr id="4" name="Slide Number Placeholder 3"/>
          <p:cNvSpPr>
            <a:spLocks noGrp="1"/>
          </p:cNvSpPr>
          <p:nvPr>
            <p:ph type="sldNum" sz="quarter" idx="10"/>
          </p:nvPr>
        </p:nvSpPr>
        <p:spPr/>
        <p:txBody>
          <a:bodyPr/>
          <a:lstStyle/>
          <a:p>
            <a:fld id="{8C87F0B8-D892-4FF5-8F32-ADEC25D07C0F}" type="slidenum">
              <a:rPr lang="en-US" smtClean="0"/>
              <a:t>4</a:t>
            </a:fld>
            <a:endParaRPr lang="en-US"/>
          </a:p>
        </p:txBody>
      </p:sp>
    </p:spTree>
    <p:extLst>
      <p:ext uri="{BB962C8B-B14F-4D97-AF65-F5344CB8AC3E}">
        <p14:creationId xmlns:p14="http://schemas.microsoft.com/office/powerpoint/2010/main" val="1105279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MLCNPs</a:t>
            </a:r>
            <a:r>
              <a:rPr lang="en-US" baseline="0" dirty="0" smtClean="0"/>
              <a:t> were characterized by using UV-Visible spectrophotometer, SEM, TEM, Drug release assay and Zeta potential</a:t>
            </a:r>
            <a:endParaRPr lang="en-US" dirty="0"/>
          </a:p>
        </p:txBody>
      </p:sp>
      <p:sp>
        <p:nvSpPr>
          <p:cNvPr id="4" name="Slide Number Placeholder 3"/>
          <p:cNvSpPr>
            <a:spLocks noGrp="1"/>
          </p:cNvSpPr>
          <p:nvPr>
            <p:ph type="sldNum" sz="quarter" idx="10"/>
          </p:nvPr>
        </p:nvSpPr>
        <p:spPr/>
        <p:txBody>
          <a:bodyPr/>
          <a:lstStyle/>
          <a:p>
            <a:fld id="{8C87F0B8-D892-4FF5-8F32-ADEC25D07C0F}" type="slidenum">
              <a:rPr lang="en-US" smtClean="0"/>
              <a:t>6</a:t>
            </a:fld>
            <a:endParaRPr lang="en-US"/>
          </a:p>
        </p:txBody>
      </p:sp>
    </p:spTree>
    <p:extLst>
      <p:ext uri="{BB962C8B-B14F-4D97-AF65-F5344CB8AC3E}">
        <p14:creationId xmlns:p14="http://schemas.microsoft.com/office/powerpoint/2010/main" val="1700248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1D8BD707-D9CF-40AE-B4C6-C98DA3205C09}" type="datetimeFigureOut">
              <a:rPr lang="en-US" smtClean="0"/>
              <a:pPr/>
              <a:t>2/6/2023</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2" name="Rectangle 31"/>
          <p:cNvSpPr/>
          <p:nvPr/>
        </p:nvSpPr>
        <p:spPr>
          <a:xfrm>
            <a:off x="0" y="-2"/>
            <a:ext cx="548640" cy="913927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0622" tIns="65311" rIns="130622" bIns="65311" anchor="ctr"/>
          <a:lstStyle>
            <a:extLst/>
          </a:lstStyle>
          <a:p>
            <a:pPr algn="ctr" eaLnBrk="1" latinLnBrk="0" hangingPunct="1"/>
            <a:endParaRPr kumimoji="0" lang="en-US"/>
          </a:p>
        </p:txBody>
      </p:sp>
      <p:sp>
        <p:nvSpPr>
          <p:cNvPr id="39" name="Rectangle 38"/>
          <p:cNvSpPr/>
          <p:nvPr/>
        </p:nvSpPr>
        <p:spPr>
          <a:xfrm>
            <a:off x="464337" y="907303"/>
            <a:ext cx="68580" cy="48768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622" tIns="65311" rIns="130622" bIns="65311" anchor="ctr"/>
          <a:lstStyle>
            <a:extLst/>
          </a:lstStyle>
          <a:p>
            <a:pPr algn="ctr" eaLnBrk="1" latinLnBrk="0" hangingPunct="1"/>
            <a:endParaRPr kumimoji="0" lang="en-US" dirty="0"/>
          </a:p>
        </p:txBody>
      </p:sp>
      <p:sp>
        <p:nvSpPr>
          <p:cNvPr id="40" name="Rectangle 39"/>
          <p:cNvSpPr/>
          <p:nvPr/>
        </p:nvSpPr>
        <p:spPr>
          <a:xfrm>
            <a:off x="403610" y="907303"/>
            <a:ext cx="41148" cy="48768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622" tIns="65311" rIns="130622" bIns="65311" anchor="ctr"/>
          <a:lstStyle>
            <a:extLst/>
          </a:lstStyle>
          <a:p>
            <a:pPr algn="ctr" eaLnBrk="1" latinLnBrk="0" hangingPunct="1"/>
            <a:endParaRPr kumimoji="0" lang="en-US" dirty="0"/>
          </a:p>
        </p:txBody>
      </p:sp>
      <p:sp>
        <p:nvSpPr>
          <p:cNvPr id="41" name="Rectangle 40"/>
          <p:cNvSpPr/>
          <p:nvPr/>
        </p:nvSpPr>
        <p:spPr>
          <a:xfrm>
            <a:off x="375030" y="907303"/>
            <a:ext cx="13716" cy="48768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622" tIns="65311" rIns="130622" bIns="65311" anchor="ctr"/>
          <a:lstStyle>
            <a:extLst/>
          </a:lstStyle>
          <a:p>
            <a:pPr algn="ctr" eaLnBrk="1" latinLnBrk="0" hangingPunct="1"/>
            <a:endParaRPr kumimoji="0" lang="en-US"/>
          </a:p>
        </p:txBody>
      </p:sp>
      <p:sp>
        <p:nvSpPr>
          <p:cNvPr id="42" name="Rectangle 41"/>
          <p:cNvSpPr/>
          <p:nvPr/>
        </p:nvSpPr>
        <p:spPr>
          <a:xfrm>
            <a:off x="332652" y="907303"/>
            <a:ext cx="13716" cy="48768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622" tIns="65311" rIns="130622" bIns="65311" anchor="ctr"/>
          <a:lstStyle>
            <a:extLst/>
          </a:lstStyle>
          <a:p>
            <a:pPr algn="ctr" eaLnBrk="1" latinLnBrk="0" hangingPunct="1"/>
            <a:endParaRPr kumimoji="0" lang="en-US" dirty="0"/>
          </a:p>
        </p:txBody>
      </p:sp>
      <p:sp>
        <p:nvSpPr>
          <p:cNvPr id="8" name="Title 7"/>
          <p:cNvSpPr>
            <a:spLocks noGrp="1"/>
          </p:cNvSpPr>
          <p:nvPr>
            <p:ph type="ctrTitle"/>
          </p:nvPr>
        </p:nvSpPr>
        <p:spPr>
          <a:xfrm>
            <a:off x="1371600" y="5791200"/>
            <a:ext cx="11658600" cy="2633472"/>
          </a:xfrm>
        </p:spPr>
        <p:txBody>
          <a:bodyPr/>
          <a:lstStyle>
            <a:lvl1pPr marR="13062" algn="l">
              <a:defRPr sz="57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1371600" y="3779520"/>
            <a:ext cx="11658600" cy="2011680"/>
          </a:xfrm>
        </p:spPr>
        <p:txBody>
          <a:bodyPr lIns="143684" tIns="65311" anchor="b"/>
          <a:lstStyle>
            <a:lvl1pPr marL="0" indent="0" algn="l">
              <a:spcBef>
                <a:spcPts val="0"/>
              </a:spcBef>
              <a:buNone/>
              <a:defRPr sz="2900">
                <a:solidFill>
                  <a:schemeClr val="tx1"/>
                </a:solidFill>
              </a:defRPr>
            </a:lvl1pPr>
            <a:lvl2pPr marL="653110" indent="0" algn="ctr">
              <a:buNone/>
            </a:lvl2pPr>
            <a:lvl3pPr marL="1306220" indent="0" algn="ctr">
              <a:buNone/>
            </a:lvl3pPr>
            <a:lvl4pPr marL="1959331" indent="0" algn="ctr">
              <a:buNone/>
            </a:lvl4pPr>
            <a:lvl5pPr marL="2612441" indent="0" algn="ctr">
              <a:buNone/>
            </a:lvl5pPr>
            <a:lvl6pPr marL="3265551" indent="0" algn="ctr">
              <a:buNone/>
            </a:lvl6pPr>
            <a:lvl7pPr marL="3918661" indent="0" algn="ctr">
              <a:buNone/>
            </a:lvl7pPr>
            <a:lvl8pPr marL="4571771" indent="0" algn="ctr">
              <a:buNone/>
            </a:lvl8pPr>
            <a:lvl9pPr marL="5224882" indent="0" algn="ctr">
              <a:buNone/>
            </a:lvl9pPr>
            <a:extLst/>
          </a:lstStyle>
          <a:p>
            <a:r>
              <a:rPr kumimoji="0" lang="en-US" smtClean="0"/>
              <a:t>Click to edit Master subtitle style</a:t>
            </a:r>
            <a:endParaRPr kumimoji="0" lang="en-US"/>
          </a:p>
        </p:txBody>
      </p:sp>
      <p:sp>
        <p:nvSpPr>
          <p:cNvPr id="56" name="Rectangle 55"/>
          <p:cNvSpPr/>
          <p:nvPr/>
        </p:nvSpPr>
        <p:spPr>
          <a:xfrm>
            <a:off x="382937" y="6729859"/>
            <a:ext cx="109728" cy="225552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0622" tIns="65311" rIns="130622" bIns="65311" anchor="ctr"/>
          <a:lstStyle>
            <a:extLst/>
          </a:lstStyle>
          <a:p>
            <a:pPr algn="ctr" eaLnBrk="1" latinLnBrk="0" hangingPunct="1"/>
            <a:endParaRPr kumimoji="0" lang="en-US"/>
          </a:p>
        </p:txBody>
      </p:sp>
      <p:sp>
        <p:nvSpPr>
          <p:cNvPr id="65" name="Rectangle 64"/>
          <p:cNvSpPr/>
          <p:nvPr/>
        </p:nvSpPr>
        <p:spPr>
          <a:xfrm>
            <a:off x="382937" y="6395759"/>
            <a:ext cx="109728" cy="3048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0622" tIns="65311" rIns="130622" bIns="65311" anchor="ctr"/>
          <a:lstStyle>
            <a:extLst/>
          </a:lstStyle>
          <a:p>
            <a:pPr algn="ctr" eaLnBrk="1" latinLnBrk="0" hangingPunct="1"/>
            <a:endParaRPr kumimoji="0" lang="en-US"/>
          </a:p>
        </p:txBody>
      </p:sp>
      <p:sp>
        <p:nvSpPr>
          <p:cNvPr id="66" name="Rectangle 65"/>
          <p:cNvSpPr/>
          <p:nvPr/>
        </p:nvSpPr>
        <p:spPr>
          <a:xfrm>
            <a:off x="382937" y="6183580"/>
            <a:ext cx="109728" cy="18288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0622" tIns="65311" rIns="130622" bIns="65311" anchor="ctr"/>
          <a:lstStyle>
            <a:extLst/>
          </a:lstStyle>
          <a:p>
            <a:pPr algn="ctr" eaLnBrk="1" latinLnBrk="0" hangingPunct="1"/>
            <a:endParaRPr kumimoji="0" lang="en-US"/>
          </a:p>
        </p:txBody>
      </p:sp>
      <p:sp>
        <p:nvSpPr>
          <p:cNvPr id="67" name="Rectangle 66"/>
          <p:cNvSpPr/>
          <p:nvPr/>
        </p:nvSpPr>
        <p:spPr>
          <a:xfrm>
            <a:off x="382937" y="6056745"/>
            <a:ext cx="109728" cy="97536"/>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0622" tIns="65311" rIns="130622" bIns="65311"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2/6/2023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44100" y="366187"/>
            <a:ext cx="2971800" cy="7802033"/>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366187"/>
            <a:ext cx="8801100" cy="7802033"/>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2/6/2023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2/6/2023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7243428" y="1431851"/>
            <a:ext cx="6483204" cy="77216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130622" tIns="65311" rIns="130622" bIns="65311" anchor="t" compatLnSpc="1"/>
          <a:lstStyle>
            <a:extLst/>
          </a:lstStyle>
          <a:p>
            <a:endParaRPr kumimoji="0" lang="en-US"/>
          </a:p>
        </p:txBody>
      </p:sp>
      <p:sp>
        <p:nvSpPr>
          <p:cNvPr id="15" name="Freeform 14"/>
          <p:cNvSpPr>
            <a:spLocks/>
          </p:cNvSpPr>
          <p:nvPr/>
        </p:nvSpPr>
        <p:spPr bwMode="auto">
          <a:xfrm>
            <a:off x="560949" y="1"/>
            <a:ext cx="8271804" cy="882044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130622" tIns="65311" rIns="130622" bIns="65311" anchor="t" compatLnSpc="1"/>
          <a:lstStyle>
            <a:extLst/>
          </a:lstStyle>
          <a:p>
            <a:endParaRPr kumimoji="0" lang="en-US"/>
          </a:p>
        </p:txBody>
      </p:sp>
      <p:sp>
        <p:nvSpPr>
          <p:cNvPr id="13" name="Freeform 12"/>
          <p:cNvSpPr>
            <a:spLocks/>
          </p:cNvSpPr>
          <p:nvPr/>
        </p:nvSpPr>
        <p:spPr bwMode="auto">
          <a:xfrm rot="5236414">
            <a:off x="7036092" y="1879073"/>
            <a:ext cx="5486400" cy="178308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130622" tIns="65311" rIns="130622" bIns="65311" anchor="t" compatLnSpc="1"/>
          <a:lstStyle>
            <a:extLst/>
          </a:lstStyle>
          <a:p>
            <a:endParaRPr kumimoji="0" lang="en-US"/>
          </a:p>
        </p:txBody>
      </p:sp>
      <p:sp>
        <p:nvSpPr>
          <p:cNvPr id="16" name="Freeform 15"/>
          <p:cNvSpPr>
            <a:spLocks/>
          </p:cNvSpPr>
          <p:nvPr/>
        </p:nvSpPr>
        <p:spPr bwMode="auto">
          <a:xfrm>
            <a:off x="8915400" y="0"/>
            <a:ext cx="4114800" cy="56896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130622" tIns="65311" rIns="130622" bIns="65311" anchor="t" compatLnSpc="1"/>
          <a:lstStyle>
            <a:extLst/>
          </a:lstStyle>
          <a:p>
            <a:endParaRPr kumimoji="0" lang="en-US"/>
          </a:p>
        </p:txBody>
      </p:sp>
      <p:sp>
        <p:nvSpPr>
          <p:cNvPr id="17" name="Freeform 16"/>
          <p:cNvSpPr>
            <a:spLocks/>
          </p:cNvSpPr>
          <p:nvPr/>
        </p:nvSpPr>
        <p:spPr bwMode="auto">
          <a:xfrm>
            <a:off x="8915400" y="5689600"/>
            <a:ext cx="4800600" cy="1524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130622" tIns="65311" rIns="130622" bIns="65311" anchor="t" compatLnSpc="1"/>
          <a:lstStyle>
            <a:extLst/>
          </a:lstStyle>
          <a:p>
            <a:endParaRPr kumimoji="0" lang="en-US"/>
          </a:p>
        </p:txBody>
      </p:sp>
      <p:sp>
        <p:nvSpPr>
          <p:cNvPr id="18" name="Freeform 17"/>
          <p:cNvSpPr>
            <a:spLocks/>
          </p:cNvSpPr>
          <p:nvPr/>
        </p:nvSpPr>
        <p:spPr bwMode="auto">
          <a:xfrm>
            <a:off x="8915400" y="0"/>
            <a:ext cx="2057400" cy="56896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130622" tIns="65311" rIns="130622" bIns="65311" anchor="t" compatLnSpc="1"/>
          <a:lstStyle>
            <a:extLst/>
          </a:lstStyle>
          <a:p>
            <a:endParaRPr kumimoji="0" lang="en-US"/>
          </a:p>
        </p:txBody>
      </p:sp>
      <p:sp>
        <p:nvSpPr>
          <p:cNvPr id="19" name="Freeform 18"/>
          <p:cNvSpPr>
            <a:spLocks/>
          </p:cNvSpPr>
          <p:nvPr/>
        </p:nvSpPr>
        <p:spPr bwMode="auto">
          <a:xfrm>
            <a:off x="8922547" y="5662085"/>
            <a:ext cx="3136106" cy="3481916"/>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130622" tIns="65311" rIns="130622" bIns="65311" anchor="t" compatLnSpc="1"/>
          <a:lstStyle>
            <a:extLst/>
          </a:lstStyle>
          <a:p>
            <a:endParaRPr kumimoji="0" lang="en-US"/>
          </a:p>
        </p:txBody>
      </p:sp>
      <p:sp>
        <p:nvSpPr>
          <p:cNvPr id="20" name="Freeform 19"/>
          <p:cNvSpPr>
            <a:spLocks/>
          </p:cNvSpPr>
          <p:nvPr/>
        </p:nvSpPr>
        <p:spPr bwMode="auto">
          <a:xfrm>
            <a:off x="8915400" y="5689600"/>
            <a:ext cx="2400300" cy="34544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130622" tIns="65311" rIns="130622" bIns="65311" anchor="t" compatLnSpc="1"/>
          <a:lstStyle>
            <a:extLst/>
          </a:lstStyle>
          <a:p>
            <a:endParaRPr kumimoji="0" lang="en-US"/>
          </a:p>
        </p:txBody>
      </p:sp>
      <p:sp>
        <p:nvSpPr>
          <p:cNvPr id="21" name="Freeform 20"/>
          <p:cNvSpPr>
            <a:spLocks/>
          </p:cNvSpPr>
          <p:nvPr/>
        </p:nvSpPr>
        <p:spPr bwMode="auto">
          <a:xfrm>
            <a:off x="8915400" y="1828800"/>
            <a:ext cx="4800600" cy="38608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130622" tIns="65311" rIns="130622" bIns="65311" anchor="t" compatLnSpc="1"/>
          <a:lstStyle>
            <a:extLst/>
          </a:lstStyle>
          <a:p>
            <a:endParaRPr kumimoji="0" lang="en-US"/>
          </a:p>
        </p:txBody>
      </p:sp>
      <p:sp>
        <p:nvSpPr>
          <p:cNvPr id="22" name="Freeform 21"/>
          <p:cNvSpPr>
            <a:spLocks/>
          </p:cNvSpPr>
          <p:nvPr/>
        </p:nvSpPr>
        <p:spPr bwMode="auto">
          <a:xfrm>
            <a:off x="8915400" y="2336800"/>
            <a:ext cx="4800600" cy="33528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130622" tIns="65311" rIns="130622" bIns="65311" anchor="t" compatLnSpc="1"/>
          <a:lstStyle>
            <a:extLst/>
          </a:lstStyle>
          <a:p>
            <a:endParaRPr kumimoji="0" lang="en-US"/>
          </a:p>
        </p:txBody>
      </p:sp>
      <p:sp>
        <p:nvSpPr>
          <p:cNvPr id="23" name="Freeform 22"/>
          <p:cNvSpPr>
            <a:spLocks/>
          </p:cNvSpPr>
          <p:nvPr/>
        </p:nvSpPr>
        <p:spPr bwMode="auto">
          <a:xfrm>
            <a:off x="1485900" y="5689600"/>
            <a:ext cx="7429500" cy="34544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130622" tIns="65311" rIns="130622" bIns="65311" anchor="t" compatLnSpc="1"/>
          <a:lstStyle>
            <a:extLst/>
          </a:lstStyle>
          <a:p>
            <a:endParaRPr kumimoji="0" lang="en-US"/>
          </a:p>
        </p:txBody>
      </p:sp>
      <p:sp>
        <p:nvSpPr>
          <p:cNvPr id="24" name="Freeform 23"/>
          <p:cNvSpPr>
            <a:spLocks/>
          </p:cNvSpPr>
          <p:nvPr/>
        </p:nvSpPr>
        <p:spPr bwMode="auto">
          <a:xfrm>
            <a:off x="800100" y="5689600"/>
            <a:ext cx="8001000" cy="34544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130622" tIns="65311" rIns="130622" bIns="65311" anchor="t" compatLnSpc="1"/>
          <a:lstStyle>
            <a:extLst/>
          </a:lstStyle>
          <a:p>
            <a:endParaRPr kumimoji="0" lang="en-US"/>
          </a:p>
        </p:txBody>
      </p:sp>
      <p:sp>
        <p:nvSpPr>
          <p:cNvPr id="25" name="Freeform 24"/>
          <p:cNvSpPr>
            <a:spLocks/>
          </p:cNvSpPr>
          <p:nvPr/>
        </p:nvSpPr>
        <p:spPr bwMode="auto">
          <a:xfrm>
            <a:off x="550236" y="3251200"/>
            <a:ext cx="8458200" cy="24384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130622" tIns="65311" rIns="130622" bIns="65311" anchor="t" compatLnSpc="1"/>
          <a:lstStyle>
            <a:extLst/>
          </a:lstStyle>
          <a:p>
            <a:endParaRPr kumimoji="0" lang="en-US"/>
          </a:p>
        </p:txBody>
      </p:sp>
      <p:sp>
        <p:nvSpPr>
          <p:cNvPr id="26" name="Freeform 25"/>
          <p:cNvSpPr>
            <a:spLocks/>
          </p:cNvSpPr>
          <p:nvPr/>
        </p:nvSpPr>
        <p:spPr bwMode="auto">
          <a:xfrm>
            <a:off x="550236" y="2844800"/>
            <a:ext cx="8458200" cy="28448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130622" tIns="65311" rIns="130622" bIns="65311" anchor="t" compatLnSpc="1"/>
          <a:lstStyle>
            <a:extLst/>
          </a:lstStyle>
          <a:p>
            <a:endParaRPr kumimoji="0" lang="en-US"/>
          </a:p>
        </p:txBody>
      </p:sp>
      <p:sp>
        <p:nvSpPr>
          <p:cNvPr id="27" name="Freeform 26"/>
          <p:cNvSpPr>
            <a:spLocks/>
          </p:cNvSpPr>
          <p:nvPr/>
        </p:nvSpPr>
        <p:spPr bwMode="auto">
          <a:xfrm>
            <a:off x="6858000" y="5689600"/>
            <a:ext cx="2057400" cy="34544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130622" tIns="65311" rIns="130622" bIns="65311" anchor="t" compatLnSpc="1"/>
          <a:lstStyle>
            <a:extLst/>
          </a:lstStyle>
          <a:p>
            <a:endParaRPr kumimoji="0" lang="en-US"/>
          </a:p>
        </p:txBody>
      </p:sp>
      <p:sp>
        <p:nvSpPr>
          <p:cNvPr id="3" name="Text Placeholder 2"/>
          <p:cNvSpPr>
            <a:spLocks noGrp="1"/>
          </p:cNvSpPr>
          <p:nvPr>
            <p:ph type="body" idx="1"/>
          </p:nvPr>
        </p:nvSpPr>
        <p:spPr>
          <a:xfrm>
            <a:off x="1060353" y="1802230"/>
            <a:ext cx="8577072" cy="1303315"/>
          </a:xfrm>
        </p:spPr>
        <p:txBody>
          <a:bodyPr lIns="117560" tIns="65311" bIns="0" anchor="t"/>
          <a:lstStyle>
            <a:lvl1pPr marL="78373" indent="0">
              <a:buNone/>
              <a:defRPr sz="2900">
                <a:solidFill>
                  <a:schemeClr val="tx1">
                    <a:tint val="75000"/>
                  </a:schemeClr>
                </a:solidFill>
              </a:defRPr>
            </a:lvl1pPr>
            <a:lvl2pPr>
              <a:buNone/>
              <a:defRPr sz="2600">
                <a:solidFill>
                  <a:schemeClr val="tx1">
                    <a:tint val="75000"/>
                  </a:schemeClr>
                </a:solidFill>
              </a:defRPr>
            </a:lvl2pPr>
            <a:lvl3pPr>
              <a:buNone/>
              <a:defRPr sz="2300">
                <a:solidFill>
                  <a:schemeClr val="tx1">
                    <a:tint val="75000"/>
                  </a:schemeClr>
                </a:solidFill>
              </a:defRPr>
            </a:lvl3pPr>
            <a:lvl4pPr>
              <a:buNone/>
              <a:defRPr sz="2000">
                <a:solidFill>
                  <a:schemeClr val="tx1">
                    <a:tint val="75000"/>
                  </a:schemeClr>
                </a:solidFill>
              </a:defRPr>
            </a:lvl4pPr>
            <a:lvl5pPr>
              <a:buNone/>
              <a:defRPr sz="20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2/6/2023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Rectangle 6"/>
          <p:cNvSpPr/>
          <p:nvPr/>
        </p:nvSpPr>
        <p:spPr>
          <a:xfrm>
            <a:off x="544740" y="536354"/>
            <a:ext cx="12755880" cy="1181687"/>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0622" tIns="65311" rIns="130622" bIns="65311" anchor="ctr"/>
          <a:lstStyle>
            <a:extLst/>
          </a:lstStyle>
          <a:p>
            <a:pPr algn="ctr" eaLnBrk="1" latinLnBrk="0" hangingPunct="1"/>
            <a:endParaRPr kumimoji="0" lang="en-US"/>
          </a:p>
        </p:txBody>
      </p:sp>
      <p:sp>
        <p:nvSpPr>
          <p:cNvPr id="2" name="Title 1"/>
          <p:cNvSpPr>
            <a:spLocks noGrp="1"/>
          </p:cNvSpPr>
          <p:nvPr>
            <p:ph type="title"/>
          </p:nvPr>
        </p:nvSpPr>
        <p:spPr>
          <a:xfrm>
            <a:off x="1060353" y="682752"/>
            <a:ext cx="12234672" cy="1036320"/>
          </a:xfrm>
        </p:spPr>
        <p:txBody>
          <a:bodyPr tIns="91435"/>
          <a:lstStyle>
            <a:lvl1pPr algn="l">
              <a:buNone/>
              <a:defRPr sz="5400" b="0" cap="none" spc="-214" baseline="0"/>
            </a:lvl1pPr>
            <a:extLst/>
          </a:lstStyle>
          <a:p>
            <a:r>
              <a:rPr kumimoji="0" lang="en-US" smtClean="0"/>
              <a:t>Click to edit Master title style</a:t>
            </a:r>
            <a:endParaRPr kumimoji="0" lang="en-US"/>
          </a:p>
        </p:txBody>
      </p:sp>
      <p:sp>
        <p:nvSpPr>
          <p:cNvPr id="8" name="Rectangle 7"/>
          <p:cNvSpPr/>
          <p:nvPr/>
        </p:nvSpPr>
        <p:spPr>
          <a:xfrm flipH="1">
            <a:off x="557307" y="907303"/>
            <a:ext cx="41148" cy="48768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622" tIns="65311" rIns="130622" bIns="65311" anchor="ctr"/>
          <a:lstStyle>
            <a:extLst/>
          </a:lstStyle>
          <a:p>
            <a:pPr algn="ctr" eaLnBrk="1" latinLnBrk="0" hangingPunct="1"/>
            <a:endParaRPr kumimoji="0" lang="en-US" dirty="0"/>
          </a:p>
        </p:txBody>
      </p:sp>
      <p:sp>
        <p:nvSpPr>
          <p:cNvPr id="9" name="Rectangle 8"/>
          <p:cNvSpPr/>
          <p:nvPr/>
        </p:nvSpPr>
        <p:spPr>
          <a:xfrm flipH="1">
            <a:off x="616664" y="907303"/>
            <a:ext cx="41148" cy="48768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622" tIns="65311" rIns="130622" bIns="65311" anchor="ctr"/>
          <a:lstStyle>
            <a:extLst/>
          </a:lstStyle>
          <a:p>
            <a:pPr algn="ctr" eaLnBrk="1" latinLnBrk="0" hangingPunct="1"/>
            <a:endParaRPr kumimoji="0" lang="en-US" dirty="0"/>
          </a:p>
        </p:txBody>
      </p:sp>
      <p:sp>
        <p:nvSpPr>
          <p:cNvPr id="10" name="Rectangle 9"/>
          <p:cNvSpPr/>
          <p:nvPr/>
        </p:nvSpPr>
        <p:spPr>
          <a:xfrm flipH="1">
            <a:off x="672675" y="907303"/>
            <a:ext cx="13716" cy="48768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622" tIns="65311" rIns="130622" bIns="65311" anchor="ctr"/>
          <a:lstStyle>
            <a:extLst/>
          </a:lstStyle>
          <a:p>
            <a:pPr algn="ctr" eaLnBrk="1" latinLnBrk="0" hangingPunct="1"/>
            <a:endParaRPr kumimoji="0" lang="en-US"/>
          </a:p>
        </p:txBody>
      </p:sp>
      <p:sp>
        <p:nvSpPr>
          <p:cNvPr id="11" name="Rectangle 10"/>
          <p:cNvSpPr/>
          <p:nvPr/>
        </p:nvSpPr>
        <p:spPr>
          <a:xfrm flipH="1">
            <a:off x="715053" y="907303"/>
            <a:ext cx="13716" cy="48768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622" tIns="65311" rIns="130622" bIns="65311" anchor="ctr"/>
          <a:lstStyle>
            <a:extLst/>
          </a:lstStyle>
          <a:p>
            <a:pPr algn="ctr" eaLnBrk="1" latinLnBrk="0" hangingPunct="1"/>
            <a:endParaRPr kumimoji="0" lang="en-US" dirty="0"/>
          </a:p>
        </p:txBody>
      </p:sp>
      <p:sp>
        <p:nvSpPr>
          <p:cNvPr id="12" name="Rectangle 11"/>
          <p:cNvSpPr/>
          <p:nvPr/>
        </p:nvSpPr>
        <p:spPr>
          <a:xfrm>
            <a:off x="750717" y="907303"/>
            <a:ext cx="54864" cy="48768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622" tIns="65311" rIns="130622" bIns="65311"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2752"/>
            <a:ext cx="12344400" cy="12192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696516" y="2360670"/>
            <a:ext cx="6057900" cy="6034617"/>
          </a:xfrm>
        </p:spPr>
        <p:txBody>
          <a:bodyPr/>
          <a:lstStyle>
            <a:lvl1pPr>
              <a:defRPr sz="4000"/>
            </a:lvl1pPr>
            <a:lvl2pPr>
              <a:defRPr sz="3400"/>
            </a:lvl2pPr>
            <a:lvl3pPr>
              <a:defRPr sz="2900"/>
            </a:lvl3pPr>
            <a:lvl4pPr>
              <a:defRPr sz="2600"/>
            </a:lvl4pPr>
            <a:lvl5pPr>
              <a:defRPr sz="2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983016" y="2360670"/>
            <a:ext cx="6057900" cy="6034617"/>
          </a:xfrm>
        </p:spPr>
        <p:txBody>
          <a:bodyPr/>
          <a:lstStyle>
            <a:lvl1pPr>
              <a:defRPr sz="4000"/>
            </a:lvl1pPr>
            <a:lvl2pPr>
              <a:defRPr sz="3400"/>
            </a:lvl2pPr>
            <a:lvl3pPr>
              <a:defRPr sz="2900"/>
            </a:lvl3pPr>
            <a:lvl4pPr>
              <a:defRPr sz="2600"/>
            </a:lvl4pPr>
            <a:lvl5pPr>
              <a:defRPr sz="2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2/6/2023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536355"/>
            <a:ext cx="13300620" cy="1181687"/>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0622" tIns="65311" rIns="130622" bIns="65311" anchor="ctr"/>
          <a:lstStyle>
            <a:extLst/>
          </a:lstStyle>
          <a:p>
            <a:pPr algn="ctr" eaLnBrk="1" latinLnBrk="0" hangingPunct="1"/>
            <a:endParaRPr kumimoji="0" lang="en-US"/>
          </a:p>
        </p:txBody>
      </p:sp>
      <p:sp>
        <p:nvSpPr>
          <p:cNvPr id="2" name="Title 1"/>
          <p:cNvSpPr>
            <a:spLocks noGrp="1"/>
          </p:cNvSpPr>
          <p:nvPr>
            <p:ph type="title"/>
          </p:nvPr>
        </p:nvSpPr>
        <p:spPr>
          <a:xfrm>
            <a:off x="757236" y="682752"/>
            <a:ext cx="11658600" cy="1219200"/>
          </a:xfrm>
        </p:spPr>
        <p:txBody>
          <a:bodyPr anchor="t"/>
          <a:lstStyle>
            <a:lvl1pPr>
              <a:defRPr sz="57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13000"/>
            <a:ext cx="6060282" cy="853016"/>
          </a:xfrm>
        </p:spPr>
        <p:txBody>
          <a:bodyPr anchor="ctr"/>
          <a:lstStyle>
            <a:lvl1pPr marL="104498" indent="0" algn="l">
              <a:buNone/>
              <a:defRPr sz="3400" b="1">
                <a:solidFill>
                  <a:schemeClr val="accent2"/>
                </a:solidFill>
              </a:defRPr>
            </a:lvl1pPr>
            <a:lvl2pPr>
              <a:buNone/>
              <a:defRPr sz="2900" b="1"/>
            </a:lvl2pPr>
            <a:lvl3pPr>
              <a:buNone/>
              <a:defRPr sz="2600" b="1"/>
            </a:lvl3pPr>
            <a:lvl4pPr>
              <a:buNone/>
              <a:defRPr sz="2300" b="1"/>
            </a:lvl4pPr>
            <a:lvl5pPr>
              <a:buNone/>
              <a:defRPr sz="23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967540" y="2413000"/>
            <a:ext cx="6062663" cy="853016"/>
          </a:xfrm>
        </p:spPr>
        <p:txBody>
          <a:bodyPr anchor="ctr"/>
          <a:lstStyle>
            <a:lvl1pPr marL="104498" indent="0">
              <a:buNone/>
              <a:defRPr sz="3400" b="1">
                <a:solidFill>
                  <a:schemeClr val="accent2"/>
                </a:solidFill>
              </a:defRPr>
            </a:lvl1pPr>
            <a:lvl2pPr>
              <a:buNone/>
              <a:defRPr sz="2900" b="1"/>
            </a:lvl2pPr>
            <a:lvl3pPr>
              <a:buNone/>
              <a:defRPr sz="2600" b="1"/>
            </a:lvl3pPr>
            <a:lvl4pPr>
              <a:buNone/>
              <a:defRPr sz="2300" b="1"/>
            </a:lvl4pPr>
            <a:lvl5pPr>
              <a:buNone/>
              <a:defRPr sz="23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85800" y="3278716"/>
            <a:ext cx="6060282" cy="5279136"/>
          </a:xfrm>
        </p:spPr>
        <p:txBody>
          <a:bodyPr/>
          <a:lstStyle>
            <a:lvl1pPr>
              <a:defRPr sz="3400"/>
            </a:lvl1pPr>
            <a:lvl2pPr>
              <a:defRPr sz="2900"/>
            </a:lvl2pPr>
            <a:lvl3pPr>
              <a:defRPr sz="2600"/>
            </a:lvl3pPr>
            <a:lvl4pPr>
              <a:defRPr sz="2300"/>
            </a:lvl4pPr>
            <a:lvl5pPr>
              <a:defRPr sz="23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967540" y="3278716"/>
            <a:ext cx="6062663" cy="5279136"/>
          </a:xfrm>
        </p:spPr>
        <p:txBody>
          <a:bodyPr/>
          <a:lstStyle>
            <a:lvl1pPr>
              <a:defRPr sz="3400"/>
            </a:lvl1pPr>
            <a:lvl2pPr>
              <a:defRPr sz="2900"/>
            </a:lvl2pPr>
            <a:lvl3pPr>
              <a:defRPr sz="2600"/>
            </a:lvl3pPr>
            <a:lvl4pPr>
              <a:defRPr sz="2300"/>
            </a:lvl4pPr>
            <a:lvl5pPr>
              <a:defRPr sz="23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2/6/2023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6" name="Rectangle 15"/>
          <p:cNvSpPr/>
          <p:nvPr/>
        </p:nvSpPr>
        <p:spPr>
          <a:xfrm>
            <a:off x="131685" y="907303"/>
            <a:ext cx="68580" cy="48768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622" tIns="65311" rIns="130622" bIns="65311" anchor="ctr"/>
          <a:lstStyle>
            <a:extLst/>
          </a:lstStyle>
          <a:p>
            <a:pPr algn="ctr" eaLnBrk="1" latinLnBrk="0" hangingPunct="1"/>
            <a:endParaRPr kumimoji="0" lang="en-US" dirty="0"/>
          </a:p>
        </p:txBody>
      </p:sp>
      <p:sp>
        <p:nvSpPr>
          <p:cNvPr id="17" name="Rectangle 16"/>
          <p:cNvSpPr/>
          <p:nvPr/>
        </p:nvSpPr>
        <p:spPr>
          <a:xfrm>
            <a:off x="70958" y="907303"/>
            <a:ext cx="41148" cy="48768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622" tIns="65311" rIns="130622" bIns="65311" anchor="ctr"/>
          <a:lstStyle>
            <a:extLst/>
          </a:lstStyle>
          <a:p>
            <a:pPr algn="ctr" eaLnBrk="1" latinLnBrk="0" hangingPunct="1"/>
            <a:endParaRPr kumimoji="0" lang="en-US" dirty="0"/>
          </a:p>
        </p:txBody>
      </p:sp>
      <p:sp>
        <p:nvSpPr>
          <p:cNvPr id="18" name="Rectangle 17"/>
          <p:cNvSpPr/>
          <p:nvPr/>
        </p:nvSpPr>
        <p:spPr>
          <a:xfrm>
            <a:off x="42378" y="907303"/>
            <a:ext cx="13716" cy="48768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622" tIns="65311" rIns="130622" bIns="65311" anchor="ctr"/>
          <a:lstStyle>
            <a:extLst/>
          </a:lstStyle>
          <a:p>
            <a:pPr algn="ctr" eaLnBrk="1" latinLnBrk="0" hangingPunct="1"/>
            <a:endParaRPr kumimoji="0" lang="en-US"/>
          </a:p>
        </p:txBody>
      </p:sp>
      <p:sp>
        <p:nvSpPr>
          <p:cNvPr id="19" name="Rectangle 18"/>
          <p:cNvSpPr/>
          <p:nvPr/>
        </p:nvSpPr>
        <p:spPr>
          <a:xfrm>
            <a:off x="0" y="907303"/>
            <a:ext cx="13716" cy="48768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622" tIns="65311" rIns="130622" bIns="65311" anchor="ctr"/>
          <a:lstStyle>
            <a:extLst/>
          </a:lstStyle>
          <a:p>
            <a:pPr algn="ctr" eaLnBrk="1" latinLnBrk="0" hangingPunct="1"/>
            <a:endParaRPr kumimoji="0" lang="en-US" dirty="0"/>
          </a:p>
        </p:txBody>
      </p:sp>
      <p:sp>
        <p:nvSpPr>
          <p:cNvPr id="20" name="Rectangle 19"/>
          <p:cNvSpPr/>
          <p:nvPr/>
        </p:nvSpPr>
        <p:spPr>
          <a:xfrm flipH="1">
            <a:off x="224655" y="907303"/>
            <a:ext cx="41148" cy="48768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622" tIns="65311" rIns="130622" bIns="65311" anchor="ctr"/>
          <a:lstStyle>
            <a:extLst/>
          </a:lstStyle>
          <a:p>
            <a:pPr algn="ctr" eaLnBrk="1" latinLnBrk="0" hangingPunct="1"/>
            <a:endParaRPr kumimoji="0" lang="en-US" dirty="0"/>
          </a:p>
        </p:txBody>
      </p:sp>
      <p:sp>
        <p:nvSpPr>
          <p:cNvPr id="21" name="Rectangle 20"/>
          <p:cNvSpPr/>
          <p:nvPr/>
        </p:nvSpPr>
        <p:spPr>
          <a:xfrm flipH="1">
            <a:off x="284012" y="907303"/>
            <a:ext cx="41148" cy="48768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622" tIns="65311" rIns="130622" bIns="65311" anchor="ctr"/>
          <a:lstStyle>
            <a:extLst/>
          </a:lstStyle>
          <a:p>
            <a:pPr algn="ctr" eaLnBrk="1" latinLnBrk="0" hangingPunct="1"/>
            <a:endParaRPr kumimoji="0" lang="en-US" dirty="0"/>
          </a:p>
        </p:txBody>
      </p:sp>
      <p:sp>
        <p:nvSpPr>
          <p:cNvPr id="22" name="Rectangle 21"/>
          <p:cNvSpPr/>
          <p:nvPr/>
        </p:nvSpPr>
        <p:spPr>
          <a:xfrm flipH="1">
            <a:off x="340023" y="907303"/>
            <a:ext cx="13716" cy="48768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622" tIns="65311" rIns="130622" bIns="65311" anchor="ctr"/>
          <a:lstStyle>
            <a:extLst/>
          </a:lstStyle>
          <a:p>
            <a:pPr algn="ctr" eaLnBrk="1" latinLnBrk="0" hangingPunct="1"/>
            <a:endParaRPr kumimoji="0" lang="en-US"/>
          </a:p>
        </p:txBody>
      </p:sp>
      <p:sp>
        <p:nvSpPr>
          <p:cNvPr id="29" name="Rectangle 28"/>
          <p:cNvSpPr/>
          <p:nvPr/>
        </p:nvSpPr>
        <p:spPr>
          <a:xfrm flipH="1">
            <a:off x="382401" y="907303"/>
            <a:ext cx="13716" cy="48768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622" tIns="65311" rIns="130622" bIns="65311" anchor="ctr"/>
          <a:lstStyle>
            <a:extLst/>
          </a:lstStyle>
          <a:p>
            <a:pPr algn="ctr" eaLnBrk="1" latinLnBrk="0" hangingPunct="1"/>
            <a:endParaRPr kumimoji="0" lang="en-US" dirty="0"/>
          </a:p>
        </p:txBody>
      </p:sp>
      <p:sp>
        <p:nvSpPr>
          <p:cNvPr id="30" name="Rectangle 29"/>
          <p:cNvSpPr/>
          <p:nvPr/>
        </p:nvSpPr>
        <p:spPr>
          <a:xfrm>
            <a:off x="418065" y="907303"/>
            <a:ext cx="54864" cy="48768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622" tIns="65311" rIns="130622" bIns="65311"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71600" y="682752"/>
            <a:ext cx="11658600" cy="1219200"/>
          </a:xfrm>
        </p:spPr>
        <p:txBody>
          <a:bodyPr/>
          <a:lstStyle>
            <a:lvl1pPr>
              <a:defRPr sz="57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2/6/2023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2/6/2023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28700" y="364067"/>
            <a:ext cx="12344400" cy="1549400"/>
          </a:xfrm>
        </p:spPr>
        <p:txBody>
          <a:bodyPr anchor="ctr"/>
          <a:lstStyle>
            <a:lvl1pPr algn="l">
              <a:buNone/>
              <a:defRPr sz="51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1028700" y="1913467"/>
            <a:ext cx="3771900" cy="6096000"/>
          </a:xfrm>
        </p:spPr>
        <p:txBody>
          <a:bodyPr/>
          <a:lstStyle>
            <a:lvl1pPr marL="78373" indent="0">
              <a:buNone/>
              <a:defRPr sz="2600"/>
            </a:lvl1pPr>
            <a:lvl2pPr>
              <a:buNone/>
              <a:defRPr sz="1700"/>
            </a:lvl2pPr>
            <a:lvl3pPr>
              <a:buNone/>
              <a:defRPr sz="1400"/>
            </a:lvl3pPr>
            <a:lvl4pPr>
              <a:buNone/>
              <a:defRPr sz="1300"/>
            </a:lvl4pPr>
            <a:lvl5pPr>
              <a:buNone/>
              <a:defRPr sz="13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5143500" y="1913467"/>
            <a:ext cx="8229600" cy="6096000"/>
          </a:xfrm>
        </p:spPr>
        <p:txBody>
          <a:bodyPr/>
          <a:lstStyle>
            <a:lvl1pPr>
              <a:defRPr sz="4600"/>
            </a:lvl1pPr>
            <a:lvl2pPr>
              <a:defRPr sz="4000"/>
            </a:lvl2pPr>
            <a:lvl3pPr>
              <a:defRPr sz="3400"/>
            </a:lvl3pPr>
            <a:lvl4pPr>
              <a:defRPr sz="2900"/>
            </a:lvl4pPr>
            <a:lvl5pPr>
              <a:defRPr sz="29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2/6/2023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552048" y="2"/>
            <a:ext cx="13167360" cy="2504049"/>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0622" tIns="65311" rIns="130622" bIns="65311" anchor="ctr"/>
          <a:lstStyle>
            <a:extLst/>
          </a:lstStyle>
          <a:p>
            <a:pPr algn="ctr" eaLnBrk="1" latinLnBrk="0" hangingPunct="1"/>
            <a:endParaRPr kumimoji="0" lang="en-US"/>
          </a:p>
        </p:txBody>
      </p:sp>
      <p:cxnSp>
        <p:nvCxnSpPr>
          <p:cNvPr id="9" name="Straight Connector 8"/>
          <p:cNvCxnSpPr/>
          <p:nvPr/>
        </p:nvCxnSpPr>
        <p:spPr>
          <a:xfrm flipV="1">
            <a:off x="544792" y="2513371"/>
            <a:ext cx="13173933"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12782936" y="1614896"/>
            <a:ext cx="177017" cy="192699"/>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1371600" y="588337"/>
            <a:ext cx="10287000" cy="935665"/>
          </a:xfrm>
        </p:spPr>
        <p:txBody>
          <a:bodyPr anchor="b"/>
          <a:lstStyle>
            <a:lvl1pPr algn="l">
              <a:buNone/>
              <a:defRPr sz="3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552048" y="2525043"/>
            <a:ext cx="13167360" cy="6613525"/>
          </a:xfrm>
          <a:solidFill>
            <a:schemeClr val="bg2"/>
          </a:solidFill>
        </p:spPr>
        <p:txBody>
          <a:bodyPr/>
          <a:lstStyle>
            <a:lvl1pPr marL="0" indent="0">
              <a:buNone/>
              <a:defRPr sz="46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1371600" y="1533525"/>
            <a:ext cx="10287000" cy="914400"/>
          </a:xfrm>
        </p:spPr>
        <p:txBody>
          <a:bodyPr/>
          <a:lstStyle>
            <a:lvl1pPr marL="39187" indent="0">
              <a:spcBef>
                <a:spcPts val="0"/>
              </a:spcBef>
              <a:buNone/>
              <a:defRPr sz="2000">
                <a:solidFill>
                  <a:srgbClr val="FFFFFF"/>
                </a:solidFill>
              </a:defRPr>
            </a:lvl1pPr>
            <a:lvl2pPr>
              <a:defRPr sz="1700"/>
            </a:lvl2pPr>
            <a:lvl3pPr>
              <a:defRPr sz="1400"/>
            </a:lvl3pPr>
            <a:lvl4pPr>
              <a:defRPr sz="1300"/>
            </a:lvl4pPr>
            <a:lvl5pPr>
              <a:defRPr sz="1300"/>
            </a:lvl5pPr>
            <a:extLst/>
          </a:lstStyle>
          <a:p>
            <a:pPr lvl="0" eaLnBrk="1" latinLnBrk="0" hangingPunct="1"/>
            <a:r>
              <a:rPr kumimoji="0" lang="en-US" smtClean="0"/>
              <a:t>Click to edit Master text styles</a:t>
            </a:r>
          </a:p>
        </p:txBody>
      </p:sp>
      <p:grpSp>
        <p:nvGrpSpPr>
          <p:cNvPr id="14" name="Group 13"/>
          <p:cNvGrpSpPr/>
          <p:nvPr/>
        </p:nvGrpSpPr>
        <p:grpSpPr>
          <a:xfrm rot="5400000">
            <a:off x="13011536" y="1818096"/>
            <a:ext cx="177017" cy="192699"/>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12491198" y="1955646"/>
            <a:ext cx="177017" cy="192699"/>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9715500" y="74001"/>
            <a:ext cx="3200400" cy="486833"/>
          </a:xfrm>
        </p:spPr>
        <p:txBody>
          <a:bodyPr/>
          <a:lstStyle>
            <a:extLst/>
          </a:lstStyle>
          <a:p>
            <a:fld id="{1D8BD707-D9CF-40AE-B4C6-C98DA3205C09}" type="datetimeFigureOut">
              <a:rPr lang="en-US" smtClean="0"/>
              <a:pPr/>
              <a:t>2/6/2023</a:t>
            </a:fld>
            <a:endParaRPr lang="en-US"/>
          </a:p>
        </p:txBody>
      </p:sp>
      <p:sp>
        <p:nvSpPr>
          <p:cNvPr id="6" name="Footer Placeholder 5"/>
          <p:cNvSpPr>
            <a:spLocks noGrp="1"/>
          </p:cNvSpPr>
          <p:nvPr>
            <p:ph type="ftr" sz="quarter" idx="11"/>
          </p:nvPr>
        </p:nvSpPr>
        <p:spPr>
          <a:xfrm>
            <a:off x="1371600" y="74001"/>
            <a:ext cx="8343900" cy="486833"/>
          </a:xfrm>
        </p:spPr>
        <p:txBody>
          <a:bodyPr/>
          <a:lstStyle>
            <a:extLst/>
          </a:lstStyle>
          <a:p>
            <a:endParaRPr lang="en-US"/>
          </a:p>
        </p:txBody>
      </p:sp>
      <p:sp>
        <p:nvSpPr>
          <p:cNvPr id="7" name="Slide Number Placeholder 6"/>
          <p:cNvSpPr>
            <a:spLocks noGrp="1"/>
          </p:cNvSpPr>
          <p:nvPr>
            <p:ph type="sldNum" sz="quarter" idx="12"/>
          </p:nvPr>
        </p:nvSpPr>
        <p:spPr>
          <a:xfrm>
            <a:off x="12915900" y="74001"/>
            <a:ext cx="685800" cy="486833"/>
          </a:xfrm>
        </p:spPr>
        <p:txBody>
          <a:bodyPr/>
          <a:lstStyle>
            <a:extLst/>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2"/>
            <a:ext cx="548640" cy="913927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0622" tIns="65311" rIns="130622" bIns="65311" anchor="ctr"/>
          <a:lstStyle>
            <a:extLst/>
          </a:lstStyle>
          <a:p>
            <a:pPr algn="ctr" eaLnBrk="1" latinLnBrk="0" hangingPunct="1"/>
            <a:endParaRPr kumimoji="0" lang="en-US"/>
          </a:p>
        </p:txBody>
      </p:sp>
      <p:sp>
        <p:nvSpPr>
          <p:cNvPr id="8" name="Rectangle 7"/>
          <p:cNvSpPr/>
          <p:nvPr/>
        </p:nvSpPr>
        <p:spPr>
          <a:xfrm>
            <a:off x="382937" y="6729859"/>
            <a:ext cx="109728" cy="225552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0622" tIns="65311" rIns="130622" bIns="65311" anchor="ctr"/>
          <a:lstStyle>
            <a:extLst/>
          </a:lstStyle>
          <a:p>
            <a:pPr algn="ctr" eaLnBrk="1" latinLnBrk="0" hangingPunct="1"/>
            <a:endParaRPr kumimoji="0" lang="en-US"/>
          </a:p>
        </p:txBody>
      </p:sp>
      <p:sp>
        <p:nvSpPr>
          <p:cNvPr id="9" name="Rectangle 8"/>
          <p:cNvSpPr/>
          <p:nvPr/>
        </p:nvSpPr>
        <p:spPr>
          <a:xfrm>
            <a:off x="382937" y="6395759"/>
            <a:ext cx="109728" cy="3048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0622" tIns="65311" rIns="130622" bIns="65311" anchor="ctr"/>
          <a:lstStyle>
            <a:extLst/>
          </a:lstStyle>
          <a:p>
            <a:pPr algn="ctr" eaLnBrk="1" latinLnBrk="0" hangingPunct="1"/>
            <a:endParaRPr kumimoji="0" lang="en-US"/>
          </a:p>
        </p:txBody>
      </p:sp>
      <p:sp>
        <p:nvSpPr>
          <p:cNvPr id="10" name="Rectangle 9"/>
          <p:cNvSpPr/>
          <p:nvPr/>
        </p:nvSpPr>
        <p:spPr>
          <a:xfrm>
            <a:off x="382937" y="6183580"/>
            <a:ext cx="109728" cy="18288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0622" tIns="65311" rIns="130622" bIns="65311" anchor="ctr"/>
          <a:lstStyle>
            <a:extLst/>
          </a:lstStyle>
          <a:p>
            <a:pPr algn="ctr" eaLnBrk="1" latinLnBrk="0" hangingPunct="1"/>
            <a:endParaRPr kumimoji="0" lang="en-US"/>
          </a:p>
        </p:txBody>
      </p:sp>
      <p:sp>
        <p:nvSpPr>
          <p:cNvPr id="11" name="Rectangle 10"/>
          <p:cNvSpPr/>
          <p:nvPr/>
        </p:nvSpPr>
        <p:spPr>
          <a:xfrm>
            <a:off x="382937" y="6056745"/>
            <a:ext cx="109728" cy="97536"/>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0622" tIns="65311" rIns="130622" bIns="65311" anchor="ctr"/>
          <a:lstStyle>
            <a:extLst/>
          </a:lstStyle>
          <a:p>
            <a:pPr algn="ctr" eaLnBrk="1" latinLnBrk="0" hangingPunct="1"/>
            <a:endParaRPr kumimoji="0" lang="en-US" dirty="0"/>
          </a:p>
        </p:txBody>
      </p:sp>
      <p:sp>
        <p:nvSpPr>
          <p:cNvPr id="12" name="Rectangle 11"/>
          <p:cNvSpPr/>
          <p:nvPr/>
        </p:nvSpPr>
        <p:spPr>
          <a:xfrm>
            <a:off x="464337" y="907303"/>
            <a:ext cx="68580" cy="48768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622" tIns="65311" rIns="130622" bIns="65311" anchor="ctr"/>
          <a:lstStyle>
            <a:extLst/>
          </a:lstStyle>
          <a:p>
            <a:pPr algn="ctr" eaLnBrk="1" latinLnBrk="0" hangingPunct="1"/>
            <a:endParaRPr kumimoji="0" lang="en-US" dirty="0"/>
          </a:p>
        </p:txBody>
      </p:sp>
      <p:sp>
        <p:nvSpPr>
          <p:cNvPr id="15" name="Rectangle 14"/>
          <p:cNvSpPr/>
          <p:nvPr/>
        </p:nvSpPr>
        <p:spPr>
          <a:xfrm>
            <a:off x="403610" y="907303"/>
            <a:ext cx="41148" cy="48768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622" tIns="65311" rIns="130622" bIns="65311" anchor="ctr"/>
          <a:lstStyle>
            <a:extLst/>
          </a:lstStyle>
          <a:p>
            <a:pPr algn="ctr" eaLnBrk="1" latinLnBrk="0" hangingPunct="1"/>
            <a:endParaRPr kumimoji="0" lang="en-US" dirty="0"/>
          </a:p>
        </p:txBody>
      </p:sp>
      <p:sp>
        <p:nvSpPr>
          <p:cNvPr id="16" name="Rectangle 15"/>
          <p:cNvSpPr/>
          <p:nvPr/>
        </p:nvSpPr>
        <p:spPr>
          <a:xfrm>
            <a:off x="375030" y="907303"/>
            <a:ext cx="13716" cy="48768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622" tIns="65311" rIns="130622" bIns="65311" anchor="ctr"/>
          <a:lstStyle>
            <a:extLst/>
          </a:lstStyle>
          <a:p>
            <a:pPr algn="ctr" eaLnBrk="1" latinLnBrk="0" hangingPunct="1"/>
            <a:endParaRPr kumimoji="0" lang="en-US"/>
          </a:p>
        </p:txBody>
      </p:sp>
      <p:sp>
        <p:nvSpPr>
          <p:cNvPr id="17" name="Rectangle 16"/>
          <p:cNvSpPr/>
          <p:nvPr/>
        </p:nvSpPr>
        <p:spPr>
          <a:xfrm>
            <a:off x="332652" y="907303"/>
            <a:ext cx="13716" cy="48768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622" tIns="65311" rIns="130622" bIns="65311" anchor="ctr"/>
          <a:lstStyle>
            <a:extLst/>
          </a:lstStyle>
          <a:p>
            <a:pPr algn="ctr" eaLnBrk="1" latinLnBrk="0" hangingPunct="1"/>
            <a:endParaRPr kumimoji="0" lang="en-US" dirty="0"/>
          </a:p>
        </p:txBody>
      </p:sp>
      <p:sp>
        <p:nvSpPr>
          <p:cNvPr id="22" name="Title Placeholder 21"/>
          <p:cNvSpPr>
            <a:spLocks noGrp="1"/>
          </p:cNvSpPr>
          <p:nvPr>
            <p:ph type="title"/>
          </p:nvPr>
        </p:nvSpPr>
        <p:spPr>
          <a:xfrm>
            <a:off x="1371600" y="682752"/>
            <a:ext cx="11658600" cy="1219200"/>
          </a:xfrm>
          <a:prstGeom prst="rect">
            <a:avLst/>
          </a:prstGeom>
        </p:spPr>
        <p:txBody>
          <a:bodyPr vert="horz" lIns="130622" tIns="65311" rIns="130622" bIns="65311"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1371600" y="2378080"/>
            <a:ext cx="11658600" cy="6096000"/>
          </a:xfrm>
          <a:prstGeom prst="rect">
            <a:avLst/>
          </a:prstGeom>
        </p:spPr>
        <p:txBody>
          <a:bodyPr vert="horz" lIns="130622" tIns="65311" rIns="130622" bIns="65311">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9715500" y="8555569"/>
            <a:ext cx="3200400" cy="486833"/>
          </a:xfrm>
          <a:prstGeom prst="rect">
            <a:avLst/>
          </a:prstGeom>
        </p:spPr>
        <p:txBody>
          <a:bodyPr vert="horz" lIns="130622" tIns="65311" rIns="130622" bIns="65311" anchor="b"/>
          <a:lstStyle>
            <a:lvl1pPr algn="l" eaLnBrk="1" latinLnBrk="0" hangingPunct="1">
              <a:defRPr kumimoji="0" sz="1600">
                <a:solidFill>
                  <a:schemeClr val="tx2"/>
                </a:solidFill>
              </a:defRPr>
            </a:lvl1pPr>
            <a:extLst/>
          </a:lstStyle>
          <a:p>
            <a:fld id="{1D8BD707-D9CF-40AE-B4C6-C98DA3205C09}" type="datetimeFigureOut">
              <a:rPr lang="en-US" smtClean="0"/>
              <a:pPr/>
              <a:t>2/6/2023</a:t>
            </a:fld>
            <a:endParaRPr lang="en-US"/>
          </a:p>
        </p:txBody>
      </p:sp>
      <p:sp>
        <p:nvSpPr>
          <p:cNvPr id="3" name="Footer Placeholder 2"/>
          <p:cNvSpPr>
            <a:spLocks noGrp="1"/>
          </p:cNvSpPr>
          <p:nvPr>
            <p:ph type="ftr" sz="quarter" idx="3"/>
          </p:nvPr>
        </p:nvSpPr>
        <p:spPr>
          <a:xfrm>
            <a:off x="1371600" y="8555569"/>
            <a:ext cx="8343900" cy="486833"/>
          </a:xfrm>
          <a:prstGeom prst="rect">
            <a:avLst/>
          </a:prstGeom>
        </p:spPr>
        <p:txBody>
          <a:bodyPr vert="horz" lIns="130622" tIns="65311" rIns="130622" bIns="65311" anchor="b"/>
          <a:lstStyle>
            <a:lvl1pPr algn="r" eaLnBrk="1" latinLnBrk="0" hangingPunct="1">
              <a:defRPr kumimoji="0" sz="1600">
                <a:solidFill>
                  <a:schemeClr val="tx2"/>
                </a:solidFill>
              </a:defRPr>
            </a:lvl1pPr>
            <a:extLst/>
          </a:lstStyle>
          <a:p>
            <a:endParaRPr lang="en-US"/>
          </a:p>
        </p:txBody>
      </p:sp>
      <p:sp>
        <p:nvSpPr>
          <p:cNvPr id="23" name="Slide Number Placeholder 22"/>
          <p:cNvSpPr>
            <a:spLocks noGrp="1"/>
          </p:cNvSpPr>
          <p:nvPr>
            <p:ph type="sldNum" sz="quarter" idx="4"/>
          </p:nvPr>
        </p:nvSpPr>
        <p:spPr>
          <a:xfrm>
            <a:off x="12915900" y="8555569"/>
            <a:ext cx="685800" cy="486833"/>
          </a:xfrm>
          <a:prstGeom prst="rect">
            <a:avLst/>
          </a:prstGeom>
        </p:spPr>
        <p:txBody>
          <a:bodyPr vert="horz" lIns="130622" tIns="65311" rIns="130622" bIns="65311" anchor="b"/>
          <a:lstStyle>
            <a:lvl1pPr algn="l" eaLnBrk="1" latinLnBrk="0" hangingPunct="1">
              <a:defRPr kumimoji="0" sz="1700">
                <a:solidFill>
                  <a:schemeClr val="tx2"/>
                </a:solidFill>
              </a:defRPr>
            </a:lvl1pPr>
            <a:extLst/>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5700" kern="1200" spc="-143" baseline="0">
          <a:solidFill>
            <a:schemeClr val="tx2">
              <a:satMod val="200000"/>
            </a:schemeClr>
          </a:solidFill>
          <a:latin typeface="+mj-lt"/>
          <a:ea typeface="+mj-ea"/>
          <a:cs typeface="+mj-cs"/>
        </a:defRPr>
      </a:lvl1pPr>
      <a:extLst/>
    </p:titleStyle>
    <p:bodyStyle>
      <a:lvl1pPr marL="587799" indent="-489833" algn="l" rtl="0" eaLnBrk="1" latinLnBrk="0" hangingPunct="1">
        <a:spcBef>
          <a:spcPts val="1000"/>
        </a:spcBef>
        <a:buClr>
          <a:schemeClr val="tx2"/>
        </a:buClr>
        <a:buSzPct val="95000"/>
        <a:buFont typeface="Wingdings"/>
        <a:buChar char=""/>
        <a:defRPr kumimoji="0" sz="4300" kern="1200">
          <a:solidFill>
            <a:schemeClr val="tx1"/>
          </a:solidFill>
          <a:latin typeface="+mn-lt"/>
          <a:ea typeface="+mn-ea"/>
          <a:cs typeface="+mn-cs"/>
        </a:defRPr>
      </a:lvl1pPr>
      <a:lvl2pPr marL="1058039" indent="-408194" algn="l" rtl="0" eaLnBrk="1" latinLnBrk="0" hangingPunct="1">
        <a:spcBef>
          <a:spcPct val="20000"/>
        </a:spcBef>
        <a:buClr>
          <a:schemeClr val="accent2"/>
        </a:buClr>
        <a:buSzPct val="90000"/>
        <a:buFont typeface="Wingdings"/>
        <a:buChar char=""/>
        <a:defRPr kumimoji="0" sz="3700" kern="1200">
          <a:solidFill>
            <a:schemeClr val="tx1"/>
          </a:solidFill>
          <a:latin typeface="+mn-lt"/>
          <a:ea typeface="+mn-ea"/>
          <a:cs typeface="+mn-cs"/>
        </a:defRPr>
      </a:lvl2pPr>
      <a:lvl3pPr marL="1423780" indent="-326555" algn="l" rtl="0" eaLnBrk="1" latinLnBrk="0" hangingPunct="1">
        <a:spcBef>
          <a:spcPct val="20000"/>
        </a:spcBef>
        <a:buClr>
          <a:schemeClr val="accent2"/>
        </a:buClr>
        <a:buFont typeface="Wingdings 2"/>
        <a:buChar char=""/>
        <a:defRPr kumimoji="0" sz="3400" kern="1200">
          <a:solidFill>
            <a:schemeClr val="tx1"/>
          </a:solidFill>
          <a:latin typeface="+mn-lt"/>
          <a:ea typeface="+mn-ea"/>
          <a:cs typeface="+mn-cs"/>
        </a:defRPr>
      </a:lvl3pPr>
      <a:lvl4pPr marL="1802584" indent="-326555" algn="l" rtl="0" eaLnBrk="1" latinLnBrk="0" hangingPunct="1">
        <a:spcBef>
          <a:spcPct val="20000"/>
        </a:spcBef>
        <a:buClr>
          <a:schemeClr val="accent3"/>
        </a:buClr>
        <a:buFont typeface="Wingdings 3"/>
        <a:buChar char=""/>
        <a:defRPr kumimoji="0" sz="3100" kern="1200">
          <a:solidFill>
            <a:schemeClr val="tx1"/>
          </a:solidFill>
          <a:latin typeface="+mn-lt"/>
          <a:ea typeface="+mn-ea"/>
          <a:cs typeface="+mn-cs"/>
        </a:defRPr>
      </a:lvl4pPr>
      <a:lvl5pPr marL="2116077" indent="-300431" algn="l" rtl="0" eaLnBrk="1" latinLnBrk="0" hangingPunct="1">
        <a:spcBef>
          <a:spcPct val="20000"/>
        </a:spcBef>
        <a:buClr>
          <a:schemeClr val="accent3"/>
        </a:buClr>
        <a:buFont typeface="Wingdings 2"/>
        <a:buChar char=""/>
        <a:defRPr kumimoji="0" sz="2900" kern="1200">
          <a:solidFill>
            <a:schemeClr val="tx1"/>
          </a:solidFill>
          <a:latin typeface="+mn-lt"/>
          <a:ea typeface="+mn-ea"/>
          <a:cs typeface="+mn-cs"/>
        </a:defRPr>
      </a:lvl5pPr>
      <a:lvl6pPr marL="2442632" indent="-300431" algn="l" rtl="0" eaLnBrk="1" latinLnBrk="0" hangingPunct="1">
        <a:spcBef>
          <a:spcPct val="20000"/>
        </a:spcBef>
        <a:buClr>
          <a:schemeClr val="accent3"/>
        </a:buClr>
        <a:buFont typeface="Wingdings 2"/>
        <a:buChar char=""/>
        <a:defRPr kumimoji="0" sz="2600" kern="1200">
          <a:solidFill>
            <a:schemeClr val="tx1"/>
          </a:solidFill>
          <a:latin typeface="+mn-lt"/>
          <a:ea typeface="+mn-ea"/>
          <a:cs typeface="+mn-cs"/>
        </a:defRPr>
      </a:lvl6pPr>
      <a:lvl7pPr marL="2716938" indent="-261244" algn="l" rtl="0" eaLnBrk="1" latinLnBrk="0" hangingPunct="1">
        <a:spcBef>
          <a:spcPct val="20000"/>
        </a:spcBef>
        <a:buClr>
          <a:schemeClr val="accent4"/>
        </a:buClr>
        <a:buFont typeface="Wingdings 2"/>
        <a:buChar char=""/>
        <a:defRPr kumimoji="0" sz="2300" kern="1200">
          <a:solidFill>
            <a:schemeClr val="tx1"/>
          </a:solidFill>
          <a:latin typeface="+mn-lt"/>
          <a:ea typeface="+mn-ea"/>
          <a:cs typeface="+mn-cs"/>
        </a:defRPr>
      </a:lvl7pPr>
      <a:lvl8pPr marL="2991245" indent="-261244" algn="l" rtl="0" eaLnBrk="1" latinLnBrk="0" hangingPunct="1">
        <a:spcBef>
          <a:spcPct val="20000"/>
        </a:spcBef>
        <a:buClr>
          <a:schemeClr val="accent4"/>
        </a:buClr>
        <a:buFont typeface="Wingdings 2"/>
        <a:buChar char=""/>
        <a:defRPr kumimoji="0" sz="2300" kern="1200">
          <a:solidFill>
            <a:schemeClr val="tx1"/>
          </a:solidFill>
          <a:latin typeface="+mn-lt"/>
          <a:ea typeface="+mn-ea"/>
          <a:cs typeface="+mn-cs"/>
        </a:defRPr>
      </a:lvl8pPr>
      <a:lvl9pPr marL="3265551" indent="-261244" algn="l" rtl="0" eaLnBrk="1" latinLnBrk="0" hangingPunct="1">
        <a:spcBef>
          <a:spcPct val="20000"/>
        </a:spcBef>
        <a:buClr>
          <a:schemeClr val="accent4"/>
        </a:buClr>
        <a:buFont typeface="Wingdings 2"/>
        <a:buChar char=""/>
        <a:defRPr kumimoji="0" sz="23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653110" algn="l" rtl="0" eaLnBrk="1" latinLnBrk="0" hangingPunct="1">
        <a:defRPr kumimoji="0" kern="1200">
          <a:solidFill>
            <a:schemeClr val="tx1"/>
          </a:solidFill>
          <a:latin typeface="+mn-lt"/>
          <a:ea typeface="+mn-ea"/>
          <a:cs typeface="+mn-cs"/>
        </a:defRPr>
      </a:lvl2pPr>
      <a:lvl3pPr marL="1306220" algn="l" rtl="0" eaLnBrk="1" latinLnBrk="0" hangingPunct="1">
        <a:defRPr kumimoji="0" kern="1200">
          <a:solidFill>
            <a:schemeClr val="tx1"/>
          </a:solidFill>
          <a:latin typeface="+mn-lt"/>
          <a:ea typeface="+mn-ea"/>
          <a:cs typeface="+mn-cs"/>
        </a:defRPr>
      </a:lvl3pPr>
      <a:lvl4pPr marL="1959331" algn="l" rtl="0" eaLnBrk="1" latinLnBrk="0" hangingPunct="1">
        <a:defRPr kumimoji="0" kern="1200">
          <a:solidFill>
            <a:schemeClr val="tx1"/>
          </a:solidFill>
          <a:latin typeface="+mn-lt"/>
          <a:ea typeface="+mn-ea"/>
          <a:cs typeface="+mn-cs"/>
        </a:defRPr>
      </a:lvl4pPr>
      <a:lvl5pPr marL="2612441" algn="l" rtl="0" eaLnBrk="1" latinLnBrk="0" hangingPunct="1">
        <a:defRPr kumimoji="0" kern="1200">
          <a:solidFill>
            <a:schemeClr val="tx1"/>
          </a:solidFill>
          <a:latin typeface="+mn-lt"/>
          <a:ea typeface="+mn-ea"/>
          <a:cs typeface="+mn-cs"/>
        </a:defRPr>
      </a:lvl5pPr>
      <a:lvl6pPr marL="3265551" algn="l" rtl="0" eaLnBrk="1" latinLnBrk="0" hangingPunct="1">
        <a:defRPr kumimoji="0" kern="1200">
          <a:solidFill>
            <a:schemeClr val="tx1"/>
          </a:solidFill>
          <a:latin typeface="+mn-lt"/>
          <a:ea typeface="+mn-ea"/>
          <a:cs typeface="+mn-cs"/>
        </a:defRPr>
      </a:lvl6pPr>
      <a:lvl7pPr marL="3918661" algn="l" rtl="0" eaLnBrk="1" latinLnBrk="0" hangingPunct="1">
        <a:defRPr kumimoji="0" kern="1200">
          <a:solidFill>
            <a:schemeClr val="tx1"/>
          </a:solidFill>
          <a:latin typeface="+mn-lt"/>
          <a:ea typeface="+mn-ea"/>
          <a:cs typeface="+mn-cs"/>
        </a:defRPr>
      </a:lvl7pPr>
      <a:lvl8pPr marL="4571771" algn="l" rtl="0" eaLnBrk="1" latinLnBrk="0" hangingPunct="1">
        <a:defRPr kumimoji="0" kern="1200">
          <a:solidFill>
            <a:schemeClr val="tx1"/>
          </a:solidFill>
          <a:latin typeface="+mn-lt"/>
          <a:ea typeface="+mn-ea"/>
          <a:cs typeface="+mn-cs"/>
        </a:defRPr>
      </a:lvl8pPr>
      <a:lvl9pPr marL="5224882"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shade val="100000"/>
                <a:satMod val="150000"/>
              </a:schemeClr>
            </a:gs>
            <a:gs pos="65000">
              <a:schemeClr val="bg1">
                <a:shade val="90000"/>
                <a:satMod val="375000"/>
              </a:schemeClr>
            </a:gs>
            <a:gs pos="100000">
              <a:schemeClr val="bg2">
                <a:tint val="88000"/>
                <a:satMod val="400000"/>
              </a:schemeClr>
            </a:gs>
          </a:gsLst>
          <a:lin ang="66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3124200"/>
            <a:ext cx="11658600" cy="2633472"/>
          </a:xfrm>
        </p:spPr>
        <p:txBody>
          <a:bodyPr>
            <a:normAutofit fontScale="90000"/>
          </a:bodyPr>
          <a:lstStyle/>
          <a:p>
            <a:r>
              <a:rPr lang="en-US" sz="4000" i="1" dirty="0" smtClean="0">
                <a:effectLst/>
              </a:rPr>
              <a:t>In vitro</a:t>
            </a:r>
            <a:r>
              <a:rPr lang="en-US" sz="4000" dirty="0" smtClean="0">
                <a:effectLst/>
              </a:rPr>
              <a:t> and </a:t>
            </a:r>
            <a:r>
              <a:rPr lang="en-US" sz="4000" i="1" dirty="0" smtClean="0">
                <a:effectLst/>
              </a:rPr>
              <a:t>in vivo</a:t>
            </a:r>
            <a:r>
              <a:rPr lang="en-US" sz="4000" dirty="0" smtClean="0">
                <a:effectLst/>
              </a:rPr>
              <a:t> effects of conventional and chitosan nanoparticles encapsulated miltefosine drug for treatment of cutaneous leishmaniasis</a:t>
            </a:r>
            <a:br>
              <a:rPr lang="en-US" sz="4000" dirty="0" smtClean="0">
                <a:effectLst/>
              </a:rPr>
            </a:br>
            <a:r>
              <a:rPr lang="en-US" sz="4000" dirty="0" smtClean="0">
                <a:effectLst/>
              </a:rPr>
              <a:t/>
            </a:r>
            <a:br>
              <a:rPr lang="en-US" sz="4000" dirty="0" smtClean="0">
                <a:effectLst/>
              </a:rPr>
            </a:br>
            <a:r>
              <a:rPr lang="en-US" dirty="0" smtClean="0"/>
              <a:t/>
            </a:r>
            <a:br>
              <a:rPr lang="en-US" dirty="0" smtClean="0"/>
            </a:br>
            <a:r>
              <a:rPr lang="en-US" sz="2700" baseline="30000" dirty="0">
                <a:effectLst/>
                <a:latin typeface="Arial Narrow" panose="020B0606020202030204" pitchFamily="34" charset="0"/>
              </a:rPr>
              <a:t>1</a:t>
            </a:r>
            <a:r>
              <a:rPr lang="en-US" sz="2700" dirty="0">
                <a:effectLst/>
                <a:latin typeface="Arial Narrow" panose="020B0606020202030204" pitchFamily="34" charset="0"/>
              </a:rPr>
              <a:t>Institute of Pathology and Diagnostic Medicine, Khyber </a:t>
            </a:r>
            <a:r>
              <a:rPr lang="en-US" sz="2700" dirty="0" smtClean="0">
                <a:effectLst/>
                <a:latin typeface="Arial Narrow" panose="020B0606020202030204" pitchFamily="34" charset="0"/>
              </a:rPr>
              <a:t>Medical University Khyber </a:t>
            </a:r>
            <a:r>
              <a:rPr lang="en-US" sz="2700" dirty="0">
                <a:effectLst/>
                <a:latin typeface="Arial Narrow" panose="020B0606020202030204" pitchFamily="34" charset="0"/>
              </a:rPr>
              <a:t>Pakhtunkhwa, Peshawar, Pakistan </a:t>
            </a:r>
            <a:r>
              <a:rPr lang="en-US" sz="2700" dirty="0" smtClean="0">
                <a:effectLst/>
                <a:latin typeface="Arial Narrow" panose="020B0606020202030204" pitchFamily="34" charset="0"/>
              </a:rPr>
              <a:t/>
            </a:r>
            <a:br>
              <a:rPr lang="en-US" sz="2700" dirty="0" smtClean="0">
                <a:effectLst/>
                <a:latin typeface="Arial Narrow" panose="020B0606020202030204" pitchFamily="34" charset="0"/>
              </a:rPr>
            </a:br>
            <a:r>
              <a:rPr lang="en-US" sz="2700" baseline="30000" dirty="0">
                <a:effectLst/>
                <a:latin typeface="Arial Narrow" panose="020B0606020202030204" pitchFamily="34" charset="0"/>
              </a:rPr>
              <a:t>2</a:t>
            </a:r>
            <a:r>
              <a:rPr lang="en-US" sz="2700" dirty="0">
                <a:effectLst/>
                <a:latin typeface="Arial Narrow" panose="020B0606020202030204" pitchFamily="34" charset="0"/>
              </a:rPr>
              <a:t>University of Agriculture, Khyber Pakhtunkhwa, Dera Ismail Khan, </a:t>
            </a:r>
            <a:r>
              <a:rPr lang="en-US" sz="2700" dirty="0" smtClean="0">
                <a:effectLst/>
                <a:latin typeface="Arial Narrow" panose="020B0606020202030204" pitchFamily="34" charset="0"/>
              </a:rPr>
              <a:t>Pakistan</a:t>
            </a:r>
            <a:br>
              <a:rPr lang="en-US" sz="2700" dirty="0" smtClean="0">
                <a:effectLst/>
                <a:latin typeface="Arial Narrow" panose="020B0606020202030204" pitchFamily="34" charset="0"/>
              </a:rPr>
            </a:br>
            <a:r>
              <a:rPr lang="en-US" sz="2400" dirty="0">
                <a:effectLst/>
              </a:rPr>
              <a:t/>
            </a:r>
            <a:br>
              <a:rPr lang="en-US" sz="2400" dirty="0">
                <a:effectLst/>
              </a:rPr>
            </a:br>
            <a:r>
              <a:rPr lang="en-US" sz="2700" dirty="0" smtClean="0">
                <a:effectLst/>
                <a:latin typeface="Arial Narrow" panose="020B0606020202030204" pitchFamily="34" charset="0"/>
              </a:rPr>
              <a:t>Prepared for the 2</a:t>
            </a:r>
            <a:r>
              <a:rPr lang="en-US" sz="2700" baseline="30000" dirty="0" smtClean="0">
                <a:effectLst/>
                <a:latin typeface="Arial Narrow" panose="020B0606020202030204" pitchFamily="34" charset="0"/>
              </a:rPr>
              <a:t>nd</a:t>
            </a:r>
            <a:r>
              <a:rPr lang="en-US" sz="2700" dirty="0" smtClean="0">
                <a:effectLst/>
                <a:latin typeface="Arial Narrow" panose="020B0606020202030204" pitchFamily="34" charset="0"/>
              </a:rPr>
              <a:t> international electronic conference on biomedicine March 2023</a:t>
            </a:r>
            <a:endParaRPr lang="en-US" sz="2700" b="0" dirty="0">
              <a:solidFill>
                <a:srgbClr val="FFC000"/>
              </a:solidFill>
              <a:latin typeface="Arial Narrow" pitchFamily="34" charset="0"/>
            </a:endParaRPr>
          </a:p>
        </p:txBody>
      </p:sp>
      <p:sp>
        <p:nvSpPr>
          <p:cNvPr id="3" name="Subtitle 2"/>
          <p:cNvSpPr>
            <a:spLocks noGrp="1"/>
          </p:cNvSpPr>
          <p:nvPr>
            <p:ph type="subTitle" idx="1"/>
          </p:nvPr>
        </p:nvSpPr>
        <p:spPr>
          <a:xfrm>
            <a:off x="1219200" y="4751832"/>
            <a:ext cx="11658600" cy="2011680"/>
          </a:xfrm>
        </p:spPr>
        <p:txBody>
          <a:bodyPr>
            <a:normAutofit fontScale="70000" lnSpcReduction="20000"/>
          </a:bodyPr>
          <a:lstStyle/>
          <a:p>
            <a:endParaRPr lang="en-US" sz="3200" b="1" dirty="0" smtClean="0"/>
          </a:p>
          <a:p>
            <a:endParaRPr lang="en-US" sz="3200" b="1" dirty="0" smtClean="0"/>
          </a:p>
          <a:p>
            <a:endParaRPr lang="en-US" sz="3200" b="1" dirty="0" smtClean="0"/>
          </a:p>
          <a:p>
            <a:endParaRPr lang="en-US" sz="3200" b="1" dirty="0"/>
          </a:p>
          <a:p>
            <a:r>
              <a:rPr lang="en-US" sz="4000" b="1" dirty="0" smtClean="0">
                <a:latin typeface="Arial Narrow" panose="020B0606020202030204" pitchFamily="34" charset="0"/>
              </a:rPr>
              <a:t>Rahat </a:t>
            </a:r>
            <a:r>
              <a:rPr lang="en-US" sz="4000" b="1" dirty="0">
                <a:latin typeface="Arial Narrow" panose="020B0606020202030204" pitchFamily="34" charset="0"/>
              </a:rPr>
              <a:t>Ullah Khan</a:t>
            </a:r>
            <a:r>
              <a:rPr lang="en-US" sz="4000" b="1" baseline="30000" dirty="0">
                <a:latin typeface="Arial Narrow" panose="020B0606020202030204" pitchFamily="34" charset="0"/>
              </a:rPr>
              <a:t>1</a:t>
            </a:r>
            <a:r>
              <a:rPr lang="en-US" sz="4000" b="1" dirty="0">
                <a:latin typeface="Arial Narrow" panose="020B0606020202030204" pitchFamily="34" charset="0"/>
              </a:rPr>
              <a:t>, Momin Khan</a:t>
            </a:r>
            <a:r>
              <a:rPr lang="en-US" sz="4000" b="1" baseline="30000" dirty="0">
                <a:latin typeface="Arial Narrow" panose="020B0606020202030204" pitchFamily="34" charset="0"/>
              </a:rPr>
              <a:t>1</a:t>
            </a:r>
            <a:r>
              <a:rPr lang="en-US" sz="4000" b="1" dirty="0">
                <a:latin typeface="Arial Narrow" panose="020B0606020202030204" pitchFamily="34" charset="0"/>
              </a:rPr>
              <a:t>, Qudrat Ullah</a:t>
            </a:r>
            <a:r>
              <a:rPr lang="en-US" sz="4000" b="1" baseline="30000" dirty="0">
                <a:latin typeface="Arial Narrow" panose="020B0606020202030204" pitchFamily="34" charset="0"/>
              </a:rPr>
              <a:t>2</a:t>
            </a:r>
            <a:r>
              <a:rPr lang="en-US" sz="4000" b="1" dirty="0">
                <a:latin typeface="Arial Narrow" panose="020B0606020202030204" pitchFamily="34" charset="0"/>
              </a:rPr>
              <a:t>, Muhammad Zahoor Khan</a:t>
            </a:r>
            <a:r>
              <a:rPr lang="en-US" sz="4000" b="1" baseline="30000" dirty="0">
                <a:latin typeface="Arial Narrow" panose="020B0606020202030204" pitchFamily="34" charset="0"/>
              </a:rPr>
              <a:t>2</a:t>
            </a:r>
            <a:r>
              <a:rPr lang="en-US" sz="4000" b="1" dirty="0">
                <a:latin typeface="Arial Narrow" panose="020B0606020202030204" pitchFamily="34" charset="0"/>
              </a:rPr>
              <a:t> and Aamir </a:t>
            </a:r>
            <a:r>
              <a:rPr lang="en-US" sz="4000" b="1" dirty="0" smtClean="0">
                <a:latin typeface="Arial Narrow" panose="020B0606020202030204" pitchFamily="34" charset="0"/>
              </a:rPr>
              <a:t>Sohail</a:t>
            </a:r>
            <a:r>
              <a:rPr lang="en-US" sz="4000" b="1" baseline="30000" dirty="0" smtClean="0">
                <a:latin typeface="Arial Narrow" panose="020B0606020202030204" pitchFamily="34" charset="0"/>
              </a:rPr>
              <a:t>1</a:t>
            </a:r>
            <a:endParaRPr lang="en-US" sz="4000" b="1" dirty="0">
              <a:latin typeface="Arial Narrow" panose="020B0606020202030204" pitchFamily="34" charset="0"/>
            </a:endParaRPr>
          </a:p>
          <a:p>
            <a:endParaRPr lang="en-US" sz="3200"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9144"/>
            <a:ext cx="13030200" cy="2526792"/>
          </a:xfrm>
          <a:prstGeom prst="rect">
            <a:avLst/>
          </a:prstGeom>
        </p:spPr>
      </p:pic>
    </p:spTree>
    <p:extLst>
      <p:ext uri="{BB962C8B-B14F-4D97-AF65-F5344CB8AC3E}">
        <p14:creationId xmlns:p14="http://schemas.microsoft.com/office/powerpoint/2010/main" val="20853070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2752"/>
            <a:ext cx="12344400" cy="940775"/>
          </a:xfrm>
        </p:spPr>
        <p:txBody>
          <a:bodyPr/>
          <a:lstStyle/>
          <a:p>
            <a:r>
              <a:rPr lang="en-US" sz="4000" b="1" dirty="0" smtClean="0">
                <a:solidFill>
                  <a:srgbClr val="FFC000"/>
                </a:solidFill>
                <a:latin typeface="Arial Narrow" pitchFamily="34" charset="0"/>
              </a:rPr>
              <a:t>In Vivo Study:</a:t>
            </a:r>
            <a:br>
              <a:rPr lang="en-US" sz="4000" b="1" dirty="0" smtClean="0">
                <a:solidFill>
                  <a:srgbClr val="FFC000"/>
                </a:solidFill>
                <a:latin typeface="Arial Narrow" pitchFamily="34" charset="0"/>
              </a:rPr>
            </a:br>
            <a:r>
              <a:rPr lang="en-US" sz="4000" b="1" dirty="0">
                <a:solidFill>
                  <a:srgbClr val="FFC000"/>
                </a:solidFill>
                <a:latin typeface="Arial Narrow" pitchFamily="34" charset="0"/>
              </a:rPr>
              <a:t/>
            </a:r>
            <a:br>
              <a:rPr lang="en-US" sz="4000" b="1" dirty="0">
                <a:solidFill>
                  <a:srgbClr val="FFC000"/>
                </a:solidFill>
                <a:latin typeface="Arial Narrow" pitchFamily="34" charset="0"/>
              </a:rPr>
            </a:br>
            <a:r>
              <a:rPr lang="en-US" sz="4000" b="1" dirty="0" smtClean="0">
                <a:solidFill>
                  <a:srgbClr val="FFC000"/>
                </a:solidFill>
                <a:latin typeface="Arial Narrow" pitchFamily="34" charset="0"/>
              </a:rPr>
              <a:t/>
            </a:r>
            <a:br>
              <a:rPr lang="en-US" sz="4000" b="1" dirty="0" smtClean="0">
                <a:solidFill>
                  <a:srgbClr val="FFC000"/>
                </a:solidFill>
                <a:latin typeface="Arial Narrow" pitchFamily="34" charset="0"/>
              </a:rPr>
            </a:br>
            <a:r>
              <a:rPr lang="en-US" sz="4000" b="1" dirty="0">
                <a:solidFill>
                  <a:srgbClr val="FFC000"/>
                </a:solidFill>
                <a:latin typeface="Arial Narrow" pitchFamily="34" charset="0"/>
              </a:rPr>
              <a:t/>
            </a:r>
            <a:br>
              <a:rPr lang="en-US" sz="4000" b="1" dirty="0">
                <a:solidFill>
                  <a:srgbClr val="FFC000"/>
                </a:solidFill>
                <a:latin typeface="Arial Narrow" pitchFamily="34" charset="0"/>
              </a:rPr>
            </a:br>
            <a:r>
              <a:rPr lang="en-US" sz="4000" b="1" dirty="0" smtClean="0">
                <a:solidFill>
                  <a:srgbClr val="FFC000"/>
                </a:solidFill>
                <a:latin typeface="Arial Narrow" pitchFamily="34" charset="0"/>
              </a:rPr>
              <a:t/>
            </a:r>
            <a:br>
              <a:rPr lang="en-US" sz="4000" b="1" dirty="0" smtClean="0">
                <a:solidFill>
                  <a:srgbClr val="FFC000"/>
                </a:solidFill>
                <a:latin typeface="Arial Narrow" pitchFamily="34" charset="0"/>
              </a:rPr>
            </a:br>
            <a:r>
              <a:rPr lang="en-US" sz="4000" b="1" dirty="0">
                <a:solidFill>
                  <a:srgbClr val="FFC000"/>
                </a:solidFill>
                <a:latin typeface="Arial Narrow" pitchFamily="34" charset="0"/>
              </a:rPr>
              <a:t/>
            </a:r>
            <a:br>
              <a:rPr lang="en-US" sz="4000" b="1" dirty="0">
                <a:solidFill>
                  <a:srgbClr val="FFC000"/>
                </a:solidFill>
                <a:latin typeface="Arial Narrow" pitchFamily="34" charset="0"/>
              </a:rPr>
            </a:br>
            <a:r>
              <a:rPr lang="en-US" sz="4000" b="1" dirty="0" smtClean="0">
                <a:solidFill>
                  <a:srgbClr val="FFC000"/>
                </a:solidFill>
                <a:latin typeface="Arial Narrow" pitchFamily="34" charset="0"/>
              </a:rPr>
              <a:t/>
            </a:r>
            <a:br>
              <a:rPr lang="en-US" sz="4000" b="1" dirty="0" smtClean="0">
                <a:solidFill>
                  <a:srgbClr val="FFC000"/>
                </a:solidFill>
                <a:latin typeface="Arial Narrow" pitchFamily="34" charset="0"/>
              </a:rPr>
            </a:br>
            <a:r>
              <a:rPr lang="en-US" sz="4000" b="1" dirty="0">
                <a:solidFill>
                  <a:srgbClr val="FFC000"/>
                </a:solidFill>
                <a:latin typeface="Arial Narrow" pitchFamily="34" charset="0"/>
              </a:rPr>
              <a:t/>
            </a:r>
            <a:br>
              <a:rPr lang="en-US" sz="4000" b="1" dirty="0">
                <a:solidFill>
                  <a:srgbClr val="FFC000"/>
                </a:solidFill>
                <a:latin typeface="Arial Narrow" pitchFamily="34" charset="0"/>
              </a:rPr>
            </a:br>
            <a:r>
              <a:rPr lang="en-US" sz="4000" b="1" dirty="0" smtClean="0">
                <a:solidFill>
                  <a:srgbClr val="FFC000"/>
                </a:solidFill>
                <a:latin typeface="Arial Narrow" pitchFamily="34" charset="0"/>
              </a:rPr>
              <a:t/>
            </a:r>
            <a:br>
              <a:rPr lang="en-US" sz="4000" b="1" dirty="0" smtClean="0">
                <a:solidFill>
                  <a:srgbClr val="FFC000"/>
                </a:solidFill>
                <a:latin typeface="Arial Narrow" pitchFamily="34" charset="0"/>
              </a:rPr>
            </a:br>
            <a:r>
              <a:rPr lang="en-US" sz="4000" b="1" dirty="0">
                <a:solidFill>
                  <a:srgbClr val="FFC000"/>
                </a:solidFill>
                <a:latin typeface="Arial Narrow" pitchFamily="34" charset="0"/>
              </a:rPr>
              <a:t/>
            </a:r>
            <a:br>
              <a:rPr lang="en-US" sz="4000" b="1" dirty="0">
                <a:solidFill>
                  <a:srgbClr val="FFC000"/>
                </a:solidFill>
                <a:latin typeface="Arial Narrow" pitchFamily="34" charset="0"/>
              </a:rPr>
            </a:br>
            <a:r>
              <a:rPr lang="en-US" sz="4000" b="1" dirty="0" smtClean="0">
                <a:solidFill>
                  <a:srgbClr val="FFC000"/>
                </a:solidFill>
                <a:latin typeface="Arial Narrow" pitchFamily="34" charset="0"/>
              </a:rPr>
              <a:t/>
            </a:r>
            <a:br>
              <a:rPr lang="en-US" sz="4000" b="1" dirty="0" smtClean="0">
                <a:solidFill>
                  <a:srgbClr val="FFC000"/>
                </a:solidFill>
                <a:latin typeface="Arial Narrow" pitchFamily="34" charset="0"/>
              </a:rPr>
            </a:br>
            <a:r>
              <a:rPr lang="en-US" sz="4000" b="1" dirty="0">
                <a:solidFill>
                  <a:srgbClr val="FFC000"/>
                </a:solidFill>
                <a:latin typeface="Arial Narrow" pitchFamily="34" charset="0"/>
              </a:rPr>
              <a:t/>
            </a:r>
            <a:br>
              <a:rPr lang="en-US" sz="4000" b="1" dirty="0">
                <a:solidFill>
                  <a:srgbClr val="FFC000"/>
                </a:solidFill>
                <a:latin typeface="Arial Narrow" pitchFamily="34" charset="0"/>
              </a:rPr>
            </a:br>
            <a:r>
              <a:rPr lang="en-US" sz="4000" b="1" dirty="0" smtClean="0">
                <a:solidFill>
                  <a:srgbClr val="FFC000"/>
                </a:solidFill>
                <a:latin typeface="Arial Narrow" pitchFamily="34" charset="0"/>
              </a:rPr>
              <a:t>Flow chart of in vivo experiments</a:t>
            </a:r>
            <a:endParaRPr lang="en-US" sz="4000" b="1" dirty="0">
              <a:solidFill>
                <a:srgbClr val="FFC000"/>
              </a:solidFill>
              <a:latin typeface="Arial Narrow" pitchFamily="34" charset="0"/>
            </a:endParaRPr>
          </a:p>
        </p:txBody>
      </p:sp>
      <p:pic>
        <p:nvPicPr>
          <p:cNvPr id="8" name="Picture 7" descr="C:\Users\honey-pc\Desktop\222,,.PNG"/>
          <p:cNvPicPr/>
          <p:nvPr/>
        </p:nvPicPr>
        <p:blipFill>
          <a:blip r:embed="rId2" cstate="print"/>
          <a:srcRect l="10819" r="6627" b="-22"/>
          <a:stretch>
            <a:fillRect/>
          </a:stretch>
        </p:blipFill>
        <p:spPr bwMode="auto">
          <a:xfrm>
            <a:off x="152400" y="1295400"/>
            <a:ext cx="13335000" cy="6858000"/>
          </a:xfrm>
          <a:prstGeom prst="rect">
            <a:avLst/>
          </a:prstGeom>
          <a:noFill/>
          <a:ln w="9525">
            <a:noFill/>
            <a:miter lim="800000"/>
            <a:headEnd/>
            <a:tailEnd/>
          </a:ln>
        </p:spPr>
      </p:pic>
    </p:spTree>
    <p:extLst>
      <p:ext uri="{BB962C8B-B14F-4D97-AF65-F5344CB8AC3E}">
        <p14:creationId xmlns:p14="http://schemas.microsoft.com/office/powerpoint/2010/main" val="1271053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FFC000"/>
                </a:solidFill>
                <a:latin typeface="Arial Narrow" pitchFamily="34" charset="0"/>
              </a:rPr>
              <a:t>Topical treatment of mice with MLCNPs:</a:t>
            </a:r>
            <a:endParaRPr lang="en-US" sz="4000" b="1" dirty="0">
              <a:solidFill>
                <a:srgbClr val="FFC000"/>
              </a:solidFill>
              <a:latin typeface="Arial Narrow" pitchFamily="34" charset="0"/>
            </a:endParaRPr>
          </a:p>
        </p:txBody>
      </p:sp>
      <p:sp>
        <p:nvSpPr>
          <p:cNvPr id="5" name="Content Placeholder 4"/>
          <p:cNvSpPr>
            <a:spLocks noGrp="1"/>
          </p:cNvSpPr>
          <p:nvPr>
            <p:ph sz="half" idx="2"/>
          </p:nvPr>
        </p:nvSpPr>
        <p:spPr>
          <a:xfrm>
            <a:off x="990600" y="6400801"/>
            <a:ext cx="11811000" cy="1676400"/>
          </a:xfrm>
          <a:ln>
            <a:solidFill>
              <a:srgbClr val="FFC000"/>
            </a:solidFill>
          </a:ln>
        </p:spPr>
        <p:txBody>
          <a:bodyPr>
            <a:normAutofit fontScale="62500" lnSpcReduction="20000"/>
          </a:bodyPr>
          <a:lstStyle/>
          <a:p>
            <a:r>
              <a:rPr lang="en-US" sz="4600" dirty="0" smtClean="0">
                <a:latin typeface="Arial Narrow" panose="020B0606020202030204" pitchFamily="34" charset="0"/>
                <a:cs typeface="Arial" pitchFamily="34" charset="0"/>
              </a:rPr>
              <a:t>After lesions development the mice were treated with both forms of miltefosine drug</a:t>
            </a:r>
          </a:p>
          <a:p>
            <a:r>
              <a:rPr lang="en-US" sz="4600" dirty="0" smtClean="0">
                <a:latin typeface="Arial Narrow" panose="020B0606020202030204" pitchFamily="34" charset="0"/>
                <a:cs typeface="Arial" pitchFamily="34" charset="0"/>
              </a:rPr>
              <a:t>We found significant lesions reduction in MLTCNPs treated mice group as compared to conventional miltefosine drug using different statistical tests.</a:t>
            </a:r>
          </a:p>
          <a:p>
            <a:endParaRPr lang="en-US" sz="4600" dirty="0" smtClean="0">
              <a:latin typeface="Arial Narrow" panose="020B0606020202030204" pitchFamily="34" charset="0"/>
              <a:cs typeface="Arial" pitchFamily="34" charset="0"/>
            </a:endParaRPr>
          </a:p>
          <a:p>
            <a:endParaRPr lang="en-US" dirty="0"/>
          </a:p>
        </p:txBody>
      </p:sp>
      <p:pic>
        <p:nvPicPr>
          <p:cNvPr id="11" name="Content Placeholder 10"/>
          <p:cNvPicPr>
            <a:picLocks noGrp="1"/>
          </p:cNvPicPr>
          <p:nvPr>
            <p:ph sz="half" idx="1"/>
          </p:nvPr>
        </p:nvPicPr>
        <p:blipFill>
          <a:blip r:embed="rId2"/>
          <a:stretch>
            <a:fillRect/>
          </a:stretch>
        </p:blipFill>
        <p:spPr>
          <a:xfrm>
            <a:off x="990600" y="1828801"/>
            <a:ext cx="10058400" cy="3733799"/>
          </a:xfrm>
          <a:prstGeom prst="rect">
            <a:avLst/>
          </a:prstGeom>
        </p:spPr>
      </p:pic>
    </p:spTree>
    <p:extLst>
      <p:ext uri="{BB962C8B-B14F-4D97-AF65-F5344CB8AC3E}">
        <p14:creationId xmlns:p14="http://schemas.microsoft.com/office/powerpoint/2010/main" val="2683911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FFC000"/>
                </a:solidFill>
                <a:latin typeface="Arial Narrow" pitchFamily="34" charset="0"/>
              </a:rPr>
              <a:t>Conclusion:</a:t>
            </a:r>
            <a:endParaRPr lang="en-US" sz="4000" b="1" dirty="0">
              <a:solidFill>
                <a:srgbClr val="FFC000"/>
              </a:solidFill>
              <a:latin typeface="Arial Narrow" pitchFamily="34" charset="0"/>
            </a:endParaRPr>
          </a:p>
        </p:txBody>
      </p:sp>
      <p:sp>
        <p:nvSpPr>
          <p:cNvPr id="3" name="Content Placeholder 2"/>
          <p:cNvSpPr>
            <a:spLocks noGrp="1"/>
          </p:cNvSpPr>
          <p:nvPr>
            <p:ph idx="1"/>
          </p:nvPr>
        </p:nvSpPr>
        <p:spPr>
          <a:xfrm>
            <a:off x="1371600" y="1752600"/>
            <a:ext cx="11658600" cy="6477000"/>
          </a:xfrm>
          <a:ln>
            <a:solidFill>
              <a:srgbClr val="FFC000"/>
            </a:solidFill>
          </a:ln>
        </p:spPr>
        <p:txBody>
          <a:bodyPr>
            <a:normAutofit/>
          </a:bodyPr>
          <a:lstStyle/>
          <a:p>
            <a:r>
              <a:rPr lang="en-US" sz="3600" dirty="0">
                <a:latin typeface="Arial Narrow" pitchFamily="34" charset="0"/>
              </a:rPr>
              <a:t> </a:t>
            </a:r>
            <a:r>
              <a:rPr lang="en-US" sz="3500" dirty="0">
                <a:latin typeface="Arial Narrow" panose="020B0606020202030204" pitchFamily="34" charset="0"/>
              </a:rPr>
              <a:t>The current study describes a potential novel therapy for curing CL caused by </a:t>
            </a:r>
            <a:r>
              <a:rPr lang="en-US" sz="3500" i="1" dirty="0">
                <a:latin typeface="Arial Narrow" panose="020B0606020202030204" pitchFamily="34" charset="0"/>
              </a:rPr>
              <a:t>L. tropica</a:t>
            </a:r>
            <a:r>
              <a:rPr lang="en-US" sz="3500" dirty="0">
                <a:latin typeface="Arial Narrow" panose="020B0606020202030204" pitchFamily="34" charset="0"/>
              </a:rPr>
              <a:t> in the form of MLCNPs</a:t>
            </a:r>
            <a:endParaRPr lang="en-US" sz="3500" dirty="0" smtClean="0">
              <a:latin typeface="Arial Narrow" pitchFamily="34" charset="0"/>
            </a:endParaRPr>
          </a:p>
          <a:p>
            <a:r>
              <a:rPr lang="en-US" sz="3500" dirty="0">
                <a:latin typeface="Arial Narrow" panose="020B0606020202030204" pitchFamily="34" charset="0"/>
              </a:rPr>
              <a:t>The chitosan nanoparticles encapsulate the miltefosine efficiently</a:t>
            </a:r>
            <a:r>
              <a:rPr lang="en-US" sz="3500" dirty="0" smtClean="0">
                <a:latin typeface="Arial Narrow" pitchFamily="34" charset="0"/>
              </a:rPr>
              <a:t>. </a:t>
            </a:r>
          </a:p>
          <a:p>
            <a:r>
              <a:rPr lang="en-US" sz="3500" dirty="0">
                <a:latin typeface="Arial Narrow" panose="020B0606020202030204" pitchFamily="34" charset="0"/>
              </a:rPr>
              <a:t>The overall results revealed that MLCNPs have higher efficacy than conventional miltefosine, which is proved both </a:t>
            </a:r>
            <a:r>
              <a:rPr lang="en-US" sz="3500" i="1" dirty="0">
                <a:latin typeface="Arial Narrow" panose="020B0606020202030204" pitchFamily="34" charset="0"/>
              </a:rPr>
              <a:t>in vitro</a:t>
            </a:r>
            <a:r>
              <a:rPr lang="en-US" sz="3500" dirty="0">
                <a:latin typeface="Arial Narrow" panose="020B0606020202030204" pitchFamily="34" charset="0"/>
              </a:rPr>
              <a:t> and </a:t>
            </a:r>
            <a:r>
              <a:rPr lang="en-US" sz="3500" i="1" dirty="0" smtClean="0">
                <a:latin typeface="Arial Narrow" panose="020B0606020202030204" pitchFamily="34" charset="0"/>
              </a:rPr>
              <a:t>in vivo</a:t>
            </a:r>
          </a:p>
          <a:p>
            <a:r>
              <a:rPr lang="en-US" sz="3500" dirty="0">
                <a:latin typeface="Arial Narrow" panose="020B0606020202030204" pitchFamily="34" charset="0"/>
              </a:rPr>
              <a:t>Regarding the route of administration, the efficacy of MLCNPs given orally was more significant than </a:t>
            </a:r>
            <a:r>
              <a:rPr lang="en-US" sz="3500" dirty="0" err="1">
                <a:latin typeface="Arial Narrow" panose="020B0606020202030204" pitchFamily="34" charset="0"/>
              </a:rPr>
              <a:t>intralesional</a:t>
            </a:r>
            <a:r>
              <a:rPr lang="en-US" sz="3500" dirty="0">
                <a:latin typeface="Arial Narrow" panose="020B0606020202030204" pitchFamily="34" charset="0"/>
              </a:rPr>
              <a:t> </a:t>
            </a:r>
            <a:r>
              <a:rPr lang="en-US" sz="3500" dirty="0" smtClean="0">
                <a:latin typeface="Arial Narrow" panose="020B0606020202030204" pitchFamily="34" charset="0"/>
              </a:rPr>
              <a:t>injection</a:t>
            </a:r>
          </a:p>
          <a:p>
            <a:r>
              <a:rPr lang="en-US" sz="3500" dirty="0">
                <a:latin typeface="Arial Narrow" pitchFamily="34" charset="0"/>
              </a:rPr>
              <a:t>Moreover, the hemolysis assay showed significantly less hemolysis activity of MLCNPs than conventional miltefosine</a:t>
            </a:r>
          </a:p>
        </p:txBody>
      </p:sp>
    </p:spTree>
    <p:extLst>
      <p:ext uri="{BB962C8B-B14F-4D97-AF65-F5344CB8AC3E}">
        <p14:creationId xmlns:p14="http://schemas.microsoft.com/office/powerpoint/2010/main" val="7494076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3352800"/>
            <a:ext cx="8686800" cy="2209800"/>
          </a:xfrm>
          <a:ln>
            <a:solidFill>
              <a:srgbClr val="FFC000"/>
            </a:solidFill>
          </a:ln>
        </p:spPr>
        <p:txBody>
          <a:bodyPr/>
          <a:lstStyle/>
          <a:p>
            <a:pPr algn="ctr"/>
            <a:r>
              <a:rPr lang="en-US" dirty="0" smtClean="0">
                <a:solidFill>
                  <a:srgbClr val="FFC000"/>
                </a:solidFill>
                <a:latin typeface="Algerian" pitchFamily="82" charset="0"/>
              </a:rPr>
              <a:t>Thank You FOR YOUR ATTENTION &amp; PATIENCE</a:t>
            </a:r>
            <a:br>
              <a:rPr lang="en-US" dirty="0" smtClean="0">
                <a:solidFill>
                  <a:srgbClr val="FFC000"/>
                </a:solidFill>
                <a:latin typeface="Algerian" pitchFamily="82" charset="0"/>
              </a:rPr>
            </a:br>
            <a:endParaRPr lang="en-US" dirty="0">
              <a:solidFill>
                <a:srgbClr val="FFC000"/>
              </a:solidFill>
              <a:latin typeface="Algerian" pitchFamily="82" charset="0"/>
            </a:endParaRPr>
          </a:p>
        </p:txBody>
      </p:sp>
    </p:spTree>
    <p:extLst>
      <p:ext uri="{BB962C8B-B14F-4D97-AF65-F5344CB8AC3E}">
        <p14:creationId xmlns:p14="http://schemas.microsoft.com/office/powerpoint/2010/main" val="2287917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About me..</a:t>
            </a:r>
            <a:endParaRPr lang="en-US" dirty="0">
              <a:solidFill>
                <a:schemeClr val="accent2"/>
              </a:solidFill>
            </a:endParaRPr>
          </a:p>
        </p:txBody>
      </p:sp>
      <p:sp>
        <p:nvSpPr>
          <p:cNvPr id="4" name="Content Placeholder 3"/>
          <p:cNvSpPr>
            <a:spLocks noGrp="1"/>
          </p:cNvSpPr>
          <p:nvPr>
            <p:ph sz="quarter" idx="2"/>
          </p:nvPr>
        </p:nvSpPr>
        <p:spPr>
          <a:xfrm>
            <a:off x="304800" y="1752601"/>
            <a:ext cx="12344400" cy="7391399"/>
          </a:xfrm>
        </p:spPr>
        <p:txBody>
          <a:bodyPr>
            <a:normAutofit fontScale="77500" lnSpcReduction="20000"/>
          </a:bodyPr>
          <a:lstStyle/>
          <a:p>
            <a:r>
              <a:rPr lang="en-US" sz="3600" b="1" dirty="0" smtClean="0">
                <a:latin typeface="Arial Narrow" pitchFamily="34" charset="0"/>
                <a:cs typeface="Arial" pitchFamily="34" charset="0"/>
              </a:rPr>
              <a:t>Rahat </a:t>
            </a:r>
            <a:r>
              <a:rPr lang="en-US" sz="3600" b="1" dirty="0">
                <a:latin typeface="Arial Narrow" pitchFamily="34" charset="0"/>
                <a:cs typeface="Arial" pitchFamily="34" charset="0"/>
              </a:rPr>
              <a:t>U</a:t>
            </a:r>
            <a:r>
              <a:rPr lang="en-US" sz="3600" b="1" dirty="0" smtClean="0">
                <a:latin typeface="Arial Narrow" pitchFamily="34" charset="0"/>
                <a:cs typeface="Arial" pitchFamily="34" charset="0"/>
              </a:rPr>
              <a:t>llah Khan </a:t>
            </a:r>
            <a:r>
              <a:rPr lang="en-US" sz="3600" dirty="0" smtClean="0">
                <a:latin typeface="Arial Narrow" pitchFamily="34" charset="0"/>
                <a:cs typeface="Arial" pitchFamily="34" charset="0"/>
              </a:rPr>
              <a:t>from Pakistan</a:t>
            </a:r>
          </a:p>
          <a:p>
            <a:r>
              <a:rPr lang="en-US" sz="3600" b="1" dirty="0" smtClean="0">
                <a:latin typeface="Arial Narrow" pitchFamily="34" charset="0"/>
                <a:cs typeface="Arial" pitchFamily="34" charset="0"/>
              </a:rPr>
              <a:t>PhD </a:t>
            </a:r>
            <a:r>
              <a:rPr lang="en-US" sz="3600" dirty="0">
                <a:latin typeface="Arial Narrow" pitchFamily="34" charset="0"/>
                <a:cs typeface="Arial" pitchFamily="34" charset="0"/>
              </a:rPr>
              <a:t> </a:t>
            </a:r>
            <a:r>
              <a:rPr lang="en-US" sz="3600" dirty="0" smtClean="0">
                <a:latin typeface="Arial Narrow" pitchFamily="34" charset="0"/>
                <a:cs typeface="Arial" pitchFamily="34" charset="0"/>
              </a:rPr>
              <a:t>Student Microbiology</a:t>
            </a:r>
          </a:p>
          <a:p>
            <a:r>
              <a:rPr lang="en-US" sz="3600" dirty="0" smtClean="0">
                <a:latin typeface="Arial Narrow" pitchFamily="34" charset="0"/>
                <a:cs typeface="Arial" pitchFamily="34" charset="0"/>
              </a:rPr>
              <a:t>Khyber Medical University, Peshawar, Pakistan</a:t>
            </a:r>
          </a:p>
          <a:p>
            <a:r>
              <a:rPr lang="en-US" sz="3600" b="1" dirty="0" smtClean="0">
                <a:latin typeface="Arial Narrow" pitchFamily="34" charset="0"/>
                <a:cs typeface="Arial" pitchFamily="34" charset="0"/>
              </a:rPr>
              <a:t>Advisor </a:t>
            </a:r>
            <a:r>
              <a:rPr lang="en-US" sz="3600" dirty="0" smtClean="0">
                <a:latin typeface="Arial Narrow" pitchFamily="34" charset="0"/>
                <a:cs typeface="Arial" pitchFamily="34" charset="0"/>
              </a:rPr>
              <a:t>Dr. Momin Khan</a:t>
            </a:r>
          </a:p>
          <a:p>
            <a:r>
              <a:rPr lang="en-US" sz="3600" b="1" dirty="0" smtClean="0">
                <a:latin typeface="Arial Narrow" pitchFamily="34" charset="0"/>
                <a:cs typeface="Arial" pitchFamily="34" charset="0"/>
              </a:rPr>
              <a:t>Research: </a:t>
            </a:r>
            <a:r>
              <a:rPr lang="en-US" sz="3600" dirty="0" smtClean="0">
                <a:latin typeface="Arial Narrow" pitchFamily="34" charset="0"/>
                <a:cs typeface="Arial" pitchFamily="34" charset="0"/>
              </a:rPr>
              <a:t>In Vitro and In Vivo efficacy of polymer coated antileishmanial drugs for the treatment of cutaneous leishmaniasis in Pakistan</a:t>
            </a:r>
          </a:p>
          <a:p>
            <a:r>
              <a:rPr lang="en-US" sz="3600" b="1" dirty="0" smtClean="0">
                <a:latin typeface="Arial Narrow" pitchFamily="34" charset="0"/>
                <a:cs typeface="Arial" pitchFamily="34" charset="0"/>
              </a:rPr>
              <a:t>Representative Publications:</a:t>
            </a:r>
          </a:p>
          <a:p>
            <a:pPr marL="97966" indent="0" algn="just">
              <a:buNone/>
            </a:pPr>
            <a:r>
              <a:rPr lang="en-US" sz="3600" dirty="0" smtClean="0">
                <a:latin typeface="Arial Narrow" panose="020B0606020202030204" pitchFamily="34" charset="0"/>
              </a:rPr>
              <a:t>1.Khan</a:t>
            </a:r>
            <a:r>
              <a:rPr lang="en-US" sz="3600" dirty="0">
                <a:latin typeface="Arial Narrow" panose="020B0606020202030204" pitchFamily="34" charset="0"/>
              </a:rPr>
              <a:t>, R.U., Khan, M., Sohail, A., Ullah, R., Iqbal, A., Ahmad, B., Khan, I.U., Tariq, A., Ahmad, M., Said, A. and Ullah, S., 2022. RESEARCH ARTICLE Efficacy of pentamidine-loaded chitosan nanoparticles as a novel drug delivery system for </a:t>
            </a:r>
            <a:r>
              <a:rPr lang="en-US" sz="3600" dirty="0" smtClean="0">
                <a:latin typeface="Arial Narrow" panose="020B0606020202030204" pitchFamily="34" charset="0"/>
              </a:rPr>
              <a:t>Leishmania  tropica.</a:t>
            </a:r>
            <a:r>
              <a:rPr lang="en-US" sz="3600" dirty="0">
                <a:latin typeface="Arial Narrow" panose="020B0606020202030204" pitchFamily="34" charset="0"/>
              </a:rPr>
              <a:t> </a:t>
            </a:r>
            <a:r>
              <a:rPr lang="en-US" sz="3600" i="1" dirty="0">
                <a:latin typeface="Arial Narrow" panose="020B0606020202030204" pitchFamily="34" charset="0"/>
              </a:rPr>
              <a:t>Tropical Biomedicine</a:t>
            </a:r>
            <a:r>
              <a:rPr lang="en-US" sz="3600" dirty="0">
                <a:latin typeface="Arial Narrow" panose="020B0606020202030204" pitchFamily="34" charset="0"/>
              </a:rPr>
              <a:t>, </a:t>
            </a:r>
            <a:r>
              <a:rPr lang="en-US" sz="3600" i="1" dirty="0">
                <a:latin typeface="Arial Narrow" panose="020B0606020202030204" pitchFamily="34" charset="0"/>
              </a:rPr>
              <a:t>39</a:t>
            </a:r>
            <a:r>
              <a:rPr lang="en-US" sz="3600" dirty="0">
                <a:latin typeface="Arial Narrow" panose="020B0606020202030204" pitchFamily="34" charset="0"/>
              </a:rPr>
              <a:t>(4), pp.1-7.</a:t>
            </a:r>
            <a:r>
              <a:rPr lang="en-GB" sz="3600" dirty="0" smtClean="0">
                <a:latin typeface="Arial Narrow" pitchFamily="34" charset="0"/>
              </a:rPr>
              <a:t>1. </a:t>
            </a:r>
          </a:p>
          <a:p>
            <a:pPr marL="97966" indent="0" algn="just">
              <a:buNone/>
            </a:pPr>
            <a:r>
              <a:rPr lang="en-US" sz="3600" dirty="0" smtClean="0">
                <a:latin typeface="Arial Narrow" pitchFamily="34" charset="0"/>
                <a:cs typeface="Arial" pitchFamily="34" charset="0"/>
              </a:rPr>
              <a:t>2. </a:t>
            </a:r>
            <a:r>
              <a:rPr lang="en-US" sz="3600" dirty="0">
                <a:latin typeface="Arial Narrow" panose="020B0606020202030204" pitchFamily="34" charset="0"/>
              </a:rPr>
              <a:t>Khokhar M, </a:t>
            </a:r>
            <a:r>
              <a:rPr lang="en-US" sz="3600" dirty="0" err="1">
                <a:latin typeface="Arial Narrow" panose="020B0606020202030204" pitchFamily="34" charset="0"/>
              </a:rPr>
              <a:t>Shereen</a:t>
            </a:r>
            <a:r>
              <a:rPr lang="en-US" sz="3600" dirty="0">
                <a:latin typeface="Arial Narrow" panose="020B0606020202030204" pitchFamily="34" charset="0"/>
              </a:rPr>
              <a:t> MA, Khan M, Khan RU, Sohail A, Khan IU, Khan IU, Khattak S. In vitro efficacy of polymer coated miltefosine drug against </a:t>
            </a:r>
            <a:r>
              <a:rPr lang="en-US" sz="3600" dirty="0" err="1">
                <a:latin typeface="Arial Narrow" panose="020B0606020202030204" pitchFamily="34" charset="0"/>
              </a:rPr>
              <a:t>leishmania</a:t>
            </a:r>
            <a:r>
              <a:rPr lang="en-US" sz="3600" dirty="0">
                <a:latin typeface="Arial Narrow" panose="020B0606020202030204" pitchFamily="34" charset="0"/>
              </a:rPr>
              <a:t> tropica. Journal of Parasitic Diseases. 2021 Sep 23:1</a:t>
            </a:r>
            <a:r>
              <a:rPr lang="en-US" sz="3600" dirty="0" smtClean="0">
                <a:latin typeface="Arial Narrow" pitchFamily="34" charset="0"/>
              </a:rPr>
              <a:t>3. </a:t>
            </a:r>
          </a:p>
          <a:p>
            <a:pPr marL="97966" indent="0" algn="just">
              <a:buNone/>
            </a:pPr>
            <a:r>
              <a:rPr lang="en-US" sz="3600" dirty="0" smtClean="0">
                <a:latin typeface="Arial Narrow" pitchFamily="34" charset="0"/>
                <a:cs typeface="Arial" pitchFamily="34" charset="0"/>
              </a:rPr>
              <a:t>3. </a:t>
            </a:r>
            <a:r>
              <a:rPr lang="en-US" sz="3600" dirty="0">
                <a:latin typeface="Arial Narrow" panose="020B0606020202030204" pitchFamily="34" charset="0"/>
              </a:rPr>
              <a:t>Sohail A, Khan RU, Khan M, Khokhar M, Ullah S, Ali A, Bilal H, Khattak S, Khan M, Ahmad B. Comparative efficacy of amphotericin B-loaded chitosan nanoparticles and free amphotericin B drug against Leishmania tropica. Bulletin of the National Research Centre. 2021 Dec; 45(1):1-9</a:t>
            </a:r>
            <a:endParaRPr lang="en-US" sz="3600" dirty="0">
              <a:latin typeface="Arial Narrow" pitchFamily="34" charset="0"/>
              <a:cs typeface="Arial" pitchFamily="34" charset="0"/>
            </a:endParaRPr>
          </a:p>
        </p:txBody>
      </p:sp>
      <p:pic>
        <p:nvPicPr>
          <p:cNvPr id="6" name="Content Placeholder 5"/>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10972800" y="682752"/>
            <a:ext cx="2514600" cy="2517648"/>
          </a:xfrm>
        </p:spPr>
      </p:pic>
    </p:spTree>
    <p:extLst>
      <p:ext uri="{BB962C8B-B14F-4D97-AF65-F5344CB8AC3E}">
        <p14:creationId xmlns:p14="http://schemas.microsoft.com/office/powerpoint/2010/main" val="19807079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US" sz="4400" b="1" dirty="0" smtClean="0">
                <a:solidFill>
                  <a:schemeClr val="accent2">
                    <a:lumMod val="75000"/>
                  </a:schemeClr>
                </a:solidFill>
                <a:latin typeface="Arial Narrow" pitchFamily="34" charset="0"/>
              </a:rPr>
              <a:t>Abstract</a:t>
            </a:r>
            <a:endParaRPr lang="en-US" sz="4400" b="1" dirty="0">
              <a:solidFill>
                <a:schemeClr val="accent2">
                  <a:lumMod val="75000"/>
                </a:schemeClr>
              </a:solidFill>
              <a:latin typeface="Arial Narrow" pitchFamily="34" charset="0"/>
            </a:endParaRPr>
          </a:p>
        </p:txBody>
      </p:sp>
      <p:sp>
        <p:nvSpPr>
          <p:cNvPr id="3" name="Content Placeholder 2"/>
          <p:cNvSpPr>
            <a:spLocks noGrp="1"/>
          </p:cNvSpPr>
          <p:nvPr>
            <p:ph idx="1"/>
          </p:nvPr>
        </p:nvSpPr>
        <p:spPr>
          <a:xfrm>
            <a:off x="1371600" y="1676400"/>
            <a:ext cx="11658600" cy="7315200"/>
          </a:xfrm>
        </p:spPr>
        <p:txBody>
          <a:bodyPr>
            <a:normAutofit fontScale="40000" lnSpcReduction="20000"/>
          </a:bodyPr>
          <a:lstStyle/>
          <a:p>
            <a:pPr marL="97966" indent="0" algn="just">
              <a:buNone/>
            </a:pPr>
            <a:r>
              <a:rPr lang="en-US" sz="7000" dirty="0" smtClean="0">
                <a:latin typeface="Arial Narrow" panose="020B0606020202030204" pitchFamily="34" charset="0"/>
              </a:rPr>
              <a:t>This </a:t>
            </a:r>
            <a:r>
              <a:rPr lang="en-US" sz="7000" dirty="0">
                <a:latin typeface="Arial Narrow" panose="020B0606020202030204" pitchFamily="34" charset="0"/>
              </a:rPr>
              <a:t>study aimed to formulate polymer-based chitosan nanoparticles as a drug (miltefosine) delivery system for treating leishmaniasis. Miltefosine-loaded chitosan nanoparticles (MLCNPs) have been synthesized and then characterized by the use of UV-Visible spectroscopy, Scanning electron Microscopy (SEM), Transmission electron microscopy (TEM), zeta potential, drug loading content (DLC), encapsulation efficacy (EE) and dynamic light scattering technique (DLS). Further, the </a:t>
            </a:r>
            <a:r>
              <a:rPr lang="en-US" sz="7000" i="1" dirty="0">
                <a:latin typeface="Arial Narrow" panose="020B0606020202030204" pitchFamily="34" charset="0"/>
              </a:rPr>
              <a:t>in vitro</a:t>
            </a:r>
            <a:r>
              <a:rPr lang="en-US" sz="7000" dirty="0">
                <a:latin typeface="Arial Narrow" panose="020B0606020202030204" pitchFamily="34" charset="0"/>
              </a:rPr>
              <a:t> anti-leishmanial activity of the characterized chitosan nanoparticles was assessed by </a:t>
            </a:r>
            <a:r>
              <a:rPr lang="en-US" sz="7000" dirty="0" err="1">
                <a:latin typeface="Arial Narrow" panose="020B0606020202030204" pitchFamily="34" charset="0"/>
              </a:rPr>
              <a:t>Microculture</a:t>
            </a:r>
            <a:r>
              <a:rPr lang="en-US" sz="7000" dirty="0">
                <a:latin typeface="Arial Narrow" panose="020B0606020202030204" pitchFamily="34" charset="0"/>
              </a:rPr>
              <a:t> Tetrazolium (MTT) assay, and </a:t>
            </a:r>
            <a:r>
              <a:rPr lang="en-US" sz="7000" i="1" dirty="0">
                <a:latin typeface="Arial Narrow" panose="020B0606020202030204" pitchFamily="34" charset="0"/>
              </a:rPr>
              <a:t>in vivo</a:t>
            </a:r>
            <a:r>
              <a:rPr lang="en-US" sz="7000" dirty="0">
                <a:latin typeface="Arial Narrow" panose="020B0606020202030204" pitchFamily="34" charset="0"/>
              </a:rPr>
              <a:t> efficacy was evaluated in infected BALB/c mice. The lesion healing was statistically analyzed using Wilcoxon signed-rank and Mann–Whitney tests. The MLCNPs were spherical shaped (97.5 nm), which presented efficient encapsulation (97.56%), drug loading content (91.5 µg/mL), and positive surface charge (+1.04 mV). MLCNPs were less hemolytic (6%) when compared to conventional miltefosine. MLCNPs (50 µg/ml) showed potential antileishmanial effect (mean viability; 10±0.3%) on promastigotes in comparison to conventional miltefosine (mean viability; 18±1.3%). The IC50 value for MLCNPs and miltefosine was 0.0218 µg/mL and 0.3548 µg/mL, respectively. </a:t>
            </a:r>
            <a:r>
              <a:rPr lang="en-US" sz="7000" i="1" dirty="0">
                <a:latin typeface="Arial Narrow" panose="020B0606020202030204" pitchFamily="34" charset="0"/>
              </a:rPr>
              <a:t>In vivo</a:t>
            </a:r>
            <a:r>
              <a:rPr lang="en-US" sz="7000" dirty="0">
                <a:latin typeface="Arial Narrow" panose="020B0606020202030204" pitchFamily="34" charset="0"/>
              </a:rPr>
              <a:t> study proved that lesions of mice treated with oral and </a:t>
            </a:r>
            <a:r>
              <a:rPr lang="en-US" sz="7000" dirty="0" err="1">
                <a:latin typeface="Arial Narrow" panose="020B0606020202030204" pitchFamily="34" charset="0"/>
              </a:rPr>
              <a:t>intralesional</a:t>
            </a:r>
            <a:r>
              <a:rPr lang="en-US" sz="7000" dirty="0">
                <a:latin typeface="Arial Narrow" panose="020B0606020202030204" pitchFamily="34" charset="0"/>
              </a:rPr>
              <a:t>-injected MLCNPs heal significantly (</a:t>
            </a:r>
            <a:r>
              <a:rPr lang="en-US" sz="7000" i="1" dirty="0">
                <a:latin typeface="Arial Narrow" panose="020B0606020202030204" pitchFamily="34" charset="0"/>
              </a:rPr>
              <a:t>P</a:t>
            </a:r>
            <a:r>
              <a:rPr lang="en-US" sz="7000" dirty="0">
                <a:latin typeface="Arial Narrow" panose="020B0606020202030204" pitchFamily="34" charset="0"/>
              </a:rPr>
              <a:t> = 0.01). MLCNPs have a significant antileishmanial effect and could be utilized as an alternative treatment for CL.</a:t>
            </a:r>
          </a:p>
          <a:p>
            <a:endParaRPr lang="en-US" dirty="0"/>
          </a:p>
        </p:txBody>
      </p:sp>
    </p:spTree>
    <p:extLst>
      <p:ext uri="{BB962C8B-B14F-4D97-AF65-F5344CB8AC3E}">
        <p14:creationId xmlns:p14="http://schemas.microsoft.com/office/powerpoint/2010/main" val="637861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4191000"/>
            <a:ext cx="6060282" cy="853016"/>
          </a:xfrm>
        </p:spPr>
        <p:txBody>
          <a:bodyPr>
            <a:normAutofit/>
          </a:bodyPr>
          <a:lstStyle/>
          <a:p>
            <a:r>
              <a:rPr lang="en-US" sz="4000" dirty="0" smtClean="0">
                <a:latin typeface="Arial Narrow" pitchFamily="34" charset="0"/>
              </a:rPr>
              <a:t>Scenario in Pakistan:</a:t>
            </a:r>
            <a:endParaRPr lang="en-US" sz="4000" dirty="0">
              <a:latin typeface="Arial Narrow" pitchFamily="34" charset="0"/>
            </a:endParaRPr>
          </a:p>
        </p:txBody>
      </p:sp>
      <p:sp>
        <p:nvSpPr>
          <p:cNvPr id="4" name="Text Placeholder 3"/>
          <p:cNvSpPr>
            <a:spLocks noGrp="1"/>
          </p:cNvSpPr>
          <p:nvPr>
            <p:ph type="body" sz="half" idx="3"/>
          </p:nvPr>
        </p:nvSpPr>
        <p:spPr>
          <a:xfrm>
            <a:off x="533402" y="914400"/>
            <a:ext cx="6062663" cy="853016"/>
          </a:xfrm>
        </p:spPr>
        <p:txBody>
          <a:bodyPr>
            <a:normAutofit/>
          </a:bodyPr>
          <a:lstStyle/>
          <a:p>
            <a:r>
              <a:rPr lang="en-US" sz="4000" dirty="0" smtClean="0">
                <a:latin typeface="Arial Narrow" pitchFamily="34" charset="0"/>
              </a:rPr>
              <a:t>INTRODUCTION:</a:t>
            </a:r>
            <a:endParaRPr lang="en-US" sz="4000" dirty="0">
              <a:latin typeface="Arial Narrow" pitchFamily="34" charset="0"/>
            </a:endParaRPr>
          </a:p>
        </p:txBody>
      </p:sp>
      <p:sp>
        <p:nvSpPr>
          <p:cNvPr id="5" name="Content Placeholder 4"/>
          <p:cNvSpPr>
            <a:spLocks noGrp="1"/>
          </p:cNvSpPr>
          <p:nvPr>
            <p:ph sz="quarter" idx="2"/>
          </p:nvPr>
        </p:nvSpPr>
        <p:spPr>
          <a:xfrm>
            <a:off x="457200" y="5105400"/>
            <a:ext cx="12801600" cy="3505200"/>
          </a:xfrm>
          <a:ln>
            <a:solidFill>
              <a:srgbClr val="FFC000"/>
            </a:solidFill>
          </a:ln>
        </p:spPr>
        <p:txBody>
          <a:bodyPr>
            <a:normAutofit/>
          </a:bodyPr>
          <a:lstStyle/>
          <a:p>
            <a:pPr algn="just">
              <a:buFont typeface="Wingdings" panose="05000000000000000000" pitchFamily="2" charset="2"/>
              <a:buChar char="§"/>
            </a:pPr>
            <a:r>
              <a:rPr lang="en-US" sz="3200" b="1" dirty="0" smtClean="0">
                <a:latin typeface="Arial Narrow" pitchFamily="34" charset="0"/>
              </a:rPr>
              <a:t>Most prevalent type: Cutaneous leishmaniasis</a:t>
            </a:r>
          </a:p>
          <a:p>
            <a:pPr algn="just">
              <a:buFont typeface="Wingdings" panose="05000000000000000000" pitchFamily="2" charset="2"/>
              <a:buChar char="§"/>
            </a:pPr>
            <a:r>
              <a:rPr lang="en-US" sz="3200" b="1" dirty="0" smtClean="0">
                <a:latin typeface="Arial Narrow" pitchFamily="34" charset="0"/>
              </a:rPr>
              <a:t>Many outbreaks in KPK: Distract Karak</a:t>
            </a:r>
            <a:r>
              <a:rPr lang="en-US" sz="3200" b="1" dirty="0">
                <a:latin typeface="Arial Narrow" pitchFamily="34" charset="0"/>
              </a:rPr>
              <a:t>,</a:t>
            </a:r>
            <a:r>
              <a:rPr lang="en-US" sz="3200" b="1" dirty="0" smtClean="0">
                <a:latin typeface="Arial Narrow" pitchFamily="34" charset="0"/>
              </a:rPr>
              <a:t> South Waziristan, DI Khan and Bajour epidemics in 2022</a:t>
            </a:r>
          </a:p>
          <a:p>
            <a:pPr algn="just">
              <a:buFont typeface="Wingdings" panose="05000000000000000000" pitchFamily="2" charset="2"/>
              <a:buChar char="§"/>
            </a:pPr>
            <a:r>
              <a:rPr lang="en-US" sz="3200" b="1" dirty="0" smtClean="0">
                <a:latin typeface="Arial Narrow" pitchFamily="34" charset="0"/>
              </a:rPr>
              <a:t>Treatment options for CL in Pakistan: Pentavalent antimonials</a:t>
            </a:r>
          </a:p>
          <a:p>
            <a:pPr algn="just">
              <a:buFont typeface="Wingdings" panose="05000000000000000000" pitchFamily="2" charset="2"/>
              <a:buChar char="§"/>
            </a:pPr>
            <a:r>
              <a:rPr lang="en-US" sz="3200" b="1" dirty="0" smtClean="0">
                <a:latin typeface="Arial Narrow" pitchFamily="34" charset="0"/>
              </a:rPr>
              <a:t>Problem: Not available in the country in most of the cases</a:t>
            </a:r>
            <a:endParaRPr lang="en-US" sz="3600" b="1" dirty="0" smtClean="0">
              <a:latin typeface="Arial Narrow" pitchFamily="34" charset="0"/>
            </a:endParaRPr>
          </a:p>
        </p:txBody>
      </p:sp>
      <p:sp>
        <p:nvSpPr>
          <p:cNvPr id="6" name="Content Placeholder 5"/>
          <p:cNvSpPr>
            <a:spLocks noGrp="1"/>
          </p:cNvSpPr>
          <p:nvPr>
            <p:ph sz="quarter" idx="4"/>
          </p:nvPr>
        </p:nvSpPr>
        <p:spPr>
          <a:xfrm>
            <a:off x="387098" y="1798108"/>
            <a:ext cx="12725400" cy="2362200"/>
          </a:xfrm>
          <a:noFill/>
          <a:ln>
            <a:solidFill>
              <a:srgbClr val="FFC000"/>
            </a:solidFill>
          </a:ln>
        </p:spPr>
        <p:txBody>
          <a:bodyPr>
            <a:normAutofit fontScale="92500"/>
          </a:bodyPr>
          <a:lstStyle/>
          <a:p>
            <a:pPr algn="just"/>
            <a:r>
              <a:rPr lang="en-US" sz="3500" dirty="0" smtClean="0">
                <a:latin typeface="Arial Narrow" pitchFamily="34" charset="0"/>
              </a:rPr>
              <a:t>Leishmaniasis: Vector borne parasitic disease</a:t>
            </a:r>
          </a:p>
          <a:p>
            <a:pPr algn="just"/>
            <a:r>
              <a:rPr lang="en-US" sz="3500" dirty="0" smtClean="0">
                <a:latin typeface="Arial Narrow" pitchFamily="34" charset="0"/>
              </a:rPr>
              <a:t>Transmission and Morphology: Tsetse fly, promastigote and amastigote forms</a:t>
            </a:r>
          </a:p>
          <a:p>
            <a:pPr algn="just"/>
            <a:r>
              <a:rPr lang="en-US" sz="3500" dirty="0" smtClean="0">
                <a:latin typeface="Arial Narrow" pitchFamily="34" charset="0"/>
              </a:rPr>
              <a:t>Clinical Forms: Cutaneous leishmaniasis, Mucocutaneoues leishmaniasis and </a:t>
            </a:r>
            <a:r>
              <a:rPr lang="en-US" sz="3500" dirty="0" smtClean="0">
                <a:latin typeface="Arial Narrow" pitchFamily="34" charset="0"/>
              </a:rPr>
              <a:t>Visceral </a:t>
            </a:r>
            <a:r>
              <a:rPr lang="en-US" sz="3500" dirty="0" smtClean="0">
                <a:latin typeface="Arial Narrow" pitchFamily="34" charset="0"/>
              </a:rPr>
              <a:t>leishmaniasis</a:t>
            </a:r>
          </a:p>
          <a:p>
            <a:pPr algn="just"/>
            <a:endParaRPr lang="en-US" sz="3600" dirty="0" smtClean="0">
              <a:latin typeface="Arial Narrow" pitchFamily="34" charset="0"/>
            </a:endParaRPr>
          </a:p>
          <a:p>
            <a:pPr marL="97966" indent="0" algn="just">
              <a:buNone/>
            </a:pPr>
            <a:endParaRPr lang="en-US" sz="3600" dirty="0" smtClean="0">
              <a:latin typeface="Arial Narrow" pitchFamily="34" charset="0"/>
            </a:endParaRPr>
          </a:p>
        </p:txBody>
      </p:sp>
    </p:spTree>
    <p:extLst>
      <p:ext uri="{BB962C8B-B14F-4D97-AF65-F5344CB8AC3E}">
        <p14:creationId xmlns:p14="http://schemas.microsoft.com/office/powerpoint/2010/main" val="24678480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2752"/>
            <a:ext cx="11658600" cy="765048"/>
          </a:xfrm>
        </p:spPr>
        <p:txBody>
          <a:bodyPr/>
          <a:lstStyle/>
          <a:p>
            <a:pPr marL="669466" lvl="0" indent="-571500">
              <a:spcBef>
                <a:spcPts val="1000"/>
              </a:spcBef>
              <a:buFont typeface="Wingdings" panose="05000000000000000000" pitchFamily="2" charset="2"/>
              <a:buChar char="§"/>
            </a:pPr>
            <a:r>
              <a:rPr lang="en-US" sz="4000" b="1" spc="0" dirty="0" smtClean="0">
                <a:solidFill>
                  <a:srgbClr val="FFC000"/>
                </a:solidFill>
                <a:latin typeface="Arial Narrow" pitchFamily="34" charset="0"/>
                <a:ea typeface="+mn-ea"/>
                <a:cs typeface="+mn-cs"/>
              </a:rPr>
              <a:t>Methods and Materials:</a:t>
            </a:r>
            <a:r>
              <a:rPr lang="en-US" sz="4000" b="1" spc="0" dirty="0">
                <a:solidFill>
                  <a:srgbClr val="FFC000"/>
                </a:solidFill>
                <a:latin typeface="Arial Narrow" pitchFamily="34" charset="0"/>
                <a:ea typeface="+mn-ea"/>
                <a:cs typeface="+mn-cs"/>
              </a:rPr>
              <a:t/>
            </a:r>
            <a:br>
              <a:rPr lang="en-US" sz="4000" b="1" spc="0" dirty="0">
                <a:solidFill>
                  <a:srgbClr val="FFC000"/>
                </a:solidFill>
                <a:latin typeface="Arial Narrow" pitchFamily="34" charset="0"/>
                <a:ea typeface="+mn-ea"/>
                <a:cs typeface="+mn-cs"/>
              </a:rPr>
            </a:br>
            <a:endParaRPr lang="en-US" dirty="0"/>
          </a:p>
        </p:txBody>
      </p:sp>
      <p:sp>
        <p:nvSpPr>
          <p:cNvPr id="3" name="Content Placeholder 2"/>
          <p:cNvSpPr>
            <a:spLocks noGrp="1"/>
          </p:cNvSpPr>
          <p:nvPr>
            <p:ph idx="1"/>
          </p:nvPr>
        </p:nvSpPr>
        <p:spPr>
          <a:xfrm>
            <a:off x="1371600" y="1600200"/>
            <a:ext cx="11658600" cy="7391400"/>
          </a:xfrm>
          <a:ln>
            <a:solidFill>
              <a:srgbClr val="FFC000"/>
            </a:solidFill>
          </a:ln>
        </p:spPr>
        <p:txBody>
          <a:bodyPr>
            <a:normAutofit fontScale="92500" lnSpcReduction="10000"/>
          </a:bodyPr>
          <a:lstStyle/>
          <a:p>
            <a:pPr marL="97966" indent="0">
              <a:buNone/>
            </a:pPr>
            <a:endParaRPr lang="en-US" dirty="0" smtClean="0"/>
          </a:p>
          <a:p>
            <a:pPr marL="97966" indent="0">
              <a:buNone/>
            </a:pPr>
            <a:endParaRPr lang="en-US" dirty="0"/>
          </a:p>
          <a:p>
            <a:pPr marL="97966" indent="0">
              <a:buNone/>
            </a:pPr>
            <a:endParaRPr lang="en-US" dirty="0" smtClean="0"/>
          </a:p>
          <a:p>
            <a:pPr marL="97966" indent="0">
              <a:buNone/>
            </a:pPr>
            <a:endParaRPr lang="en-US" dirty="0"/>
          </a:p>
          <a:p>
            <a:pPr marL="97966" indent="0">
              <a:buNone/>
            </a:pPr>
            <a:endParaRPr lang="en-US" dirty="0" smtClean="0"/>
          </a:p>
          <a:p>
            <a:pPr marL="97966" indent="0">
              <a:buNone/>
            </a:pPr>
            <a:endParaRPr lang="en-US" dirty="0"/>
          </a:p>
          <a:p>
            <a:pPr marL="97966" indent="0">
              <a:buNone/>
            </a:pPr>
            <a:endParaRPr lang="en-US" dirty="0" smtClean="0"/>
          </a:p>
          <a:p>
            <a:pPr marL="97966" indent="0">
              <a:buNone/>
            </a:pPr>
            <a:endParaRPr lang="en-US" dirty="0" smtClean="0"/>
          </a:p>
          <a:p>
            <a:pPr marL="97966" indent="0">
              <a:buNone/>
            </a:pPr>
            <a:endParaRPr lang="en-US" dirty="0" smtClean="0"/>
          </a:p>
          <a:p>
            <a:pPr marL="97966" indent="0">
              <a:buNone/>
            </a:pPr>
            <a:endParaRPr lang="en-US" sz="2800" dirty="0" smtClean="0"/>
          </a:p>
          <a:p>
            <a:pPr marL="97966" indent="0">
              <a:buNone/>
            </a:pPr>
            <a:r>
              <a:rPr lang="en-US" sz="2800" dirty="0" smtClean="0"/>
              <a:t>Flow diagram of In vitro experimental study</a:t>
            </a:r>
            <a:endParaRPr lang="en-US" sz="2800" dirty="0"/>
          </a:p>
        </p:txBody>
      </p:sp>
      <p:pic>
        <p:nvPicPr>
          <p:cNvPr id="4" name="Picture 3" descr="C:\Users\honey-pc\Desktop\111.PNG"/>
          <p:cNvPicPr/>
          <p:nvPr/>
        </p:nvPicPr>
        <p:blipFill>
          <a:blip r:embed="rId2" cstate="print"/>
          <a:srcRect/>
          <a:stretch>
            <a:fillRect/>
          </a:stretch>
        </p:blipFill>
        <p:spPr bwMode="auto">
          <a:xfrm>
            <a:off x="762000" y="1295400"/>
            <a:ext cx="12649200" cy="6858000"/>
          </a:xfrm>
          <a:prstGeom prst="rect">
            <a:avLst/>
          </a:prstGeom>
          <a:noFill/>
          <a:ln w="9525">
            <a:noFill/>
            <a:miter lim="800000"/>
            <a:headEnd/>
            <a:tailEnd/>
          </a:ln>
        </p:spPr>
      </p:pic>
    </p:spTree>
    <p:extLst>
      <p:ext uri="{BB962C8B-B14F-4D97-AF65-F5344CB8AC3E}">
        <p14:creationId xmlns:p14="http://schemas.microsoft.com/office/powerpoint/2010/main" val="27491205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FFC000"/>
                </a:solidFill>
                <a:latin typeface="Arial Narrow" pitchFamily="34" charset="0"/>
              </a:rPr>
              <a:t>Results And Discussion:</a:t>
            </a:r>
            <a:endParaRPr lang="en-US" sz="4000" b="1" dirty="0">
              <a:solidFill>
                <a:srgbClr val="FFC000"/>
              </a:solidFill>
              <a:latin typeface="Arial Narrow" pitchFamily="34" charset="0"/>
            </a:endParaRPr>
          </a:p>
        </p:txBody>
      </p:sp>
      <p:sp>
        <p:nvSpPr>
          <p:cNvPr id="3" name="Text Placeholder 2"/>
          <p:cNvSpPr>
            <a:spLocks noGrp="1"/>
          </p:cNvSpPr>
          <p:nvPr>
            <p:ph type="body" idx="1"/>
          </p:nvPr>
        </p:nvSpPr>
        <p:spPr>
          <a:xfrm>
            <a:off x="685800" y="1600200"/>
            <a:ext cx="6060282" cy="853016"/>
          </a:xfrm>
        </p:spPr>
        <p:txBody>
          <a:bodyPr>
            <a:normAutofit/>
          </a:bodyPr>
          <a:lstStyle/>
          <a:p>
            <a:r>
              <a:rPr lang="en-US" dirty="0" smtClean="0"/>
              <a:t> Characterization of NPs: </a:t>
            </a:r>
          </a:p>
        </p:txBody>
      </p:sp>
      <p:pic>
        <p:nvPicPr>
          <p:cNvPr id="9" name="Picture 8" descr="C:\Users\PAK\Desktop\Rahat UV.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101" y="2622338"/>
            <a:ext cx="3992499" cy="2999740"/>
          </a:xfrm>
          <a:prstGeom prst="rect">
            <a:avLst/>
          </a:prstGeom>
          <a:noFill/>
          <a:ln>
            <a:noFill/>
          </a:ln>
        </p:spPr>
      </p:pic>
      <p:pic>
        <p:nvPicPr>
          <p:cNvPr id="11" name="Picture 10"/>
          <p:cNvPicPr/>
          <p:nvPr/>
        </p:nvPicPr>
        <p:blipFill>
          <a:blip r:embed="rId4"/>
          <a:stretch>
            <a:fillRect/>
          </a:stretch>
        </p:blipFill>
        <p:spPr>
          <a:xfrm>
            <a:off x="304800" y="5791200"/>
            <a:ext cx="4114800" cy="3187276"/>
          </a:xfrm>
          <a:prstGeom prst="rect">
            <a:avLst/>
          </a:prstGeom>
        </p:spPr>
      </p:pic>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53400" y="2601002"/>
            <a:ext cx="4724400" cy="3021076"/>
          </a:xfrm>
          <a:prstGeom prst="rect">
            <a:avLst/>
          </a:prstGeom>
          <a:noFill/>
        </p:spPr>
      </p:pic>
      <p:pic>
        <p:nvPicPr>
          <p:cNvPr id="13" name="Picture 12"/>
          <p:cNvPicPr/>
          <p:nvPr/>
        </p:nvPicPr>
        <p:blipFill>
          <a:blip r:embed="rId6">
            <a:extLst>
              <a:ext uri="{28A0092B-C50C-407E-A947-70E740481C1C}">
                <a14:useLocalDpi xmlns:a14="http://schemas.microsoft.com/office/drawing/2010/main" val="0"/>
              </a:ext>
            </a:extLst>
          </a:blip>
          <a:srcRect/>
          <a:stretch>
            <a:fillRect/>
          </a:stretch>
        </p:blipFill>
        <p:spPr bwMode="auto">
          <a:xfrm>
            <a:off x="8305800" y="5775960"/>
            <a:ext cx="4572000" cy="3187276"/>
          </a:xfrm>
          <a:prstGeom prst="rect">
            <a:avLst/>
          </a:prstGeom>
          <a:noFill/>
          <a:ln>
            <a:noFill/>
          </a:ln>
        </p:spPr>
      </p:pic>
      <p:pic>
        <p:nvPicPr>
          <p:cNvPr id="14" name="Picture 13"/>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72940" y="2622339"/>
            <a:ext cx="3451860" cy="3168861"/>
          </a:xfrm>
          <a:prstGeom prst="rect">
            <a:avLst/>
          </a:prstGeom>
          <a:noFill/>
          <a:ln>
            <a:noFill/>
          </a:ln>
        </p:spPr>
      </p:pic>
      <p:pic>
        <p:nvPicPr>
          <p:cNvPr id="15" name="Picture 14"/>
          <p:cNvPicPr/>
          <p:nvPr/>
        </p:nvPicPr>
        <p:blipFill>
          <a:blip r:embed="rId8"/>
          <a:stretch>
            <a:fillRect/>
          </a:stretch>
        </p:blipFill>
        <p:spPr>
          <a:xfrm>
            <a:off x="4619625" y="5960323"/>
            <a:ext cx="3486150" cy="3018153"/>
          </a:xfrm>
          <a:prstGeom prst="rect">
            <a:avLst/>
          </a:prstGeom>
        </p:spPr>
      </p:pic>
    </p:spTree>
    <p:extLst>
      <p:ext uri="{BB962C8B-B14F-4D97-AF65-F5344CB8AC3E}">
        <p14:creationId xmlns:p14="http://schemas.microsoft.com/office/powerpoint/2010/main" val="14449676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371600" y="682752"/>
            <a:ext cx="11658600" cy="8156448"/>
          </a:xfrm>
        </p:spPr>
        <p:txBody>
          <a:bodyPr/>
          <a:lstStyle/>
          <a:p>
            <a:r>
              <a:rPr lang="en-US" sz="3200" dirty="0">
                <a:latin typeface="Arial Narrow" panose="020B0606020202030204" pitchFamily="34" charset="0"/>
              </a:rPr>
              <a:t>The synthesis of chitosan nanoparticles was confirmed through UV-Visible </a:t>
            </a:r>
            <a:r>
              <a:rPr lang="en-US" sz="3200" dirty="0" smtClean="0">
                <a:latin typeface="Arial Narrow" panose="020B0606020202030204" pitchFamily="34" charset="0"/>
              </a:rPr>
              <a:t>spectroscopy. </a:t>
            </a:r>
            <a:r>
              <a:rPr lang="en-US" sz="3200" dirty="0">
                <a:latin typeface="Arial Narrow" panose="020B0606020202030204" pitchFamily="34" charset="0"/>
              </a:rPr>
              <a:t>The reported UV-Visible spectrum showed an absorption peak at 434 nm</a:t>
            </a:r>
            <a:br>
              <a:rPr lang="en-US" sz="3200" dirty="0">
                <a:latin typeface="Arial Narrow" panose="020B0606020202030204" pitchFamily="34" charset="0"/>
              </a:rPr>
            </a:br>
            <a:r>
              <a:rPr lang="en-US" sz="3200" dirty="0" smtClean="0">
                <a:latin typeface="Arial Narrow" panose="020B0606020202030204" pitchFamily="34" charset="0"/>
              </a:rPr>
              <a:t/>
            </a:r>
            <a:br>
              <a:rPr lang="en-US" sz="3200" dirty="0" smtClean="0">
                <a:latin typeface="Arial Narrow" panose="020B0606020202030204" pitchFamily="34" charset="0"/>
              </a:rPr>
            </a:br>
            <a:r>
              <a:rPr lang="en-US" sz="3200" dirty="0" smtClean="0">
                <a:latin typeface="Arial Narrow" panose="020B0606020202030204" pitchFamily="34" charset="0"/>
              </a:rPr>
              <a:t>The </a:t>
            </a:r>
            <a:r>
              <a:rPr lang="en-US" sz="3200" dirty="0">
                <a:latin typeface="Arial Narrow" panose="020B0606020202030204" pitchFamily="34" charset="0"/>
              </a:rPr>
              <a:t>SEM analysis revealed that MLCNPs displayed a spherical shape and irregular surface morphology  </a:t>
            </a:r>
            <a:r>
              <a:rPr lang="en-US" sz="3200" dirty="0" smtClean="0">
                <a:latin typeface="Arial Narrow" panose="020B0606020202030204" pitchFamily="34" charset="0"/>
              </a:rPr>
              <a:t>while </a:t>
            </a:r>
            <a:r>
              <a:rPr lang="en-US" sz="3200" dirty="0">
                <a:latin typeface="Arial Narrow" panose="020B0606020202030204" pitchFamily="34" charset="0"/>
              </a:rPr>
              <a:t>DLS showed a mean particle size was 97.5 </a:t>
            </a:r>
            <a:r>
              <a:rPr lang="en-US" sz="3200" dirty="0" smtClean="0">
                <a:latin typeface="Arial Narrow" panose="020B0606020202030204" pitchFamily="34" charset="0"/>
              </a:rPr>
              <a:t>nm.</a:t>
            </a:r>
            <a:br>
              <a:rPr lang="en-US" sz="3200" dirty="0" smtClean="0">
                <a:latin typeface="Arial Narrow" panose="020B0606020202030204" pitchFamily="34" charset="0"/>
              </a:rPr>
            </a:br>
            <a:r>
              <a:rPr lang="en-US" sz="3200" dirty="0" smtClean="0">
                <a:latin typeface="Arial Narrow" panose="020B0606020202030204" pitchFamily="34" charset="0"/>
              </a:rPr>
              <a:t/>
            </a:r>
            <a:br>
              <a:rPr lang="en-US" sz="3200" dirty="0" smtClean="0">
                <a:latin typeface="Arial Narrow" panose="020B0606020202030204" pitchFamily="34" charset="0"/>
              </a:rPr>
            </a:br>
            <a:r>
              <a:rPr lang="en-US" sz="3200" dirty="0" smtClean="0">
                <a:latin typeface="Arial Narrow" panose="020B0606020202030204" pitchFamily="34" charset="0"/>
              </a:rPr>
              <a:t>From the </a:t>
            </a:r>
            <a:r>
              <a:rPr lang="en-US" sz="3200" dirty="0">
                <a:latin typeface="Arial Narrow" panose="020B0606020202030204" pitchFamily="34" charset="0"/>
              </a:rPr>
              <a:t>TEM micrograph of the nanoparticles </a:t>
            </a:r>
            <a:r>
              <a:rPr lang="en-US" sz="3200" dirty="0" smtClean="0">
                <a:latin typeface="Arial Narrow" panose="020B0606020202030204" pitchFamily="34" charset="0"/>
              </a:rPr>
              <a:t>It </a:t>
            </a:r>
            <a:r>
              <a:rPr lang="en-US" sz="3200" dirty="0">
                <a:latin typeface="Arial Narrow" panose="020B0606020202030204" pitchFamily="34" charset="0"/>
              </a:rPr>
              <a:t>is clear </a:t>
            </a:r>
            <a:r>
              <a:rPr lang="en-US" sz="3200" dirty="0" smtClean="0">
                <a:latin typeface="Arial Narrow" panose="020B0606020202030204" pitchFamily="34" charset="0"/>
              </a:rPr>
              <a:t> </a:t>
            </a:r>
            <a:r>
              <a:rPr lang="en-US" sz="3200" dirty="0">
                <a:latin typeface="Arial Narrow" panose="020B0606020202030204" pitchFamily="34" charset="0"/>
              </a:rPr>
              <a:t>that MLCNPs are spherical with a smooth surface. </a:t>
            </a:r>
            <a:r>
              <a:rPr lang="en-US" sz="3200" dirty="0" smtClean="0">
                <a:latin typeface="Arial Narrow" panose="020B0606020202030204" pitchFamily="34" charset="0"/>
              </a:rPr>
              <a:t/>
            </a:r>
            <a:br>
              <a:rPr lang="en-US" sz="3200" dirty="0" smtClean="0">
                <a:latin typeface="Arial Narrow" panose="020B0606020202030204" pitchFamily="34" charset="0"/>
              </a:rPr>
            </a:br>
            <a:r>
              <a:rPr lang="en-US" sz="3200" dirty="0" smtClean="0">
                <a:latin typeface="Arial Narrow" panose="020B0606020202030204" pitchFamily="34" charset="0"/>
              </a:rPr>
              <a:t/>
            </a:r>
            <a:br>
              <a:rPr lang="en-US" sz="3200" dirty="0" smtClean="0">
                <a:latin typeface="Arial Narrow" panose="020B0606020202030204" pitchFamily="34" charset="0"/>
              </a:rPr>
            </a:br>
            <a:r>
              <a:rPr lang="en-US" sz="3200" dirty="0" smtClean="0">
                <a:latin typeface="Arial Narrow" panose="020B0606020202030204" pitchFamily="34" charset="0"/>
              </a:rPr>
              <a:t>Zeta </a:t>
            </a:r>
            <a:r>
              <a:rPr lang="en-US" sz="3200" dirty="0">
                <a:latin typeface="Arial Narrow" panose="020B0606020202030204" pitchFamily="34" charset="0"/>
              </a:rPr>
              <a:t>potential was used to characterize the surface charge of the MLCNPs. The </a:t>
            </a:r>
            <a:r>
              <a:rPr lang="en-US" sz="3200" dirty="0" smtClean="0">
                <a:latin typeface="Arial Narrow" panose="020B0606020202030204" pitchFamily="34" charset="0"/>
              </a:rPr>
              <a:t>synthesized </a:t>
            </a:r>
            <a:r>
              <a:rPr lang="en-US" sz="3200" dirty="0">
                <a:latin typeface="Arial Narrow" panose="020B0606020202030204" pitchFamily="34" charset="0"/>
              </a:rPr>
              <a:t>particles possessed a substantial zeta potential of +1.04 mV </a:t>
            </a:r>
            <a:r>
              <a:rPr lang="en-US" sz="3200" dirty="0" smtClean="0">
                <a:latin typeface="Arial Narrow" panose="020B0606020202030204" pitchFamily="34" charset="0"/>
              </a:rPr>
              <a:t>.</a:t>
            </a:r>
            <a:br>
              <a:rPr lang="en-US" sz="3200" dirty="0" smtClean="0">
                <a:latin typeface="Arial Narrow" panose="020B0606020202030204" pitchFamily="34" charset="0"/>
              </a:rPr>
            </a:br>
            <a:r>
              <a:rPr lang="en-US" sz="3200" dirty="0">
                <a:latin typeface="Arial Narrow" panose="020B0606020202030204" pitchFamily="34" charset="0"/>
              </a:rPr>
              <a:t/>
            </a:r>
            <a:br>
              <a:rPr lang="en-US" sz="3200" dirty="0">
                <a:latin typeface="Arial Narrow" panose="020B0606020202030204" pitchFamily="34" charset="0"/>
              </a:rPr>
            </a:br>
            <a:r>
              <a:rPr lang="en-US" sz="3200" dirty="0" smtClean="0">
                <a:latin typeface="Arial Narrow" panose="020B0606020202030204" pitchFamily="34" charset="0"/>
              </a:rPr>
              <a:t>The </a:t>
            </a:r>
            <a:r>
              <a:rPr lang="en-US" sz="3200" dirty="0">
                <a:latin typeface="Arial Narrow" panose="020B0606020202030204" pitchFamily="34" charset="0"/>
              </a:rPr>
              <a:t>percentage of drug-loaded chitosan was DLC of 91.5 µg/ mL, and the encapsulation efficiency was 97.56%. </a:t>
            </a:r>
            <a:br>
              <a:rPr lang="en-US" sz="3200" dirty="0">
                <a:latin typeface="Arial Narrow" panose="020B0606020202030204" pitchFamily="34" charset="0"/>
              </a:rPr>
            </a:br>
            <a:r>
              <a:rPr lang="en-US" sz="3200" dirty="0">
                <a:latin typeface="Arial Narrow" panose="020B0606020202030204" pitchFamily="34" charset="0"/>
              </a:rPr>
              <a:t> </a:t>
            </a:r>
            <a:br>
              <a:rPr lang="en-US" sz="3200" dirty="0">
                <a:latin typeface="Arial Narrow" panose="020B0606020202030204" pitchFamily="34" charset="0"/>
              </a:rPr>
            </a:br>
            <a:r>
              <a:rPr lang="en-US" sz="2400" dirty="0" smtClean="0"/>
              <a:t/>
            </a:r>
            <a:br>
              <a:rPr lang="en-US" sz="2400" dirty="0" smtClean="0"/>
            </a:br>
            <a:r>
              <a:rPr lang="en-US" sz="2400" dirty="0" smtClean="0">
                <a:latin typeface="Arial Narrow" panose="020B0606020202030204" pitchFamily="34" charset="0"/>
              </a:rPr>
              <a:t/>
            </a:r>
            <a:br>
              <a:rPr lang="en-US" sz="2400" dirty="0" smtClean="0">
                <a:latin typeface="Arial Narrow" panose="020B0606020202030204" pitchFamily="34" charset="0"/>
              </a:rPr>
            </a:br>
            <a:r>
              <a:rPr lang="en-US" sz="2400" dirty="0" smtClean="0">
                <a:latin typeface="Arial Narrow" panose="020B0606020202030204" pitchFamily="34" charset="0"/>
              </a:rPr>
              <a:t/>
            </a:r>
            <a:br>
              <a:rPr lang="en-US" sz="2400" dirty="0" smtClean="0">
                <a:latin typeface="Arial Narrow" panose="020B0606020202030204" pitchFamily="34" charset="0"/>
              </a:rPr>
            </a:br>
            <a:r>
              <a:rPr lang="en-US" sz="2400" dirty="0" smtClean="0">
                <a:latin typeface="Arial Narrow" panose="020B0606020202030204" pitchFamily="34" charset="0"/>
              </a:rPr>
              <a:t/>
            </a:r>
            <a:br>
              <a:rPr lang="en-US" sz="2400" dirty="0" smtClean="0">
                <a:latin typeface="Arial Narrow" panose="020B0606020202030204" pitchFamily="34" charset="0"/>
              </a:rPr>
            </a:br>
            <a:endParaRPr lang="en-US" sz="2400" dirty="0">
              <a:latin typeface="Arial Narrow" panose="020B0606020202030204" pitchFamily="34" charset="0"/>
            </a:endParaRPr>
          </a:p>
        </p:txBody>
      </p:sp>
    </p:spTree>
    <p:extLst>
      <p:ext uri="{BB962C8B-B14F-4D97-AF65-F5344CB8AC3E}">
        <p14:creationId xmlns:p14="http://schemas.microsoft.com/office/powerpoint/2010/main" val="16095201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2752"/>
            <a:ext cx="12344400" cy="917448"/>
          </a:xfrm>
        </p:spPr>
        <p:txBody>
          <a:bodyPr/>
          <a:lstStyle/>
          <a:p>
            <a:r>
              <a:rPr lang="en-US" sz="4000" b="1" dirty="0" smtClean="0">
                <a:solidFill>
                  <a:srgbClr val="FFC000"/>
                </a:solidFill>
                <a:latin typeface="Arial Narrow" pitchFamily="34" charset="0"/>
              </a:rPr>
              <a:t>In Vitro Study:</a:t>
            </a:r>
            <a:endParaRPr lang="en-US" sz="4000" b="1" i="1" dirty="0">
              <a:solidFill>
                <a:srgbClr val="FFC000"/>
              </a:solidFill>
              <a:latin typeface="Arial Narrow" pitchFamily="34" charset="0"/>
            </a:endParaRPr>
          </a:p>
        </p:txBody>
      </p:sp>
      <p:sp>
        <p:nvSpPr>
          <p:cNvPr id="4" name="Content Placeholder 3"/>
          <p:cNvSpPr>
            <a:spLocks noGrp="1"/>
          </p:cNvSpPr>
          <p:nvPr>
            <p:ph sz="half" idx="2"/>
          </p:nvPr>
        </p:nvSpPr>
        <p:spPr>
          <a:xfrm>
            <a:off x="6983016" y="1981200"/>
            <a:ext cx="6057900" cy="6414087"/>
          </a:xfrm>
        </p:spPr>
        <p:txBody>
          <a:bodyPr>
            <a:normAutofit/>
          </a:bodyPr>
          <a:lstStyle/>
          <a:p>
            <a:r>
              <a:rPr lang="en-US" sz="3200" dirty="0">
                <a:latin typeface="Arial Narrow" panose="020B0606020202030204" pitchFamily="34" charset="0"/>
              </a:rPr>
              <a:t>The cytotoxicity of conventional miltefosine and MLCNPs was assessed at six different concentrations (50, 40, </a:t>
            </a:r>
            <a:r>
              <a:rPr lang="en-US" sz="3200" dirty="0" smtClean="0">
                <a:latin typeface="Arial Narrow" panose="020B0606020202030204" pitchFamily="34" charset="0"/>
              </a:rPr>
              <a:t>30, 20</a:t>
            </a:r>
            <a:r>
              <a:rPr lang="en-US" sz="3200" dirty="0">
                <a:latin typeface="Arial Narrow" panose="020B0606020202030204" pitchFamily="34" charset="0"/>
              </a:rPr>
              <a:t>, 10, 5 µg/mL) for 24, 48, and 72 h. The mean viability percentage of promastigotes exposed to different MLCNPs and conventional miltefosine concentrations is illustrated in </a:t>
            </a:r>
            <a:r>
              <a:rPr lang="en-US" sz="3200" dirty="0" smtClean="0">
                <a:latin typeface="Arial Narrow" panose="020B0606020202030204" pitchFamily="34" charset="0"/>
              </a:rPr>
              <a:t>the table.</a:t>
            </a:r>
            <a:endParaRPr lang="en-US" sz="3200" dirty="0">
              <a:latin typeface="Arial Narrow" panose="020B0606020202030204" pitchFamily="34" charset="0"/>
            </a:endParaRPr>
          </a:p>
        </p:txBody>
      </p:sp>
      <p:sp>
        <p:nvSpPr>
          <p:cNvPr id="6" name="Rectangle 1"/>
          <p:cNvSpPr>
            <a:spLocks noChangeArrowheads="1"/>
          </p:cNvSpPr>
          <p:nvPr/>
        </p:nvSpPr>
        <p:spPr bwMode="auto">
          <a:xfrm>
            <a:off x="-701227" y="-1440656"/>
            <a:ext cx="149479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2104067483"/>
              </p:ext>
            </p:extLst>
          </p:nvPr>
        </p:nvGraphicFramePr>
        <p:xfrm>
          <a:off x="457200" y="1828803"/>
          <a:ext cx="6705600" cy="6172194"/>
        </p:xfrm>
        <a:graphic>
          <a:graphicData uri="http://schemas.openxmlformats.org/drawingml/2006/table">
            <a:tbl>
              <a:tblPr firstRow="1" firstCol="1" bandRow="1">
                <a:tableStyleId>{5C22544A-7EE6-4342-B048-85BDC9FD1C3A}</a:tableStyleId>
              </a:tblPr>
              <a:tblGrid>
                <a:gridCol w="1322736"/>
                <a:gridCol w="938896"/>
                <a:gridCol w="938896"/>
                <a:gridCol w="863111"/>
                <a:gridCol w="884162"/>
                <a:gridCol w="884162"/>
                <a:gridCol w="873637"/>
              </a:tblGrid>
              <a:tr h="881742">
                <a:tc rowSpan="2">
                  <a:txBody>
                    <a:bodyPr/>
                    <a:lstStyle/>
                    <a:p>
                      <a:pPr marL="0" marR="0" algn="just">
                        <a:lnSpc>
                          <a:spcPts val="1300"/>
                        </a:lnSpc>
                        <a:spcBef>
                          <a:spcPts val="0"/>
                        </a:spcBef>
                        <a:spcAft>
                          <a:spcPts val="0"/>
                        </a:spcAft>
                      </a:pPr>
                      <a:r>
                        <a:rPr lang="en-US" sz="1600">
                          <a:effectLst/>
                        </a:rPr>
                        <a:t>Concentrations </a:t>
                      </a:r>
                      <a:endPar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gridSpan="2">
                  <a:txBody>
                    <a:bodyPr/>
                    <a:lstStyle/>
                    <a:p>
                      <a:pPr marL="0" marR="0" algn="just">
                        <a:lnSpc>
                          <a:spcPts val="1300"/>
                        </a:lnSpc>
                        <a:spcBef>
                          <a:spcPts val="0"/>
                        </a:spcBef>
                        <a:spcAft>
                          <a:spcPts val="0"/>
                        </a:spcAft>
                      </a:pPr>
                      <a:r>
                        <a:rPr lang="en-US" sz="1600">
                          <a:effectLst/>
                        </a:rPr>
                        <a:t>24 h</a:t>
                      </a:r>
                      <a:endPar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hMerge="1">
                  <a:txBody>
                    <a:bodyPr/>
                    <a:lstStyle/>
                    <a:p>
                      <a:endParaRPr lang="en-US"/>
                    </a:p>
                  </a:txBody>
                  <a:tcPr/>
                </a:tc>
                <a:tc gridSpan="2">
                  <a:txBody>
                    <a:bodyPr/>
                    <a:lstStyle/>
                    <a:p>
                      <a:pPr marL="0" marR="0" algn="just">
                        <a:lnSpc>
                          <a:spcPts val="1300"/>
                        </a:lnSpc>
                        <a:spcBef>
                          <a:spcPts val="0"/>
                        </a:spcBef>
                        <a:spcAft>
                          <a:spcPts val="0"/>
                        </a:spcAft>
                      </a:pPr>
                      <a:r>
                        <a:rPr lang="en-US" sz="1600">
                          <a:effectLst/>
                        </a:rPr>
                        <a:t>48 h</a:t>
                      </a:r>
                      <a:endPar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hMerge="1">
                  <a:txBody>
                    <a:bodyPr/>
                    <a:lstStyle/>
                    <a:p>
                      <a:endParaRPr lang="en-US"/>
                    </a:p>
                  </a:txBody>
                  <a:tcPr/>
                </a:tc>
                <a:tc gridSpan="2">
                  <a:txBody>
                    <a:bodyPr/>
                    <a:lstStyle/>
                    <a:p>
                      <a:pPr marL="0" marR="0" algn="just">
                        <a:lnSpc>
                          <a:spcPts val="1300"/>
                        </a:lnSpc>
                        <a:spcBef>
                          <a:spcPts val="0"/>
                        </a:spcBef>
                        <a:spcAft>
                          <a:spcPts val="0"/>
                        </a:spcAft>
                      </a:pPr>
                      <a:r>
                        <a:rPr lang="en-US" sz="1600">
                          <a:effectLst/>
                        </a:rPr>
                        <a:t>72 h</a:t>
                      </a:r>
                      <a:endPar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hMerge="1">
                  <a:txBody>
                    <a:bodyPr/>
                    <a:lstStyle/>
                    <a:p>
                      <a:endParaRPr lang="en-US"/>
                    </a:p>
                  </a:txBody>
                  <a:tcPr/>
                </a:tc>
              </a:tr>
              <a:tr h="881742">
                <a:tc vMerge="1">
                  <a:txBody>
                    <a:bodyPr/>
                    <a:lstStyle/>
                    <a:p>
                      <a:endParaRPr lang="en-US"/>
                    </a:p>
                  </a:txBody>
                  <a:tcPr/>
                </a:tc>
                <a:tc>
                  <a:txBody>
                    <a:bodyPr/>
                    <a:lstStyle/>
                    <a:p>
                      <a:pPr marL="0" marR="0" algn="just">
                        <a:lnSpc>
                          <a:spcPts val="1300"/>
                        </a:lnSpc>
                        <a:spcBef>
                          <a:spcPts val="0"/>
                        </a:spcBef>
                        <a:spcAft>
                          <a:spcPts val="0"/>
                        </a:spcAft>
                      </a:pPr>
                      <a:r>
                        <a:rPr lang="en-US" sz="1600">
                          <a:effectLst/>
                        </a:rPr>
                        <a:t>MLCNPs</a:t>
                      </a:r>
                      <a:endPar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just">
                        <a:lnSpc>
                          <a:spcPts val="1300"/>
                        </a:lnSpc>
                        <a:spcBef>
                          <a:spcPts val="0"/>
                        </a:spcBef>
                        <a:spcAft>
                          <a:spcPts val="0"/>
                        </a:spcAft>
                      </a:pPr>
                      <a:r>
                        <a:rPr lang="en-US" sz="1600">
                          <a:effectLst/>
                        </a:rPr>
                        <a:t>Con MFS</a:t>
                      </a:r>
                      <a:endPar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just">
                        <a:lnSpc>
                          <a:spcPts val="1300"/>
                        </a:lnSpc>
                        <a:spcBef>
                          <a:spcPts val="0"/>
                        </a:spcBef>
                        <a:spcAft>
                          <a:spcPts val="0"/>
                        </a:spcAft>
                      </a:pPr>
                      <a:r>
                        <a:rPr lang="en-US" sz="1600">
                          <a:effectLst/>
                        </a:rPr>
                        <a:t>MLCNPs</a:t>
                      </a:r>
                      <a:endPar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just">
                        <a:lnSpc>
                          <a:spcPts val="1300"/>
                        </a:lnSpc>
                        <a:spcBef>
                          <a:spcPts val="0"/>
                        </a:spcBef>
                        <a:spcAft>
                          <a:spcPts val="0"/>
                        </a:spcAft>
                      </a:pPr>
                      <a:r>
                        <a:rPr lang="en-US" sz="1600">
                          <a:effectLst/>
                        </a:rPr>
                        <a:t>Con MFS</a:t>
                      </a:r>
                      <a:endPar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just">
                        <a:lnSpc>
                          <a:spcPts val="1300"/>
                        </a:lnSpc>
                        <a:spcBef>
                          <a:spcPts val="0"/>
                        </a:spcBef>
                        <a:spcAft>
                          <a:spcPts val="0"/>
                        </a:spcAft>
                      </a:pPr>
                      <a:r>
                        <a:rPr lang="en-US" sz="1600">
                          <a:effectLst/>
                        </a:rPr>
                        <a:t>MLCNPs</a:t>
                      </a:r>
                      <a:endPar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just">
                        <a:lnSpc>
                          <a:spcPts val="1300"/>
                        </a:lnSpc>
                        <a:spcBef>
                          <a:spcPts val="0"/>
                        </a:spcBef>
                        <a:spcAft>
                          <a:spcPts val="0"/>
                        </a:spcAft>
                      </a:pPr>
                      <a:r>
                        <a:rPr lang="en-US" sz="1600">
                          <a:effectLst/>
                        </a:rPr>
                        <a:t>Con MFS</a:t>
                      </a:r>
                      <a:endPar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r>
              <a:tr h="881742">
                <a:tc>
                  <a:txBody>
                    <a:bodyPr/>
                    <a:lstStyle/>
                    <a:p>
                      <a:pPr marL="0" marR="0" algn="just">
                        <a:lnSpc>
                          <a:spcPts val="1300"/>
                        </a:lnSpc>
                        <a:spcBef>
                          <a:spcPts val="0"/>
                        </a:spcBef>
                        <a:spcAft>
                          <a:spcPts val="0"/>
                        </a:spcAft>
                      </a:pPr>
                      <a:r>
                        <a:rPr lang="en-US" sz="1600">
                          <a:effectLst/>
                        </a:rPr>
                        <a:t>50 µg/mL</a:t>
                      </a:r>
                      <a:endPar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just">
                        <a:lnSpc>
                          <a:spcPts val="1300"/>
                        </a:lnSpc>
                        <a:spcBef>
                          <a:spcPts val="0"/>
                        </a:spcBef>
                        <a:spcAft>
                          <a:spcPts val="0"/>
                        </a:spcAft>
                      </a:pPr>
                      <a:r>
                        <a:rPr lang="en-US" sz="1600">
                          <a:effectLst/>
                        </a:rPr>
                        <a:t>16 ± 4.2</a:t>
                      </a:r>
                      <a:endPar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just">
                        <a:lnSpc>
                          <a:spcPts val="1300"/>
                        </a:lnSpc>
                        <a:spcBef>
                          <a:spcPts val="0"/>
                        </a:spcBef>
                        <a:spcAft>
                          <a:spcPts val="0"/>
                        </a:spcAft>
                      </a:pPr>
                      <a:r>
                        <a:rPr lang="en-US" sz="1600">
                          <a:effectLst/>
                        </a:rPr>
                        <a:t>28 ± 1.1</a:t>
                      </a:r>
                      <a:endPar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just">
                        <a:lnSpc>
                          <a:spcPts val="1300"/>
                        </a:lnSpc>
                        <a:spcBef>
                          <a:spcPts val="0"/>
                        </a:spcBef>
                        <a:spcAft>
                          <a:spcPts val="0"/>
                        </a:spcAft>
                      </a:pPr>
                      <a:r>
                        <a:rPr lang="en-US" sz="1600">
                          <a:effectLst/>
                        </a:rPr>
                        <a:t>14 ± 0.7</a:t>
                      </a:r>
                      <a:endPar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just">
                        <a:lnSpc>
                          <a:spcPts val="1300"/>
                        </a:lnSpc>
                        <a:spcBef>
                          <a:spcPts val="0"/>
                        </a:spcBef>
                        <a:spcAft>
                          <a:spcPts val="0"/>
                        </a:spcAft>
                      </a:pPr>
                      <a:r>
                        <a:rPr lang="en-US" sz="1600">
                          <a:effectLst/>
                        </a:rPr>
                        <a:t>21 ± 0.7</a:t>
                      </a:r>
                      <a:endPar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just">
                        <a:lnSpc>
                          <a:spcPts val="1300"/>
                        </a:lnSpc>
                        <a:spcBef>
                          <a:spcPts val="0"/>
                        </a:spcBef>
                        <a:spcAft>
                          <a:spcPts val="0"/>
                        </a:spcAft>
                      </a:pPr>
                      <a:r>
                        <a:rPr lang="en-US" sz="1600">
                          <a:effectLst/>
                        </a:rPr>
                        <a:t>10 ± 0.3</a:t>
                      </a:r>
                      <a:endPar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just">
                        <a:lnSpc>
                          <a:spcPts val="1300"/>
                        </a:lnSpc>
                        <a:spcBef>
                          <a:spcPts val="0"/>
                        </a:spcBef>
                        <a:spcAft>
                          <a:spcPts val="0"/>
                        </a:spcAft>
                      </a:pPr>
                      <a:r>
                        <a:rPr lang="en-US" sz="1600">
                          <a:effectLst/>
                        </a:rPr>
                        <a:t>18 ± 1.3</a:t>
                      </a:r>
                      <a:endPar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r>
              <a:tr h="881742">
                <a:tc>
                  <a:txBody>
                    <a:bodyPr/>
                    <a:lstStyle/>
                    <a:p>
                      <a:pPr marL="0" marR="0" algn="just">
                        <a:lnSpc>
                          <a:spcPts val="1300"/>
                        </a:lnSpc>
                        <a:spcBef>
                          <a:spcPts val="0"/>
                        </a:spcBef>
                        <a:spcAft>
                          <a:spcPts val="0"/>
                        </a:spcAft>
                      </a:pPr>
                      <a:r>
                        <a:rPr lang="en-US" sz="1600">
                          <a:effectLst/>
                        </a:rPr>
                        <a:t>40 µg/mL</a:t>
                      </a:r>
                      <a:endPar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just">
                        <a:lnSpc>
                          <a:spcPts val="1300"/>
                        </a:lnSpc>
                        <a:spcBef>
                          <a:spcPts val="0"/>
                        </a:spcBef>
                        <a:spcAft>
                          <a:spcPts val="0"/>
                        </a:spcAft>
                      </a:pPr>
                      <a:r>
                        <a:rPr lang="en-US" sz="1600">
                          <a:effectLst/>
                        </a:rPr>
                        <a:t>17 ± 2.5</a:t>
                      </a:r>
                      <a:endPar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just">
                        <a:lnSpc>
                          <a:spcPts val="1300"/>
                        </a:lnSpc>
                        <a:spcBef>
                          <a:spcPts val="0"/>
                        </a:spcBef>
                        <a:spcAft>
                          <a:spcPts val="0"/>
                        </a:spcAft>
                      </a:pPr>
                      <a:r>
                        <a:rPr lang="en-US" sz="1600">
                          <a:effectLst/>
                        </a:rPr>
                        <a:t>30 ± 2.05</a:t>
                      </a:r>
                      <a:endPar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just">
                        <a:lnSpc>
                          <a:spcPts val="1300"/>
                        </a:lnSpc>
                        <a:spcBef>
                          <a:spcPts val="0"/>
                        </a:spcBef>
                        <a:spcAft>
                          <a:spcPts val="0"/>
                        </a:spcAft>
                      </a:pPr>
                      <a:r>
                        <a:rPr lang="en-US" sz="1600">
                          <a:effectLst/>
                        </a:rPr>
                        <a:t>16 ± 0.3</a:t>
                      </a:r>
                      <a:endPar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just">
                        <a:lnSpc>
                          <a:spcPts val="1300"/>
                        </a:lnSpc>
                        <a:spcBef>
                          <a:spcPts val="0"/>
                        </a:spcBef>
                        <a:spcAft>
                          <a:spcPts val="0"/>
                        </a:spcAft>
                      </a:pPr>
                      <a:r>
                        <a:rPr lang="en-US" sz="1600">
                          <a:effectLst/>
                        </a:rPr>
                        <a:t>25 ± 1.8</a:t>
                      </a:r>
                      <a:endPar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just">
                        <a:lnSpc>
                          <a:spcPts val="1300"/>
                        </a:lnSpc>
                        <a:spcBef>
                          <a:spcPts val="0"/>
                        </a:spcBef>
                        <a:spcAft>
                          <a:spcPts val="0"/>
                        </a:spcAft>
                      </a:pPr>
                      <a:r>
                        <a:rPr lang="en-US" sz="1600">
                          <a:effectLst/>
                        </a:rPr>
                        <a:t>12 ± 0.8</a:t>
                      </a:r>
                      <a:endPar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just">
                        <a:lnSpc>
                          <a:spcPts val="1300"/>
                        </a:lnSpc>
                        <a:spcBef>
                          <a:spcPts val="0"/>
                        </a:spcBef>
                        <a:spcAft>
                          <a:spcPts val="0"/>
                        </a:spcAft>
                      </a:pPr>
                      <a:r>
                        <a:rPr lang="en-US" sz="1600">
                          <a:effectLst/>
                        </a:rPr>
                        <a:t>20 ± 2.0</a:t>
                      </a:r>
                      <a:endPar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r>
              <a:tr h="881742">
                <a:tc>
                  <a:txBody>
                    <a:bodyPr/>
                    <a:lstStyle/>
                    <a:p>
                      <a:pPr marL="0" marR="0" algn="just">
                        <a:lnSpc>
                          <a:spcPts val="1300"/>
                        </a:lnSpc>
                        <a:spcBef>
                          <a:spcPts val="0"/>
                        </a:spcBef>
                        <a:spcAft>
                          <a:spcPts val="0"/>
                        </a:spcAft>
                      </a:pPr>
                      <a:r>
                        <a:rPr lang="en-US" sz="1600">
                          <a:effectLst/>
                        </a:rPr>
                        <a:t>30 µg/mL</a:t>
                      </a:r>
                      <a:endPar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just">
                        <a:lnSpc>
                          <a:spcPts val="1300"/>
                        </a:lnSpc>
                        <a:spcBef>
                          <a:spcPts val="0"/>
                        </a:spcBef>
                        <a:spcAft>
                          <a:spcPts val="0"/>
                        </a:spcAft>
                      </a:pPr>
                      <a:r>
                        <a:rPr lang="en-US" sz="1600">
                          <a:effectLst/>
                        </a:rPr>
                        <a:t>20.5 ± 4.5</a:t>
                      </a:r>
                      <a:endPar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just">
                        <a:lnSpc>
                          <a:spcPts val="1300"/>
                        </a:lnSpc>
                        <a:spcBef>
                          <a:spcPts val="0"/>
                        </a:spcBef>
                        <a:spcAft>
                          <a:spcPts val="0"/>
                        </a:spcAft>
                      </a:pPr>
                      <a:r>
                        <a:rPr lang="en-US" sz="1600">
                          <a:effectLst/>
                        </a:rPr>
                        <a:t>33 ± 3.08</a:t>
                      </a:r>
                      <a:endPar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just">
                        <a:lnSpc>
                          <a:spcPts val="1300"/>
                        </a:lnSpc>
                        <a:spcBef>
                          <a:spcPts val="0"/>
                        </a:spcBef>
                        <a:spcAft>
                          <a:spcPts val="0"/>
                        </a:spcAft>
                      </a:pPr>
                      <a:r>
                        <a:rPr lang="en-US" sz="1600">
                          <a:effectLst/>
                        </a:rPr>
                        <a:t>18 ± 1.1</a:t>
                      </a:r>
                      <a:endPar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just">
                        <a:lnSpc>
                          <a:spcPts val="1300"/>
                        </a:lnSpc>
                        <a:spcBef>
                          <a:spcPts val="0"/>
                        </a:spcBef>
                        <a:spcAft>
                          <a:spcPts val="0"/>
                        </a:spcAft>
                      </a:pPr>
                      <a:r>
                        <a:rPr lang="en-US" sz="1600">
                          <a:effectLst/>
                        </a:rPr>
                        <a:t>30 ± 0.9</a:t>
                      </a:r>
                      <a:endPar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just">
                        <a:lnSpc>
                          <a:spcPts val="1300"/>
                        </a:lnSpc>
                        <a:spcBef>
                          <a:spcPts val="0"/>
                        </a:spcBef>
                        <a:spcAft>
                          <a:spcPts val="0"/>
                        </a:spcAft>
                      </a:pPr>
                      <a:r>
                        <a:rPr lang="en-US" sz="1600">
                          <a:effectLst/>
                        </a:rPr>
                        <a:t>15 ± 1.8</a:t>
                      </a:r>
                      <a:endPar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just">
                        <a:lnSpc>
                          <a:spcPts val="1300"/>
                        </a:lnSpc>
                        <a:spcBef>
                          <a:spcPts val="0"/>
                        </a:spcBef>
                        <a:spcAft>
                          <a:spcPts val="0"/>
                        </a:spcAft>
                      </a:pPr>
                      <a:r>
                        <a:rPr lang="en-US" sz="1600">
                          <a:effectLst/>
                        </a:rPr>
                        <a:t>25 ± 1.5</a:t>
                      </a:r>
                      <a:endPar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r>
              <a:tr h="881742">
                <a:tc>
                  <a:txBody>
                    <a:bodyPr/>
                    <a:lstStyle/>
                    <a:p>
                      <a:pPr marL="0" marR="0" algn="just">
                        <a:lnSpc>
                          <a:spcPts val="1300"/>
                        </a:lnSpc>
                        <a:spcBef>
                          <a:spcPts val="0"/>
                        </a:spcBef>
                        <a:spcAft>
                          <a:spcPts val="0"/>
                        </a:spcAft>
                      </a:pPr>
                      <a:r>
                        <a:rPr lang="en-US" sz="1600">
                          <a:effectLst/>
                        </a:rPr>
                        <a:t>20 µg/mL</a:t>
                      </a:r>
                      <a:endPar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just">
                        <a:lnSpc>
                          <a:spcPts val="1300"/>
                        </a:lnSpc>
                        <a:spcBef>
                          <a:spcPts val="0"/>
                        </a:spcBef>
                        <a:spcAft>
                          <a:spcPts val="0"/>
                        </a:spcAft>
                      </a:pPr>
                      <a:r>
                        <a:rPr lang="en-US" sz="1600">
                          <a:effectLst/>
                        </a:rPr>
                        <a:t>24 ± 4.1</a:t>
                      </a:r>
                      <a:endPar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just">
                        <a:lnSpc>
                          <a:spcPts val="1300"/>
                        </a:lnSpc>
                        <a:spcBef>
                          <a:spcPts val="0"/>
                        </a:spcBef>
                        <a:spcAft>
                          <a:spcPts val="0"/>
                        </a:spcAft>
                      </a:pPr>
                      <a:r>
                        <a:rPr lang="en-US" sz="1600">
                          <a:effectLst/>
                        </a:rPr>
                        <a:t>44 ± 1.8</a:t>
                      </a:r>
                      <a:endPar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just">
                        <a:lnSpc>
                          <a:spcPts val="1300"/>
                        </a:lnSpc>
                        <a:spcBef>
                          <a:spcPts val="0"/>
                        </a:spcBef>
                        <a:spcAft>
                          <a:spcPts val="0"/>
                        </a:spcAft>
                      </a:pPr>
                      <a:r>
                        <a:rPr lang="en-US" sz="1600">
                          <a:effectLst/>
                        </a:rPr>
                        <a:t>21 ± 1.5</a:t>
                      </a:r>
                      <a:endPar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just">
                        <a:lnSpc>
                          <a:spcPts val="1300"/>
                        </a:lnSpc>
                        <a:spcBef>
                          <a:spcPts val="0"/>
                        </a:spcBef>
                        <a:spcAft>
                          <a:spcPts val="0"/>
                        </a:spcAft>
                      </a:pPr>
                      <a:r>
                        <a:rPr lang="en-US" sz="1600">
                          <a:effectLst/>
                        </a:rPr>
                        <a:t>40 ± 1.5</a:t>
                      </a:r>
                      <a:endPar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just">
                        <a:lnSpc>
                          <a:spcPts val="1300"/>
                        </a:lnSpc>
                        <a:spcBef>
                          <a:spcPts val="0"/>
                        </a:spcBef>
                        <a:spcAft>
                          <a:spcPts val="0"/>
                        </a:spcAft>
                      </a:pPr>
                      <a:r>
                        <a:rPr lang="en-US" sz="1600">
                          <a:effectLst/>
                        </a:rPr>
                        <a:t>23 ± 2.5</a:t>
                      </a:r>
                      <a:endPar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just">
                        <a:lnSpc>
                          <a:spcPts val="1300"/>
                        </a:lnSpc>
                        <a:spcBef>
                          <a:spcPts val="0"/>
                        </a:spcBef>
                        <a:spcAft>
                          <a:spcPts val="0"/>
                        </a:spcAft>
                      </a:pPr>
                      <a:r>
                        <a:rPr lang="en-US" sz="1600">
                          <a:effectLst/>
                        </a:rPr>
                        <a:t>30 ± 0.5</a:t>
                      </a:r>
                      <a:endPar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r>
              <a:tr h="881742">
                <a:tc>
                  <a:txBody>
                    <a:bodyPr/>
                    <a:lstStyle/>
                    <a:p>
                      <a:pPr marL="0" marR="0" algn="just">
                        <a:lnSpc>
                          <a:spcPts val="1300"/>
                        </a:lnSpc>
                        <a:spcBef>
                          <a:spcPts val="0"/>
                        </a:spcBef>
                        <a:spcAft>
                          <a:spcPts val="0"/>
                        </a:spcAft>
                      </a:pPr>
                      <a:r>
                        <a:rPr lang="en-US" sz="1600">
                          <a:effectLst/>
                        </a:rPr>
                        <a:t>10 µg/mL</a:t>
                      </a:r>
                      <a:endPar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just">
                        <a:lnSpc>
                          <a:spcPts val="1300"/>
                        </a:lnSpc>
                        <a:spcBef>
                          <a:spcPts val="0"/>
                        </a:spcBef>
                        <a:spcAft>
                          <a:spcPts val="0"/>
                        </a:spcAft>
                      </a:pPr>
                      <a:r>
                        <a:rPr lang="en-US" sz="1600">
                          <a:effectLst/>
                        </a:rPr>
                        <a:t>31.5 ± 3.4</a:t>
                      </a:r>
                      <a:endPar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just">
                        <a:lnSpc>
                          <a:spcPts val="1300"/>
                        </a:lnSpc>
                        <a:spcBef>
                          <a:spcPts val="0"/>
                        </a:spcBef>
                        <a:spcAft>
                          <a:spcPts val="0"/>
                        </a:spcAft>
                      </a:pPr>
                      <a:r>
                        <a:rPr lang="en-US" sz="1600">
                          <a:effectLst/>
                        </a:rPr>
                        <a:t>52 ± 1.6</a:t>
                      </a:r>
                      <a:endPar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just">
                        <a:lnSpc>
                          <a:spcPts val="1300"/>
                        </a:lnSpc>
                        <a:spcBef>
                          <a:spcPts val="0"/>
                        </a:spcBef>
                        <a:spcAft>
                          <a:spcPts val="0"/>
                        </a:spcAft>
                      </a:pPr>
                      <a:r>
                        <a:rPr lang="en-US" sz="1600">
                          <a:effectLst/>
                        </a:rPr>
                        <a:t>26 ± 1.6</a:t>
                      </a:r>
                      <a:endPar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just">
                        <a:lnSpc>
                          <a:spcPts val="1300"/>
                        </a:lnSpc>
                        <a:spcBef>
                          <a:spcPts val="0"/>
                        </a:spcBef>
                        <a:spcAft>
                          <a:spcPts val="0"/>
                        </a:spcAft>
                      </a:pPr>
                      <a:r>
                        <a:rPr lang="en-US" sz="1600">
                          <a:effectLst/>
                        </a:rPr>
                        <a:t>45 ± 1.4</a:t>
                      </a:r>
                      <a:endPar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just">
                        <a:lnSpc>
                          <a:spcPts val="1300"/>
                        </a:lnSpc>
                        <a:spcBef>
                          <a:spcPts val="0"/>
                        </a:spcBef>
                        <a:spcAft>
                          <a:spcPts val="0"/>
                        </a:spcAft>
                      </a:pPr>
                      <a:r>
                        <a:rPr lang="en-US" sz="1600">
                          <a:effectLst/>
                        </a:rPr>
                        <a:t>25 ± 2.1</a:t>
                      </a:r>
                      <a:endPar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just">
                        <a:lnSpc>
                          <a:spcPts val="1300"/>
                        </a:lnSpc>
                        <a:spcBef>
                          <a:spcPts val="0"/>
                        </a:spcBef>
                        <a:spcAft>
                          <a:spcPts val="0"/>
                        </a:spcAft>
                      </a:pPr>
                      <a:r>
                        <a:rPr lang="en-US" sz="1600" dirty="0">
                          <a:effectLst/>
                        </a:rPr>
                        <a:t>41 ± 1.3</a:t>
                      </a:r>
                      <a:endPar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r>
            </a:tbl>
          </a:graphicData>
        </a:graphic>
      </p:graphicFrame>
      <p:sp>
        <p:nvSpPr>
          <p:cNvPr id="9" name="Rectangle 2"/>
          <p:cNvSpPr>
            <a:spLocks noChangeArrowheads="1"/>
          </p:cNvSpPr>
          <p:nvPr/>
        </p:nvSpPr>
        <p:spPr bwMode="auto">
          <a:xfrm>
            <a:off x="154164" y="4799013"/>
            <a:ext cx="1518249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2840786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FFC000"/>
                </a:solidFill>
                <a:latin typeface="Arial Narrow" pitchFamily="34" charset="0"/>
              </a:rPr>
              <a:t>Hemolysis assay:</a:t>
            </a:r>
            <a:endParaRPr lang="en-US" sz="4000" b="1" dirty="0">
              <a:solidFill>
                <a:srgbClr val="FFC000"/>
              </a:solidFill>
              <a:latin typeface="Arial Narrow" pitchFamily="34" charset="0"/>
            </a:endParaRPr>
          </a:p>
        </p:txBody>
      </p:sp>
      <p:sp>
        <p:nvSpPr>
          <p:cNvPr id="5" name="Content Placeholder 4"/>
          <p:cNvSpPr>
            <a:spLocks noGrp="1"/>
          </p:cNvSpPr>
          <p:nvPr>
            <p:ph sz="half" idx="2"/>
          </p:nvPr>
        </p:nvSpPr>
        <p:spPr>
          <a:xfrm>
            <a:off x="6983016" y="1752600"/>
            <a:ext cx="6057900" cy="6642687"/>
          </a:xfrm>
          <a:ln>
            <a:solidFill>
              <a:srgbClr val="FFC000"/>
            </a:solidFill>
          </a:ln>
        </p:spPr>
        <p:txBody>
          <a:bodyPr>
            <a:normAutofit/>
          </a:bodyPr>
          <a:lstStyle/>
          <a:p>
            <a:r>
              <a:rPr lang="en-US" sz="3200" dirty="0">
                <a:latin typeface="Arial Narrow" panose="020B0606020202030204" pitchFamily="34" charset="0"/>
              </a:rPr>
              <a:t>The hemolysis activity of MLCNPs and conventional miltefosine were compared. The result showed that MLCNPs have 6% less hemolytic activity than conventional miltefosine. </a:t>
            </a:r>
            <a:r>
              <a:rPr lang="en-US" sz="3200" dirty="0" smtClean="0">
                <a:latin typeface="Arial Narrow" panose="020B0606020202030204" pitchFamily="34" charset="0"/>
              </a:rPr>
              <a:t>The </a:t>
            </a:r>
            <a:r>
              <a:rPr lang="en-US" sz="3200" dirty="0">
                <a:latin typeface="Arial Narrow" panose="020B0606020202030204" pitchFamily="34" charset="0"/>
              </a:rPr>
              <a:t>OD values and hemolysis (%) are </a:t>
            </a:r>
            <a:r>
              <a:rPr lang="en-US" sz="3200" dirty="0" smtClean="0">
                <a:latin typeface="Arial Narrow" panose="020B0606020202030204" pitchFamily="34" charset="0"/>
              </a:rPr>
              <a:t>presented. </a:t>
            </a:r>
            <a:endParaRPr lang="en-US" sz="3200" dirty="0">
              <a:latin typeface="Arial Narrow" panose="020B0606020202030204" pitchFamily="34" charset="0"/>
            </a:endParaRPr>
          </a:p>
          <a:p>
            <a:endParaRPr lang="en-US" sz="3600" dirty="0">
              <a:latin typeface="Arial Narrow" pitchFamily="34" charset="0"/>
            </a:endParaRP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3488866206"/>
              </p:ext>
            </p:extLst>
          </p:nvPr>
        </p:nvGraphicFramePr>
        <p:xfrm>
          <a:off x="457202" y="1752598"/>
          <a:ext cx="6515099" cy="6858000"/>
        </p:xfrm>
        <a:graphic>
          <a:graphicData uri="http://schemas.openxmlformats.org/drawingml/2006/table">
            <a:tbl>
              <a:tblPr firstRow="1" firstCol="1" bandRow="1">
                <a:tableStyleId>{5C22544A-7EE6-4342-B048-85BDC9FD1C3A}</a:tableStyleId>
              </a:tblPr>
              <a:tblGrid>
                <a:gridCol w="1491445"/>
                <a:gridCol w="1878116"/>
                <a:gridCol w="1878116"/>
                <a:gridCol w="1267422"/>
              </a:tblGrid>
              <a:tr h="1313040">
                <a:tc>
                  <a:txBody>
                    <a:bodyPr/>
                    <a:lstStyle/>
                    <a:p>
                      <a:pPr marL="0" marR="0" algn="just">
                        <a:lnSpc>
                          <a:spcPts val="1300"/>
                        </a:lnSpc>
                        <a:spcBef>
                          <a:spcPts val="0"/>
                        </a:spcBef>
                        <a:spcAft>
                          <a:spcPts val="0"/>
                        </a:spcAft>
                      </a:pPr>
                      <a:r>
                        <a:rPr lang="en-US" sz="1800">
                          <a:effectLst/>
                        </a:rPr>
                        <a:t>Solutions</a:t>
                      </a:r>
                      <a:endParaRPr lang="en-US" sz="9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just">
                        <a:lnSpc>
                          <a:spcPts val="1300"/>
                        </a:lnSpc>
                        <a:spcBef>
                          <a:spcPts val="0"/>
                        </a:spcBef>
                        <a:spcAft>
                          <a:spcPts val="0"/>
                        </a:spcAft>
                      </a:pPr>
                      <a:r>
                        <a:rPr lang="en-US" sz="1800">
                          <a:effectLst/>
                        </a:rPr>
                        <a:t>Concentrations</a:t>
                      </a:r>
                      <a:endParaRPr lang="en-US" sz="9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just">
                        <a:lnSpc>
                          <a:spcPts val="1300"/>
                        </a:lnSpc>
                        <a:spcBef>
                          <a:spcPts val="0"/>
                        </a:spcBef>
                        <a:spcAft>
                          <a:spcPts val="0"/>
                        </a:spcAft>
                      </a:pPr>
                      <a:r>
                        <a:rPr lang="en-US" sz="1800">
                          <a:effectLst/>
                        </a:rPr>
                        <a:t>OD at 570 nm (Mean ±SD)</a:t>
                      </a:r>
                      <a:endParaRPr lang="en-US" sz="9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just">
                        <a:lnSpc>
                          <a:spcPts val="1300"/>
                        </a:lnSpc>
                        <a:spcBef>
                          <a:spcPts val="0"/>
                        </a:spcBef>
                        <a:spcAft>
                          <a:spcPts val="0"/>
                        </a:spcAft>
                      </a:pPr>
                      <a:r>
                        <a:rPr lang="en-US" sz="1800">
                          <a:effectLst/>
                        </a:rPr>
                        <a:t>Hemolysis (%)</a:t>
                      </a:r>
                      <a:endParaRPr lang="en-US" sz="9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r>
              <a:tr h="693120">
                <a:tc rowSpan="3">
                  <a:txBody>
                    <a:bodyPr/>
                    <a:lstStyle/>
                    <a:p>
                      <a:pPr marL="0" marR="0" algn="just">
                        <a:lnSpc>
                          <a:spcPts val="1300"/>
                        </a:lnSpc>
                        <a:spcBef>
                          <a:spcPts val="0"/>
                        </a:spcBef>
                        <a:spcAft>
                          <a:spcPts val="0"/>
                        </a:spcAft>
                      </a:pPr>
                      <a:r>
                        <a:rPr lang="en-US" sz="1800">
                          <a:effectLst/>
                        </a:rPr>
                        <a:t>MLCNPs</a:t>
                      </a:r>
                      <a:endParaRPr lang="en-US" sz="9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just">
                        <a:lnSpc>
                          <a:spcPts val="1300"/>
                        </a:lnSpc>
                        <a:spcBef>
                          <a:spcPts val="0"/>
                        </a:spcBef>
                        <a:spcAft>
                          <a:spcPts val="0"/>
                        </a:spcAft>
                      </a:pPr>
                      <a:r>
                        <a:rPr lang="en-US" sz="1800">
                          <a:effectLst/>
                        </a:rPr>
                        <a:t>150 µg/mL</a:t>
                      </a:r>
                      <a:endParaRPr lang="en-US" sz="9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just">
                        <a:lnSpc>
                          <a:spcPts val="1300"/>
                        </a:lnSpc>
                        <a:spcBef>
                          <a:spcPts val="0"/>
                        </a:spcBef>
                        <a:spcAft>
                          <a:spcPts val="0"/>
                        </a:spcAft>
                      </a:pPr>
                      <a:r>
                        <a:rPr lang="en-US" sz="1800">
                          <a:effectLst/>
                        </a:rPr>
                        <a:t>0.032 ±0.0025</a:t>
                      </a:r>
                      <a:endParaRPr lang="en-US" sz="9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just">
                        <a:lnSpc>
                          <a:spcPts val="1300"/>
                        </a:lnSpc>
                        <a:spcBef>
                          <a:spcPts val="0"/>
                        </a:spcBef>
                        <a:spcAft>
                          <a:spcPts val="0"/>
                        </a:spcAft>
                      </a:pPr>
                      <a:r>
                        <a:rPr lang="en-US" sz="1800">
                          <a:effectLst/>
                        </a:rPr>
                        <a:t>1.60%</a:t>
                      </a:r>
                      <a:endParaRPr lang="en-US" sz="9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r>
              <a:tr h="693120">
                <a:tc vMerge="1">
                  <a:txBody>
                    <a:bodyPr/>
                    <a:lstStyle/>
                    <a:p>
                      <a:endParaRPr lang="en-US"/>
                    </a:p>
                  </a:txBody>
                  <a:tcPr/>
                </a:tc>
                <a:tc>
                  <a:txBody>
                    <a:bodyPr/>
                    <a:lstStyle/>
                    <a:p>
                      <a:pPr marL="0" marR="0" algn="just">
                        <a:lnSpc>
                          <a:spcPts val="1300"/>
                        </a:lnSpc>
                        <a:spcBef>
                          <a:spcPts val="0"/>
                        </a:spcBef>
                        <a:spcAft>
                          <a:spcPts val="0"/>
                        </a:spcAft>
                      </a:pPr>
                      <a:r>
                        <a:rPr lang="en-US" sz="1800">
                          <a:effectLst/>
                        </a:rPr>
                        <a:t>200 µg/mL</a:t>
                      </a:r>
                      <a:endParaRPr lang="en-US" sz="9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just">
                        <a:lnSpc>
                          <a:spcPts val="1300"/>
                        </a:lnSpc>
                        <a:spcBef>
                          <a:spcPts val="0"/>
                        </a:spcBef>
                        <a:spcAft>
                          <a:spcPts val="0"/>
                        </a:spcAft>
                      </a:pPr>
                      <a:r>
                        <a:rPr lang="en-US" sz="1800">
                          <a:effectLst/>
                        </a:rPr>
                        <a:t>0.043 ±0.0015</a:t>
                      </a:r>
                      <a:endParaRPr lang="en-US" sz="9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just">
                        <a:lnSpc>
                          <a:spcPts val="1300"/>
                        </a:lnSpc>
                        <a:spcBef>
                          <a:spcPts val="0"/>
                        </a:spcBef>
                        <a:spcAft>
                          <a:spcPts val="0"/>
                        </a:spcAft>
                      </a:pPr>
                      <a:r>
                        <a:rPr lang="en-US" sz="1800">
                          <a:effectLst/>
                        </a:rPr>
                        <a:t>2.45%</a:t>
                      </a:r>
                      <a:endParaRPr lang="en-US" sz="9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r>
              <a:tr h="693120">
                <a:tc vMerge="1">
                  <a:txBody>
                    <a:bodyPr/>
                    <a:lstStyle/>
                    <a:p>
                      <a:endParaRPr lang="en-US"/>
                    </a:p>
                  </a:txBody>
                  <a:tcPr/>
                </a:tc>
                <a:tc>
                  <a:txBody>
                    <a:bodyPr/>
                    <a:lstStyle/>
                    <a:p>
                      <a:pPr marL="0" marR="0" algn="just">
                        <a:lnSpc>
                          <a:spcPts val="1300"/>
                        </a:lnSpc>
                        <a:spcBef>
                          <a:spcPts val="0"/>
                        </a:spcBef>
                        <a:spcAft>
                          <a:spcPts val="0"/>
                        </a:spcAft>
                      </a:pPr>
                      <a:r>
                        <a:rPr lang="en-US" sz="1800">
                          <a:effectLst/>
                        </a:rPr>
                        <a:t>250 µg/mL</a:t>
                      </a:r>
                      <a:endParaRPr lang="en-US" sz="9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just">
                        <a:lnSpc>
                          <a:spcPts val="1300"/>
                        </a:lnSpc>
                        <a:spcBef>
                          <a:spcPts val="0"/>
                        </a:spcBef>
                        <a:spcAft>
                          <a:spcPts val="0"/>
                        </a:spcAft>
                      </a:pPr>
                      <a:r>
                        <a:rPr lang="en-US" sz="1800">
                          <a:effectLst/>
                        </a:rPr>
                        <a:t>0.051 ±0.0010</a:t>
                      </a:r>
                      <a:endParaRPr lang="en-US" sz="9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just">
                        <a:lnSpc>
                          <a:spcPts val="1300"/>
                        </a:lnSpc>
                        <a:spcBef>
                          <a:spcPts val="0"/>
                        </a:spcBef>
                        <a:spcAft>
                          <a:spcPts val="0"/>
                        </a:spcAft>
                      </a:pPr>
                      <a:r>
                        <a:rPr lang="en-US" sz="1800">
                          <a:effectLst/>
                        </a:rPr>
                        <a:t>3.20%</a:t>
                      </a:r>
                      <a:endParaRPr lang="en-US" sz="9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r>
              <a:tr h="693120">
                <a:tc rowSpan="3">
                  <a:txBody>
                    <a:bodyPr/>
                    <a:lstStyle/>
                    <a:p>
                      <a:pPr marL="0" marR="0" algn="just">
                        <a:lnSpc>
                          <a:spcPts val="1300"/>
                        </a:lnSpc>
                        <a:spcBef>
                          <a:spcPts val="0"/>
                        </a:spcBef>
                        <a:spcAft>
                          <a:spcPts val="0"/>
                        </a:spcAft>
                      </a:pPr>
                      <a:r>
                        <a:rPr lang="en-US" sz="1800">
                          <a:effectLst/>
                        </a:rPr>
                        <a:t>Con MFS</a:t>
                      </a:r>
                      <a:endParaRPr lang="en-US" sz="9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just">
                        <a:lnSpc>
                          <a:spcPts val="1300"/>
                        </a:lnSpc>
                        <a:spcBef>
                          <a:spcPts val="0"/>
                        </a:spcBef>
                        <a:spcAft>
                          <a:spcPts val="0"/>
                        </a:spcAft>
                      </a:pPr>
                      <a:r>
                        <a:rPr lang="en-US" sz="1800">
                          <a:effectLst/>
                        </a:rPr>
                        <a:t>150 µg/mL</a:t>
                      </a:r>
                      <a:endParaRPr lang="en-US" sz="9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just">
                        <a:lnSpc>
                          <a:spcPts val="1300"/>
                        </a:lnSpc>
                        <a:spcBef>
                          <a:spcPts val="0"/>
                        </a:spcBef>
                        <a:spcAft>
                          <a:spcPts val="0"/>
                        </a:spcAft>
                      </a:pPr>
                      <a:r>
                        <a:rPr lang="en-US" sz="1800">
                          <a:effectLst/>
                        </a:rPr>
                        <a:t>0.062 ±0.0020</a:t>
                      </a:r>
                      <a:endParaRPr lang="en-US" sz="9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just">
                        <a:lnSpc>
                          <a:spcPts val="1300"/>
                        </a:lnSpc>
                        <a:spcBef>
                          <a:spcPts val="0"/>
                        </a:spcBef>
                        <a:spcAft>
                          <a:spcPts val="0"/>
                        </a:spcAft>
                      </a:pPr>
                      <a:r>
                        <a:rPr lang="en-US" sz="1800">
                          <a:effectLst/>
                        </a:rPr>
                        <a:t>5.96%</a:t>
                      </a:r>
                      <a:endParaRPr lang="en-US" sz="9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r>
              <a:tr h="693120">
                <a:tc vMerge="1">
                  <a:txBody>
                    <a:bodyPr/>
                    <a:lstStyle/>
                    <a:p>
                      <a:endParaRPr lang="en-US"/>
                    </a:p>
                  </a:txBody>
                  <a:tcPr/>
                </a:tc>
                <a:tc>
                  <a:txBody>
                    <a:bodyPr/>
                    <a:lstStyle/>
                    <a:p>
                      <a:pPr marL="0" marR="0" algn="just">
                        <a:lnSpc>
                          <a:spcPts val="1300"/>
                        </a:lnSpc>
                        <a:spcBef>
                          <a:spcPts val="0"/>
                        </a:spcBef>
                        <a:spcAft>
                          <a:spcPts val="0"/>
                        </a:spcAft>
                      </a:pPr>
                      <a:r>
                        <a:rPr lang="en-US" sz="1800">
                          <a:effectLst/>
                        </a:rPr>
                        <a:t>200 µg/mL</a:t>
                      </a:r>
                      <a:endParaRPr lang="en-US" sz="9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just">
                        <a:lnSpc>
                          <a:spcPts val="1300"/>
                        </a:lnSpc>
                        <a:spcBef>
                          <a:spcPts val="0"/>
                        </a:spcBef>
                        <a:spcAft>
                          <a:spcPts val="0"/>
                        </a:spcAft>
                      </a:pPr>
                      <a:r>
                        <a:rPr lang="en-US" sz="1800">
                          <a:effectLst/>
                        </a:rPr>
                        <a:t>0.075 ±0.0015</a:t>
                      </a:r>
                      <a:endParaRPr lang="en-US" sz="9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just">
                        <a:lnSpc>
                          <a:spcPts val="1300"/>
                        </a:lnSpc>
                        <a:spcBef>
                          <a:spcPts val="0"/>
                        </a:spcBef>
                        <a:spcAft>
                          <a:spcPts val="0"/>
                        </a:spcAft>
                      </a:pPr>
                      <a:r>
                        <a:rPr lang="en-US" sz="1800">
                          <a:effectLst/>
                        </a:rPr>
                        <a:t>6.92%</a:t>
                      </a:r>
                      <a:endParaRPr lang="en-US" sz="9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r>
              <a:tr h="693120">
                <a:tc vMerge="1">
                  <a:txBody>
                    <a:bodyPr/>
                    <a:lstStyle/>
                    <a:p>
                      <a:endParaRPr lang="en-US"/>
                    </a:p>
                  </a:txBody>
                  <a:tcPr/>
                </a:tc>
                <a:tc>
                  <a:txBody>
                    <a:bodyPr/>
                    <a:lstStyle/>
                    <a:p>
                      <a:pPr marL="0" marR="0" algn="just">
                        <a:lnSpc>
                          <a:spcPts val="1300"/>
                        </a:lnSpc>
                        <a:spcBef>
                          <a:spcPts val="0"/>
                        </a:spcBef>
                        <a:spcAft>
                          <a:spcPts val="0"/>
                        </a:spcAft>
                      </a:pPr>
                      <a:r>
                        <a:rPr lang="en-US" sz="1800">
                          <a:effectLst/>
                        </a:rPr>
                        <a:t>250 µg/mL</a:t>
                      </a:r>
                      <a:endParaRPr lang="en-US" sz="9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just">
                        <a:lnSpc>
                          <a:spcPts val="1300"/>
                        </a:lnSpc>
                        <a:spcBef>
                          <a:spcPts val="0"/>
                        </a:spcBef>
                        <a:spcAft>
                          <a:spcPts val="0"/>
                        </a:spcAft>
                      </a:pPr>
                      <a:r>
                        <a:rPr lang="en-US" sz="1800">
                          <a:effectLst/>
                        </a:rPr>
                        <a:t>0.082 ±0.0030</a:t>
                      </a:r>
                      <a:endParaRPr lang="en-US" sz="9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just">
                        <a:lnSpc>
                          <a:spcPts val="1300"/>
                        </a:lnSpc>
                        <a:spcBef>
                          <a:spcPts val="0"/>
                        </a:spcBef>
                        <a:spcAft>
                          <a:spcPts val="0"/>
                        </a:spcAft>
                      </a:pPr>
                      <a:r>
                        <a:rPr lang="en-US" sz="1800">
                          <a:effectLst/>
                        </a:rPr>
                        <a:t>7.40%</a:t>
                      </a:r>
                      <a:endParaRPr lang="en-US" sz="9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r>
              <a:tr h="693120">
                <a:tc>
                  <a:txBody>
                    <a:bodyPr/>
                    <a:lstStyle/>
                    <a:p>
                      <a:pPr marL="0" marR="0" algn="just">
                        <a:lnSpc>
                          <a:spcPts val="1300"/>
                        </a:lnSpc>
                        <a:spcBef>
                          <a:spcPts val="0"/>
                        </a:spcBef>
                        <a:spcAft>
                          <a:spcPts val="0"/>
                        </a:spcAft>
                      </a:pPr>
                      <a:r>
                        <a:rPr lang="en-US" sz="1800">
                          <a:effectLst/>
                        </a:rPr>
                        <a:t>PBS</a:t>
                      </a:r>
                      <a:endParaRPr lang="en-US" sz="9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just">
                        <a:lnSpc>
                          <a:spcPts val="1300"/>
                        </a:lnSpc>
                        <a:spcBef>
                          <a:spcPts val="0"/>
                        </a:spcBef>
                        <a:spcAft>
                          <a:spcPts val="0"/>
                        </a:spcAft>
                      </a:pPr>
                      <a:r>
                        <a:rPr lang="en-US" sz="1800">
                          <a:effectLst/>
                        </a:rPr>
                        <a:t>-</a:t>
                      </a:r>
                      <a:endParaRPr lang="en-US" sz="9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just">
                        <a:lnSpc>
                          <a:spcPts val="1300"/>
                        </a:lnSpc>
                        <a:spcBef>
                          <a:spcPts val="0"/>
                        </a:spcBef>
                        <a:spcAft>
                          <a:spcPts val="0"/>
                        </a:spcAft>
                      </a:pPr>
                      <a:r>
                        <a:rPr lang="en-US" sz="1800">
                          <a:effectLst/>
                        </a:rPr>
                        <a:t>0.003 ±0.0005</a:t>
                      </a:r>
                      <a:endParaRPr lang="en-US" sz="9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just">
                        <a:lnSpc>
                          <a:spcPts val="1300"/>
                        </a:lnSpc>
                        <a:spcBef>
                          <a:spcPts val="0"/>
                        </a:spcBef>
                        <a:spcAft>
                          <a:spcPts val="0"/>
                        </a:spcAft>
                      </a:pPr>
                      <a:r>
                        <a:rPr lang="en-US" sz="1800">
                          <a:effectLst/>
                        </a:rPr>
                        <a:t>0%</a:t>
                      </a:r>
                      <a:endParaRPr lang="en-US" sz="9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r>
              <a:tr h="693120">
                <a:tc>
                  <a:txBody>
                    <a:bodyPr/>
                    <a:lstStyle/>
                    <a:p>
                      <a:pPr marL="0" marR="0" algn="just">
                        <a:lnSpc>
                          <a:spcPts val="1300"/>
                        </a:lnSpc>
                        <a:spcBef>
                          <a:spcPts val="0"/>
                        </a:spcBef>
                        <a:spcAft>
                          <a:spcPts val="0"/>
                        </a:spcAft>
                      </a:pPr>
                      <a:r>
                        <a:rPr lang="en-US" sz="1800">
                          <a:effectLst/>
                        </a:rPr>
                        <a:t>Triton 100X</a:t>
                      </a:r>
                      <a:endParaRPr lang="en-US" sz="9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just">
                        <a:lnSpc>
                          <a:spcPts val="1300"/>
                        </a:lnSpc>
                        <a:spcBef>
                          <a:spcPts val="0"/>
                        </a:spcBef>
                        <a:spcAft>
                          <a:spcPts val="0"/>
                        </a:spcAft>
                      </a:pPr>
                      <a:r>
                        <a:rPr lang="en-US" sz="1800">
                          <a:effectLst/>
                        </a:rPr>
                        <a:t>-</a:t>
                      </a:r>
                      <a:endParaRPr lang="en-US" sz="9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just">
                        <a:lnSpc>
                          <a:spcPts val="1300"/>
                        </a:lnSpc>
                        <a:spcBef>
                          <a:spcPts val="0"/>
                        </a:spcBef>
                        <a:spcAft>
                          <a:spcPts val="0"/>
                        </a:spcAft>
                      </a:pPr>
                      <a:r>
                        <a:rPr lang="en-US" sz="1800">
                          <a:effectLst/>
                        </a:rPr>
                        <a:t>1.223 ±0.0251</a:t>
                      </a:r>
                      <a:endParaRPr lang="en-US" sz="9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just">
                        <a:lnSpc>
                          <a:spcPts val="1300"/>
                        </a:lnSpc>
                        <a:spcBef>
                          <a:spcPts val="0"/>
                        </a:spcBef>
                        <a:spcAft>
                          <a:spcPts val="0"/>
                        </a:spcAft>
                      </a:pPr>
                      <a:r>
                        <a:rPr lang="en-US" sz="1800" dirty="0">
                          <a:effectLst/>
                        </a:rPr>
                        <a:t>100%</a:t>
                      </a:r>
                      <a:endParaRPr lang="en-US" sz="9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r>
            </a:tbl>
          </a:graphicData>
        </a:graphic>
      </p:graphicFrame>
      <p:sp>
        <p:nvSpPr>
          <p:cNvPr id="6" name="Rectangle 1"/>
          <p:cNvSpPr>
            <a:spLocks noChangeArrowheads="1"/>
          </p:cNvSpPr>
          <p:nvPr/>
        </p:nvSpPr>
        <p:spPr bwMode="auto">
          <a:xfrm>
            <a:off x="-542747" y="0"/>
            <a:ext cx="147511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4775218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1790</TotalTime>
  <Words>964</Words>
  <Application>Microsoft Office PowerPoint</Application>
  <PresentationFormat>Custom</PresentationFormat>
  <Paragraphs>138</Paragraphs>
  <Slides>13</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13</vt:i4>
      </vt:variant>
    </vt:vector>
  </HeadingPairs>
  <TitlesOfParts>
    <vt:vector size="26" baseType="lpstr">
      <vt:lpstr>SimSun</vt:lpstr>
      <vt:lpstr>Algerian</vt:lpstr>
      <vt:lpstr>Arial</vt:lpstr>
      <vt:lpstr>Arial Narrow</vt:lpstr>
      <vt:lpstr>Calibri</vt:lpstr>
      <vt:lpstr>Consolas</vt:lpstr>
      <vt:lpstr>Corbel</vt:lpstr>
      <vt:lpstr>Palatino Linotype</vt:lpstr>
      <vt:lpstr>Times New Roman</vt:lpstr>
      <vt:lpstr>Wingdings</vt:lpstr>
      <vt:lpstr>Wingdings 2</vt:lpstr>
      <vt:lpstr>Wingdings 3</vt:lpstr>
      <vt:lpstr>Metro</vt:lpstr>
      <vt:lpstr>In vitro and in vivo effects of conventional and chitosan nanoparticles encapsulated miltefosine drug for treatment of cutaneous leishmaniasis   1Institute of Pathology and Diagnostic Medicine, Khyber Medical University Khyber Pakhtunkhwa, Peshawar, Pakistan  2University of Agriculture, Khyber Pakhtunkhwa, Dera Ismail Khan, Pakistan  Prepared for the 2nd international electronic conference on biomedicine March 2023</vt:lpstr>
      <vt:lpstr>About me..</vt:lpstr>
      <vt:lpstr>Abstract</vt:lpstr>
      <vt:lpstr>PowerPoint Presentation</vt:lpstr>
      <vt:lpstr>Methods and Materials: </vt:lpstr>
      <vt:lpstr>Results And Discussion:</vt:lpstr>
      <vt:lpstr>The synthesis of chitosan nanoparticles was confirmed through UV-Visible spectroscopy. The reported UV-Visible spectrum showed an absorption peak at 434 nm  The SEM analysis revealed that MLCNPs displayed a spherical shape and irregular surface morphology  while DLS showed a mean particle size was 97.5 nm.  From the TEM micrograph of the nanoparticles It is clear  that MLCNPs are spherical with a smooth surface.   Zeta potential was used to characterize the surface charge of the MLCNPs. The synthesized particles possessed a substantial zeta potential of +1.04 mV .  The percentage of drug-loaded chitosan was DLC of 91.5 µg/ mL, and the encapsulation efficiency was 97.56%.        </vt:lpstr>
      <vt:lpstr>In Vitro Study:</vt:lpstr>
      <vt:lpstr>Hemolysis assay:</vt:lpstr>
      <vt:lpstr>In Vivo Study:            Flow chart of in vivo experiments</vt:lpstr>
      <vt:lpstr>Topical treatment of mice with MLCNPs:</vt:lpstr>
      <vt:lpstr>Conclusion:</vt:lpstr>
      <vt:lpstr>Thank You FOR YOUR ATTENTION &amp; PATIENCE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Scenario of Antibiotic resistance in Pakistan Prepared for Chronic Diseases 2021</dc:title>
  <dc:creator>ll</dc:creator>
  <cp:lastModifiedBy>Windows User</cp:lastModifiedBy>
  <cp:revision>88</cp:revision>
  <dcterms:created xsi:type="dcterms:W3CDTF">2006-08-16T00:00:00Z</dcterms:created>
  <dcterms:modified xsi:type="dcterms:W3CDTF">2023-02-05T20:12:22Z</dcterms:modified>
</cp:coreProperties>
</file>