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Lst>
  <p:sldSz cx="11809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372" y="-96"/>
      </p:cViewPr>
      <p:guideLst>
        <p:guide orient="horz" pos="2160"/>
        <p:guide pos="37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4BD73-5D58-448B-BC17-5603BFE56F95}" type="datetimeFigureOut">
              <a:rPr lang="en-US" smtClean="0"/>
              <a:pPr/>
              <a:t>2/15/2023</a:t>
            </a:fld>
            <a:endParaRPr lang="en-US"/>
          </a:p>
        </p:txBody>
      </p:sp>
      <p:sp>
        <p:nvSpPr>
          <p:cNvPr id="4" name="Slide Image Placeholder 3"/>
          <p:cNvSpPr>
            <a:spLocks noGrp="1" noRot="1" noChangeAspect="1"/>
          </p:cNvSpPr>
          <p:nvPr>
            <p:ph type="sldImg" idx="2"/>
          </p:nvPr>
        </p:nvSpPr>
        <p:spPr>
          <a:xfrm>
            <a:off x="477838" y="685800"/>
            <a:ext cx="59023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D6811-4CE1-4836-A74C-A3F3D44417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D6811-4CE1-4836-A74C-A3F3D44417C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2D6811-4CE1-4836-A74C-A3F3D44417C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5707" y="2130427"/>
            <a:ext cx="100380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71412" y="3886200"/>
            <a:ext cx="82665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414E79-04D8-48BC-95DF-81E3C6126C71}"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4E79-04D8-48BC-95DF-81E3C6126C71}"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61824" y="274640"/>
            <a:ext cx="2657118"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471" y="274640"/>
            <a:ext cx="77745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4E79-04D8-48BC-95DF-81E3C6126C71}"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14E79-04D8-48BC-95DF-81E3C6126C71}"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2863" y="4406902"/>
            <a:ext cx="100380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2863" y="2906713"/>
            <a:ext cx="100380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14E79-04D8-48BC-95DF-81E3C6126C71}" type="datetimeFigureOut">
              <a:rPr lang="en-US" smtClean="0"/>
              <a:pPr/>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0471" y="1600202"/>
            <a:ext cx="52158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03118" y="1600202"/>
            <a:ext cx="52158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14E79-04D8-48BC-95DF-81E3C6126C71}"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0471" y="1535113"/>
            <a:ext cx="5217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0471" y="2174875"/>
            <a:ext cx="5217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999018" y="1535113"/>
            <a:ext cx="52199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999018" y="2174875"/>
            <a:ext cx="52199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14E79-04D8-48BC-95DF-81E3C6126C71}" type="datetimeFigureOut">
              <a:rPr lang="en-US" smtClean="0"/>
              <a:pPr/>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14E79-04D8-48BC-95DF-81E3C6126C71}" type="datetimeFigureOut">
              <a:rPr lang="en-US" smtClean="0"/>
              <a:pPr/>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14E79-04D8-48BC-95DF-81E3C6126C71}" type="datetimeFigureOut">
              <a:rPr lang="en-US" smtClean="0"/>
              <a:pPr/>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472" y="273050"/>
            <a:ext cx="388521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17152" y="273052"/>
            <a:ext cx="660179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0472" y="1435102"/>
            <a:ext cx="388521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14E79-04D8-48BC-95DF-81E3C6126C71}"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14728" y="4800600"/>
            <a:ext cx="70856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14728" y="612775"/>
            <a:ext cx="70856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14728" y="5367338"/>
            <a:ext cx="70856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14E79-04D8-48BC-95DF-81E3C6126C71}" type="datetimeFigureOut">
              <a:rPr lang="en-US" smtClean="0"/>
              <a:pPr/>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4F892-BEAA-42D4-B0EB-C44704022F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0471" y="274638"/>
            <a:ext cx="106284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0471" y="1600202"/>
            <a:ext cx="106284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0471" y="6356352"/>
            <a:ext cx="27555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4E79-04D8-48BC-95DF-81E3C6126C71}" type="datetimeFigureOut">
              <a:rPr lang="en-US" smtClean="0"/>
              <a:pPr/>
              <a:t>2/15/2023</a:t>
            </a:fld>
            <a:endParaRPr lang="en-US"/>
          </a:p>
        </p:txBody>
      </p:sp>
      <p:sp>
        <p:nvSpPr>
          <p:cNvPr id="5" name="Footer Placeholder 4"/>
          <p:cNvSpPr>
            <a:spLocks noGrp="1"/>
          </p:cNvSpPr>
          <p:nvPr>
            <p:ph type="ftr" sz="quarter" idx="3"/>
          </p:nvPr>
        </p:nvSpPr>
        <p:spPr>
          <a:xfrm>
            <a:off x="4034883" y="6356352"/>
            <a:ext cx="3739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63413" y="6356352"/>
            <a:ext cx="27555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4F892-BEAA-42D4-B0EB-C44704022F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5707" y="1857364"/>
            <a:ext cx="10038001" cy="1928825"/>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IN" dirty="0" smtClean="0">
                <a:solidFill>
                  <a:schemeClr val="bg1"/>
                </a:solidFill>
              </a:rPr>
              <a:t>Imaging pitfalls and diagnostic inhibitions </a:t>
            </a:r>
            <a:br>
              <a:rPr lang="en-IN" dirty="0" smtClean="0">
                <a:solidFill>
                  <a:schemeClr val="bg1"/>
                </a:solidFill>
              </a:rPr>
            </a:br>
            <a:r>
              <a:rPr lang="en-IN" dirty="0" smtClean="0">
                <a:solidFill>
                  <a:schemeClr val="bg1"/>
                </a:solidFill>
              </a:rPr>
              <a:t>in various head and neck imaging </a:t>
            </a:r>
            <a:r>
              <a:rPr lang="en-IN" dirty="0" smtClean="0">
                <a:solidFill>
                  <a:schemeClr val="bg1"/>
                </a:solidFill>
              </a:rPr>
              <a:t>modalities – Diagnostician’s perspective</a:t>
            </a:r>
            <a:endParaRPr lang="en-US" dirty="0">
              <a:solidFill>
                <a:schemeClr val="bg1"/>
              </a:solidFill>
            </a:endParaRPr>
          </a:p>
        </p:txBody>
      </p:sp>
      <p:sp>
        <p:nvSpPr>
          <p:cNvPr id="3" name="Subtitle 2"/>
          <p:cNvSpPr>
            <a:spLocks noGrp="1"/>
          </p:cNvSpPr>
          <p:nvPr>
            <p:ph type="subTitle" idx="1"/>
          </p:nvPr>
        </p:nvSpPr>
        <p:spPr>
          <a:xfrm>
            <a:off x="1761302" y="4071942"/>
            <a:ext cx="8266589" cy="1752600"/>
          </a:xfrm>
        </p:spPr>
        <p:txBody>
          <a:bodyPr>
            <a:noAutofit/>
          </a:bodyPr>
          <a:lstStyle/>
          <a:p>
            <a:r>
              <a:rPr lang="en-IN" sz="2400" dirty="0" smtClean="0">
                <a:solidFill>
                  <a:srgbClr val="FFFF00"/>
                </a:solidFill>
              </a:rPr>
              <a:t>Dr. </a:t>
            </a:r>
            <a:r>
              <a:rPr lang="en-IN" sz="2400" dirty="0" err="1" smtClean="0">
                <a:solidFill>
                  <a:srgbClr val="FFFF00"/>
                </a:solidFill>
              </a:rPr>
              <a:t>Durgadevi</a:t>
            </a:r>
            <a:r>
              <a:rPr lang="en-IN" sz="2400" dirty="0" smtClean="0">
                <a:solidFill>
                  <a:srgbClr val="FFFF00"/>
                </a:solidFill>
              </a:rPr>
              <a:t> B</a:t>
            </a:r>
          </a:p>
          <a:p>
            <a:r>
              <a:rPr lang="en-IN" sz="2400" dirty="0" smtClean="0"/>
              <a:t>Senior Lecturer, Department of Oral Medicine and Radiology,</a:t>
            </a:r>
          </a:p>
          <a:p>
            <a:r>
              <a:rPr lang="en-IN" sz="2400" dirty="0" err="1" smtClean="0"/>
              <a:t>Indira</a:t>
            </a:r>
            <a:r>
              <a:rPr lang="en-IN" sz="2400" dirty="0" smtClean="0"/>
              <a:t> Gandhi Institute of Dental Sciences,</a:t>
            </a:r>
          </a:p>
          <a:p>
            <a:r>
              <a:rPr lang="en-IN" sz="2400" dirty="0" smtClean="0"/>
              <a:t>Sri </a:t>
            </a:r>
            <a:r>
              <a:rPr lang="en-IN" sz="2400" dirty="0" err="1" smtClean="0"/>
              <a:t>Balaji</a:t>
            </a:r>
            <a:r>
              <a:rPr lang="en-IN" sz="2400" dirty="0" smtClean="0"/>
              <a:t> </a:t>
            </a:r>
            <a:r>
              <a:rPr lang="en-IN" sz="2400" dirty="0" err="1" smtClean="0"/>
              <a:t>Vidyapeeth</a:t>
            </a:r>
            <a:r>
              <a:rPr lang="en-IN" sz="2400" dirty="0" smtClean="0"/>
              <a:t> (Deemed to be) University</a:t>
            </a:r>
          </a:p>
          <a:p>
            <a:r>
              <a:rPr lang="en-IN" sz="2400" dirty="0" smtClean="0"/>
              <a:t>Pondicherry </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294" y="857232"/>
            <a:ext cx="6028615" cy="5286412"/>
          </a:xfrm>
        </p:spPr>
        <p:txBody>
          <a:bodyPr>
            <a:normAutofit/>
          </a:bodyPr>
          <a:lstStyle/>
          <a:p>
            <a:r>
              <a:rPr lang="en-IN" sz="2400" b="1" dirty="0"/>
              <a:t>Streak and windmill artefacts </a:t>
            </a:r>
            <a:r>
              <a:rPr lang="en-IN" sz="2400" dirty="0"/>
              <a:t>greatly affect the scan images in CT. Windmill artefacts occur due to under sampling along the Z axis, which usually occurs in the clavicle region and base of the skull region where drastic anatomical changes and differential Hounsfield Unit is present. </a:t>
            </a:r>
            <a:endParaRPr lang="en-IN" sz="2400" dirty="0" smtClean="0"/>
          </a:p>
          <a:p>
            <a:endParaRPr lang="en-IN" sz="2400" dirty="0"/>
          </a:p>
          <a:p>
            <a:r>
              <a:rPr lang="en-IN" sz="2400" dirty="0" smtClean="0"/>
              <a:t>Black </a:t>
            </a:r>
            <a:r>
              <a:rPr lang="en-IN" sz="2400" dirty="0"/>
              <a:t>streak artefact of beam hardening effect greatly disrupting the diagnostic </a:t>
            </a:r>
            <a:r>
              <a:rPr lang="en-IN" sz="2400" dirty="0" smtClean="0"/>
              <a:t>quality</a:t>
            </a:r>
          </a:p>
          <a:p>
            <a:endParaRPr lang="en-IN" sz="2400" dirty="0"/>
          </a:p>
          <a:p>
            <a:r>
              <a:rPr lang="en-IN" sz="2400" dirty="0" smtClean="0"/>
              <a:t>Can be confused with metal artefact.</a:t>
            </a:r>
            <a:endParaRPr lang="en-US" sz="2400" dirty="0"/>
          </a:p>
        </p:txBody>
      </p:sp>
      <p:pic>
        <p:nvPicPr>
          <p:cNvPr id="4" name="Picture 2" descr="C:\Users\User\Downloads\VALLI_CT_6_52.png"/>
          <p:cNvPicPr>
            <a:picLocks noChangeAspect="1" noChangeArrowheads="1"/>
          </p:cNvPicPr>
          <p:nvPr/>
        </p:nvPicPr>
        <p:blipFill>
          <a:blip r:embed="rId2"/>
          <a:srcRect l="12222" r="12222" b="14885"/>
          <a:stretch>
            <a:fillRect/>
          </a:stretch>
        </p:blipFill>
        <p:spPr bwMode="auto">
          <a:xfrm>
            <a:off x="7262028" y="1285860"/>
            <a:ext cx="3929090" cy="42950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Magnetic Resonance Imaging (MRI)</a:t>
            </a:r>
            <a:endParaRPr lang="en-US" dirty="0">
              <a:solidFill>
                <a:srgbClr val="FFC000"/>
              </a:solidFill>
            </a:endParaRPr>
          </a:p>
        </p:txBody>
      </p:sp>
      <p:sp>
        <p:nvSpPr>
          <p:cNvPr id="3" name="Content Placeholder 2"/>
          <p:cNvSpPr>
            <a:spLocks noGrp="1"/>
          </p:cNvSpPr>
          <p:nvPr>
            <p:ph idx="1"/>
          </p:nvPr>
        </p:nvSpPr>
        <p:spPr>
          <a:xfrm>
            <a:off x="590471" y="1600202"/>
            <a:ext cx="5028483" cy="4525963"/>
          </a:xfrm>
        </p:spPr>
        <p:txBody>
          <a:bodyPr>
            <a:normAutofit/>
          </a:bodyPr>
          <a:lstStyle/>
          <a:p>
            <a:r>
              <a:rPr lang="en-IN" sz="2400" dirty="0"/>
              <a:t>Most common artefact present in MRI is motion blurriness (due to long scan time) and metal </a:t>
            </a:r>
            <a:r>
              <a:rPr lang="en-IN" sz="2400" dirty="0" err="1"/>
              <a:t>artifacts</a:t>
            </a:r>
            <a:r>
              <a:rPr lang="en-IN" sz="2400" dirty="0"/>
              <a:t>.</a:t>
            </a:r>
            <a:endParaRPr lang="en-US" sz="2400" dirty="0"/>
          </a:p>
          <a:p>
            <a:r>
              <a:rPr lang="en-IN" sz="2400" dirty="0"/>
              <a:t>Motion blurriness happens due to patient motion, swallowing, even breathing in case of head and neck region</a:t>
            </a:r>
            <a:r>
              <a:rPr lang="en-IN" sz="2400" dirty="0" smtClean="0"/>
              <a:t>.</a:t>
            </a:r>
          </a:p>
          <a:p>
            <a:r>
              <a:rPr lang="en-IN" sz="2400" dirty="0"/>
              <a:t>A </a:t>
            </a:r>
            <a:r>
              <a:rPr lang="en-IN" sz="2400" dirty="0" err="1"/>
              <a:t>pediatric</a:t>
            </a:r>
            <a:r>
              <a:rPr lang="en-IN" sz="2400" dirty="0"/>
              <a:t> MRI image which has severe motion </a:t>
            </a:r>
            <a:r>
              <a:rPr lang="en-IN" sz="2400" dirty="0" err="1"/>
              <a:t>blurness</a:t>
            </a:r>
            <a:r>
              <a:rPr lang="en-IN" sz="2400" dirty="0"/>
              <a:t> and </a:t>
            </a:r>
            <a:r>
              <a:rPr lang="en-IN" sz="2400" dirty="0" err="1"/>
              <a:t>distorton</a:t>
            </a:r>
            <a:r>
              <a:rPr lang="en-IN" sz="2400" dirty="0"/>
              <a:t> of image is presented in </a:t>
            </a:r>
            <a:r>
              <a:rPr lang="en-IN" sz="2400" dirty="0" err="1"/>
              <a:t>sagittal</a:t>
            </a:r>
            <a:r>
              <a:rPr lang="en-IN" sz="2400" dirty="0"/>
              <a:t> </a:t>
            </a:r>
            <a:r>
              <a:rPr lang="en-IN" sz="2400" dirty="0" smtClean="0"/>
              <a:t>section.</a:t>
            </a:r>
            <a:endParaRPr lang="en-US" sz="2400" dirty="0"/>
          </a:p>
        </p:txBody>
      </p:sp>
      <p:pic>
        <p:nvPicPr>
          <p:cNvPr id="4" name="Picture 2" descr="C:\Users\User\Downloads\GOWTHAM 13M NEURO OP GH_MR_901_1_13.png"/>
          <p:cNvPicPr>
            <a:picLocks noChangeAspect="1" noChangeArrowheads="1"/>
          </p:cNvPicPr>
          <p:nvPr/>
        </p:nvPicPr>
        <p:blipFill>
          <a:blip r:embed="rId2"/>
          <a:srcRect l="25484" r="26467"/>
          <a:stretch>
            <a:fillRect/>
          </a:stretch>
        </p:blipFill>
        <p:spPr bwMode="auto">
          <a:xfrm>
            <a:off x="6976276" y="1500174"/>
            <a:ext cx="4337985" cy="392909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42" y="428604"/>
            <a:ext cx="6786610" cy="5526095"/>
          </a:xfrm>
        </p:spPr>
        <p:txBody>
          <a:bodyPr>
            <a:noAutofit/>
          </a:bodyPr>
          <a:lstStyle/>
          <a:p>
            <a:pPr algn="just"/>
            <a:r>
              <a:rPr lang="en-IN" sz="2400" dirty="0"/>
              <a:t>Metal </a:t>
            </a:r>
            <a:r>
              <a:rPr lang="en-IN" sz="2400" dirty="0" err="1"/>
              <a:t>artifacts</a:t>
            </a:r>
            <a:r>
              <a:rPr lang="en-IN" sz="2400" dirty="0"/>
              <a:t> manifests in multiple forms - a complete signal loss may be observed around the metallic object; a rim of high signal intensity may be present around the metallic devices. Metal induced </a:t>
            </a:r>
            <a:r>
              <a:rPr lang="en-IN" sz="2400" dirty="0" err="1"/>
              <a:t>artifacts</a:t>
            </a:r>
            <a:r>
              <a:rPr lang="en-IN" sz="2400" dirty="0"/>
              <a:t> are still a challenging aspect of imaging</a:t>
            </a:r>
            <a:r>
              <a:rPr lang="en-IN" sz="2400" dirty="0" smtClean="0"/>
              <a:t>.</a:t>
            </a:r>
          </a:p>
          <a:p>
            <a:pPr algn="just"/>
            <a:endParaRPr lang="en-IN" sz="2400" dirty="0" smtClean="0"/>
          </a:p>
          <a:p>
            <a:pPr algn="just"/>
            <a:r>
              <a:rPr lang="en-IN" sz="2400" dirty="0"/>
              <a:t>The porcelain fused to metal placed in the </a:t>
            </a:r>
            <a:r>
              <a:rPr lang="en-IN" sz="2400" dirty="0" err="1"/>
              <a:t>mandibular</a:t>
            </a:r>
            <a:r>
              <a:rPr lang="en-IN" sz="2400" dirty="0"/>
              <a:t> anterior teeth have greatly caused a no signal artefact, present anterior and extending to the level of maxillary teeth. This particularly is an inconvenient problem since the MR imaging was done to check any malignant spread in a recurring cancer patient. Although different technical alteration gave us a clue of the region in one plane, it was not sufficient. </a:t>
            </a:r>
            <a:endParaRPr lang="en-US" sz="2400" dirty="0"/>
          </a:p>
          <a:p>
            <a:pPr algn="just"/>
            <a:endParaRPr lang="en-US" sz="2400" dirty="0"/>
          </a:p>
        </p:txBody>
      </p:sp>
      <p:pic>
        <p:nvPicPr>
          <p:cNvPr id="5" name="image10.png"/>
          <p:cNvPicPr/>
          <p:nvPr/>
        </p:nvPicPr>
        <p:blipFill>
          <a:blip r:embed="rId2"/>
          <a:srcRect/>
          <a:stretch>
            <a:fillRect/>
          </a:stretch>
        </p:blipFill>
        <p:spPr>
          <a:xfrm>
            <a:off x="7476342" y="1214422"/>
            <a:ext cx="3962406" cy="4500594"/>
          </a:xfrm>
          <a:prstGeom prst="rect">
            <a:avLst/>
          </a:prstGeo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70" y="0"/>
            <a:ext cx="10628472" cy="1143000"/>
          </a:xfrm>
        </p:spPr>
        <p:txBody>
          <a:bodyPr/>
          <a:lstStyle/>
          <a:p>
            <a:r>
              <a:rPr lang="en-IN" dirty="0" smtClean="0">
                <a:solidFill>
                  <a:srgbClr val="FFC000"/>
                </a:solidFill>
              </a:rPr>
              <a:t>Positron emission Tomography (PET)</a:t>
            </a:r>
            <a:endParaRPr lang="en-US" dirty="0">
              <a:solidFill>
                <a:srgbClr val="FFC000"/>
              </a:solidFill>
            </a:endParaRPr>
          </a:p>
        </p:txBody>
      </p:sp>
      <p:sp>
        <p:nvSpPr>
          <p:cNvPr id="3" name="Content Placeholder 2"/>
          <p:cNvSpPr>
            <a:spLocks noGrp="1"/>
          </p:cNvSpPr>
          <p:nvPr>
            <p:ph idx="1"/>
          </p:nvPr>
        </p:nvSpPr>
        <p:spPr>
          <a:xfrm>
            <a:off x="261104" y="1214422"/>
            <a:ext cx="11287204" cy="5643578"/>
          </a:xfrm>
        </p:spPr>
        <p:txBody>
          <a:bodyPr>
            <a:normAutofit/>
          </a:bodyPr>
          <a:lstStyle/>
          <a:p>
            <a:pPr algn="just">
              <a:lnSpc>
                <a:spcPct val="150000"/>
              </a:lnSpc>
            </a:pPr>
            <a:r>
              <a:rPr lang="en-IN" sz="2400" dirty="0"/>
              <a:t>PET-CT is used to identify, locate and assess the anatomy and function of </a:t>
            </a:r>
            <a:r>
              <a:rPr lang="en-IN" sz="2400" dirty="0" err="1"/>
              <a:t>hypermetabolitic</a:t>
            </a:r>
            <a:r>
              <a:rPr lang="en-IN" sz="2400" dirty="0"/>
              <a:t> tissue. It uses 18-FDG (</a:t>
            </a:r>
            <a:r>
              <a:rPr lang="en-IN" sz="2400" dirty="0" err="1"/>
              <a:t>fluorodeoxyglucose</a:t>
            </a:r>
            <a:r>
              <a:rPr lang="en-IN" sz="2400" dirty="0"/>
              <a:t>) as medium. The signals are then read on the system</a:t>
            </a:r>
            <a:r>
              <a:rPr lang="en-IN" sz="2400" dirty="0" smtClean="0"/>
              <a:t>.</a:t>
            </a:r>
          </a:p>
          <a:p>
            <a:pPr algn="just">
              <a:lnSpc>
                <a:spcPct val="150000"/>
              </a:lnSpc>
            </a:pPr>
            <a:r>
              <a:rPr lang="en-IN" sz="2400" dirty="0"/>
              <a:t>The specificity of PET-CT for identifying inspection-occult </a:t>
            </a:r>
            <a:r>
              <a:rPr lang="en-IN" sz="2400" dirty="0" err="1"/>
              <a:t>oropharyngeal</a:t>
            </a:r>
            <a:r>
              <a:rPr lang="en-IN" sz="2400" dirty="0"/>
              <a:t> SCC has been measured as being over 90</a:t>
            </a:r>
            <a:r>
              <a:rPr lang="en-IN" sz="2400" dirty="0" smtClean="0"/>
              <a:t>%.</a:t>
            </a:r>
          </a:p>
          <a:p>
            <a:pPr algn="just">
              <a:lnSpc>
                <a:spcPct val="150000"/>
              </a:lnSpc>
            </a:pPr>
            <a:r>
              <a:rPr lang="en-IN" sz="2400" dirty="0"/>
              <a:t>It is widely used as a recall – review imaging modality for post-treatment follow up cases. The false positive of PET-CT poses a major diagnostic inhibition and a major pitfall. This is the reason why PET-CT has been avoided for post radiation and therapy patients for at least </a:t>
            </a:r>
            <a:r>
              <a:rPr lang="en-IN" sz="2400" dirty="0" err="1"/>
              <a:t>upto</a:t>
            </a:r>
            <a:r>
              <a:rPr lang="en-IN" sz="2400" dirty="0"/>
              <a:t> 8-12 weeks (to avoid post inflammatory effects)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71" y="571480"/>
            <a:ext cx="7814565" cy="6000792"/>
          </a:xfrm>
        </p:spPr>
        <p:txBody>
          <a:bodyPr>
            <a:normAutofit lnSpcReduction="10000"/>
          </a:bodyPr>
          <a:lstStyle/>
          <a:p>
            <a:pPr algn="just">
              <a:lnSpc>
                <a:spcPct val="150000"/>
              </a:lnSpc>
            </a:pPr>
            <a:r>
              <a:rPr lang="en-IN" sz="2400" dirty="0"/>
              <a:t>A 58 year old male patient who was previously diagnosed and treated for salivary gland </a:t>
            </a:r>
            <a:r>
              <a:rPr lang="en-IN" sz="2400" dirty="0" err="1"/>
              <a:t>ductal</a:t>
            </a:r>
            <a:r>
              <a:rPr lang="en-IN" sz="2400" dirty="0"/>
              <a:t> carcinoma by surgery and radiotherapy one year before. In the review CT, brain metastasis was evident. A PET-CT was advised immediately and PET-CT revealed lung nodules metastasis also. </a:t>
            </a:r>
            <a:endParaRPr lang="en-US" sz="2400" dirty="0"/>
          </a:p>
          <a:p>
            <a:pPr algn="just">
              <a:lnSpc>
                <a:spcPct val="150000"/>
              </a:lnSpc>
            </a:pPr>
            <a:r>
              <a:rPr lang="en-IN" sz="2400" dirty="0"/>
              <a:t>In addition to the signals in the metastatic nodules, a well defined positive signal was evident in the </a:t>
            </a:r>
            <a:r>
              <a:rPr lang="en-IN" sz="2400" dirty="0" err="1"/>
              <a:t>submental</a:t>
            </a:r>
            <a:r>
              <a:rPr lang="en-IN" sz="2400" dirty="0"/>
              <a:t> region (figure 8). On clinical correlation there was no evidence of sign of metastasis in </a:t>
            </a:r>
            <a:r>
              <a:rPr lang="en-IN" sz="2400" dirty="0" err="1"/>
              <a:t>submental</a:t>
            </a:r>
            <a:r>
              <a:rPr lang="en-IN" sz="2400" dirty="0"/>
              <a:t> region. This might be confused with a metastatic involvement, thus a pitfall. </a:t>
            </a:r>
            <a:endParaRPr lang="en-US" sz="2400" dirty="0"/>
          </a:p>
          <a:p>
            <a:pPr algn="just">
              <a:lnSpc>
                <a:spcPct val="150000"/>
              </a:lnSpc>
            </a:pPr>
            <a:endParaRPr lang="en-US" sz="2400" dirty="0"/>
          </a:p>
        </p:txBody>
      </p:sp>
      <p:pic>
        <p:nvPicPr>
          <p:cNvPr id="4" name="image2.png"/>
          <p:cNvPicPr/>
          <p:nvPr/>
        </p:nvPicPr>
        <p:blipFill>
          <a:blip r:embed="rId2"/>
          <a:srcRect l="11029" t="14286" r="65441" b="6122"/>
          <a:stretch>
            <a:fillRect/>
          </a:stretch>
        </p:blipFill>
        <p:spPr>
          <a:xfrm>
            <a:off x="8833664" y="285728"/>
            <a:ext cx="2571768" cy="2571768"/>
          </a:xfrm>
          <a:prstGeom prst="rect">
            <a:avLst/>
          </a:prstGeom>
          <a:ln/>
        </p:spPr>
      </p:pic>
      <p:pic>
        <p:nvPicPr>
          <p:cNvPr id="5" name="image2.png"/>
          <p:cNvPicPr/>
          <p:nvPr/>
        </p:nvPicPr>
        <p:blipFill>
          <a:blip r:embed="rId2"/>
          <a:srcRect l="62500" t="12245" r="12500"/>
          <a:stretch>
            <a:fillRect/>
          </a:stretch>
        </p:blipFill>
        <p:spPr>
          <a:xfrm>
            <a:off x="8690788" y="3714752"/>
            <a:ext cx="2928958" cy="2928958"/>
          </a:xfrm>
          <a:prstGeom prst="rect">
            <a:avLst/>
          </a:prstGeo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71" y="1071546"/>
            <a:ext cx="10628472" cy="5054619"/>
          </a:xfrm>
        </p:spPr>
        <p:txBody>
          <a:bodyPr>
            <a:normAutofit/>
          </a:bodyPr>
          <a:lstStyle/>
          <a:p>
            <a:pPr algn="just">
              <a:lnSpc>
                <a:spcPct val="150000"/>
              </a:lnSpc>
            </a:pPr>
            <a:r>
              <a:rPr lang="en-IN" sz="2400" dirty="0"/>
              <a:t>This briefly compiles the </a:t>
            </a:r>
            <a:r>
              <a:rPr lang="en-IN" sz="2400" dirty="0" err="1"/>
              <a:t>artifacts</a:t>
            </a:r>
            <a:r>
              <a:rPr lang="en-IN" sz="2400" dirty="0"/>
              <a:t> and diagnostic inhibitions/restrictions in head and neck imaging. </a:t>
            </a:r>
            <a:endParaRPr lang="en-IN" sz="2400" dirty="0" smtClean="0"/>
          </a:p>
          <a:p>
            <a:pPr algn="just">
              <a:lnSpc>
                <a:spcPct val="150000"/>
              </a:lnSpc>
            </a:pPr>
            <a:r>
              <a:rPr lang="en-IN" sz="2400" dirty="0" smtClean="0"/>
              <a:t>Few </a:t>
            </a:r>
            <a:r>
              <a:rPr lang="en-IN" sz="2400" dirty="0" err="1"/>
              <a:t>softwares</a:t>
            </a:r>
            <a:r>
              <a:rPr lang="en-IN" sz="2400" dirty="0"/>
              <a:t> have been developed to reduce metal induced </a:t>
            </a:r>
            <a:r>
              <a:rPr lang="en-IN" sz="2400" dirty="0" err="1"/>
              <a:t>artifacts</a:t>
            </a:r>
            <a:r>
              <a:rPr lang="en-IN" sz="2400" dirty="0"/>
              <a:t> but their usage is limited and not accessible. </a:t>
            </a:r>
            <a:endParaRPr lang="en-IN" sz="2400" dirty="0" smtClean="0"/>
          </a:p>
          <a:p>
            <a:pPr algn="just">
              <a:lnSpc>
                <a:spcPct val="150000"/>
              </a:lnSpc>
            </a:pPr>
            <a:r>
              <a:rPr lang="en-IN" sz="2400" dirty="0" smtClean="0"/>
              <a:t>Metal </a:t>
            </a:r>
            <a:r>
              <a:rPr lang="en-IN" sz="2400" dirty="0" err="1"/>
              <a:t>artifact</a:t>
            </a:r>
            <a:r>
              <a:rPr lang="en-IN" sz="2400" dirty="0"/>
              <a:t> reduction software (MARs) have been tested in phantom with dental implants using mono energy (</a:t>
            </a:r>
            <a:r>
              <a:rPr lang="en-IN" sz="2400" dirty="0" err="1"/>
              <a:t>MonoE</a:t>
            </a:r>
            <a:r>
              <a:rPr lang="en-IN" sz="2400" dirty="0"/>
              <a:t>) CT images and found that combination of </a:t>
            </a:r>
            <a:r>
              <a:rPr lang="en-IN" sz="2400" dirty="0" err="1"/>
              <a:t>MonoE</a:t>
            </a:r>
            <a:r>
              <a:rPr lang="en-IN" sz="2400" dirty="0"/>
              <a:t> and MARs reconstruction was the best method for reducing metal </a:t>
            </a:r>
            <a:r>
              <a:rPr lang="en-IN" sz="2400" dirty="0" err="1"/>
              <a:t>artifacts</a:t>
            </a:r>
            <a:r>
              <a:rPr lang="en-IN" sz="2400" dirty="0"/>
              <a:t>. This study had some major </a:t>
            </a:r>
            <a:r>
              <a:rPr lang="en-IN" sz="2400" dirty="0" smtClean="0"/>
              <a:t>limitations.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Conclusion – Take away ! </a:t>
            </a:r>
            <a:endParaRPr lang="en-US" dirty="0">
              <a:solidFill>
                <a:srgbClr val="FFC000"/>
              </a:solidFill>
            </a:endParaRPr>
          </a:p>
        </p:txBody>
      </p:sp>
      <p:sp>
        <p:nvSpPr>
          <p:cNvPr id="3" name="Content Placeholder 2"/>
          <p:cNvSpPr>
            <a:spLocks noGrp="1"/>
          </p:cNvSpPr>
          <p:nvPr>
            <p:ph idx="1"/>
          </p:nvPr>
        </p:nvSpPr>
        <p:spPr/>
        <p:txBody>
          <a:bodyPr>
            <a:noAutofit/>
          </a:bodyPr>
          <a:lstStyle/>
          <a:p>
            <a:pPr algn="just">
              <a:lnSpc>
                <a:spcPct val="160000"/>
              </a:lnSpc>
            </a:pPr>
            <a:r>
              <a:rPr lang="en-IN" sz="2400" dirty="0"/>
              <a:t>The advanced imaging in head and neck region has greatly lifted the quality and efficiency of diagnosis and treatment planning of pathologies. As new techniques and software are being introduced, their availability and accessibility is considerably less. Even after advancement in imaging, the modalities have their pitfalls and diagnostic inhibitions. This paper attempts at addressing those from the maxillofacial physician and </a:t>
            </a:r>
            <a:r>
              <a:rPr lang="en-IN" sz="2400" dirty="0" err="1"/>
              <a:t>radiodiagnosis</a:t>
            </a:r>
            <a:r>
              <a:rPr lang="en-IN" sz="2400" dirty="0"/>
              <a:t> point of view, which can be used by the physicists for development of more accessible </a:t>
            </a:r>
            <a:r>
              <a:rPr lang="en-IN" sz="2400" dirty="0" err="1"/>
              <a:t>softwares</a:t>
            </a:r>
            <a:r>
              <a:rPr lang="en-IN" sz="2400" dirty="0"/>
              <a:t> and technical alterations to reduce them. </a:t>
            </a:r>
            <a:endParaRPr lang="en-US" sz="2400" dirty="0"/>
          </a:p>
          <a:p>
            <a:pPr algn="just">
              <a:lnSpc>
                <a:spcPct val="160000"/>
              </a:lnSpc>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7040" y="2967335"/>
            <a:ext cx="347229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WHY THIS?</a:t>
            </a:r>
            <a:endParaRPr lang="en-US" dirty="0">
              <a:solidFill>
                <a:srgbClr val="FFC000"/>
              </a:solidFill>
            </a:endParaRPr>
          </a:p>
        </p:txBody>
      </p:sp>
      <p:sp>
        <p:nvSpPr>
          <p:cNvPr id="3" name="Content Placeholder 2"/>
          <p:cNvSpPr>
            <a:spLocks noGrp="1"/>
          </p:cNvSpPr>
          <p:nvPr>
            <p:ph idx="1"/>
          </p:nvPr>
        </p:nvSpPr>
        <p:spPr/>
        <p:txBody>
          <a:bodyPr>
            <a:normAutofit fontScale="85000" lnSpcReduction="20000"/>
          </a:bodyPr>
          <a:lstStyle/>
          <a:p>
            <a:pPr algn="just"/>
            <a:r>
              <a:rPr lang="en-IN" dirty="0"/>
              <a:t>In the various imaging modalities of head and neck, we can divide them into –those indicated </a:t>
            </a:r>
            <a:r>
              <a:rPr lang="en-IN" dirty="0" smtClean="0"/>
              <a:t>for</a:t>
            </a:r>
          </a:p>
          <a:p>
            <a:pPr algn="just"/>
            <a:r>
              <a:rPr lang="en-IN" dirty="0" smtClean="0"/>
              <a:t> </a:t>
            </a:r>
            <a:r>
              <a:rPr lang="en-IN" dirty="0" err="1"/>
              <a:t>i</a:t>
            </a:r>
            <a:r>
              <a:rPr lang="en-IN" dirty="0"/>
              <a:t>) </a:t>
            </a:r>
            <a:r>
              <a:rPr lang="en-IN" dirty="0" err="1"/>
              <a:t>Odontogenic</a:t>
            </a:r>
            <a:r>
              <a:rPr lang="en-IN" dirty="0"/>
              <a:t> pathology / hard tissue imaging (predominantly Cone Beam Computed Tomography) </a:t>
            </a:r>
            <a:r>
              <a:rPr lang="en-IN" dirty="0" smtClean="0"/>
              <a:t>and</a:t>
            </a:r>
          </a:p>
          <a:p>
            <a:pPr algn="just"/>
            <a:r>
              <a:rPr lang="en-IN" dirty="0" smtClean="0"/>
              <a:t> </a:t>
            </a:r>
            <a:r>
              <a:rPr lang="en-IN" dirty="0"/>
              <a:t>ii) Non – </a:t>
            </a:r>
            <a:r>
              <a:rPr lang="en-IN" dirty="0" err="1"/>
              <a:t>odontogenic</a:t>
            </a:r>
            <a:r>
              <a:rPr lang="en-IN" dirty="0"/>
              <a:t>: Trauma and malignancy (Computed Tomography, Magnetic Resonance Imaging and Contrast imaging, PET scans). </a:t>
            </a:r>
            <a:endParaRPr lang="en-IN" dirty="0" smtClean="0"/>
          </a:p>
          <a:p>
            <a:pPr algn="just">
              <a:buNone/>
            </a:pPr>
            <a:endParaRPr lang="en-US" dirty="0"/>
          </a:p>
          <a:p>
            <a:pPr algn="just"/>
            <a:r>
              <a:rPr lang="en-IN" dirty="0"/>
              <a:t>There have been innumerable amount of research and reviews on advantages of imaging modalities in head and neck region. This review is intended to explore the other side – few disadvantages and diagnostic inhibitions, with an attempt to bring up solutions, rectifications for significant increase in quality of imaging. </a:t>
            </a:r>
            <a:endParaRPr lang="en-US" dirty="0"/>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C000"/>
                </a:solidFill>
              </a:rPr>
              <a:t>CONE BEAM COMPUTED TOMOGRAPHY (CBCT)</a:t>
            </a:r>
            <a:endParaRPr lang="en-US" dirty="0">
              <a:solidFill>
                <a:srgbClr val="FFC000"/>
              </a:solidFill>
            </a:endParaRPr>
          </a:p>
        </p:txBody>
      </p:sp>
      <p:sp>
        <p:nvSpPr>
          <p:cNvPr id="3" name="Content Placeholder 2"/>
          <p:cNvSpPr>
            <a:spLocks noGrp="1"/>
          </p:cNvSpPr>
          <p:nvPr>
            <p:ph idx="1"/>
          </p:nvPr>
        </p:nvSpPr>
        <p:spPr>
          <a:xfrm>
            <a:off x="618294" y="1357298"/>
            <a:ext cx="10628472" cy="5043508"/>
          </a:xfrm>
        </p:spPr>
        <p:txBody>
          <a:bodyPr>
            <a:noAutofit/>
          </a:bodyPr>
          <a:lstStyle/>
          <a:p>
            <a:r>
              <a:rPr lang="en-IN" sz="2600" dirty="0"/>
              <a:t>CBCT is used in case of effective imaging and treatment planning for dental implants, maxillofacial trauma and assessment of </a:t>
            </a:r>
            <a:r>
              <a:rPr lang="en-IN" sz="2600" dirty="0" err="1"/>
              <a:t>odontogenic</a:t>
            </a:r>
            <a:r>
              <a:rPr lang="en-IN" sz="2600" dirty="0"/>
              <a:t> </a:t>
            </a:r>
            <a:r>
              <a:rPr lang="en-IN" sz="2600" dirty="0" smtClean="0"/>
              <a:t>pathologies.</a:t>
            </a:r>
          </a:p>
          <a:p>
            <a:r>
              <a:rPr lang="en-IN" sz="2600" dirty="0"/>
              <a:t>R</a:t>
            </a:r>
            <a:r>
              <a:rPr lang="en-IN" sz="2600" dirty="0" smtClean="0"/>
              <a:t>andom </a:t>
            </a:r>
            <a:r>
              <a:rPr lang="en-IN" sz="2600" dirty="0" err="1"/>
              <a:t>artifacts</a:t>
            </a:r>
            <a:r>
              <a:rPr lang="en-IN" sz="2600" dirty="0"/>
              <a:t> greatly decreases the diagnostic ability</a:t>
            </a:r>
            <a:r>
              <a:rPr lang="en-IN" sz="2600" dirty="0" smtClean="0"/>
              <a:t>.</a:t>
            </a:r>
          </a:p>
          <a:p>
            <a:r>
              <a:rPr lang="en-IN" sz="2600" dirty="0" smtClean="0"/>
              <a:t>Types </a:t>
            </a:r>
            <a:r>
              <a:rPr lang="en-IN" sz="2600" dirty="0"/>
              <a:t>of CT </a:t>
            </a:r>
            <a:r>
              <a:rPr lang="en-IN" sz="2600" dirty="0" err="1"/>
              <a:t>artifacts</a:t>
            </a:r>
            <a:r>
              <a:rPr lang="en-IN" sz="2600" dirty="0"/>
              <a:t> </a:t>
            </a:r>
            <a:r>
              <a:rPr lang="en-IN" sz="2600" dirty="0" smtClean="0"/>
              <a:t>:</a:t>
            </a:r>
          </a:p>
          <a:p>
            <a:pPr lvl="1"/>
            <a:r>
              <a:rPr lang="en-IN" sz="2600" dirty="0" smtClean="0"/>
              <a:t>Noise,</a:t>
            </a:r>
          </a:p>
          <a:p>
            <a:pPr lvl="1"/>
            <a:r>
              <a:rPr lang="en-IN" sz="2600" dirty="0" smtClean="0"/>
              <a:t>Beam </a:t>
            </a:r>
            <a:r>
              <a:rPr lang="en-IN" sz="2600" dirty="0"/>
              <a:t>hardening, </a:t>
            </a:r>
            <a:endParaRPr lang="en-IN" sz="2600" dirty="0" smtClean="0"/>
          </a:p>
          <a:p>
            <a:pPr lvl="1"/>
            <a:r>
              <a:rPr lang="en-IN" sz="2600" dirty="0" smtClean="0"/>
              <a:t>Scatter</a:t>
            </a:r>
            <a:r>
              <a:rPr lang="en-IN" sz="2600" dirty="0"/>
              <a:t>, </a:t>
            </a:r>
            <a:endParaRPr lang="en-IN" sz="2600" dirty="0" smtClean="0"/>
          </a:p>
          <a:p>
            <a:pPr lvl="1"/>
            <a:r>
              <a:rPr lang="en-IN" sz="2600" dirty="0" err="1" smtClean="0"/>
              <a:t>Pseudoenhancement</a:t>
            </a:r>
            <a:r>
              <a:rPr lang="en-IN" sz="2600" dirty="0"/>
              <a:t>, </a:t>
            </a:r>
            <a:endParaRPr lang="en-IN" sz="2600" dirty="0" smtClean="0"/>
          </a:p>
          <a:p>
            <a:r>
              <a:rPr lang="en-IN" sz="2600" dirty="0" smtClean="0"/>
              <a:t>Motion</a:t>
            </a:r>
            <a:r>
              <a:rPr lang="en-IN" sz="2600" dirty="0"/>
              <a:t>, cone beam, helical, ring, and metal </a:t>
            </a:r>
            <a:r>
              <a:rPr lang="en-IN" sz="2600" dirty="0" err="1"/>
              <a:t>artifacts</a:t>
            </a:r>
            <a:r>
              <a:rPr lang="en-IN" sz="2600" dirty="0"/>
              <a:t>. </a:t>
            </a:r>
            <a:endParaRPr lang="en-IN" sz="2600" dirty="0" smtClean="0"/>
          </a:p>
          <a:p>
            <a:r>
              <a:rPr lang="en-IN" sz="2600" dirty="0" smtClean="0"/>
              <a:t>Manufacturers </a:t>
            </a:r>
            <a:r>
              <a:rPr lang="en-IN" sz="2600" dirty="0"/>
              <a:t>minimize beam hardening by using filtration, calibration correction, and beam hardening correction software.</a:t>
            </a:r>
            <a:endParaRPr lang="en-US" sz="2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IMAGING PITFALL – CASE SCENARIO</a:t>
            </a:r>
            <a:endParaRPr lang="en-US" dirty="0">
              <a:solidFill>
                <a:srgbClr val="FFC000"/>
              </a:solidFill>
            </a:endParaRPr>
          </a:p>
        </p:txBody>
      </p:sp>
      <p:sp>
        <p:nvSpPr>
          <p:cNvPr id="3" name="Content Placeholder 2"/>
          <p:cNvSpPr>
            <a:spLocks noGrp="1"/>
          </p:cNvSpPr>
          <p:nvPr>
            <p:ph idx="1"/>
          </p:nvPr>
        </p:nvSpPr>
        <p:spPr>
          <a:xfrm>
            <a:off x="403980" y="1428736"/>
            <a:ext cx="10628472" cy="4525963"/>
          </a:xfrm>
        </p:spPr>
        <p:txBody>
          <a:bodyPr>
            <a:normAutofit/>
          </a:bodyPr>
          <a:lstStyle/>
          <a:p>
            <a:r>
              <a:rPr lang="en-IN" sz="2600" dirty="0" smtClean="0"/>
              <a:t>Case of chronic sinusitis</a:t>
            </a:r>
          </a:p>
          <a:p>
            <a:r>
              <a:rPr lang="en-IN" sz="2600" dirty="0" smtClean="0"/>
              <a:t>Root canal treated teeth </a:t>
            </a:r>
            <a:r>
              <a:rPr lang="en-IN" sz="2600" dirty="0" err="1" smtClean="0"/>
              <a:t>irt</a:t>
            </a:r>
            <a:r>
              <a:rPr lang="en-IN" sz="2600" dirty="0" smtClean="0"/>
              <a:t> 26</a:t>
            </a:r>
          </a:p>
        </p:txBody>
      </p:sp>
      <p:pic>
        <p:nvPicPr>
          <p:cNvPr id="1027" name="Picture 3"/>
          <p:cNvPicPr>
            <a:picLocks noChangeAspect="1" noChangeArrowheads="1"/>
          </p:cNvPicPr>
          <p:nvPr/>
        </p:nvPicPr>
        <p:blipFill>
          <a:blip r:embed="rId3"/>
          <a:srcRect/>
          <a:stretch>
            <a:fillRect/>
          </a:stretch>
        </p:blipFill>
        <p:spPr bwMode="auto">
          <a:xfrm>
            <a:off x="2189930" y="3500438"/>
            <a:ext cx="5288124" cy="2786082"/>
          </a:xfrm>
          <a:prstGeom prst="rect">
            <a:avLst/>
          </a:prstGeom>
          <a:noFill/>
          <a:ln w="9525">
            <a:noFill/>
            <a:miter lim="800000"/>
            <a:headEnd/>
            <a:tailEnd/>
          </a:ln>
          <a:effectLst/>
        </p:spPr>
      </p:pic>
      <p:sp>
        <p:nvSpPr>
          <p:cNvPr id="8" name="Rectangle 7"/>
          <p:cNvSpPr/>
          <p:nvPr/>
        </p:nvSpPr>
        <p:spPr>
          <a:xfrm>
            <a:off x="2118492" y="2643182"/>
            <a:ext cx="5902325" cy="830997"/>
          </a:xfrm>
          <a:prstGeom prst="rect">
            <a:avLst/>
          </a:prstGeom>
        </p:spPr>
        <p:txBody>
          <a:bodyPr>
            <a:spAutoFit/>
          </a:bodyPr>
          <a:lstStyle/>
          <a:p>
            <a:r>
              <a:rPr lang="en-IN" sz="2400" dirty="0" smtClean="0"/>
              <a:t>Beam hardening streaking artefacts (black lines) present in the volume</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294" y="1142984"/>
            <a:ext cx="6457243" cy="4525963"/>
          </a:xfrm>
        </p:spPr>
        <p:txBody>
          <a:bodyPr>
            <a:normAutofit/>
          </a:bodyPr>
          <a:lstStyle/>
          <a:p>
            <a:r>
              <a:rPr lang="en-IN" sz="2600" dirty="0" smtClean="0"/>
              <a:t>On assessing the axial section at the root end- maxillary sinus floor interface, the streaking artefact had mimicked destruction of sinus floor and communication between sinus and </a:t>
            </a:r>
            <a:r>
              <a:rPr lang="en-IN" sz="2600" dirty="0" err="1" smtClean="0"/>
              <a:t>periapical</a:t>
            </a:r>
            <a:r>
              <a:rPr lang="en-IN" sz="2600" dirty="0" smtClean="0"/>
              <a:t> pathology</a:t>
            </a:r>
          </a:p>
          <a:p>
            <a:endParaRPr lang="en-US" sz="2600" dirty="0"/>
          </a:p>
        </p:txBody>
      </p:sp>
      <p:pic>
        <p:nvPicPr>
          <p:cNvPr id="4" name="Picture 4"/>
          <p:cNvPicPr>
            <a:picLocks noChangeAspect="1" noChangeArrowheads="1"/>
          </p:cNvPicPr>
          <p:nvPr/>
        </p:nvPicPr>
        <p:blipFill>
          <a:blip r:embed="rId2"/>
          <a:srcRect/>
          <a:stretch>
            <a:fillRect/>
          </a:stretch>
        </p:blipFill>
        <p:spPr bwMode="auto">
          <a:xfrm>
            <a:off x="7476342" y="571480"/>
            <a:ext cx="3683007" cy="5379100"/>
          </a:xfrm>
          <a:prstGeom prst="rect">
            <a:avLst/>
          </a:prstGeom>
          <a:noFill/>
          <a:ln w="9525">
            <a:noFill/>
            <a:miter lim="800000"/>
            <a:headEnd/>
            <a:tailEnd/>
          </a:ln>
          <a:effectLst/>
        </p:spPr>
      </p:pic>
      <p:sp>
        <p:nvSpPr>
          <p:cNvPr id="5" name="Rectangle 4"/>
          <p:cNvSpPr/>
          <p:nvPr/>
        </p:nvSpPr>
        <p:spPr>
          <a:xfrm>
            <a:off x="689732" y="4572008"/>
            <a:ext cx="5902325" cy="1938992"/>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en-IN" sz="2400" dirty="0">
                <a:solidFill>
                  <a:sysClr val="windowText" lastClr="000000"/>
                </a:solidFill>
              </a:rPr>
              <a:t>The </a:t>
            </a:r>
            <a:r>
              <a:rPr lang="en-IN" sz="2400" dirty="0" err="1">
                <a:solidFill>
                  <a:sysClr val="windowText" lastClr="000000"/>
                </a:solidFill>
              </a:rPr>
              <a:t>artifacts</a:t>
            </a:r>
            <a:r>
              <a:rPr lang="en-IN" sz="2400" dirty="0">
                <a:solidFill>
                  <a:sysClr val="windowText" lastClr="000000"/>
                </a:solidFill>
              </a:rPr>
              <a:t> in CBCT are similar to CT but they are more pronounced in CBCT due to the fact that heterochromatic X-ray beam present in CBCT and lower mean kilovolt (peak) energy compared with conventional CT. </a:t>
            </a:r>
            <a:endParaRPr lang="en-US" sz="2400" dirty="0">
              <a:solidFill>
                <a:sysClr val="windowText" lastClr="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dirty="0" smtClean="0">
                <a:solidFill>
                  <a:srgbClr val="FFC000"/>
                </a:solidFill>
              </a:rPr>
              <a:t>Diagnostic inhibitions</a:t>
            </a:r>
            <a:endParaRPr lang="en-US" dirty="0">
              <a:solidFill>
                <a:srgbClr val="FFC000"/>
              </a:solidFill>
            </a:endParaRPr>
          </a:p>
        </p:txBody>
      </p:sp>
      <p:sp>
        <p:nvSpPr>
          <p:cNvPr id="5" name="Content Placeholder 2"/>
          <p:cNvSpPr>
            <a:spLocks noGrp="1"/>
          </p:cNvSpPr>
          <p:nvPr>
            <p:ph idx="1"/>
          </p:nvPr>
        </p:nvSpPr>
        <p:spPr>
          <a:xfrm>
            <a:off x="475418" y="1428736"/>
            <a:ext cx="10628472" cy="4525963"/>
          </a:xfrm>
        </p:spPr>
        <p:txBody>
          <a:bodyPr>
            <a:normAutofit/>
          </a:bodyPr>
          <a:lstStyle/>
          <a:p>
            <a:pPr algn="just">
              <a:lnSpc>
                <a:spcPct val="150000"/>
              </a:lnSpc>
            </a:pPr>
            <a:r>
              <a:rPr lang="en-IN" sz="2600" dirty="0"/>
              <a:t>CBCT also doesn’t give us a differential density value for soft tissues and fluid. The Hounsfield unit and CBCT gray values are highly </a:t>
            </a:r>
            <a:r>
              <a:rPr lang="en-IN" sz="2600" dirty="0" smtClean="0"/>
              <a:t>correlating. </a:t>
            </a:r>
          </a:p>
          <a:p>
            <a:pPr algn="just">
              <a:lnSpc>
                <a:spcPct val="150000"/>
              </a:lnSpc>
            </a:pPr>
            <a:r>
              <a:rPr lang="en-IN" sz="2800" dirty="0" smtClean="0"/>
              <a:t>Identifying </a:t>
            </a:r>
            <a:r>
              <a:rPr lang="en-IN" sz="2800" dirty="0" err="1"/>
              <a:t>radicular</a:t>
            </a:r>
            <a:r>
              <a:rPr lang="en-IN" sz="2800" dirty="0"/>
              <a:t> cysts or apical </a:t>
            </a:r>
            <a:r>
              <a:rPr lang="en-IN" sz="2800" dirty="0" err="1"/>
              <a:t>granulomas</a:t>
            </a:r>
            <a:r>
              <a:rPr lang="en-IN" sz="2800" dirty="0"/>
              <a:t> using </a:t>
            </a:r>
            <a:r>
              <a:rPr lang="en-IN" sz="2800" dirty="0" smtClean="0"/>
              <a:t>CBCT was attempted in recent studies. </a:t>
            </a:r>
          </a:p>
          <a:p>
            <a:pPr algn="just">
              <a:lnSpc>
                <a:spcPct val="150000"/>
              </a:lnSpc>
            </a:pPr>
            <a:r>
              <a:rPr lang="en-IN" sz="2800" dirty="0" smtClean="0"/>
              <a:t>There </a:t>
            </a:r>
            <a:r>
              <a:rPr lang="en-IN" sz="2800" dirty="0"/>
              <a:t>was </a:t>
            </a:r>
            <a:r>
              <a:rPr lang="en-IN" sz="2800" u="sng" dirty="0"/>
              <a:t>no relationship </a:t>
            </a:r>
            <a:r>
              <a:rPr lang="en-IN" sz="2800" dirty="0"/>
              <a:t>between the </a:t>
            </a:r>
            <a:r>
              <a:rPr lang="en-IN" sz="2800" dirty="0" err="1"/>
              <a:t>histopathological</a:t>
            </a:r>
            <a:r>
              <a:rPr lang="en-IN" sz="2800" dirty="0"/>
              <a:t> diagnosis of lesions and CBCT gray scale </a:t>
            </a:r>
            <a:r>
              <a:rPr lang="en-IN" sz="2800" dirty="0" smtClean="0"/>
              <a:t>values. </a:t>
            </a:r>
            <a:endParaRPr lang="en-IN" sz="2600" dirty="0" smtClean="0"/>
          </a:p>
          <a:p>
            <a:pPr algn="just">
              <a:lnSpc>
                <a:spcPct val="150000"/>
              </a:lnSpc>
            </a:pPr>
            <a:endParaRPr lang="en-US" sz="2600" dirty="0"/>
          </a:p>
        </p:txBody>
      </p:sp>
      <p:sp>
        <p:nvSpPr>
          <p:cNvPr id="6" name="Rectangle 5"/>
          <p:cNvSpPr/>
          <p:nvPr/>
        </p:nvSpPr>
        <p:spPr>
          <a:xfrm>
            <a:off x="0" y="6273225"/>
            <a:ext cx="11809413" cy="5847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IN" sz="1600" dirty="0" err="1"/>
              <a:t>Etöz</a:t>
            </a:r>
            <a:r>
              <a:rPr lang="en-IN" sz="1600" dirty="0"/>
              <a:t> M, </a:t>
            </a:r>
            <a:r>
              <a:rPr lang="en-IN" sz="1600" dirty="0" err="1"/>
              <a:t>Amuk</a:t>
            </a:r>
            <a:r>
              <a:rPr lang="en-IN" sz="1600" dirty="0"/>
              <a:t> M, </a:t>
            </a:r>
            <a:r>
              <a:rPr lang="en-IN" sz="1600" dirty="0" err="1"/>
              <a:t>Avci</a:t>
            </a:r>
            <a:r>
              <a:rPr lang="en-IN" sz="1600" dirty="0"/>
              <a:t> F, </a:t>
            </a:r>
            <a:r>
              <a:rPr lang="en-IN" sz="1600" dirty="0" err="1"/>
              <a:t>Yabaci</a:t>
            </a:r>
            <a:r>
              <a:rPr lang="en-IN" sz="1600" dirty="0"/>
              <a:t> A. Investigation of the effectiveness of CBCT and gray scale values in the differential diagnosis of apical cysts and </a:t>
            </a:r>
            <a:r>
              <a:rPr lang="en-IN" sz="1600" dirty="0" err="1"/>
              <a:t>granulomas</a:t>
            </a:r>
            <a:r>
              <a:rPr lang="en-IN" sz="1600" dirty="0"/>
              <a:t>. Oral </a:t>
            </a:r>
            <a:r>
              <a:rPr lang="en-IN" sz="1600" dirty="0" err="1"/>
              <a:t>Radiol</a:t>
            </a:r>
            <a:r>
              <a:rPr lang="en-IN" sz="1600" dirty="0"/>
              <a:t>. 2021 Jan;37(1):109-117. </a:t>
            </a:r>
            <a:r>
              <a:rPr lang="en-IN" sz="1600" dirty="0" err="1"/>
              <a:t>doi</a:t>
            </a:r>
            <a:r>
              <a:rPr lang="en-IN" sz="1600" dirty="0"/>
              <a:t>: 10.1007/s11282-020-00459-6. </a:t>
            </a:r>
            <a:r>
              <a:rPr lang="en-IN" sz="1600" dirty="0" err="1"/>
              <a:t>Epub</a:t>
            </a:r>
            <a:r>
              <a:rPr lang="en-IN" sz="1600" dirty="0"/>
              <a:t> 2020 Jul 1. PMID: 32613300.</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28472" cy="1143000"/>
          </a:xfrm>
        </p:spPr>
        <p:txBody>
          <a:bodyPr/>
          <a:lstStyle/>
          <a:p>
            <a:r>
              <a:rPr lang="en-IN" dirty="0" smtClean="0">
                <a:solidFill>
                  <a:srgbClr val="FFC000"/>
                </a:solidFill>
              </a:rPr>
              <a:t>Diagnostic inhibitions</a:t>
            </a:r>
            <a:endParaRPr lang="en-US" dirty="0">
              <a:solidFill>
                <a:srgbClr val="FFC000"/>
              </a:solidFill>
            </a:endParaRPr>
          </a:p>
        </p:txBody>
      </p:sp>
      <p:sp>
        <p:nvSpPr>
          <p:cNvPr id="3" name="Content Placeholder 2"/>
          <p:cNvSpPr>
            <a:spLocks noGrp="1"/>
          </p:cNvSpPr>
          <p:nvPr>
            <p:ph idx="1"/>
          </p:nvPr>
        </p:nvSpPr>
        <p:spPr>
          <a:xfrm>
            <a:off x="189667" y="1214422"/>
            <a:ext cx="6929486" cy="5643578"/>
          </a:xfrm>
        </p:spPr>
        <p:txBody>
          <a:bodyPr>
            <a:normAutofit fontScale="77500" lnSpcReduction="20000"/>
          </a:bodyPr>
          <a:lstStyle/>
          <a:p>
            <a:pPr algn="just">
              <a:lnSpc>
                <a:spcPct val="110000"/>
              </a:lnSpc>
            </a:pPr>
            <a:r>
              <a:rPr lang="en-IN" dirty="0" smtClean="0"/>
              <a:t>A </a:t>
            </a:r>
            <a:r>
              <a:rPr lang="en-IN" dirty="0"/>
              <a:t>clinical provisional diagnosis of </a:t>
            </a:r>
            <a:r>
              <a:rPr lang="en-IN" dirty="0" err="1"/>
              <a:t>radicular</a:t>
            </a:r>
            <a:r>
              <a:rPr lang="en-IN" dirty="0"/>
              <a:t> </a:t>
            </a:r>
            <a:r>
              <a:rPr lang="en-IN" dirty="0" smtClean="0"/>
              <a:t>cyst. Aspiration </a:t>
            </a:r>
            <a:r>
              <a:rPr lang="en-IN" dirty="0"/>
              <a:t>of the lesion revealed a straw coloured fluid. </a:t>
            </a:r>
            <a:endParaRPr lang="en-IN" dirty="0" smtClean="0"/>
          </a:p>
          <a:p>
            <a:pPr algn="just">
              <a:lnSpc>
                <a:spcPct val="110000"/>
              </a:lnSpc>
            </a:pPr>
            <a:endParaRPr lang="en-IN" dirty="0"/>
          </a:p>
          <a:p>
            <a:pPr algn="just">
              <a:lnSpc>
                <a:spcPct val="110000"/>
              </a:lnSpc>
            </a:pPr>
            <a:r>
              <a:rPr lang="en-IN" dirty="0" smtClean="0"/>
              <a:t>On </a:t>
            </a:r>
            <a:r>
              <a:rPr lang="en-IN" dirty="0"/>
              <a:t>CBCT, the pathology in the anterior mandible was evident with </a:t>
            </a:r>
            <a:r>
              <a:rPr lang="en-IN" dirty="0" err="1"/>
              <a:t>buccal</a:t>
            </a:r>
            <a:r>
              <a:rPr lang="en-IN" dirty="0"/>
              <a:t> cortical bone destruction and internal structure revealed thin </a:t>
            </a:r>
            <a:r>
              <a:rPr lang="en-IN" dirty="0" err="1"/>
              <a:t>septae</a:t>
            </a:r>
            <a:r>
              <a:rPr lang="en-IN" dirty="0"/>
              <a:t> not extending throughout the lesion. </a:t>
            </a:r>
            <a:endParaRPr lang="en-IN" dirty="0" smtClean="0"/>
          </a:p>
          <a:p>
            <a:pPr algn="just">
              <a:lnSpc>
                <a:spcPct val="110000"/>
              </a:lnSpc>
            </a:pPr>
            <a:endParaRPr lang="en-IN" dirty="0" smtClean="0"/>
          </a:p>
          <a:p>
            <a:pPr algn="just">
              <a:lnSpc>
                <a:spcPct val="110000"/>
              </a:lnSpc>
            </a:pPr>
            <a:r>
              <a:rPr lang="en-IN" dirty="0" smtClean="0"/>
              <a:t>This </a:t>
            </a:r>
            <a:r>
              <a:rPr lang="en-IN" dirty="0"/>
              <a:t>posed a </a:t>
            </a:r>
            <a:r>
              <a:rPr lang="en-IN" b="1" dirty="0"/>
              <a:t>diagnostic dilemma </a:t>
            </a:r>
            <a:r>
              <a:rPr lang="en-IN" dirty="0"/>
              <a:t>of tumour or a cystic lesion. The gray scale value did not give an insight of internal structure. The </a:t>
            </a:r>
            <a:r>
              <a:rPr lang="en-IN" dirty="0" err="1"/>
              <a:t>histopathological</a:t>
            </a:r>
            <a:r>
              <a:rPr lang="en-IN" dirty="0"/>
              <a:t> diagnosis was </a:t>
            </a:r>
            <a:r>
              <a:rPr lang="en-IN" dirty="0" err="1"/>
              <a:t>plexiform</a:t>
            </a:r>
            <a:r>
              <a:rPr lang="en-IN" dirty="0"/>
              <a:t> </a:t>
            </a:r>
            <a:r>
              <a:rPr lang="en-IN" dirty="0" err="1"/>
              <a:t>ameloblastoma</a:t>
            </a:r>
            <a:r>
              <a:rPr lang="en-IN" dirty="0"/>
              <a:t>, an </a:t>
            </a:r>
            <a:r>
              <a:rPr lang="en-IN" dirty="0" err="1"/>
              <a:t>odontogenic</a:t>
            </a:r>
            <a:r>
              <a:rPr lang="en-IN" dirty="0"/>
              <a:t> </a:t>
            </a:r>
            <a:r>
              <a:rPr lang="en-IN" dirty="0" err="1"/>
              <a:t>tumor</a:t>
            </a:r>
            <a:r>
              <a:rPr lang="en-IN" dirty="0"/>
              <a:t> with centric cystic degeneration. </a:t>
            </a:r>
            <a:endParaRPr lang="en-US" dirty="0"/>
          </a:p>
          <a:p>
            <a:pPr algn="just">
              <a:lnSpc>
                <a:spcPct val="110000"/>
              </a:lnSpc>
            </a:pPr>
            <a:endParaRPr lang="en-US" dirty="0"/>
          </a:p>
        </p:txBody>
      </p:sp>
      <p:pic>
        <p:nvPicPr>
          <p:cNvPr id="4" name="Picture 3"/>
          <p:cNvPicPr>
            <a:picLocks noChangeAspect="1"/>
          </p:cNvPicPr>
          <p:nvPr/>
        </p:nvPicPr>
        <p:blipFill rotWithShape="1">
          <a:blip r:embed="rId2"/>
          <a:srcRect l="53690" t="2925" r="2357" b="21449"/>
          <a:stretch/>
        </p:blipFill>
        <p:spPr>
          <a:xfrm>
            <a:off x="7762094" y="3571876"/>
            <a:ext cx="3773227" cy="3000396"/>
          </a:xfrm>
          <a:prstGeom prst="rect">
            <a:avLst/>
          </a:prstGeom>
        </p:spPr>
      </p:pic>
      <p:pic>
        <p:nvPicPr>
          <p:cNvPr id="5" name="Picture 2"/>
          <p:cNvPicPr>
            <a:picLocks noChangeAspect="1" noChangeArrowheads="1"/>
          </p:cNvPicPr>
          <p:nvPr/>
        </p:nvPicPr>
        <p:blipFill>
          <a:blip r:embed="rId3"/>
          <a:srcRect l="26208" r="28258" b="17991"/>
          <a:stretch>
            <a:fillRect/>
          </a:stretch>
        </p:blipFill>
        <p:spPr bwMode="auto">
          <a:xfrm>
            <a:off x="7976408" y="428604"/>
            <a:ext cx="3393060" cy="29839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C000"/>
                </a:solidFill>
              </a:rPr>
              <a:t>C</a:t>
            </a:r>
            <a:r>
              <a:rPr lang="en-IN" dirty="0" smtClean="0">
                <a:solidFill>
                  <a:srgbClr val="FFC000"/>
                </a:solidFill>
              </a:rPr>
              <a:t>omputed Tomography (CT)</a:t>
            </a:r>
            <a:endParaRPr lang="en-US" dirty="0">
              <a:solidFill>
                <a:srgbClr val="FFC000"/>
              </a:solidFill>
            </a:endParaRPr>
          </a:p>
        </p:txBody>
      </p:sp>
      <p:sp>
        <p:nvSpPr>
          <p:cNvPr id="3" name="Content Placeholder 2"/>
          <p:cNvSpPr>
            <a:spLocks noGrp="1"/>
          </p:cNvSpPr>
          <p:nvPr>
            <p:ph idx="1"/>
          </p:nvPr>
        </p:nvSpPr>
        <p:spPr>
          <a:xfrm>
            <a:off x="546856" y="1357298"/>
            <a:ext cx="7528813" cy="4972070"/>
          </a:xfrm>
        </p:spPr>
        <p:txBody>
          <a:bodyPr>
            <a:normAutofit/>
          </a:bodyPr>
          <a:lstStyle/>
          <a:p>
            <a:pPr algn="just"/>
            <a:r>
              <a:rPr lang="en-US" sz="2400" dirty="0" smtClean="0"/>
              <a:t>A case of </a:t>
            </a:r>
            <a:r>
              <a:rPr lang="en-US" sz="2400" dirty="0" err="1" smtClean="0"/>
              <a:t>zygomatic</a:t>
            </a:r>
            <a:r>
              <a:rPr lang="en-US" sz="2400" dirty="0" smtClean="0"/>
              <a:t> complex fracture, orbital involvement revealed linear minimally displaced fracture noted involving the left </a:t>
            </a:r>
            <a:r>
              <a:rPr lang="en-US" sz="2400" dirty="0" err="1" smtClean="0"/>
              <a:t>zygomatic</a:t>
            </a:r>
            <a:r>
              <a:rPr lang="en-US" sz="2400" dirty="0" smtClean="0"/>
              <a:t> arch, lateral wall of left orbit. Comminuted displaced fracture involving the lateral wall of left maxillary sinus with fracture fragments lying inside associated with </a:t>
            </a:r>
            <a:r>
              <a:rPr lang="en-US" sz="2400" dirty="0" err="1" smtClean="0"/>
              <a:t>hemosinus</a:t>
            </a:r>
            <a:r>
              <a:rPr lang="en-US" sz="2400" dirty="0" smtClean="0"/>
              <a:t>. </a:t>
            </a:r>
          </a:p>
          <a:p>
            <a:pPr algn="just"/>
            <a:r>
              <a:rPr lang="en-US" sz="2400" dirty="0" smtClean="0"/>
              <a:t>Soft tissue window failed to reveal further details in regard to </a:t>
            </a:r>
            <a:r>
              <a:rPr lang="en-US" sz="2400" dirty="0" err="1" smtClean="0"/>
              <a:t>pterygoid</a:t>
            </a:r>
            <a:r>
              <a:rPr lang="en-US" sz="2400" dirty="0" smtClean="0"/>
              <a:t> muscles and orbital volume. Other than the displacement and type of fractures, the extent of orbital involvement will also determine surgical treatment in this case.</a:t>
            </a:r>
            <a:endParaRPr lang="en-US" sz="2400" dirty="0"/>
          </a:p>
        </p:txBody>
      </p:sp>
      <p:pic>
        <p:nvPicPr>
          <p:cNvPr id="2050" name="Picture 2" descr="C:\Users\User\Downloads\RAGUNATH_CT_3_26.png"/>
          <p:cNvPicPr>
            <a:picLocks noChangeAspect="1" noChangeArrowheads="1"/>
          </p:cNvPicPr>
          <p:nvPr/>
        </p:nvPicPr>
        <p:blipFill>
          <a:blip r:embed="rId3"/>
          <a:srcRect l="8901" t="7633" r="18876" b="8778"/>
          <a:stretch>
            <a:fillRect/>
          </a:stretch>
        </p:blipFill>
        <p:spPr bwMode="auto">
          <a:xfrm>
            <a:off x="9137850" y="357166"/>
            <a:ext cx="2671563" cy="3000371"/>
          </a:xfrm>
          <a:prstGeom prst="rect">
            <a:avLst/>
          </a:prstGeom>
          <a:noFill/>
        </p:spPr>
      </p:pic>
      <p:pic>
        <p:nvPicPr>
          <p:cNvPr id="2051" name="Picture 3" descr="C:\Users\User\Downloads\RAGUNATH_CT_4_38.png"/>
          <p:cNvPicPr>
            <a:picLocks noChangeAspect="1" noChangeArrowheads="1"/>
          </p:cNvPicPr>
          <p:nvPr/>
        </p:nvPicPr>
        <p:blipFill>
          <a:blip r:embed="rId4"/>
          <a:srcRect l="13140" t="3478" r="21415" b="5570"/>
          <a:stretch>
            <a:fillRect/>
          </a:stretch>
        </p:blipFill>
        <p:spPr bwMode="auto">
          <a:xfrm>
            <a:off x="9096451" y="3571876"/>
            <a:ext cx="2712962" cy="32861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rPr>
              <a:t>CT artefacts hindering the diagnostic quality</a:t>
            </a:r>
            <a:endParaRPr lang="en-US" dirty="0">
              <a:solidFill>
                <a:srgbClr val="FFC000"/>
              </a:solidFill>
            </a:endParaRPr>
          </a:p>
        </p:txBody>
      </p:sp>
      <p:sp>
        <p:nvSpPr>
          <p:cNvPr id="3" name="Content Placeholder 2"/>
          <p:cNvSpPr>
            <a:spLocks noGrp="1"/>
          </p:cNvSpPr>
          <p:nvPr>
            <p:ph idx="1"/>
          </p:nvPr>
        </p:nvSpPr>
        <p:spPr>
          <a:xfrm>
            <a:off x="590471" y="1600202"/>
            <a:ext cx="6600119" cy="4525963"/>
          </a:xfrm>
        </p:spPr>
        <p:txBody>
          <a:bodyPr>
            <a:normAutofit/>
          </a:bodyPr>
          <a:lstStyle/>
          <a:p>
            <a:r>
              <a:rPr lang="en-IN" sz="2400" b="1" dirty="0" smtClean="0"/>
              <a:t>Photon </a:t>
            </a:r>
            <a:r>
              <a:rPr lang="en-IN" sz="2400" b="1" dirty="0"/>
              <a:t>starvation or quantum mottle </a:t>
            </a:r>
            <a:r>
              <a:rPr lang="en-IN" sz="2400" dirty="0"/>
              <a:t>has greatly hindered the diagnostic quality of the image. This results from insufficient X-ray photons reaching the sensor from the patients. </a:t>
            </a:r>
            <a:endParaRPr lang="en-IN" sz="2400" dirty="0" smtClean="0"/>
          </a:p>
          <a:p>
            <a:endParaRPr lang="en-IN" sz="2400" dirty="0" smtClean="0"/>
          </a:p>
          <a:p>
            <a:r>
              <a:rPr lang="en-IN" sz="2400" dirty="0" err="1" smtClean="0"/>
              <a:t>Eventhough</a:t>
            </a:r>
            <a:r>
              <a:rPr lang="en-IN" sz="2400" dirty="0" smtClean="0"/>
              <a:t> </a:t>
            </a:r>
            <a:r>
              <a:rPr lang="en-IN" sz="2400" dirty="0"/>
              <a:t>techniques such as Tube current modulation (TCM), vendor specific and iterative reconstruction algorithms can reduce this effect, this type of artefacts still pose considerable hindrance in diagnosis and assessment.</a:t>
            </a:r>
            <a:endParaRPr lang="en-US" sz="2400" dirty="0"/>
          </a:p>
        </p:txBody>
      </p:sp>
      <p:pic>
        <p:nvPicPr>
          <p:cNvPr id="3075" name="Picture 3" descr="C:\Users\User\Downloads\AMUTHA_CT_2_110.png"/>
          <p:cNvPicPr>
            <a:picLocks noChangeAspect="1" noChangeArrowheads="1"/>
          </p:cNvPicPr>
          <p:nvPr/>
        </p:nvPicPr>
        <p:blipFill>
          <a:blip r:embed="rId2"/>
          <a:srcRect l="15556" t="8015" r="22222" b="9541"/>
          <a:stretch>
            <a:fillRect/>
          </a:stretch>
        </p:blipFill>
        <p:spPr bwMode="auto">
          <a:xfrm>
            <a:off x="7404904" y="1357298"/>
            <a:ext cx="4000528" cy="514353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3444</TotalTime>
  <Words>1280</Words>
  <Application>Microsoft Office PowerPoint</Application>
  <PresentationFormat>Custom</PresentationFormat>
  <Paragraphs>72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Imaging pitfalls and diagnostic inhibitions  in various head and neck imaging modalities – Diagnostician’s perspective</vt:lpstr>
      <vt:lpstr>WHY THIS?</vt:lpstr>
      <vt:lpstr>CONE BEAM COMPUTED TOMOGRAPHY (CBCT)</vt:lpstr>
      <vt:lpstr>IMAGING PITFALL – CASE SCENARIO</vt:lpstr>
      <vt:lpstr>Slide 5</vt:lpstr>
      <vt:lpstr>Diagnostic inhibitions</vt:lpstr>
      <vt:lpstr>Diagnostic inhibitions</vt:lpstr>
      <vt:lpstr>Computed Tomography (CT)</vt:lpstr>
      <vt:lpstr>CT artefacts hindering the diagnostic quality</vt:lpstr>
      <vt:lpstr>Slide 10</vt:lpstr>
      <vt:lpstr>Magnetic Resonance Imaging (MRI)</vt:lpstr>
      <vt:lpstr>Slide 12</vt:lpstr>
      <vt:lpstr>Positron emission Tomography (PET)</vt:lpstr>
      <vt:lpstr>Slide 14</vt:lpstr>
      <vt:lpstr>Slide 15</vt:lpstr>
      <vt:lpstr>Conclusion – Take away !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Durga</dc:creator>
  <cp:lastModifiedBy>Dr. Durga</cp:lastModifiedBy>
  <cp:revision>7</cp:revision>
  <dcterms:created xsi:type="dcterms:W3CDTF">2023-02-13T08:05:52Z</dcterms:created>
  <dcterms:modified xsi:type="dcterms:W3CDTF">2023-02-15T17:42:00Z</dcterms:modified>
</cp:coreProperties>
</file>