
<file path=[Content_Types].xml><?xml version="1.0" encoding="utf-8"?>
<Types xmlns="http://schemas.openxmlformats.org/package/2006/content-types">
  <Default Extension="bin" ContentType="application/vnd.openxmlformats-officedocument.oleObject"/>
  <Default Extension="tmp" ContentType="image/png"/>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97675" cy="9928225"/>
  <p:defaultTextStyle>
    <a:defPPr>
      <a:defRPr lang="en-US"/>
    </a:defPPr>
    <a:lvl1pPr algn="l" rtl="0" eaLnBrk="0" fontAlgn="base" hangingPunct="0">
      <a:spcBef>
        <a:spcPct val="0"/>
      </a:spcBef>
      <a:spcAft>
        <a:spcPct val="0"/>
      </a:spcAft>
      <a:defRPr sz="8600" kern="1200">
        <a:solidFill>
          <a:schemeClr val="tx1"/>
        </a:solidFill>
        <a:latin typeface="Arial" charset="0"/>
        <a:ea typeface="+mn-ea"/>
        <a:cs typeface="+mn-cs"/>
      </a:defRPr>
    </a:lvl1pPr>
    <a:lvl2pPr marL="457200" algn="l" rtl="0" eaLnBrk="0" fontAlgn="base" hangingPunct="0">
      <a:spcBef>
        <a:spcPct val="0"/>
      </a:spcBef>
      <a:spcAft>
        <a:spcPct val="0"/>
      </a:spcAft>
      <a:defRPr sz="8600" kern="1200">
        <a:solidFill>
          <a:schemeClr val="tx1"/>
        </a:solidFill>
        <a:latin typeface="Arial" charset="0"/>
        <a:ea typeface="+mn-ea"/>
        <a:cs typeface="+mn-cs"/>
      </a:defRPr>
    </a:lvl2pPr>
    <a:lvl3pPr marL="914400" algn="l" rtl="0" eaLnBrk="0" fontAlgn="base" hangingPunct="0">
      <a:spcBef>
        <a:spcPct val="0"/>
      </a:spcBef>
      <a:spcAft>
        <a:spcPct val="0"/>
      </a:spcAft>
      <a:defRPr sz="8600" kern="1200">
        <a:solidFill>
          <a:schemeClr val="tx1"/>
        </a:solidFill>
        <a:latin typeface="Arial" charset="0"/>
        <a:ea typeface="+mn-ea"/>
        <a:cs typeface="+mn-cs"/>
      </a:defRPr>
    </a:lvl3pPr>
    <a:lvl4pPr marL="1371600" algn="l" rtl="0" eaLnBrk="0" fontAlgn="base" hangingPunct="0">
      <a:spcBef>
        <a:spcPct val="0"/>
      </a:spcBef>
      <a:spcAft>
        <a:spcPct val="0"/>
      </a:spcAft>
      <a:defRPr sz="8600" kern="1200">
        <a:solidFill>
          <a:schemeClr val="tx1"/>
        </a:solidFill>
        <a:latin typeface="Arial" charset="0"/>
        <a:ea typeface="+mn-ea"/>
        <a:cs typeface="+mn-cs"/>
      </a:defRPr>
    </a:lvl4pPr>
    <a:lvl5pPr marL="1828800" algn="l" rtl="0" eaLnBrk="0" fontAlgn="base" hangingPunct="0">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26928">
          <p15:clr>
            <a:srgbClr val="A4A3A4"/>
          </p15:clr>
        </p15:guide>
        <p15:guide id="3" orient="horz" pos="2864">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1" d="100"/>
          <a:sy n="11" d="100"/>
        </p:scale>
        <p:origin x="2512" y="0"/>
      </p:cViewPr>
      <p:guideLst>
        <p:guide orient="horz" pos="6448"/>
        <p:guide orient="horz" pos="26928"/>
        <p:guide orient="horz" pos="28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60" cy="496412"/>
          </a:xfrm>
          <a:prstGeom prst="rect">
            <a:avLst/>
          </a:prstGeom>
          <a:noFill/>
          <a:ln w="9525">
            <a:noFill/>
            <a:miter lim="800000"/>
            <a:headEnd/>
            <a:tailEnd/>
          </a:ln>
          <a:effectLst/>
        </p:spPr>
        <p:txBody>
          <a:bodyPr vert="horz" wrap="square" lIns="95857" tIns="47928" rIns="95857" bIns="47928" numCol="1" anchor="t" anchorCtr="0" compatLnSpc="1">
            <a:prstTxWarp prst="textNoShape">
              <a:avLst/>
            </a:prstTxWarp>
          </a:bodyPr>
          <a:lstStyle>
            <a:lvl1pPr algn="l" eaLnBrk="1" hangingPunct="1">
              <a:defRPr sz="1300">
                <a:latin typeface="Arial" charset="0"/>
              </a:defRPr>
            </a:lvl1pPr>
          </a:lstStyle>
          <a:p>
            <a:pPr>
              <a:defRPr/>
            </a:pPr>
            <a:endParaRPr lang="en-US" altLang="zh-TW"/>
          </a:p>
        </p:txBody>
      </p:sp>
      <p:sp>
        <p:nvSpPr>
          <p:cNvPr id="3075" name="Rectangle 3"/>
          <p:cNvSpPr>
            <a:spLocks noGrp="1" noChangeArrowheads="1"/>
          </p:cNvSpPr>
          <p:nvPr>
            <p:ph type="dt" idx="1"/>
          </p:nvPr>
        </p:nvSpPr>
        <p:spPr bwMode="auto">
          <a:xfrm>
            <a:off x="3850409" y="0"/>
            <a:ext cx="2945660" cy="496412"/>
          </a:xfrm>
          <a:prstGeom prst="rect">
            <a:avLst/>
          </a:prstGeom>
          <a:noFill/>
          <a:ln w="9525">
            <a:noFill/>
            <a:miter lim="800000"/>
            <a:headEnd/>
            <a:tailEnd/>
          </a:ln>
          <a:effectLst/>
        </p:spPr>
        <p:txBody>
          <a:bodyPr vert="horz" wrap="square" lIns="95857" tIns="47928" rIns="95857" bIns="47928" numCol="1" anchor="t" anchorCtr="0" compatLnSpc="1">
            <a:prstTxWarp prst="textNoShape">
              <a:avLst/>
            </a:prstTxWarp>
          </a:bodyPr>
          <a:lstStyle>
            <a:lvl1pPr algn="r" eaLnBrk="1" hangingPunct="1">
              <a:defRPr sz="1300">
                <a:latin typeface="Arial" charset="0"/>
              </a:defRPr>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2005013" y="744538"/>
            <a:ext cx="2789237"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768" y="4716760"/>
            <a:ext cx="5438140" cy="4467701"/>
          </a:xfrm>
          <a:prstGeom prst="rect">
            <a:avLst/>
          </a:prstGeom>
          <a:noFill/>
          <a:ln w="9525">
            <a:noFill/>
            <a:miter lim="800000"/>
            <a:headEnd/>
            <a:tailEnd/>
          </a:ln>
          <a:effectLst/>
        </p:spPr>
        <p:txBody>
          <a:bodyPr vert="horz" wrap="square" lIns="95857" tIns="47928" rIns="95857" bIns="47928"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3078" name="Rectangle 6"/>
          <p:cNvSpPr>
            <a:spLocks noGrp="1" noChangeArrowheads="1"/>
          </p:cNvSpPr>
          <p:nvPr>
            <p:ph type="ftr" sz="quarter" idx="4"/>
          </p:nvPr>
        </p:nvSpPr>
        <p:spPr bwMode="auto">
          <a:xfrm>
            <a:off x="0" y="9430108"/>
            <a:ext cx="2945660" cy="496412"/>
          </a:xfrm>
          <a:prstGeom prst="rect">
            <a:avLst/>
          </a:prstGeom>
          <a:noFill/>
          <a:ln w="9525">
            <a:noFill/>
            <a:miter lim="800000"/>
            <a:headEnd/>
            <a:tailEnd/>
          </a:ln>
          <a:effectLst/>
        </p:spPr>
        <p:txBody>
          <a:bodyPr vert="horz" wrap="square" lIns="95857" tIns="47928" rIns="95857" bIns="47928" numCol="1" anchor="b" anchorCtr="0" compatLnSpc="1">
            <a:prstTxWarp prst="textNoShape">
              <a:avLst/>
            </a:prstTxWarp>
          </a:bodyPr>
          <a:lstStyle>
            <a:lvl1pPr algn="l" eaLnBrk="1" hangingPunct="1">
              <a:defRPr sz="1300">
                <a:latin typeface="Arial"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3850409" y="9430108"/>
            <a:ext cx="2945660" cy="496412"/>
          </a:xfrm>
          <a:prstGeom prst="rect">
            <a:avLst/>
          </a:prstGeom>
          <a:noFill/>
          <a:ln w="9525">
            <a:noFill/>
            <a:miter lim="800000"/>
            <a:headEnd/>
            <a:tailEnd/>
          </a:ln>
          <a:effectLst/>
        </p:spPr>
        <p:txBody>
          <a:bodyPr vert="horz" wrap="square" lIns="95857" tIns="47928" rIns="95857" bIns="47928" numCol="1" anchor="b" anchorCtr="0" compatLnSpc="1">
            <a:prstTxWarp prst="textNoShape">
              <a:avLst/>
            </a:prstTxWarp>
          </a:bodyPr>
          <a:lstStyle>
            <a:lvl1pPr algn="r" eaLnBrk="1" hangingPunct="1">
              <a:defRPr sz="1300"/>
            </a:lvl1pPr>
          </a:lstStyle>
          <a:p>
            <a:fld id="{574DD1CD-3944-488C-AD9A-21A8346803FD}" type="slidenum">
              <a:rPr lang="en-US" altLang="zh-TW"/>
              <a:pPr/>
              <a:t>‹#›</a:t>
            </a:fld>
            <a:endParaRPr lang="en-US" altLang="zh-TW"/>
          </a:p>
        </p:txBody>
      </p:sp>
    </p:spTree>
    <p:extLst>
      <p:ext uri="{BB962C8B-B14F-4D97-AF65-F5344CB8AC3E}">
        <p14:creationId xmlns:p14="http://schemas.microsoft.com/office/powerpoint/2010/main" val="3947422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D76C339-2E61-4FBA-81DB-216BE46C2123}" type="slidenum">
              <a:rPr lang="en-US" altLang="zh-TW"/>
              <a:pPr/>
              <a:t>1</a:t>
            </a:fld>
            <a:endParaRPr lang="en-US" altLang="zh-TW"/>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zh-TW" altLang="zh-TW"/>
          </a:p>
        </p:txBody>
      </p:sp>
    </p:spTree>
    <p:extLst>
      <p:ext uri="{BB962C8B-B14F-4D97-AF65-F5344CB8AC3E}">
        <p14:creationId xmlns:p14="http://schemas.microsoft.com/office/powerpoint/2010/main" val="885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563" y="13635038"/>
            <a:ext cx="27981275" cy="9407525"/>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4937125" y="24871363"/>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1646238" y="10240963"/>
            <a:ext cx="29625925" cy="28967112"/>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6475" y="1757363"/>
            <a:ext cx="7405688" cy="37450712"/>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646238" y="1757363"/>
            <a:ext cx="22067837" cy="37450712"/>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a:xfrm>
            <a:off x="1646238" y="10240963"/>
            <a:ext cx="29625925" cy="28967112"/>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5" y="28203525"/>
            <a:ext cx="27981275" cy="87185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2600325"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1646238"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16535400"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1646238" y="13919200"/>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16722725" y="13919200"/>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a:t>按一下以編輯母片標題樣式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47838"/>
            <a:ext cx="10829925" cy="7437437"/>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1600" y="30724475"/>
            <a:ext cx="19751675" cy="362585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6451600"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451600"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p:nvGraphicFramePr>
        <p:xfrm>
          <a:off x="24898350" y="43219688"/>
          <a:ext cx="6759575" cy="212725"/>
        </p:xfrm>
        <a:graphic>
          <a:graphicData uri="http://schemas.openxmlformats.org/presentationml/2006/ole">
            <mc:AlternateContent xmlns:mc="http://schemas.openxmlformats.org/markup-compatibility/2006">
              <mc:Choice xmlns:v="urn:schemas-microsoft-com:vml" Requires="v">
                <p:oleObj spid="_x0000_s1026"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0" y="43219688"/>
                        <a:ext cx="675957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4.jpeg"/><Relationship Id="rId3" Type="http://schemas.openxmlformats.org/officeDocument/2006/relationships/hyperlink" Target="mailto:yzlai@itri.org.tw" TargetMode="External"/><Relationship Id="rId7" Type="http://schemas.openxmlformats.org/officeDocument/2006/relationships/image" Target="../media/image4.tmp"/><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jpg"/><Relationship Id="rId1" Type="http://schemas.openxmlformats.org/officeDocument/2006/relationships/slideLayout" Target="../slideLayouts/slideLayout1.xml"/><Relationship Id="rId6" Type="http://schemas.openxmlformats.org/officeDocument/2006/relationships/image" Target="../media/image3.tmp"/><Relationship Id="rId11" Type="http://schemas.openxmlformats.org/officeDocument/2006/relationships/image" Target="../media/image8.png"/><Relationship Id="rId5" Type="http://schemas.openxmlformats.org/officeDocument/2006/relationships/image" Target="../media/image2.tmp"/><Relationship Id="rId15" Type="http://schemas.openxmlformats.org/officeDocument/2006/relationships/image" Target="../media/image12.gif"/><Relationship Id="rId10" Type="http://schemas.openxmlformats.org/officeDocument/2006/relationships/image" Target="../media/image7.png"/><Relationship Id="rId4" Type="http://schemas.openxmlformats.org/officeDocument/2006/relationships/hyperlink" Target="mailto:fang@pme.nthu.edu.tw" TargetMode="External"/><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4"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5" name="AutoShape 4"/>
          <p:cNvSpPr>
            <a:spLocks noChangeArrowheads="1"/>
          </p:cNvSpPr>
          <p:nvPr/>
        </p:nvSpPr>
        <p:spPr bwMode="auto">
          <a:xfrm>
            <a:off x="737776" y="8129385"/>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dirty="0">
              <a:ea typeface="新細明體" pitchFamily="18" charset="-120"/>
            </a:endParaRPr>
          </a:p>
        </p:txBody>
      </p:sp>
      <p:sp>
        <p:nvSpPr>
          <p:cNvPr id="3079"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p>
            <a:pPr algn="ctr" defTabSz="4389438" eaLnBrk="1" hangingPunct="1"/>
            <a:endParaRPr lang="zh-TW" altLang="zh-TW">
              <a:solidFill>
                <a:schemeClr val="bg1"/>
              </a:solidFill>
              <a:ea typeface="新細明體" pitchFamily="18" charset="-120"/>
            </a:endParaRPr>
          </a:p>
        </p:txBody>
      </p:sp>
      <p:sp>
        <p:nvSpPr>
          <p:cNvPr id="3080" name="Text Box 14"/>
          <p:cNvSpPr txBox="1">
            <a:spLocks noChangeArrowheads="1"/>
          </p:cNvSpPr>
          <p:nvPr/>
        </p:nvSpPr>
        <p:spPr bwMode="auto">
          <a:xfrm>
            <a:off x="2791324" y="430467"/>
            <a:ext cx="26164676" cy="5986254"/>
          </a:xfrm>
          <a:prstGeom prst="rect">
            <a:avLst/>
          </a:prstGeom>
          <a:noFill/>
          <a:ln w="9525">
            <a:noFill/>
            <a:miter lim="800000"/>
            <a:headEnd/>
            <a:tailEnd/>
          </a:ln>
        </p:spPr>
        <p:txBody>
          <a:bodyPr wrap="square">
            <a:spAutoFit/>
          </a:bodyPr>
          <a:lstStyle/>
          <a:p>
            <a:pPr algn="ctr" defTabSz="4389438" eaLnBrk="1" hangingPunct="1">
              <a:spcBef>
                <a:spcPct val="50000"/>
              </a:spcBef>
            </a:pPr>
            <a:r>
              <a:rPr lang="en-US" altLang="zh-TW" sz="10000" b="1" dirty="0">
                <a:ea typeface="新細明體" pitchFamily="18" charset="-120"/>
              </a:rPr>
              <a:t>Young’s modulus and residual stress extraction of </a:t>
            </a:r>
            <a:r>
              <a:rPr lang="en-US" altLang="zh-TW" sz="10000" b="1" dirty="0" err="1">
                <a:ea typeface="新細明體" pitchFamily="18" charset="-120"/>
              </a:rPr>
              <a:t>TaN</a:t>
            </a:r>
            <a:r>
              <a:rPr lang="en-US" altLang="zh-TW" sz="10000" b="1" dirty="0">
                <a:ea typeface="新細明體" pitchFamily="18" charset="-120"/>
              </a:rPr>
              <a:t> ultrathin film </a:t>
            </a:r>
          </a:p>
          <a:p>
            <a:pPr algn="ctr" defTabSz="4389438" eaLnBrk="1" hangingPunct="1"/>
            <a:r>
              <a:rPr lang="en-US" altLang="zh-TW" sz="6900" b="1" dirty="0">
                <a:ea typeface="新細明體" pitchFamily="18" charset="-120"/>
              </a:rPr>
              <a:t>Y</a:t>
            </a:r>
            <a:r>
              <a:rPr lang="en-US" altLang="zh-TW" sz="6900" b="1" dirty="0" smtClean="0">
                <a:ea typeface="新細明體" pitchFamily="18" charset="-120"/>
              </a:rPr>
              <a:t>ao-</a:t>
            </a:r>
            <a:r>
              <a:rPr lang="en-US" altLang="zh-TW" sz="6900" b="1" dirty="0" err="1" smtClean="0">
                <a:ea typeface="新細明體" pitchFamily="18" charset="-120"/>
              </a:rPr>
              <a:t>Zih</a:t>
            </a:r>
            <a:r>
              <a:rPr lang="en-US" altLang="zh-TW" sz="6900" b="1" dirty="0" smtClean="0">
                <a:ea typeface="新細明體" pitchFamily="18" charset="-120"/>
              </a:rPr>
              <a:t> </a:t>
            </a:r>
            <a:r>
              <a:rPr lang="en-US" altLang="zh-TW" sz="6900" b="1" dirty="0">
                <a:ea typeface="新細明體" pitchFamily="18" charset="-120"/>
              </a:rPr>
              <a:t>Lai</a:t>
            </a:r>
            <a:r>
              <a:rPr lang="en-US" altLang="zh-TW" sz="6900" b="1" baseline="30000" dirty="0">
                <a:ea typeface="新細明體" pitchFamily="18" charset="-120"/>
              </a:rPr>
              <a:t>1,2</a:t>
            </a:r>
            <a:r>
              <a:rPr lang="en-US" altLang="zh-TW" sz="6900" b="1" dirty="0">
                <a:ea typeface="新細明體" pitchFamily="18" charset="-120"/>
              </a:rPr>
              <a:t>, Weileun Fang</a:t>
            </a:r>
            <a:r>
              <a:rPr lang="en-US" altLang="zh-TW" sz="6900" b="1" baseline="30000" dirty="0">
                <a:ea typeface="新細明體" pitchFamily="18" charset="-120"/>
              </a:rPr>
              <a:t>1</a:t>
            </a:r>
          </a:p>
          <a:p>
            <a:pPr algn="ctr" defTabSz="4389438" eaLnBrk="1" hangingPunct="1"/>
            <a:r>
              <a:rPr lang="en-US" altLang="zh-TW" sz="3800" b="1" dirty="0">
                <a:ea typeface="新細明體" pitchFamily="18" charset="-120"/>
              </a:rPr>
              <a:t>1. National </a:t>
            </a:r>
            <a:r>
              <a:rPr lang="en-US" altLang="zh-TW" sz="3800" b="1" dirty="0" err="1">
                <a:ea typeface="新細明體" pitchFamily="18" charset="-120"/>
              </a:rPr>
              <a:t>Tsing</a:t>
            </a:r>
            <a:r>
              <a:rPr lang="en-US" altLang="zh-TW" sz="3800" b="1" dirty="0">
                <a:ea typeface="新細明體" pitchFamily="18" charset="-120"/>
              </a:rPr>
              <a:t> Hua University</a:t>
            </a:r>
            <a:endParaRPr lang="zh-TW" altLang="zh-TW" sz="3800" b="1" dirty="0">
              <a:ea typeface="新細明體" pitchFamily="18" charset="-120"/>
            </a:endParaRPr>
          </a:p>
          <a:p>
            <a:pPr algn="ctr" defTabSz="4389438" eaLnBrk="1" hangingPunct="1"/>
            <a:r>
              <a:rPr lang="en-US" altLang="zh-TW" sz="3800" b="1" dirty="0">
                <a:ea typeface="新細明體" pitchFamily="18" charset="-120"/>
              </a:rPr>
              <a:t>2. Industrial Technology Research Institute</a:t>
            </a:r>
          </a:p>
          <a:p>
            <a:pPr algn="ctr" defTabSz="4389438" eaLnBrk="1" hangingPunct="1"/>
            <a:r>
              <a:rPr lang="en-US" altLang="zh-TW" sz="3800" dirty="0">
                <a:ea typeface="新細明體" pitchFamily="18" charset="-120"/>
                <a:hlinkClick r:id="rId3"/>
              </a:rPr>
              <a:t>yzlai@itri.org.tw</a:t>
            </a:r>
            <a:r>
              <a:rPr lang="en-US" altLang="zh-TW" sz="3800" dirty="0">
                <a:ea typeface="新細明體" pitchFamily="18" charset="-120"/>
              </a:rPr>
              <a:t>, </a:t>
            </a:r>
            <a:r>
              <a:rPr lang="en-US" altLang="zh-TW" sz="3600" dirty="0">
                <a:hlinkClick r:id="rId4"/>
              </a:rPr>
              <a:t>fang@pme.nthu.edu.tw</a:t>
            </a:r>
            <a:endParaRPr lang="en-US" altLang="zh-TW" sz="3600" dirty="0">
              <a:ea typeface="新細明體" pitchFamily="18" charset="-120"/>
            </a:endParaRPr>
          </a:p>
        </p:txBody>
      </p:sp>
      <p:sp>
        <p:nvSpPr>
          <p:cNvPr id="3090" name="Text Box 42"/>
          <p:cNvSpPr txBox="1">
            <a:spLocks noChangeArrowheads="1"/>
          </p:cNvSpPr>
          <p:nvPr/>
        </p:nvSpPr>
        <p:spPr bwMode="auto">
          <a:xfrm>
            <a:off x="4401536" y="8129385"/>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dirty="0">
                <a:ea typeface="新細明體" pitchFamily="18" charset="-120"/>
              </a:rPr>
              <a:t>Abstract</a:t>
            </a:r>
          </a:p>
        </p:txBody>
      </p:sp>
      <p:sp>
        <p:nvSpPr>
          <p:cNvPr id="3092" name="Text Box 49"/>
          <p:cNvSpPr txBox="1">
            <a:spLocks noChangeArrowheads="1"/>
          </p:cNvSpPr>
          <p:nvPr/>
        </p:nvSpPr>
        <p:spPr bwMode="auto">
          <a:xfrm>
            <a:off x="26327168" y="6655936"/>
            <a:ext cx="5943532" cy="584775"/>
          </a:xfrm>
          <a:prstGeom prst="rect">
            <a:avLst/>
          </a:prstGeom>
          <a:noFill/>
          <a:ln w="9525">
            <a:noFill/>
            <a:miter lim="800000"/>
            <a:headEnd/>
            <a:tailEnd/>
          </a:ln>
        </p:spPr>
        <p:txBody>
          <a:bodyPr wrap="square">
            <a:spAutoFit/>
          </a:bodyPr>
          <a:lstStyle/>
          <a:p>
            <a:pPr algn="r" defTabSz="4389438" eaLnBrk="1" hangingPunct="1">
              <a:spcBef>
                <a:spcPct val="50000"/>
              </a:spcBef>
            </a:pPr>
            <a:r>
              <a:rPr lang="en-US" altLang="zh-TW" sz="3200" b="1" dirty="0">
                <a:ea typeface="新細明體" pitchFamily="18" charset="-120"/>
              </a:rPr>
              <a:t>ID: sciforum-068994</a:t>
            </a:r>
          </a:p>
        </p:txBody>
      </p:sp>
      <p:sp>
        <p:nvSpPr>
          <p:cNvPr id="24" name="Text Box 42">
            <a:extLst>
              <a:ext uri="{FF2B5EF4-FFF2-40B4-BE49-F238E27FC236}">
                <a16:creationId xmlns:a16="http://schemas.microsoft.com/office/drawing/2014/main" xmlns="" id="{0BBEC439-9B1B-4030-903C-40202891F258}"/>
              </a:ext>
            </a:extLst>
          </p:cNvPr>
          <p:cNvSpPr txBox="1">
            <a:spLocks noChangeArrowheads="1"/>
          </p:cNvSpPr>
          <p:nvPr/>
        </p:nvSpPr>
        <p:spPr bwMode="auto">
          <a:xfrm>
            <a:off x="4400550" y="30282132"/>
            <a:ext cx="7372350" cy="1415772"/>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dirty="0">
                <a:ea typeface="新細明體" pitchFamily="18" charset="-120"/>
              </a:rPr>
              <a:t>Experimental</a:t>
            </a:r>
          </a:p>
        </p:txBody>
      </p:sp>
      <p:sp>
        <p:nvSpPr>
          <p:cNvPr id="28" name="Text Box 42">
            <a:extLst>
              <a:ext uri="{FF2B5EF4-FFF2-40B4-BE49-F238E27FC236}">
                <a16:creationId xmlns:a16="http://schemas.microsoft.com/office/drawing/2014/main" xmlns="" id="{170B6DB1-E898-44D3-8EC2-2C5C9206BEFB}"/>
              </a:ext>
            </a:extLst>
          </p:cNvPr>
          <p:cNvSpPr txBox="1">
            <a:spLocks noChangeArrowheads="1"/>
          </p:cNvSpPr>
          <p:nvPr/>
        </p:nvSpPr>
        <p:spPr bwMode="auto">
          <a:xfrm>
            <a:off x="18370567" y="19669253"/>
            <a:ext cx="12520246" cy="1415772"/>
          </a:xfrm>
          <a:prstGeom prst="rect">
            <a:avLst/>
          </a:prstGeom>
          <a:noFill/>
          <a:ln w="9525">
            <a:noFill/>
            <a:miter lim="800000"/>
            <a:headEnd/>
            <a:tailEnd/>
          </a:ln>
        </p:spPr>
        <p:txBody>
          <a:bodyPr wrap="square">
            <a:spAutoFit/>
          </a:bodyPr>
          <a:lstStyle/>
          <a:p>
            <a:pPr algn="ctr" defTabSz="4389438" eaLnBrk="1" hangingPunct="1">
              <a:spcBef>
                <a:spcPct val="50000"/>
              </a:spcBef>
            </a:pPr>
            <a:r>
              <a:rPr lang="en-US" altLang="zh-TW" b="1" dirty="0">
                <a:ea typeface="新細明體" pitchFamily="18" charset="-120"/>
              </a:rPr>
              <a:t>Results and Discussion</a:t>
            </a:r>
          </a:p>
        </p:txBody>
      </p:sp>
      <p:sp>
        <p:nvSpPr>
          <p:cNvPr id="35" name="Text Box 9">
            <a:extLst>
              <a:ext uri="{FF2B5EF4-FFF2-40B4-BE49-F238E27FC236}">
                <a16:creationId xmlns:a16="http://schemas.microsoft.com/office/drawing/2014/main" xmlns="" id="{9B9731AE-2545-4002-AF3B-B5FCA6C7EE4B}"/>
              </a:ext>
            </a:extLst>
          </p:cNvPr>
          <p:cNvSpPr txBox="1">
            <a:spLocks noChangeArrowheads="1"/>
          </p:cNvSpPr>
          <p:nvPr/>
        </p:nvSpPr>
        <p:spPr bwMode="auto">
          <a:xfrm>
            <a:off x="746983" y="36112422"/>
            <a:ext cx="5772722" cy="911019"/>
          </a:xfrm>
          <a:prstGeom prst="rect">
            <a:avLst/>
          </a:prstGeom>
          <a:noFill/>
          <a:ln w="9525">
            <a:noFill/>
            <a:miter lim="800000"/>
            <a:headEnd/>
            <a:tailEnd/>
          </a:ln>
        </p:spPr>
        <p:txBody>
          <a:bodyPr wrap="square">
            <a:spAutoFit/>
          </a:bodyPr>
          <a:lstStyle/>
          <a:p>
            <a:pPr algn="just" defTabSz="4389438">
              <a:lnSpc>
                <a:spcPct val="95000"/>
              </a:lnSpc>
            </a:pPr>
            <a:r>
              <a:rPr lang="en-US" altLang="zh-TW" sz="2800" dirty="0">
                <a:latin typeface="Times New Roman" pitchFamily="18" charset="0"/>
                <a:ea typeface="新細明體" pitchFamily="18" charset="-120"/>
              </a:rPr>
              <a:t>Fig1. The cantilever beams array and deposited with R</a:t>
            </a:r>
            <a:r>
              <a:rPr lang="en-US" altLang="zh-TW" sz="2800" baseline="-25000" dirty="0">
                <a:latin typeface="Times New Roman" pitchFamily="18" charset="0"/>
                <a:ea typeface="新細明體" pitchFamily="18" charset="-120"/>
              </a:rPr>
              <a:t>N</a:t>
            </a:r>
            <a:r>
              <a:rPr lang="en-US" altLang="zh-TW" sz="2800" dirty="0">
                <a:latin typeface="Times New Roman" pitchFamily="18" charset="0"/>
                <a:ea typeface="新細明體" pitchFamily="18" charset="-120"/>
              </a:rPr>
              <a:t>=0.3</a:t>
            </a:r>
          </a:p>
        </p:txBody>
      </p:sp>
      <p:sp>
        <p:nvSpPr>
          <p:cNvPr id="51" name="Text Box 42">
            <a:extLst>
              <a:ext uri="{FF2B5EF4-FFF2-40B4-BE49-F238E27FC236}">
                <a16:creationId xmlns:a16="http://schemas.microsoft.com/office/drawing/2014/main" xmlns="" id="{4C8B50CF-0FF8-40C8-99B0-ADC42D9C9C4E}"/>
              </a:ext>
            </a:extLst>
          </p:cNvPr>
          <p:cNvSpPr txBox="1">
            <a:spLocks noChangeArrowheads="1"/>
          </p:cNvSpPr>
          <p:nvPr/>
        </p:nvSpPr>
        <p:spPr bwMode="auto">
          <a:xfrm>
            <a:off x="18266752" y="32566799"/>
            <a:ext cx="12520246" cy="1415772"/>
          </a:xfrm>
          <a:prstGeom prst="rect">
            <a:avLst/>
          </a:prstGeom>
          <a:noFill/>
          <a:ln w="9525">
            <a:noFill/>
            <a:miter lim="800000"/>
            <a:headEnd/>
            <a:tailEnd/>
          </a:ln>
        </p:spPr>
        <p:txBody>
          <a:bodyPr wrap="square">
            <a:spAutoFit/>
          </a:bodyPr>
          <a:lstStyle/>
          <a:p>
            <a:pPr algn="ctr" defTabSz="4389438" eaLnBrk="1" hangingPunct="1">
              <a:spcBef>
                <a:spcPct val="50000"/>
              </a:spcBef>
            </a:pPr>
            <a:r>
              <a:rPr lang="en-US" altLang="zh-TW" b="1" dirty="0">
                <a:ea typeface="新細明體" pitchFamily="18" charset="-120"/>
              </a:rPr>
              <a:t>Conclusion</a:t>
            </a:r>
          </a:p>
        </p:txBody>
      </p:sp>
      <p:sp>
        <p:nvSpPr>
          <p:cNvPr id="57" name="Text Box 27">
            <a:extLst>
              <a:ext uri="{FF2B5EF4-FFF2-40B4-BE49-F238E27FC236}">
                <a16:creationId xmlns:a16="http://schemas.microsoft.com/office/drawing/2014/main" xmlns="" id="{A526DB1E-682B-4B86-94D9-77D52DDF786C}"/>
              </a:ext>
            </a:extLst>
          </p:cNvPr>
          <p:cNvSpPr txBox="1">
            <a:spLocks noChangeArrowheads="1"/>
          </p:cNvSpPr>
          <p:nvPr/>
        </p:nvSpPr>
        <p:spPr bwMode="auto">
          <a:xfrm>
            <a:off x="21392643" y="36665322"/>
            <a:ext cx="6229350" cy="1415772"/>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dirty="0">
                <a:ea typeface="新細明體" pitchFamily="18" charset="-120"/>
              </a:rPr>
              <a:t>References</a:t>
            </a:r>
          </a:p>
        </p:txBody>
      </p:sp>
      <p:sp>
        <p:nvSpPr>
          <p:cNvPr id="59" name="Text Box 38">
            <a:extLst>
              <a:ext uri="{FF2B5EF4-FFF2-40B4-BE49-F238E27FC236}">
                <a16:creationId xmlns:a16="http://schemas.microsoft.com/office/drawing/2014/main" xmlns="" id="{445D3439-5921-4ADE-8EDE-3694BF74C1B9}"/>
              </a:ext>
            </a:extLst>
          </p:cNvPr>
          <p:cNvSpPr txBox="1">
            <a:spLocks noChangeArrowheads="1"/>
          </p:cNvSpPr>
          <p:nvPr/>
        </p:nvSpPr>
        <p:spPr bwMode="auto">
          <a:xfrm>
            <a:off x="17205364" y="38038429"/>
            <a:ext cx="15534332" cy="2523978"/>
          </a:xfrm>
          <a:prstGeom prst="rect">
            <a:avLst/>
          </a:prstGeom>
          <a:noFill/>
          <a:ln w="57150" cmpd="thinThick">
            <a:noFill/>
            <a:miter lim="800000"/>
            <a:headEnd/>
            <a:tailEnd/>
          </a:ln>
        </p:spPr>
        <p:txBody>
          <a:bodyPr wrap="square" lIns="61170" tIns="30584" rIns="61170" bIns="30584">
            <a:spAutoFit/>
          </a:bodyPr>
          <a:lstStyle/>
          <a:p>
            <a:r>
              <a:rPr lang="en-US" altLang="zh-TW" sz="3200" dirty="0">
                <a:latin typeface="Times New Roman" panose="02020603050405020304" pitchFamily="18" charset="0"/>
                <a:cs typeface="Times New Roman" panose="02020603050405020304" pitchFamily="18" charset="0"/>
              </a:rPr>
              <a:t>[1] T.P. </a:t>
            </a:r>
            <a:r>
              <a:rPr lang="en-US" altLang="zh-TW" sz="3200" dirty="0" err="1">
                <a:latin typeface="Times New Roman" panose="02020603050405020304" pitchFamily="18" charset="0"/>
                <a:cs typeface="Times New Roman" panose="02020603050405020304" pitchFamily="18" charset="0"/>
              </a:rPr>
              <a:t>Weihs</a:t>
            </a:r>
            <a:r>
              <a:rPr lang="en-US" altLang="zh-TW" sz="3200" dirty="0">
                <a:latin typeface="Times New Roman" panose="02020603050405020304" pitchFamily="18" charset="0"/>
                <a:cs typeface="Times New Roman" panose="02020603050405020304" pitchFamily="18" charset="0"/>
              </a:rPr>
              <a:t> et al., </a:t>
            </a:r>
            <a:r>
              <a:rPr lang="en-US" altLang="zh-TW" sz="3200" i="1" dirty="0">
                <a:latin typeface="Times New Roman" panose="02020603050405020304" pitchFamily="18" charset="0"/>
                <a:cs typeface="Times New Roman" panose="02020603050405020304" pitchFamily="18" charset="0"/>
              </a:rPr>
              <a:t>Journal of Materials Research</a:t>
            </a:r>
            <a:r>
              <a:rPr lang="en-US" altLang="zh-TW" sz="3200" dirty="0">
                <a:latin typeface="Times New Roman" panose="02020603050405020304" pitchFamily="18" charset="0"/>
                <a:cs typeface="Times New Roman" panose="02020603050405020304" pitchFamily="18" charset="0"/>
              </a:rPr>
              <a:t>, pp. 931–942, 1988.</a:t>
            </a:r>
            <a:endParaRPr lang="zh-TW" altLang="zh-TW" sz="3200" dirty="0">
              <a:latin typeface="Times New Roman" panose="02020603050405020304" pitchFamily="18" charset="0"/>
              <a:cs typeface="Times New Roman" panose="02020603050405020304" pitchFamily="18" charset="0"/>
            </a:endParaRPr>
          </a:p>
          <a:p>
            <a:r>
              <a:rPr lang="en-US" altLang="zh-TW" sz="3200" dirty="0">
                <a:latin typeface="Times New Roman" panose="02020603050405020304" pitchFamily="18" charset="0"/>
                <a:cs typeface="Times New Roman" panose="02020603050405020304" pitchFamily="18" charset="0"/>
              </a:rPr>
              <a:t>[2] K. E. Petersen et al., </a:t>
            </a:r>
            <a:r>
              <a:rPr lang="en-US" altLang="zh-TW" sz="3200" i="1" dirty="0">
                <a:latin typeface="Times New Roman" panose="02020603050405020304" pitchFamily="18" charset="0"/>
                <a:cs typeface="Times New Roman" panose="02020603050405020304" pitchFamily="18" charset="0"/>
              </a:rPr>
              <a:t>Proceedings of the </a:t>
            </a:r>
            <a:r>
              <a:rPr lang="en-US" altLang="zh-TW" sz="3200" i="1" dirty="0" err="1">
                <a:latin typeface="Times New Roman" panose="02020603050405020304" pitchFamily="18" charset="0"/>
                <a:cs typeface="Times New Roman" panose="02020603050405020304" pitchFamily="18" charset="0"/>
              </a:rPr>
              <a:t>IEEE,</a:t>
            </a:r>
            <a:r>
              <a:rPr lang="en-US" altLang="zh-TW" sz="3200" dirty="0" err="1">
                <a:latin typeface="Times New Roman" panose="02020603050405020304" pitchFamily="18" charset="0"/>
                <a:cs typeface="Times New Roman" panose="02020603050405020304" pitchFamily="18" charset="0"/>
              </a:rPr>
              <a:t>vol</a:t>
            </a:r>
            <a:r>
              <a:rPr lang="en-US" altLang="zh-TW" sz="3200" dirty="0">
                <a:latin typeface="Times New Roman" panose="02020603050405020304" pitchFamily="18" charset="0"/>
                <a:cs typeface="Times New Roman" panose="02020603050405020304" pitchFamily="18" charset="0"/>
              </a:rPr>
              <a:t>. 70, no. 5, pp. 420-457, 1982.</a:t>
            </a:r>
            <a:endParaRPr lang="zh-TW" altLang="zh-TW" sz="3200" dirty="0">
              <a:latin typeface="Times New Roman" panose="02020603050405020304" pitchFamily="18" charset="0"/>
              <a:cs typeface="Times New Roman" panose="02020603050405020304" pitchFamily="18" charset="0"/>
            </a:endParaRPr>
          </a:p>
          <a:p>
            <a:r>
              <a:rPr lang="en-US" altLang="zh-TW" sz="3200" dirty="0">
                <a:latin typeface="Times New Roman" panose="02020603050405020304" pitchFamily="18" charset="0"/>
                <a:cs typeface="Times New Roman" panose="02020603050405020304" pitchFamily="18" charset="0"/>
              </a:rPr>
              <a:t>[3] W.Fang et al., </a:t>
            </a:r>
            <a:r>
              <a:rPr lang="en-US" altLang="zh-TW" sz="3200" i="1" dirty="0">
                <a:latin typeface="Times New Roman" panose="02020603050405020304" pitchFamily="18" charset="0"/>
                <a:cs typeface="Times New Roman" panose="02020603050405020304" pitchFamily="18" charset="0"/>
              </a:rPr>
              <a:t>J. </a:t>
            </a:r>
            <a:r>
              <a:rPr lang="en-US" altLang="zh-TW" sz="3200" i="1" dirty="0" err="1">
                <a:latin typeface="Times New Roman" panose="02020603050405020304" pitchFamily="18" charset="0"/>
                <a:cs typeface="Times New Roman" panose="02020603050405020304" pitchFamily="18" charset="0"/>
              </a:rPr>
              <a:t>Micromech</a:t>
            </a:r>
            <a:r>
              <a:rPr lang="en-US" altLang="zh-TW" sz="3200" i="1" dirty="0">
                <a:latin typeface="Times New Roman" panose="02020603050405020304" pitchFamily="18" charset="0"/>
                <a:cs typeface="Times New Roman" panose="02020603050405020304" pitchFamily="18" charset="0"/>
              </a:rPr>
              <a:t>. </a:t>
            </a:r>
            <a:r>
              <a:rPr lang="en-US" altLang="zh-TW" sz="3200" i="1" dirty="0" err="1">
                <a:latin typeface="Times New Roman" panose="02020603050405020304" pitchFamily="18" charset="0"/>
                <a:cs typeface="Times New Roman" panose="02020603050405020304" pitchFamily="18" charset="0"/>
              </a:rPr>
              <a:t>Microeng</a:t>
            </a:r>
            <a:r>
              <a:rPr lang="en-US" altLang="zh-TW" sz="3200" dirty="0">
                <a:latin typeface="Times New Roman" panose="02020603050405020304" pitchFamily="18" charset="0"/>
                <a:cs typeface="Times New Roman" panose="02020603050405020304" pitchFamily="18" charset="0"/>
              </a:rPr>
              <a:t>, vol. 9, pp 230-235, 1999.</a:t>
            </a:r>
            <a:endParaRPr lang="zh-TW" altLang="zh-TW" sz="3200" dirty="0">
              <a:latin typeface="Times New Roman" panose="02020603050405020304" pitchFamily="18" charset="0"/>
              <a:cs typeface="Times New Roman" panose="02020603050405020304" pitchFamily="18" charset="0"/>
            </a:endParaRPr>
          </a:p>
          <a:p>
            <a:r>
              <a:rPr lang="en-US" altLang="zh-TW" sz="3200" dirty="0">
                <a:latin typeface="Times New Roman" panose="02020603050405020304" pitchFamily="18" charset="0"/>
                <a:cs typeface="Times New Roman" panose="02020603050405020304" pitchFamily="18" charset="0"/>
              </a:rPr>
              <a:t>[4] W.Fang et al., </a:t>
            </a:r>
            <a:r>
              <a:rPr lang="en-US" altLang="zh-TW" sz="3200" i="1" dirty="0">
                <a:latin typeface="Times New Roman" panose="02020603050405020304" pitchFamily="18" charset="0"/>
                <a:cs typeface="Times New Roman" panose="02020603050405020304" pitchFamily="18" charset="0"/>
              </a:rPr>
              <a:t>J. </a:t>
            </a:r>
            <a:r>
              <a:rPr lang="en-US" altLang="zh-TW" sz="3200" i="1" dirty="0" err="1">
                <a:latin typeface="Times New Roman" panose="02020603050405020304" pitchFamily="18" charset="0"/>
                <a:cs typeface="Times New Roman" panose="02020603050405020304" pitchFamily="18" charset="0"/>
              </a:rPr>
              <a:t>Micromech</a:t>
            </a:r>
            <a:r>
              <a:rPr lang="en-US" altLang="zh-TW" sz="3200" i="1" dirty="0">
                <a:latin typeface="Times New Roman" panose="02020603050405020304" pitchFamily="18" charset="0"/>
                <a:cs typeface="Times New Roman" panose="02020603050405020304" pitchFamily="18" charset="0"/>
              </a:rPr>
              <a:t>. </a:t>
            </a:r>
            <a:r>
              <a:rPr lang="en-US" altLang="zh-TW" sz="3200" i="1" dirty="0" err="1">
                <a:latin typeface="Times New Roman" panose="02020603050405020304" pitchFamily="18" charset="0"/>
                <a:cs typeface="Times New Roman" panose="02020603050405020304" pitchFamily="18" charset="0"/>
              </a:rPr>
              <a:t>Microeng</a:t>
            </a:r>
            <a:r>
              <a:rPr lang="en-US" altLang="zh-TW" sz="3200" dirty="0">
                <a:latin typeface="Times New Roman" panose="02020603050405020304" pitchFamily="18" charset="0"/>
                <a:cs typeface="Times New Roman" panose="02020603050405020304" pitchFamily="18" charset="0"/>
              </a:rPr>
              <a:t>, vol. 5, pp 276-281, 1995.</a:t>
            </a:r>
            <a:endParaRPr lang="zh-TW" altLang="zh-TW" sz="3200" dirty="0">
              <a:latin typeface="Times New Roman" panose="02020603050405020304" pitchFamily="18" charset="0"/>
              <a:cs typeface="Times New Roman" panose="02020603050405020304" pitchFamily="18" charset="0"/>
            </a:endParaRPr>
          </a:p>
          <a:p>
            <a:r>
              <a:rPr lang="en-US" altLang="zh-TW" sz="3200" dirty="0">
                <a:latin typeface="Times New Roman" panose="02020603050405020304" pitchFamily="18" charset="0"/>
                <a:cs typeface="Times New Roman" panose="02020603050405020304" pitchFamily="18" charset="0"/>
              </a:rPr>
              <a:t>[5] </a:t>
            </a:r>
            <a:r>
              <a:rPr lang="en-US" altLang="zh-TW" sz="3200" dirty="0" err="1">
                <a:latin typeface="Times New Roman" panose="02020603050405020304" pitchFamily="18" charset="0"/>
                <a:cs typeface="Times New Roman" panose="02020603050405020304" pitchFamily="18" charset="0"/>
              </a:rPr>
              <a:t>G.G.Stoney</a:t>
            </a:r>
            <a:r>
              <a:rPr lang="en-US" altLang="zh-TW" sz="3200" dirty="0">
                <a:latin typeface="Times New Roman" panose="02020603050405020304" pitchFamily="18" charset="0"/>
                <a:cs typeface="Times New Roman" panose="02020603050405020304" pitchFamily="18" charset="0"/>
              </a:rPr>
              <a:t>, </a:t>
            </a:r>
            <a:r>
              <a:rPr lang="en-US" altLang="zh-TW" sz="3200" i="1" dirty="0">
                <a:latin typeface="Times New Roman" panose="02020603050405020304" pitchFamily="18" charset="0"/>
                <a:cs typeface="Times New Roman" panose="02020603050405020304" pitchFamily="18" charset="0"/>
              </a:rPr>
              <a:t>Proceedings of the Royal Society A</a:t>
            </a:r>
            <a:r>
              <a:rPr lang="en-US" altLang="zh-TW" sz="3200" dirty="0">
                <a:latin typeface="Times New Roman" panose="02020603050405020304" pitchFamily="18" charset="0"/>
                <a:cs typeface="Times New Roman" panose="02020603050405020304" pitchFamily="18" charset="0"/>
              </a:rPr>
              <a:t>, vol.82, no. 553,pp. 172-175, 1909.</a:t>
            </a:r>
            <a:endParaRPr lang="zh-TW" altLang="zh-TW" sz="3200" dirty="0">
              <a:latin typeface="Times New Roman" panose="02020603050405020304" pitchFamily="18" charset="0"/>
              <a:cs typeface="Times New Roman" panose="02020603050405020304" pitchFamily="18" charset="0"/>
            </a:endParaRPr>
          </a:p>
        </p:txBody>
      </p:sp>
      <p:pic>
        <p:nvPicPr>
          <p:cNvPr id="41" name="圖片 40" descr="畫面剪輯"/>
          <p:cNvPicPr>
            <a:picLocks noChangeAspect="1"/>
          </p:cNvPicPr>
          <p:nvPr/>
        </p:nvPicPr>
        <p:blipFill rotWithShape="1">
          <a:blip r:embed="rId5">
            <a:extLst>
              <a:ext uri="{28A0092B-C50C-407E-A947-70E740481C1C}">
                <a14:useLocalDpi xmlns:a14="http://schemas.microsoft.com/office/drawing/2010/main" val="0"/>
              </a:ext>
            </a:extLst>
          </a:blip>
          <a:srcRect l="666" t="1552" r="1330" b="666"/>
          <a:stretch/>
        </p:blipFill>
        <p:spPr>
          <a:xfrm>
            <a:off x="1054408" y="723316"/>
            <a:ext cx="2673732" cy="2667696"/>
          </a:xfrm>
          <a:prstGeom prst="rect">
            <a:avLst/>
          </a:prstGeom>
        </p:spPr>
      </p:pic>
      <p:pic>
        <p:nvPicPr>
          <p:cNvPr id="9" name="圖片 8" descr="畫面剪輯"/>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30854" y="42869132"/>
            <a:ext cx="9412057" cy="1020864"/>
          </a:xfrm>
          <a:prstGeom prst="rect">
            <a:avLst/>
          </a:prstGeom>
        </p:spPr>
      </p:pic>
      <p:pic>
        <p:nvPicPr>
          <p:cNvPr id="11" name="圖片 10" descr="畫面剪輯"/>
          <p:cNvPicPr>
            <a:picLocks noChangeAspect="1"/>
          </p:cNvPicPr>
          <p:nvPr/>
        </p:nvPicPr>
        <p:blipFill rotWithShape="1">
          <a:blip r:embed="rId7">
            <a:extLst>
              <a:ext uri="{28A0092B-C50C-407E-A947-70E740481C1C}">
                <a14:useLocalDpi xmlns:a14="http://schemas.microsoft.com/office/drawing/2010/main" val="0"/>
              </a:ext>
            </a:extLst>
          </a:blip>
          <a:srcRect l="982" t="23372" r="48286" b="23425"/>
          <a:stretch/>
        </p:blipFill>
        <p:spPr>
          <a:xfrm>
            <a:off x="1054408" y="5498873"/>
            <a:ext cx="5259152" cy="1414394"/>
          </a:xfrm>
          <a:prstGeom prst="rect">
            <a:avLst/>
          </a:prstGeom>
        </p:spPr>
      </p:pic>
      <p:pic>
        <p:nvPicPr>
          <p:cNvPr id="44" name="圖片 43" descr="畫面剪輯"/>
          <p:cNvPicPr>
            <a:picLocks noChangeAspect="1"/>
          </p:cNvPicPr>
          <p:nvPr/>
        </p:nvPicPr>
        <p:blipFill rotWithShape="1">
          <a:blip r:embed="rId7">
            <a:extLst>
              <a:ext uri="{28A0092B-C50C-407E-A947-70E740481C1C}">
                <a14:useLocalDpi xmlns:a14="http://schemas.microsoft.com/office/drawing/2010/main" val="0"/>
              </a:ext>
            </a:extLst>
          </a:blip>
          <a:srcRect l="61378" t="9860" r="6338" b="8463"/>
          <a:stretch/>
        </p:blipFill>
        <p:spPr>
          <a:xfrm>
            <a:off x="1054408" y="3577571"/>
            <a:ext cx="2673732" cy="1734743"/>
          </a:xfrm>
          <a:prstGeom prst="rect">
            <a:avLst/>
          </a:prstGeom>
        </p:spPr>
      </p:pic>
      <p:pic>
        <p:nvPicPr>
          <p:cNvPr id="2066"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727963" y="25762612"/>
            <a:ext cx="6660000" cy="5388906"/>
          </a:xfrm>
          <a:prstGeom prst="rect">
            <a:avLst/>
          </a:prstGeom>
          <a:noFill/>
          <a:extLst>
            <a:ext uri="{909E8E84-426E-40DD-AFC4-6F175D3DCCD1}">
              <a14:hiddenFill xmlns:a14="http://schemas.microsoft.com/office/drawing/2010/main">
                <a:solidFill>
                  <a:srgbClr val="FFFFFF"/>
                </a:solidFill>
              </a14:hiddenFill>
            </a:ext>
          </a:extLst>
        </p:spPr>
      </p:pic>
      <p:pic>
        <p:nvPicPr>
          <p:cNvPr id="2067"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11642" y="25763905"/>
            <a:ext cx="6660000" cy="5387613"/>
          </a:xfrm>
          <a:prstGeom prst="rect">
            <a:avLst/>
          </a:prstGeom>
          <a:noFill/>
          <a:extLst>
            <a:ext uri="{909E8E84-426E-40DD-AFC4-6F175D3DCCD1}">
              <a14:hiddenFill xmlns:a14="http://schemas.microsoft.com/office/drawing/2010/main">
                <a:solidFill>
                  <a:srgbClr val="FFFFFF"/>
                </a:solidFill>
              </a14:hiddenFill>
            </a:ext>
          </a:extLst>
        </p:spPr>
      </p:pic>
      <p:pic>
        <p:nvPicPr>
          <p:cNvPr id="2069"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8578" y="37052827"/>
            <a:ext cx="5906458" cy="4286648"/>
          </a:xfrm>
          <a:prstGeom prst="rect">
            <a:avLst/>
          </a:prstGeom>
          <a:noFill/>
          <a:extLst>
            <a:ext uri="{909E8E84-426E-40DD-AFC4-6F175D3DCCD1}">
              <a14:hiddenFill xmlns:a14="http://schemas.microsoft.com/office/drawing/2010/main">
                <a:solidFill>
                  <a:srgbClr val="FFFFFF"/>
                </a:solidFill>
              </a14:hiddenFill>
            </a:ext>
          </a:extLst>
        </p:spPr>
      </p:pic>
      <p:pic>
        <p:nvPicPr>
          <p:cNvPr id="6" name="圖片 5"/>
          <p:cNvPicPr>
            <a:picLocks noChangeAspect="1"/>
          </p:cNvPicPr>
          <p:nvPr/>
        </p:nvPicPr>
        <p:blipFill>
          <a:blip r:embed="rId11"/>
          <a:stretch>
            <a:fillRect/>
          </a:stretch>
        </p:blipFill>
        <p:spPr>
          <a:xfrm>
            <a:off x="18381460" y="13782774"/>
            <a:ext cx="5765290" cy="4434839"/>
          </a:xfrm>
          <a:prstGeom prst="rect">
            <a:avLst/>
          </a:prstGeom>
        </p:spPr>
      </p:pic>
      <p:pic>
        <p:nvPicPr>
          <p:cNvPr id="7" name="圖片 6"/>
          <p:cNvPicPr>
            <a:picLocks noChangeAspect="1"/>
          </p:cNvPicPr>
          <p:nvPr/>
        </p:nvPicPr>
        <p:blipFill>
          <a:blip r:embed="rId12"/>
          <a:stretch>
            <a:fillRect/>
          </a:stretch>
        </p:blipFill>
        <p:spPr>
          <a:xfrm>
            <a:off x="24972530" y="13785967"/>
            <a:ext cx="5765290" cy="4427270"/>
          </a:xfrm>
          <a:prstGeom prst="rect">
            <a:avLst/>
          </a:prstGeom>
        </p:spPr>
      </p:pic>
      <p:pic>
        <p:nvPicPr>
          <p:cNvPr id="8" name="圖片 7"/>
          <p:cNvPicPr>
            <a:picLocks noChangeAspect="1"/>
          </p:cNvPicPr>
          <p:nvPr/>
        </p:nvPicPr>
        <p:blipFill>
          <a:blip r:embed="rId13"/>
          <a:stretch>
            <a:fillRect/>
          </a:stretch>
        </p:blipFill>
        <p:spPr>
          <a:xfrm>
            <a:off x="11056822" y="13106332"/>
            <a:ext cx="4072839" cy="3476046"/>
          </a:xfrm>
          <a:prstGeom prst="rect">
            <a:avLst/>
          </a:prstGeom>
        </p:spPr>
      </p:pic>
      <p:pic>
        <p:nvPicPr>
          <p:cNvPr id="10" name="圖片 9"/>
          <p:cNvPicPr>
            <a:picLocks noChangeAspect="1"/>
          </p:cNvPicPr>
          <p:nvPr/>
        </p:nvPicPr>
        <p:blipFill>
          <a:blip r:embed="rId14"/>
          <a:stretch>
            <a:fillRect/>
          </a:stretch>
        </p:blipFill>
        <p:spPr>
          <a:xfrm>
            <a:off x="11056822" y="9430062"/>
            <a:ext cx="4072839" cy="3476046"/>
          </a:xfrm>
          <a:prstGeom prst="rect">
            <a:avLst/>
          </a:prstGeom>
        </p:spPr>
      </p:pic>
      <p:sp>
        <p:nvSpPr>
          <p:cNvPr id="12" name="矩形 11"/>
          <p:cNvSpPr/>
          <p:nvPr/>
        </p:nvSpPr>
        <p:spPr>
          <a:xfrm>
            <a:off x="813030" y="9313301"/>
            <a:ext cx="9079547" cy="7848302"/>
          </a:xfrm>
          <a:prstGeom prst="rect">
            <a:avLst/>
          </a:prstGeom>
        </p:spPr>
        <p:txBody>
          <a:bodyPr wrap="square">
            <a:spAutoFit/>
          </a:bodyPr>
          <a:lstStyle/>
          <a:p>
            <a:pPr algn="just"/>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The mechanical properties extraction of the ultrathin film is a big challenge to be determined and controlled. In this study, we select a non-contact method [1][2][3]to conduct the measurement of the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TaN</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ultrathin film, which can effectively prevent to damage the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TaN</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film at the same time. Firstly, we exploit the PVD process with various gas ratios to deposit the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TaN</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thin film on the SiO</a:t>
            </a:r>
            <a:r>
              <a:rPr lang="en-US" altLang="zh-TW" sz="3600" baseline="-25000" dirty="0">
                <a:latin typeface="Times New Roman" panose="02020603050405020304" pitchFamily="18" charset="0"/>
                <a:ea typeface="新細明體" panose="02020500000000000000" pitchFamily="18" charset="-120"/>
                <a:cs typeface="新細明體" panose="02020500000000000000" pitchFamily="18" charset="-120"/>
              </a:rPr>
              <a:t>2</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cantilevers. Then, we analyze the mechanical properties of the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TaN</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thin film to extract the major characteristics. The frequency and geometry would dominate the performance of Young’s modulus.</a:t>
            </a:r>
            <a:endParaRPr lang="zh-TW" altLang="zh-TW" sz="3600" dirty="0">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14" name="矩形 13"/>
          <p:cNvSpPr/>
          <p:nvPr/>
        </p:nvSpPr>
        <p:spPr>
          <a:xfrm>
            <a:off x="813030" y="17021699"/>
            <a:ext cx="15004516" cy="6186309"/>
          </a:xfrm>
          <a:prstGeom prst="rect">
            <a:avLst/>
          </a:prstGeom>
        </p:spPr>
        <p:txBody>
          <a:bodyPr wrap="square">
            <a:spAutoFit/>
          </a:bodyPr>
          <a:lstStyle/>
          <a:p>
            <a:pPr algn="just"/>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On the other hand, residual stress is accumulated by all the random stress induced during the process. Especially, uniform stress has a major impact on residual stress. Therefore, the uniform stress can be simplified as the residual stress and also can be expressed by the Stoney equation [4][5]. According to our experimental results, the N</a:t>
            </a:r>
            <a:r>
              <a:rPr lang="en-US" altLang="zh-TW" sz="3600" baseline="-25000" dirty="0">
                <a:latin typeface="Times New Roman" panose="02020603050405020304" pitchFamily="18" charset="0"/>
                <a:ea typeface="新細明體" panose="02020500000000000000" pitchFamily="18" charset="-120"/>
                <a:cs typeface="新細明體" panose="02020500000000000000" pitchFamily="18" charset="-120"/>
              </a:rPr>
              <a:t>2</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gas ratios-dependent Young’s modulus of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TaN</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thin film is located at approximately 247.55±6.11GPa</a:t>
            </a:r>
            <a:r>
              <a:rPr lang="zh-TW" altLang="en-US" sz="3600" dirty="0">
                <a:latin typeface="Times New Roman" panose="02020603050405020304" pitchFamily="18" charset="0"/>
                <a:ea typeface="新細明體" panose="02020500000000000000" pitchFamily="18" charset="-120"/>
                <a:cs typeface="新細明體" panose="02020500000000000000" pitchFamily="18" charset="-120"/>
              </a:rPr>
              <a:t> </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and 249.61±16.48GPa for 120</a:t>
            </a:r>
            <a:r>
              <a:rPr lang="el-GR" altLang="zh-TW" sz="3600" dirty="0">
                <a:latin typeface="Times New Roman" panose="02020603050405020304" pitchFamily="18" charset="0"/>
                <a:cs typeface="Times New Roman" panose="02020603050405020304" pitchFamily="18" charset="0"/>
              </a:rPr>
              <a:t>μ</a:t>
            </a:r>
            <a:r>
              <a:rPr lang="en-US" altLang="zh-TW" sz="3600" dirty="0">
                <a:latin typeface="Times New Roman" panose="02020603050405020304" pitchFamily="18" charset="0"/>
                <a:cs typeface="Times New Roman" panose="02020603050405020304" pitchFamily="18" charset="0"/>
              </a:rPr>
              <a:t>m and 140</a:t>
            </a:r>
            <a:r>
              <a:rPr lang="el-GR" altLang="zh-TW" sz="3600" dirty="0">
                <a:latin typeface="Times New Roman" panose="02020603050405020304" pitchFamily="18" charset="0"/>
                <a:cs typeface="Times New Roman" panose="02020603050405020304" pitchFamily="18" charset="0"/>
              </a:rPr>
              <a:t> μ</a:t>
            </a:r>
            <a:r>
              <a:rPr lang="en-US" altLang="zh-TW" sz="3600" dirty="0">
                <a:latin typeface="Times New Roman" panose="02020603050405020304" pitchFamily="18" charset="0"/>
                <a:cs typeface="Times New Roman" panose="02020603050405020304" pitchFamily="18" charset="0"/>
              </a:rPr>
              <a:t>m cantilevers</a:t>
            </a:r>
            <a:r>
              <a:rPr lang="en-US" altLang="zh-TW" sz="3600" dirty="0">
                <a:latin typeface="Times New Roman" panose="02020603050405020304" pitchFamily="18" charset="0"/>
                <a:ea typeface="新細明體" panose="02020500000000000000" pitchFamily="18" charset="-120"/>
                <a:cs typeface="Times New Roman" panose="02020603050405020304" pitchFamily="18" charset="0"/>
              </a:rPr>
              <a:t>, respectively.</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In addition, the residual stress is reduced from -1.02GPa to -0.74GPa as the N</a:t>
            </a:r>
            <a:r>
              <a:rPr lang="en-US" altLang="zh-TW" sz="3600" baseline="-25000" dirty="0">
                <a:latin typeface="Times New Roman" panose="02020603050405020304" pitchFamily="18" charset="0"/>
                <a:ea typeface="新細明體" panose="02020500000000000000" pitchFamily="18" charset="-120"/>
                <a:cs typeface="新細明體" panose="02020500000000000000" pitchFamily="18" charset="-120"/>
              </a:rPr>
              <a:t>2</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flow increases. Consequently, we provide an efficient approach to the bilayer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microcantilevers</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[3][4]to modifying the mechanical properties of ultrathin </a:t>
            </a:r>
            <a:r>
              <a:rPr lang="en-US" altLang="zh-TW" sz="3600" dirty="0" err="1">
                <a:latin typeface="Times New Roman" panose="02020603050405020304" pitchFamily="18" charset="0"/>
                <a:ea typeface="新細明體" panose="02020500000000000000" pitchFamily="18" charset="-120"/>
                <a:cs typeface="新細明體" panose="02020500000000000000" pitchFamily="18" charset="-120"/>
              </a:rPr>
              <a:t>TaN</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film and the N</a:t>
            </a:r>
            <a:r>
              <a:rPr lang="en-US" altLang="zh-TW" sz="3600" baseline="-25000" dirty="0">
                <a:latin typeface="Times New Roman" panose="02020603050405020304" pitchFamily="18" charset="0"/>
                <a:ea typeface="新細明體" panose="02020500000000000000" pitchFamily="18" charset="-120"/>
                <a:cs typeface="新細明體" panose="02020500000000000000" pitchFamily="18" charset="-120"/>
              </a:rPr>
              <a:t>2</a:t>
            </a:r>
            <a:r>
              <a:rPr lang="en-US" altLang="zh-TW" sz="3600" dirty="0">
                <a:latin typeface="Times New Roman" panose="02020603050405020304" pitchFamily="18" charset="0"/>
                <a:ea typeface="新細明體" panose="02020500000000000000" pitchFamily="18" charset="-120"/>
                <a:cs typeface="新細明體" panose="02020500000000000000" pitchFamily="18" charset="-120"/>
              </a:rPr>
              <a:t> gas ratios can validate its mechanical properties during the deposition process.</a:t>
            </a:r>
            <a:endParaRPr lang="zh-TW" altLang="zh-TW" sz="3600" dirty="0">
              <a:latin typeface="新細明體" panose="02020500000000000000" pitchFamily="18" charset="-120"/>
              <a:ea typeface="新細明體" panose="02020500000000000000" pitchFamily="18" charset="-120"/>
              <a:cs typeface="新細明體" panose="02020500000000000000" pitchFamily="18" charset="-120"/>
            </a:endParaRPr>
          </a:p>
        </p:txBody>
      </p:sp>
      <p:sp>
        <p:nvSpPr>
          <p:cNvPr id="43" name="Text Box 42">
            <a:extLst>
              <a:ext uri="{FF2B5EF4-FFF2-40B4-BE49-F238E27FC236}">
                <a16:creationId xmlns:a16="http://schemas.microsoft.com/office/drawing/2014/main" xmlns="" id="{0BBEC439-9B1B-4030-903C-40202891F258}"/>
              </a:ext>
            </a:extLst>
          </p:cNvPr>
          <p:cNvSpPr txBox="1">
            <a:spLocks noChangeArrowheads="1"/>
          </p:cNvSpPr>
          <p:nvPr/>
        </p:nvSpPr>
        <p:spPr bwMode="auto">
          <a:xfrm>
            <a:off x="4400550" y="22980371"/>
            <a:ext cx="7372350" cy="1415772"/>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dirty="0">
                <a:ea typeface="新細明體" pitchFamily="18" charset="-120"/>
              </a:rPr>
              <a:t>Introduction</a:t>
            </a:r>
          </a:p>
        </p:txBody>
      </p:sp>
      <p:sp>
        <p:nvSpPr>
          <p:cNvPr id="15" name="矩形 14"/>
          <p:cNvSpPr/>
          <p:nvPr/>
        </p:nvSpPr>
        <p:spPr>
          <a:xfrm>
            <a:off x="813030" y="24396143"/>
            <a:ext cx="15039343" cy="6186309"/>
          </a:xfrm>
          <a:prstGeom prst="rect">
            <a:avLst/>
          </a:prstGeom>
        </p:spPr>
        <p:txBody>
          <a:bodyPr wrap="square">
            <a:spAutoFit/>
          </a:bodyPr>
          <a:lstStyle/>
          <a:p>
            <a:pPr algn="just"/>
            <a:r>
              <a:rPr lang="en-US" altLang="zh-TW" sz="3600" dirty="0" err="1">
                <a:latin typeface="Times New Roman" pitchFamily="18" charset="0"/>
                <a:ea typeface="新細明體" pitchFamily="18" charset="-120"/>
              </a:rPr>
              <a:t>TaN</a:t>
            </a:r>
            <a:r>
              <a:rPr lang="en-US" altLang="zh-TW" sz="3600" dirty="0">
                <a:latin typeface="Times New Roman" pitchFamily="18" charset="0"/>
                <a:ea typeface="新細明體" pitchFamily="18" charset="-120"/>
              </a:rPr>
              <a:t> is one of the critical materials in semiconductors and MEMS developments which is exploited to be the barrier and diffusion layer to prevent Cu diffusion due to its good adhesion, correction, and hardness. To satisfy the requirements of small form factor and miniaturization of ICs, there are many issues that need to be overcome such as thin film cracks, enhanced failure, and process induced residual stress. In addition, measuring and determining the mechanical properties of </a:t>
            </a:r>
            <a:r>
              <a:rPr lang="en-US" altLang="zh-TW" sz="3600" dirty="0" err="1">
                <a:latin typeface="Times New Roman" pitchFamily="18" charset="0"/>
                <a:ea typeface="新細明體" pitchFamily="18" charset="-120"/>
              </a:rPr>
              <a:t>TaN</a:t>
            </a:r>
            <a:r>
              <a:rPr lang="en-US" altLang="zh-TW" sz="3600" dirty="0">
                <a:latin typeface="Times New Roman" pitchFamily="18" charset="0"/>
                <a:ea typeface="新細明體" pitchFamily="18" charset="-120"/>
              </a:rPr>
              <a:t> thin film is quite difficult. In this study, we used the simple cantilever beams array fabricated by the MEMS process to be the platform for the mechanical properties extraction, then deposited the </a:t>
            </a:r>
            <a:r>
              <a:rPr lang="en-US" altLang="zh-TW" sz="3600" dirty="0" err="1">
                <a:latin typeface="Times New Roman" pitchFamily="18" charset="0"/>
                <a:ea typeface="新細明體" pitchFamily="18" charset="-120"/>
              </a:rPr>
              <a:t>TaN</a:t>
            </a:r>
            <a:r>
              <a:rPr lang="en-US" altLang="zh-TW" sz="3600" dirty="0">
                <a:latin typeface="Times New Roman" pitchFamily="18" charset="0"/>
                <a:ea typeface="新細明體" pitchFamily="18" charset="-120"/>
              </a:rPr>
              <a:t> thin film with the different gas ratios on the cantilevers by PVD process. The gas ratio dependency of Young’s modulus and residual stress</a:t>
            </a:r>
            <a:r>
              <a:rPr lang="zh-TW" altLang="en-US" sz="3600" dirty="0">
                <a:latin typeface="Times New Roman" pitchFamily="18" charset="0"/>
                <a:ea typeface="新細明體" pitchFamily="18" charset="-120"/>
              </a:rPr>
              <a:t> </a:t>
            </a:r>
            <a:r>
              <a:rPr lang="en-US" altLang="zh-TW" sz="3600" dirty="0">
                <a:latin typeface="Times New Roman" pitchFamily="18" charset="0"/>
                <a:ea typeface="新細明體" pitchFamily="18" charset="-120"/>
              </a:rPr>
              <a:t>are explored and tuned.</a:t>
            </a:r>
            <a:endParaRPr lang="zh-TW" altLang="en-US" sz="3600" dirty="0"/>
          </a:p>
        </p:txBody>
      </p:sp>
      <p:pic>
        <p:nvPicPr>
          <p:cNvPr id="19" name="圖片 1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8864677" y="634887"/>
            <a:ext cx="2971684" cy="3952499"/>
          </a:xfrm>
          <a:prstGeom prst="rect">
            <a:avLst/>
          </a:prstGeom>
        </p:spPr>
      </p:pic>
      <p:pic>
        <p:nvPicPr>
          <p:cNvPr id="20" name="圖片 19"/>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8319382" y="5049815"/>
            <a:ext cx="4062274" cy="1279999"/>
          </a:xfrm>
          <a:prstGeom prst="rect">
            <a:avLst/>
          </a:prstGeom>
        </p:spPr>
      </p:pic>
      <mc:AlternateContent xmlns:mc="http://schemas.openxmlformats.org/markup-compatibility/2006" xmlns:a14="http://schemas.microsoft.com/office/drawing/2010/main">
        <mc:Choice Requires="a14">
          <p:sp>
            <p:nvSpPr>
              <p:cNvPr id="52" name="矩形 51"/>
              <p:cNvSpPr/>
              <p:nvPr/>
            </p:nvSpPr>
            <p:spPr>
              <a:xfrm>
                <a:off x="6963486" y="31601606"/>
                <a:ext cx="8888887" cy="10362837"/>
              </a:xfrm>
              <a:prstGeom prst="rect">
                <a:avLst/>
              </a:prstGeom>
            </p:spPr>
            <p:txBody>
              <a:bodyPr wrap="square">
                <a:spAutoFit/>
              </a:bodyPr>
              <a:lstStyle/>
              <a:p>
                <a:pPr algn="just"/>
                <a:r>
                  <a:rPr lang="en-US" altLang="zh-TW" sz="3600" dirty="0">
                    <a:latin typeface="Times New Roman" panose="02020603050405020304" pitchFamily="18" charset="0"/>
                    <a:cs typeface="Times New Roman" panose="02020603050405020304" pitchFamily="18" charset="0"/>
                  </a:rPr>
                  <a:t>The platform of the cantilever beams array is shown in Fig1. We deposited 1</a:t>
                </a:r>
                <a:r>
                  <a:rPr lang="el-GR" altLang="zh-TW" sz="3600" dirty="0">
                    <a:latin typeface="Times New Roman" panose="02020603050405020304" pitchFamily="18" charset="0"/>
                    <a:cs typeface="Times New Roman" panose="02020603050405020304" pitchFamily="18" charset="0"/>
                  </a:rPr>
                  <a:t>μ</a:t>
                </a:r>
                <a:r>
                  <a:rPr lang="en-US" altLang="zh-TW" sz="3600" dirty="0">
                    <a:latin typeface="Times New Roman" panose="02020603050405020304" pitchFamily="18" charset="0"/>
                    <a:cs typeface="Times New Roman" panose="02020603050405020304" pitchFamily="18" charset="0"/>
                  </a:rPr>
                  <a:t>m thermal oxide on the blanket single crystal wafer by Furnace, patterned the different length cantilever beams array by the lithography process, and used the reactive etching and buffered oxide etch solution to remove the oxide layer. Cantilever beams will be suspended after the wet etching process. There are different lengths of cantilever beams patterned in the target wafer. The length of 120</a:t>
                </a:r>
                <a:r>
                  <a:rPr lang="el-GR" altLang="zh-TW" sz="3600" dirty="0">
                    <a:latin typeface="Times New Roman" panose="02020603050405020304" pitchFamily="18" charset="0"/>
                    <a:cs typeface="Times New Roman" panose="02020603050405020304" pitchFamily="18" charset="0"/>
                  </a:rPr>
                  <a:t> μ</a:t>
                </a:r>
                <a:r>
                  <a:rPr lang="en-US" altLang="zh-TW" sz="3600" dirty="0">
                    <a:latin typeface="Times New Roman" panose="02020603050405020304" pitchFamily="18" charset="0"/>
                    <a:cs typeface="Times New Roman" panose="02020603050405020304" pitchFamily="18" charset="0"/>
                  </a:rPr>
                  <a:t>m and 140</a:t>
                </a:r>
                <a:r>
                  <a:rPr lang="el-GR" altLang="zh-TW" sz="3600" dirty="0">
                    <a:latin typeface="Times New Roman" panose="02020603050405020304" pitchFamily="18" charset="0"/>
                    <a:cs typeface="Times New Roman" panose="02020603050405020304" pitchFamily="18" charset="0"/>
                  </a:rPr>
                  <a:t> μ</a:t>
                </a:r>
                <a:r>
                  <a:rPr lang="en-US" altLang="zh-TW" sz="3600" dirty="0">
                    <a:latin typeface="Times New Roman" panose="02020603050405020304" pitchFamily="18" charset="0"/>
                    <a:cs typeface="Times New Roman" panose="02020603050405020304" pitchFamily="18" charset="0"/>
                  </a:rPr>
                  <a:t>m cantilevers were chosen in this experiments, following deposited 10nm thickness of </a:t>
                </a:r>
                <a:r>
                  <a:rPr lang="en-US" altLang="zh-TW" sz="3600" dirty="0" err="1">
                    <a:latin typeface="Times New Roman" panose="02020603050405020304" pitchFamily="18" charset="0"/>
                    <a:cs typeface="Times New Roman" panose="02020603050405020304" pitchFamily="18" charset="0"/>
                  </a:rPr>
                  <a:t>TaN</a:t>
                </a:r>
                <a:r>
                  <a:rPr lang="en-US" altLang="zh-TW" sz="3600" dirty="0">
                    <a:latin typeface="Times New Roman" panose="02020603050405020304" pitchFamily="18" charset="0"/>
                    <a:cs typeface="Times New Roman" panose="02020603050405020304" pitchFamily="18" charset="0"/>
                  </a:rPr>
                  <a:t> ultra-thin film with various  gas ratios R</a:t>
                </a:r>
                <a:r>
                  <a:rPr lang="en-US" altLang="zh-TW" sz="3600" baseline="-25000" dirty="0">
                    <a:latin typeface="Times New Roman" panose="02020603050405020304" pitchFamily="18" charset="0"/>
                    <a:cs typeface="Times New Roman" panose="02020603050405020304" pitchFamily="18" charset="0"/>
                  </a:rPr>
                  <a:t>N</a:t>
                </a:r>
                <a:r>
                  <a:rPr lang="en-US" altLang="zh-TW" sz="3600" dirty="0">
                    <a:latin typeface="Times New Roman" panose="02020603050405020304" pitchFamily="18" charset="0"/>
                    <a:cs typeface="Times New Roman" panose="02020603050405020304" pitchFamily="18" charset="0"/>
                  </a:rPr>
                  <a:t>=0.3, 0.4, and 0.5. The gas ratio can be expressed as </a:t>
                </a:r>
                <a14:m>
                  <m:oMath xmlns:m="http://schemas.openxmlformats.org/officeDocument/2006/math">
                    <m:f>
                      <m:fPr>
                        <m:ctrlPr>
                          <a:rPr lang="en-US" altLang="zh-TW" sz="3600" i="1">
                            <a:latin typeface="Cambria Math" panose="02040503050406030204" pitchFamily="18" charset="0"/>
                            <a:cs typeface="Times New Roman" panose="02020603050405020304" pitchFamily="18" charset="0"/>
                          </a:rPr>
                        </m:ctrlPr>
                      </m:fPr>
                      <m:num>
                        <m:sSub>
                          <m:sSubPr>
                            <m:ctrlPr>
                              <a:rPr lang="en-US" altLang="zh-TW" sz="3600" i="1">
                                <a:latin typeface="Cambria Math" panose="02040503050406030204" pitchFamily="18" charset="0"/>
                                <a:cs typeface="Times New Roman" panose="02020603050405020304" pitchFamily="18" charset="0"/>
                              </a:rPr>
                            </m:ctrlPr>
                          </m:sSubPr>
                          <m:e>
                            <m:r>
                              <a:rPr lang="en-US" altLang="zh-TW" sz="3600" i="1">
                                <a:latin typeface="Cambria Math" panose="02040503050406030204" pitchFamily="18" charset="0"/>
                                <a:cs typeface="Times New Roman" panose="02020603050405020304" pitchFamily="18" charset="0"/>
                              </a:rPr>
                              <m:t>𝑁</m:t>
                            </m:r>
                          </m:e>
                          <m:sub>
                            <m:r>
                              <a:rPr lang="en-US" altLang="zh-TW" sz="3600" i="1">
                                <a:latin typeface="Cambria Math" panose="02040503050406030204" pitchFamily="18" charset="0"/>
                                <a:cs typeface="Times New Roman" panose="02020603050405020304" pitchFamily="18" charset="0"/>
                              </a:rPr>
                              <m:t>2</m:t>
                            </m:r>
                          </m:sub>
                        </m:sSub>
                      </m:num>
                      <m:den>
                        <m:r>
                          <a:rPr lang="en-US" altLang="zh-TW" sz="3600" i="1">
                            <a:latin typeface="Cambria Math" panose="02040503050406030204" pitchFamily="18" charset="0"/>
                            <a:cs typeface="Times New Roman" panose="02020603050405020304" pitchFamily="18" charset="0"/>
                          </a:rPr>
                          <m:t>𝐴𝑟</m:t>
                        </m:r>
                        <m:r>
                          <a:rPr lang="en-US" altLang="zh-TW" sz="3600" i="1">
                            <a:latin typeface="Cambria Math" panose="02040503050406030204" pitchFamily="18" charset="0"/>
                            <a:cs typeface="Times New Roman" panose="02020603050405020304" pitchFamily="18" charset="0"/>
                          </a:rPr>
                          <m:t>+</m:t>
                        </m:r>
                        <m:sSub>
                          <m:sSubPr>
                            <m:ctrlPr>
                              <a:rPr lang="en-US" altLang="zh-TW" sz="3600" i="1">
                                <a:latin typeface="Cambria Math" panose="02040503050406030204" pitchFamily="18" charset="0"/>
                                <a:cs typeface="Times New Roman" panose="02020603050405020304" pitchFamily="18" charset="0"/>
                              </a:rPr>
                            </m:ctrlPr>
                          </m:sSubPr>
                          <m:e>
                            <m:r>
                              <a:rPr lang="en-US" altLang="zh-TW" sz="3600" i="1">
                                <a:latin typeface="Cambria Math" panose="02040503050406030204" pitchFamily="18" charset="0"/>
                                <a:cs typeface="Times New Roman" panose="02020603050405020304" pitchFamily="18" charset="0"/>
                              </a:rPr>
                              <m:t>𝑁</m:t>
                            </m:r>
                          </m:e>
                          <m:sub>
                            <m:r>
                              <a:rPr lang="en-US" altLang="zh-TW" sz="3600" i="1">
                                <a:latin typeface="Cambria Math" panose="02040503050406030204" pitchFamily="18" charset="0"/>
                                <a:cs typeface="Times New Roman" panose="02020603050405020304" pitchFamily="18" charset="0"/>
                              </a:rPr>
                              <m:t>2</m:t>
                            </m:r>
                          </m:sub>
                        </m:sSub>
                      </m:den>
                    </m:f>
                    <m:r>
                      <a:rPr lang="en-US" altLang="zh-TW" sz="3600" b="0" i="1" smtClean="0">
                        <a:latin typeface="Cambria Math" panose="02040503050406030204" pitchFamily="18" charset="0"/>
                        <a:cs typeface="Times New Roman" panose="02020603050405020304" pitchFamily="18" charset="0"/>
                      </a:rPr>
                      <m:t>. </m:t>
                    </m:r>
                  </m:oMath>
                </a14:m>
                <a:r>
                  <a:rPr lang="en-US" altLang="zh-TW" sz="3600" dirty="0">
                    <a:latin typeface="Times New Roman" panose="02020603050405020304" pitchFamily="18" charset="0"/>
                    <a:cs typeface="Times New Roman" panose="02020603050405020304" pitchFamily="18" charset="0"/>
                  </a:rPr>
                  <a:t>Fig2. shows the deflection results of 120</a:t>
                </a:r>
                <a:r>
                  <a:rPr lang="el-GR" altLang="zh-TW" sz="3600" dirty="0">
                    <a:latin typeface="Times New Roman" panose="02020603050405020304" pitchFamily="18" charset="0"/>
                    <a:cs typeface="Times New Roman" panose="02020603050405020304" pitchFamily="18" charset="0"/>
                  </a:rPr>
                  <a:t> μ</a:t>
                </a:r>
                <a:r>
                  <a:rPr lang="en-US" altLang="zh-TW" sz="3600" dirty="0">
                    <a:latin typeface="Times New Roman" panose="02020603050405020304" pitchFamily="18" charset="0"/>
                    <a:cs typeface="Times New Roman" panose="02020603050405020304" pitchFamily="18" charset="0"/>
                  </a:rPr>
                  <a:t>m and 140</a:t>
                </a:r>
                <a:r>
                  <a:rPr lang="el-GR" altLang="zh-TW" sz="3600" dirty="0">
                    <a:latin typeface="Times New Roman" panose="02020603050405020304" pitchFamily="18" charset="0"/>
                    <a:cs typeface="Times New Roman" panose="02020603050405020304" pitchFamily="18" charset="0"/>
                  </a:rPr>
                  <a:t> μ</a:t>
                </a:r>
                <a:r>
                  <a:rPr lang="en-US" altLang="zh-TW" sz="3600" dirty="0">
                    <a:latin typeface="Times New Roman" panose="02020603050405020304" pitchFamily="18" charset="0"/>
                    <a:cs typeface="Times New Roman" panose="02020603050405020304" pitchFamily="18" charset="0"/>
                  </a:rPr>
                  <a:t>m cantilever beams deposited with R</a:t>
                </a:r>
                <a:r>
                  <a:rPr lang="en-US" altLang="zh-TW" sz="3600" baseline="-25000" dirty="0">
                    <a:latin typeface="Times New Roman" panose="02020603050405020304" pitchFamily="18" charset="0"/>
                    <a:cs typeface="Times New Roman" panose="02020603050405020304" pitchFamily="18" charset="0"/>
                  </a:rPr>
                  <a:t>N</a:t>
                </a:r>
                <a:r>
                  <a:rPr lang="en-US" altLang="zh-TW" sz="3600" dirty="0">
                    <a:latin typeface="Times New Roman" panose="02020603050405020304" pitchFamily="18" charset="0"/>
                    <a:cs typeface="Times New Roman" panose="02020603050405020304" pitchFamily="18" charset="0"/>
                  </a:rPr>
                  <a:t>=0.3.</a:t>
                </a:r>
                <a:endParaRPr lang="zh-TW" altLang="en-US" sz="3600" dirty="0">
                  <a:latin typeface="Times New Roman" panose="02020603050405020304" pitchFamily="18" charset="0"/>
                  <a:cs typeface="Times New Roman" panose="02020603050405020304" pitchFamily="18" charset="0"/>
                </a:endParaRPr>
              </a:p>
            </p:txBody>
          </p:sp>
        </mc:Choice>
        <mc:Fallback xmlns="">
          <p:sp>
            <p:nvSpPr>
              <p:cNvPr id="52" name="矩形 51"/>
              <p:cNvSpPr>
                <a:spLocks noRot="1" noChangeAspect="1" noMove="1" noResize="1" noEditPoints="1" noAdjustHandles="1" noChangeArrowheads="1" noChangeShapeType="1" noTextEdit="1"/>
              </p:cNvSpPr>
              <p:nvPr/>
            </p:nvSpPr>
            <p:spPr>
              <a:xfrm>
                <a:off x="6963486" y="31601606"/>
                <a:ext cx="8888887" cy="10362837"/>
              </a:xfrm>
              <a:prstGeom prst="rect">
                <a:avLst/>
              </a:prstGeom>
              <a:blipFill>
                <a:blip r:embed="rId17"/>
                <a:stretch>
                  <a:fillRect l="-2058" t="-1000" r="-2126" b="-1235"/>
                </a:stretch>
              </a:blipFill>
            </p:spPr>
            <p:txBody>
              <a:bodyPr/>
              <a:lstStyle/>
              <a:p>
                <a:r>
                  <a:rPr lang="zh-TW" altLang="en-US">
                    <a:noFill/>
                  </a:rPr>
                  <a:t> </a:t>
                </a:r>
              </a:p>
            </p:txBody>
          </p:sp>
        </mc:Fallback>
      </mc:AlternateContent>
      <p:pic>
        <p:nvPicPr>
          <p:cNvPr id="53" name="圖片 5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88578" y="31697904"/>
            <a:ext cx="5906460" cy="4241423"/>
          </a:xfrm>
          <a:prstGeom prst="rect">
            <a:avLst/>
          </a:prstGeom>
        </p:spPr>
      </p:pic>
      <p:sp>
        <p:nvSpPr>
          <p:cNvPr id="55" name="Text Box 9">
            <a:extLst>
              <a:ext uri="{FF2B5EF4-FFF2-40B4-BE49-F238E27FC236}">
                <a16:creationId xmlns:a16="http://schemas.microsoft.com/office/drawing/2014/main" xmlns="" id="{9B9731AE-2545-4002-AF3B-B5FCA6C7EE4B}"/>
              </a:ext>
            </a:extLst>
          </p:cNvPr>
          <p:cNvSpPr txBox="1">
            <a:spLocks noChangeArrowheads="1"/>
          </p:cNvSpPr>
          <p:nvPr/>
        </p:nvSpPr>
        <p:spPr bwMode="auto">
          <a:xfrm>
            <a:off x="737776" y="41304635"/>
            <a:ext cx="5906459" cy="911019"/>
          </a:xfrm>
          <a:prstGeom prst="rect">
            <a:avLst/>
          </a:prstGeom>
          <a:noFill/>
          <a:ln w="9525">
            <a:noFill/>
            <a:miter lim="800000"/>
            <a:headEnd/>
            <a:tailEnd/>
          </a:ln>
        </p:spPr>
        <p:txBody>
          <a:bodyPr wrap="square">
            <a:spAutoFit/>
          </a:bodyPr>
          <a:lstStyle/>
          <a:p>
            <a:pPr algn="just" defTabSz="4389438">
              <a:lnSpc>
                <a:spcPct val="95000"/>
              </a:lnSpc>
            </a:pPr>
            <a:r>
              <a:rPr lang="en-US" altLang="zh-TW" sz="2800" dirty="0">
                <a:latin typeface="Times New Roman" pitchFamily="18" charset="0"/>
                <a:ea typeface="新細明體" pitchFamily="18" charset="-120"/>
              </a:rPr>
              <a:t>Fig2. The deflection of 120</a:t>
            </a:r>
            <a:r>
              <a:rPr lang="el-GR" altLang="zh-TW" sz="2800" dirty="0">
                <a:latin typeface="Times New Roman" panose="02020603050405020304" pitchFamily="18" charset="0"/>
                <a:cs typeface="Times New Roman" panose="02020603050405020304" pitchFamily="18" charset="0"/>
              </a:rPr>
              <a:t> μ</a:t>
            </a:r>
            <a:r>
              <a:rPr lang="en-US" altLang="zh-TW" sz="2800" dirty="0">
                <a:latin typeface="Times New Roman" panose="02020603050405020304" pitchFamily="18" charset="0"/>
                <a:cs typeface="Times New Roman" panose="02020603050405020304" pitchFamily="18" charset="0"/>
              </a:rPr>
              <a:t>m and 140</a:t>
            </a:r>
            <a:r>
              <a:rPr lang="el-GR" altLang="zh-TW" sz="2800" dirty="0">
                <a:latin typeface="Times New Roman" panose="02020603050405020304" pitchFamily="18" charset="0"/>
                <a:cs typeface="Times New Roman" panose="02020603050405020304" pitchFamily="18" charset="0"/>
              </a:rPr>
              <a:t> μ</a:t>
            </a:r>
            <a:r>
              <a:rPr lang="en-US" altLang="zh-TW" sz="2800" dirty="0">
                <a:latin typeface="Times New Roman" panose="02020603050405020304" pitchFamily="18" charset="0"/>
                <a:cs typeface="Times New Roman" panose="02020603050405020304" pitchFamily="18" charset="0"/>
              </a:rPr>
              <a:t>m </a:t>
            </a:r>
            <a:r>
              <a:rPr lang="en-US" altLang="zh-TW" sz="2800" dirty="0">
                <a:latin typeface="Times New Roman" pitchFamily="18" charset="0"/>
                <a:ea typeface="新細明體" pitchFamily="18" charset="-120"/>
              </a:rPr>
              <a:t>cantilevers deposited with R</a:t>
            </a:r>
            <a:r>
              <a:rPr lang="en-US" altLang="zh-TW" sz="2800" baseline="-25000" dirty="0">
                <a:latin typeface="Times New Roman" pitchFamily="18" charset="0"/>
                <a:ea typeface="新細明體" pitchFamily="18" charset="-120"/>
              </a:rPr>
              <a:t>N</a:t>
            </a:r>
            <a:r>
              <a:rPr lang="en-US" altLang="zh-TW" sz="2800" dirty="0">
                <a:latin typeface="Times New Roman" pitchFamily="18" charset="0"/>
                <a:ea typeface="新細明體" pitchFamily="18" charset="-120"/>
              </a:rPr>
              <a:t>=0.3 </a:t>
            </a:r>
          </a:p>
        </p:txBody>
      </p:sp>
      <p:sp>
        <p:nvSpPr>
          <p:cNvPr id="56" name="矩形 55"/>
          <p:cNvSpPr/>
          <p:nvPr/>
        </p:nvSpPr>
        <p:spPr>
          <a:xfrm>
            <a:off x="17727963" y="9119512"/>
            <a:ext cx="14328648" cy="4524315"/>
          </a:xfrm>
          <a:prstGeom prst="rect">
            <a:avLst/>
          </a:prstGeom>
        </p:spPr>
        <p:txBody>
          <a:bodyPr wrap="square">
            <a:spAutoFit/>
          </a:bodyPr>
          <a:lstStyle/>
          <a:p>
            <a:pPr algn="just"/>
            <a:r>
              <a:rPr lang="en-US" altLang="zh-TW" sz="3600" dirty="0">
                <a:latin typeface="Times New Roman" panose="02020603050405020304" pitchFamily="18" charset="0"/>
                <a:cs typeface="Times New Roman" panose="02020603050405020304" pitchFamily="18" charset="0"/>
              </a:rPr>
              <a:t>Frequency and the geometry of the cantilever beams play significant factors in determining and extracting Young’s modulus of </a:t>
            </a:r>
            <a:r>
              <a:rPr lang="en-US" altLang="zh-TW" sz="3600" dirty="0" err="1">
                <a:latin typeface="Times New Roman" panose="02020603050405020304" pitchFamily="18" charset="0"/>
                <a:cs typeface="Times New Roman" panose="02020603050405020304" pitchFamily="18" charset="0"/>
              </a:rPr>
              <a:t>TaN</a:t>
            </a:r>
            <a:r>
              <a:rPr lang="en-US" altLang="zh-TW" sz="3600" dirty="0">
                <a:latin typeface="Times New Roman" panose="02020603050405020304" pitchFamily="18" charset="0"/>
                <a:cs typeface="Times New Roman" panose="02020603050405020304" pitchFamily="18" charset="0"/>
              </a:rPr>
              <a:t> thin film. The Laser Doppler </a:t>
            </a:r>
            <a:r>
              <a:rPr lang="en-US" altLang="zh-TW" sz="3600" dirty="0" err="1">
                <a:latin typeface="Times New Roman" panose="02020603050405020304" pitchFamily="18" charset="0"/>
                <a:cs typeface="Times New Roman" panose="02020603050405020304" pitchFamily="18" charset="0"/>
              </a:rPr>
              <a:t>Vibrometer</a:t>
            </a:r>
            <a:r>
              <a:rPr lang="en-US" altLang="zh-TW" sz="3600" dirty="0">
                <a:latin typeface="Times New Roman" panose="02020603050405020304" pitchFamily="18" charset="0"/>
                <a:cs typeface="Times New Roman" panose="02020603050405020304" pitchFamily="18" charset="0"/>
              </a:rPr>
              <a:t> (LDV) is mainly for frequency determining. The geometry of the cantilever beams were measured by the Scanning Electron Microscope (SEM). Fig3. and Fig4. show the frequency before and after the </a:t>
            </a:r>
            <a:r>
              <a:rPr lang="en-US" altLang="zh-TW" sz="3600" dirty="0" err="1">
                <a:latin typeface="Times New Roman" panose="02020603050405020304" pitchFamily="18" charset="0"/>
                <a:cs typeface="Times New Roman" panose="02020603050405020304" pitchFamily="18" charset="0"/>
              </a:rPr>
              <a:t>TaN</a:t>
            </a:r>
            <a:r>
              <a:rPr lang="en-US" altLang="zh-TW" sz="3600" dirty="0">
                <a:latin typeface="Times New Roman" panose="02020603050405020304" pitchFamily="18" charset="0"/>
                <a:cs typeface="Times New Roman" panose="02020603050405020304" pitchFamily="18" charset="0"/>
              </a:rPr>
              <a:t> thin film deposition. In contrast of SiO</a:t>
            </a:r>
            <a:r>
              <a:rPr lang="en-US" altLang="zh-TW" sz="3600" baseline="-25000" dirty="0">
                <a:latin typeface="Times New Roman" panose="02020603050405020304" pitchFamily="18" charset="0"/>
                <a:cs typeface="Times New Roman" panose="02020603050405020304" pitchFamily="18" charset="0"/>
              </a:rPr>
              <a:t>2</a:t>
            </a:r>
            <a:r>
              <a:rPr lang="en-US" altLang="zh-TW" sz="3600" dirty="0">
                <a:latin typeface="Times New Roman" panose="02020603050405020304" pitchFamily="18" charset="0"/>
                <a:cs typeface="Times New Roman" panose="02020603050405020304" pitchFamily="18" charset="0"/>
              </a:rPr>
              <a:t> , the thickness of </a:t>
            </a:r>
            <a:r>
              <a:rPr lang="en-US" altLang="zh-TW" sz="3600" dirty="0" err="1">
                <a:latin typeface="Times New Roman" panose="02020603050405020304" pitchFamily="18" charset="0"/>
                <a:cs typeface="Times New Roman" panose="02020603050405020304" pitchFamily="18" charset="0"/>
              </a:rPr>
              <a:t>TaN</a:t>
            </a:r>
            <a:r>
              <a:rPr lang="en-US" altLang="zh-TW" sz="3600" dirty="0">
                <a:latin typeface="Times New Roman" panose="02020603050405020304" pitchFamily="18" charset="0"/>
                <a:cs typeface="Times New Roman" panose="02020603050405020304" pitchFamily="18" charset="0"/>
              </a:rPr>
              <a:t> is much thinner than SiO</a:t>
            </a:r>
            <a:r>
              <a:rPr lang="en-US" altLang="zh-TW" sz="3600" baseline="-25000" dirty="0">
                <a:latin typeface="Times New Roman" panose="02020603050405020304" pitchFamily="18" charset="0"/>
                <a:cs typeface="Times New Roman" panose="02020603050405020304" pitchFamily="18" charset="0"/>
              </a:rPr>
              <a:t>2</a:t>
            </a:r>
            <a:r>
              <a:rPr lang="en-US" altLang="zh-TW" sz="3600" dirty="0">
                <a:latin typeface="Times New Roman" panose="02020603050405020304" pitchFamily="18" charset="0"/>
                <a:cs typeface="Times New Roman" panose="02020603050405020304" pitchFamily="18" charset="0"/>
              </a:rPr>
              <a:t>. The</a:t>
            </a:r>
            <a:r>
              <a:rPr lang="en-US" altLang="zh-TW" sz="3600" baseline="-25000" dirty="0">
                <a:latin typeface="Times New Roman" panose="02020603050405020304" pitchFamily="18" charset="0"/>
                <a:cs typeface="Times New Roman" panose="02020603050405020304" pitchFamily="18" charset="0"/>
              </a:rPr>
              <a:t> </a:t>
            </a:r>
            <a:r>
              <a:rPr lang="en-US" altLang="zh-TW" sz="3600" dirty="0">
                <a:latin typeface="Times New Roman" panose="02020603050405020304" pitchFamily="18" charset="0"/>
                <a:cs typeface="Times New Roman" panose="02020603050405020304" pitchFamily="18" charset="0"/>
              </a:rPr>
              <a:t>uniform stress can be regarded as the residuals stress and is determined by the Stoney equation. </a:t>
            </a:r>
            <a:endParaRPr lang="zh-TW" altLang="en-US" sz="3600" dirty="0">
              <a:latin typeface="Times New Roman" panose="02020603050405020304" pitchFamily="18" charset="0"/>
              <a:cs typeface="Times New Roman" panose="02020603050405020304" pitchFamily="18" charset="0"/>
            </a:endParaRPr>
          </a:p>
        </p:txBody>
      </p:sp>
      <p:sp>
        <p:nvSpPr>
          <p:cNvPr id="58" name="Text Box 9">
            <a:extLst>
              <a:ext uri="{FF2B5EF4-FFF2-40B4-BE49-F238E27FC236}">
                <a16:creationId xmlns:a16="http://schemas.microsoft.com/office/drawing/2014/main" xmlns="" id="{9B9731AE-2545-4002-AF3B-B5FCA6C7EE4B}"/>
              </a:ext>
            </a:extLst>
          </p:cNvPr>
          <p:cNvSpPr txBox="1">
            <a:spLocks noChangeArrowheads="1"/>
          </p:cNvSpPr>
          <p:nvPr/>
        </p:nvSpPr>
        <p:spPr bwMode="auto">
          <a:xfrm>
            <a:off x="18370567" y="18317371"/>
            <a:ext cx="5772722" cy="1320361"/>
          </a:xfrm>
          <a:prstGeom prst="rect">
            <a:avLst/>
          </a:prstGeom>
          <a:noFill/>
          <a:ln w="9525">
            <a:noFill/>
            <a:miter lim="800000"/>
            <a:headEnd/>
            <a:tailEnd/>
          </a:ln>
        </p:spPr>
        <p:txBody>
          <a:bodyPr wrap="square">
            <a:spAutoFit/>
          </a:bodyPr>
          <a:lstStyle/>
          <a:p>
            <a:pPr algn="just" defTabSz="4389438">
              <a:lnSpc>
                <a:spcPct val="95000"/>
              </a:lnSpc>
            </a:pPr>
            <a:r>
              <a:rPr lang="en-US" altLang="zh-TW" sz="2800" dirty="0">
                <a:latin typeface="Times New Roman" pitchFamily="18" charset="0"/>
                <a:ea typeface="新細明體" pitchFamily="18" charset="-120"/>
              </a:rPr>
              <a:t>Fig3. The frequency determined results before and after the </a:t>
            </a:r>
            <a:r>
              <a:rPr lang="en-US" altLang="zh-TW" sz="2800" dirty="0" err="1">
                <a:latin typeface="Times New Roman" pitchFamily="18" charset="0"/>
                <a:ea typeface="新細明體" pitchFamily="18" charset="-120"/>
              </a:rPr>
              <a:t>TaN</a:t>
            </a:r>
            <a:r>
              <a:rPr lang="en-US" altLang="zh-TW" sz="2800" dirty="0">
                <a:latin typeface="Times New Roman" pitchFamily="18" charset="0"/>
                <a:ea typeface="新細明體" pitchFamily="18" charset="-120"/>
              </a:rPr>
              <a:t> thin film deposit on 120</a:t>
            </a:r>
            <a:r>
              <a:rPr lang="el-GR" altLang="zh-TW" sz="2800" dirty="0">
                <a:latin typeface="Times New Roman" panose="02020603050405020304" pitchFamily="18" charset="0"/>
                <a:cs typeface="Times New Roman" panose="02020603050405020304" pitchFamily="18" charset="0"/>
              </a:rPr>
              <a:t>μ</a:t>
            </a:r>
            <a:r>
              <a:rPr lang="en-US" altLang="zh-TW" sz="2800" dirty="0">
                <a:latin typeface="Times New Roman" panose="02020603050405020304" pitchFamily="18" charset="0"/>
                <a:cs typeface="Times New Roman" panose="02020603050405020304" pitchFamily="18" charset="0"/>
              </a:rPr>
              <a:t>m cantilevers.</a:t>
            </a:r>
            <a:endParaRPr lang="en-US" altLang="zh-TW" sz="2800" dirty="0">
              <a:latin typeface="Times New Roman" pitchFamily="18" charset="0"/>
              <a:ea typeface="新細明體" pitchFamily="18" charset="-120"/>
            </a:endParaRPr>
          </a:p>
        </p:txBody>
      </p:sp>
      <p:sp>
        <p:nvSpPr>
          <p:cNvPr id="60" name="Text Box 9">
            <a:extLst>
              <a:ext uri="{FF2B5EF4-FFF2-40B4-BE49-F238E27FC236}">
                <a16:creationId xmlns:a16="http://schemas.microsoft.com/office/drawing/2014/main" xmlns="" id="{9B9731AE-2545-4002-AF3B-B5FCA6C7EE4B}"/>
              </a:ext>
            </a:extLst>
          </p:cNvPr>
          <p:cNvSpPr txBox="1">
            <a:spLocks noChangeArrowheads="1"/>
          </p:cNvSpPr>
          <p:nvPr/>
        </p:nvSpPr>
        <p:spPr bwMode="auto">
          <a:xfrm>
            <a:off x="24972530" y="18317370"/>
            <a:ext cx="5772722" cy="1320361"/>
          </a:xfrm>
          <a:prstGeom prst="rect">
            <a:avLst/>
          </a:prstGeom>
          <a:noFill/>
          <a:ln w="9525">
            <a:noFill/>
            <a:miter lim="800000"/>
            <a:headEnd/>
            <a:tailEnd/>
          </a:ln>
        </p:spPr>
        <p:txBody>
          <a:bodyPr wrap="square">
            <a:spAutoFit/>
          </a:bodyPr>
          <a:lstStyle/>
          <a:p>
            <a:pPr algn="just" defTabSz="4389438">
              <a:lnSpc>
                <a:spcPct val="95000"/>
              </a:lnSpc>
            </a:pPr>
            <a:r>
              <a:rPr lang="en-US" altLang="zh-TW" sz="2800" dirty="0">
                <a:latin typeface="Times New Roman" pitchFamily="18" charset="0"/>
                <a:ea typeface="新細明體" pitchFamily="18" charset="-120"/>
              </a:rPr>
              <a:t>Fig4. The frequency determined results before and after the </a:t>
            </a:r>
            <a:r>
              <a:rPr lang="en-US" altLang="zh-TW" sz="2800" dirty="0" err="1">
                <a:latin typeface="Times New Roman" pitchFamily="18" charset="0"/>
                <a:ea typeface="新細明體" pitchFamily="18" charset="-120"/>
              </a:rPr>
              <a:t>TaN</a:t>
            </a:r>
            <a:r>
              <a:rPr lang="en-US" altLang="zh-TW" sz="2800" dirty="0">
                <a:latin typeface="Times New Roman" pitchFamily="18" charset="0"/>
                <a:ea typeface="新細明體" pitchFamily="18" charset="-120"/>
              </a:rPr>
              <a:t> thin film deposit on 140</a:t>
            </a:r>
            <a:r>
              <a:rPr lang="el-GR" altLang="zh-TW" sz="2800" dirty="0">
                <a:latin typeface="Times New Roman" panose="02020603050405020304" pitchFamily="18" charset="0"/>
                <a:cs typeface="Times New Roman" panose="02020603050405020304" pitchFamily="18" charset="0"/>
              </a:rPr>
              <a:t>μ</a:t>
            </a:r>
            <a:r>
              <a:rPr lang="en-US" altLang="zh-TW" sz="2800" dirty="0">
                <a:latin typeface="Times New Roman" panose="02020603050405020304" pitchFamily="18" charset="0"/>
                <a:cs typeface="Times New Roman" panose="02020603050405020304" pitchFamily="18" charset="0"/>
              </a:rPr>
              <a:t>m cantilevers.</a:t>
            </a:r>
            <a:endParaRPr lang="en-US" altLang="zh-TW" sz="2800" dirty="0">
              <a:latin typeface="Times New Roman" pitchFamily="18" charset="0"/>
              <a:ea typeface="新細明體" pitchFamily="18" charset="-120"/>
            </a:endParaRPr>
          </a:p>
        </p:txBody>
      </p:sp>
      <p:sp>
        <p:nvSpPr>
          <p:cNvPr id="62" name="矩形 61"/>
          <p:cNvSpPr/>
          <p:nvPr/>
        </p:nvSpPr>
        <p:spPr>
          <a:xfrm>
            <a:off x="17342994" y="21223972"/>
            <a:ext cx="14328648" cy="3970318"/>
          </a:xfrm>
          <a:prstGeom prst="rect">
            <a:avLst/>
          </a:prstGeom>
        </p:spPr>
        <p:txBody>
          <a:bodyPr wrap="square">
            <a:spAutoFit/>
          </a:bodyPr>
          <a:lstStyle/>
          <a:p>
            <a:pPr algn="just"/>
            <a:r>
              <a:rPr lang="en-US" altLang="zh-TW" sz="3600" dirty="0">
                <a:latin typeface="Times New Roman" panose="02020603050405020304" pitchFamily="18" charset="0"/>
                <a:cs typeface="Times New Roman" panose="02020603050405020304" pitchFamily="18" charset="0"/>
              </a:rPr>
              <a:t>As can be seen in Fig5., Young’s modulus can be extracted by the difference gas ratio, in which the average of the results is approximately 246.631GPa. It has no significant changes for Young’s modulus by tuning the N</a:t>
            </a:r>
            <a:r>
              <a:rPr lang="en-US" altLang="zh-TW" sz="3600" baseline="-25000" dirty="0">
                <a:latin typeface="Times New Roman" panose="02020603050405020304" pitchFamily="18" charset="0"/>
                <a:cs typeface="Times New Roman" panose="02020603050405020304" pitchFamily="18" charset="0"/>
              </a:rPr>
              <a:t>2</a:t>
            </a:r>
            <a:r>
              <a:rPr lang="en-US" altLang="zh-TW" sz="3600" dirty="0">
                <a:latin typeface="Times New Roman" panose="02020603050405020304" pitchFamily="18" charset="0"/>
                <a:cs typeface="Times New Roman" panose="02020603050405020304" pitchFamily="18" charset="0"/>
              </a:rPr>
              <a:t> flow. On the other hand, Fig 6. shows the extraction results of residual stress from R</a:t>
            </a:r>
            <a:r>
              <a:rPr lang="en-US" altLang="zh-TW" sz="3600" baseline="-25000" dirty="0">
                <a:latin typeface="Times New Roman" panose="02020603050405020304" pitchFamily="18" charset="0"/>
                <a:cs typeface="Times New Roman" panose="02020603050405020304" pitchFamily="18" charset="0"/>
              </a:rPr>
              <a:t>N</a:t>
            </a:r>
            <a:r>
              <a:rPr lang="en-US" altLang="zh-TW" sz="3600" dirty="0">
                <a:latin typeface="Times New Roman" panose="02020603050405020304" pitchFamily="18" charset="0"/>
                <a:cs typeface="Times New Roman" panose="02020603050405020304" pitchFamily="18" charset="0"/>
              </a:rPr>
              <a:t>=0.3 to 0.5. The residual stress are reduced from -1.02GPa to –0.74GPa and -0.95GPa to -0.67GPa for 120</a:t>
            </a:r>
            <a:r>
              <a:rPr lang="el-GR" altLang="zh-TW" sz="3600" dirty="0">
                <a:latin typeface="Times New Roman" panose="02020603050405020304" pitchFamily="18" charset="0"/>
                <a:cs typeface="Times New Roman" panose="02020603050405020304" pitchFamily="18" charset="0"/>
              </a:rPr>
              <a:t> μ</a:t>
            </a:r>
            <a:r>
              <a:rPr lang="en-US" altLang="zh-TW" sz="3600" dirty="0">
                <a:latin typeface="Times New Roman" panose="02020603050405020304" pitchFamily="18" charset="0"/>
                <a:cs typeface="Times New Roman" panose="02020603050405020304" pitchFamily="18" charset="0"/>
              </a:rPr>
              <a:t>m and 140</a:t>
            </a:r>
            <a:r>
              <a:rPr lang="el-GR" altLang="zh-TW" sz="3600" dirty="0">
                <a:latin typeface="Times New Roman" panose="02020603050405020304" pitchFamily="18" charset="0"/>
                <a:cs typeface="Times New Roman" panose="02020603050405020304" pitchFamily="18" charset="0"/>
              </a:rPr>
              <a:t>μ</a:t>
            </a:r>
            <a:r>
              <a:rPr lang="en-US" altLang="zh-TW" sz="3600" dirty="0">
                <a:latin typeface="Times New Roman" panose="02020603050405020304" pitchFamily="18" charset="0"/>
                <a:cs typeface="Times New Roman" panose="02020603050405020304" pitchFamily="18" charset="0"/>
              </a:rPr>
              <a:t>m cantilever beams, respectively. The residual stress is reduced as the N</a:t>
            </a:r>
            <a:r>
              <a:rPr lang="en-US" altLang="zh-TW" sz="3600" baseline="-25000" dirty="0">
                <a:latin typeface="Times New Roman" panose="02020603050405020304" pitchFamily="18" charset="0"/>
                <a:cs typeface="Times New Roman" panose="02020603050405020304" pitchFamily="18" charset="0"/>
              </a:rPr>
              <a:t>2</a:t>
            </a:r>
            <a:r>
              <a:rPr lang="en-US" altLang="zh-TW" sz="3600" dirty="0">
                <a:latin typeface="Times New Roman" panose="02020603050405020304" pitchFamily="18" charset="0"/>
                <a:cs typeface="Times New Roman" panose="02020603050405020304" pitchFamily="18" charset="0"/>
              </a:rPr>
              <a:t> flow increases.</a:t>
            </a:r>
            <a:endParaRPr lang="zh-TW" altLang="en-US" sz="3600" dirty="0">
              <a:latin typeface="Times New Roman" panose="02020603050405020304" pitchFamily="18" charset="0"/>
              <a:cs typeface="Times New Roman" panose="02020603050405020304" pitchFamily="18" charset="0"/>
            </a:endParaRPr>
          </a:p>
        </p:txBody>
      </p:sp>
      <p:sp>
        <p:nvSpPr>
          <p:cNvPr id="63" name="Text Box 9">
            <a:extLst>
              <a:ext uri="{FF2B5EF4-FFF2-40B4-BE49-F238E27FC236}">
                <a16:creationId xmlns:a16="http://schemas.microsoft.com/office/drawing/2014/main" xmlns="" id="{9B9731AE-2545-4002-AF3B-B5FCA6C7EE4B}"/>
              </a:ext>
            </a:extLst>
          </p:cNvPr>
          <p:cNvSpPr txBox="1">
            <a:spLocks noChangeArrowheads="1"/>
          </p:cNvSpPr>
          <p:nvPr/>
        </p:nvSpPr>
        <p:spPr bwMode="auto">
          <a:xfrm>
            <a:off x="18414701" y="31189006"/>
            <a:ext cx="5772722" cy="1320361"/>
          </a:xfrm>
          <a:prstGeom prst="rect">
            <a:avLst/>
          </a:prstGeom>
          <a:noFill/>
          <a:ln w="9525">
            <a:noFill/>
            <a:miter lim="800000"/>
            <a:headEnd/>
            <a:tailEnd/>
          </a:ln>
        </p:spPr>
        <p:txBody>
          <a:bodyPr wrap="square">
            <a:spAutoFit/>
          </a:bodyPr>
          <a:lstStyle/>
          <a:p>
            <a:pPr algn="just" defTabSz="4389438">
              <a:lnSpc>
                <a:spcPct val="95000"/>
              </a:lnSpc>
            </a:pPr>
            <a:r>
              <a:rPr lang="en-US" altLang="zh-TW" sz="2800" dirty="0">
                <a:latin typeface="Times New Roman" pitchFamily="18" charset="0"/>
                <a:ea typeface="新細明體" pitchFamily="18" charset="-120"/>
              </a:rPr>
              <a:t>Fig5. The results of Young’s modulus extraction deposit with R</a:t>
            </a:r>
            <a:r>
              <a:rPr lang="en-US" altLang="zh-TW" sz="2800" baseline="-25000" dirty="0">
                <a:latin typeface="Times New Roman" pitchFamily="18" charset="0"/>
                <a:ea typeface="新細明體" pitchFamily="18" charset="-120"/>
              </a:rPr>
              <a:t>N</a:t>
            </a:r>
            <a:r>
              <a:rPr lang="en-US" altLang="zh-TW" sz="2800" dirty="0">
                <a:latin typeface="Times New Roman" pitchFamily="18" charset="0"/>
                <a:ea typeface="新細明體" pitchFamily="18" charset="-120"/>
              </a:rPr>
              <a:t>=0.3-0.5 on 120</a:t>
            </a:r>
            <a:r>
              <a:rPr lang="el-GR" altLang="zh-TW" sz="2800" dirty="0">
                <a:latin typeface="Times New Roman" panose="02020603050405020304" pitchFamily="18" charset="0"/>
                <a:cs typeface="Times New Roman" panose="02020603050405020304" pitchFamily="18" charset="0"/>
              </a:rPr>
              <a:t>μ</a:t>
            </a:r>
            <a:r>
              <a:rPr lang="en-US" altLang="zh-TW" sz="2800" dirty="0">
                <a:latin typeface="Times New Roman" panose="02020603050405020304" pitchFamily="18" charset="0"/>
                <a:cs typeface="Times New Roman" panose="02020603050405020304" pitchFamily="18" charset="0"/>
              </a:rPr>
              <a:t>m</a:t>
            </a:r>
            <a:r>
              <a:rPr lang="en-US" altLang="zh-TW" sz="2800" dirty="0">
                <a:latin typeface="Times New Roman" pitchFamily="18" charset="0"/>
                <a:ea typeface="新細明體" pitchFamily="18" charset="-120"/>
              </a:rPr>
              <a:t> and 140</a:t>
            </a:r>
            <a:r>
              <a:rPr lang="el-GR" altLang="zh-TW" sz="2800" dirty="0">
                <a:latin typeface="Times New Roman" panose="02020603050405020304" pitchFamily="18" charset="0"/>
                <a:cs typeface="Times New Roman" panose="02020603050405020304" pitchFamily="18" charset="0"/>
              </a:rPr>
              <a:t>μ</a:t>
            </a:r>
            <a:r>
              <a:rPr lang="en-US" altLang="zh-TW" sz="2800" dirty="0">
                <a:latin typeface="Times New Roman" panose="02020603050405020304" pitchFamily="18" charset="0"/>
                <a:cs typeface="Times New Roman" panose="02020603050405020304" pitchFamily="18" charset="0"/>
              </a:rPr>
              <a:t>m.</a:t>
            </a:r>
            <a:endParaRPr lang="en-US" altLang="zh-TW" sz="2800" dirty="0">
              <a:latin typeface="Times New Roman" pitchFamily="18" charset="0"/>
              <a:ea typeface="新細明體" pitchFamily="18" charset="-120"/>
            </a:endParaRPr>
          </a:p>
        </p:txBody>
      </p:sp>
      <p:sp>
        <p:nvSpPr>
          <p:cNvPr id="64" name="Text Box 9">
            <a:extLst>
              <a:ext uri="{FF2B5EF4-FFF2-40B4-BE49-F238E27FC236}">
                <a16:creationId xmlns:a16="http://schemas.microsoft.com/office/drawing/2014/main" xmlns="" id="{9B9731AE-2545-4002-AF3B-B5FCA6C7EE4B}"/>
              </a:ext>
            </a:extLst>
          </p:cNvPr>
          <p:cNvSpPr txBox="1">
            <a:spLocks noChangeArrowheads="1"/>
          </p:cNvSpPr>
          <p:nvPr/>
        </p:nvSpPr>
        <p:spPr bwMode="auto">
          <a:xfrm>
            <a:off x="25455281" y="31130033"/>
            <a:ext cx="5772722" cy="1320361"/>
          </a:xfrm>
          <a:prstGeom prst="rect">
            <a:avLst/>
          </a:prstGeom>
          <a:noFill/>
          <a:ln w="9525">
            <a:noFill/>
            <a:miter lim="800000"/>
            <a:headEnd/>
            <a:tailEnd/>
          </a:ln>
        </p:spPr>
        <p:txBody>
          <a:bodyPr wrap="square">
            <a:spAutoFit/>
          </a:bodyPr>
          <a:lstStyle/>
          <a:p>
            <a:pPr algn="just" defTabSz="4389438">
              <a:lnSpc>
                <a:spcPct val="95000"/>
              </a:lnSpc>
            </a:pPr>
            <a:r>
              <a:rPr lang="en-US" altLang="zh-TW" sz="2800" dirty="0">
                <a:latin typeface="Times New Roman" pitchFamily="18" charset="0"/>
                <a:ea typeface="新細明體" pitchFamily="18" charset="-120"/>
              </a:rPr>
              <a:t>Fig6. The results of residual stress extraction deposit with R</a:t>
            </a:r>
            <a:r>
              <a:rPr lang="en-US" altLang="zh-TW" sz="2800" baseline="-25000" dirty="0">
                <a:latin typeface="Times New Roman" pitchFamily="18" charset="0"/>
                <a:ea typeface="新細明體" pitchFamily="18" charset="-120"/>
              </a:rPr>
              <a:t>N</a:t>
            </a:r>
            <a:r>
              <a:rPr lang="en-US" altLang="zh-TW" sz="2800" dirty="0">
                <a:latin typeface="Times New Roman" pitchFamily="18" charset="0"/>
                <a:ea typeface="新細明體" pitchFamily="18" charset="-120"/>
              </a:rPr>
              <a:t>=0.3-0.5 on 120</a:t>
            </a:r>
            <a:r>
              <a:rPr lang="el-GR" altLang="zh-TW" sz="2800" dirty="0">
                <a:latin typeface="Times New Roman" panose="02020603050405020304" pitchFamily="18" charset="0"/>
                <a:cs typeface="Times New Roman" panose="02020603050405020304" pitchFamily="18" charset="0"/>
              </a:rPr>
              <a:t>μ</a:t>
            </a:r>
            <a:r>
              <a:rPr lang="en-US" altLang="zh-TW" sz="2800" dirty="0">
                <a:latin typeface="Times New Roman" panose="02020603050405020304" pitchFamily="18" charset="0"/>
                <a:cs typeface="Times New Roman" panose="02020603050405020304" pitchFamily="18" charset="0"/>
              </a:rPr>
              <a:t>m</a:t>
            </a:r>
            <a:r>
              <a:rPr lang="en-US" altLang="zh-TW" sz="2800" dirty="0">
                <a:latin typeface="Times New Roman" pitchFamily="18" charset="0"/>
                <a:ea typeface="新細明體" pitchFamily="18" charset="-120"/>
              </a:rPr>
              <a:t> and 140</a:t>
            </a:r>
            <a:r>
              <a:rPr lang="el-GR" altLang="zh-TW" sz="2800" dirty="0">
                <a:latin typeface="Times New Roman" panose="02020603050405020304" pitchFamily="18" charset="0"/>
                <a:cs typeface="Times New Roman" panose="02020603050405020304" pitchFamily="18" charset="0"/>
              </a:rPr>
              <a:t>μ</a:t>
            </a:r>
            <a:r>
              <a:rPr lang="en-US" altLang="zh-TW" sz="2800" dirty="0">
                <a:latin typeface="Times New Roman" panose="02020603050405020304" pitchFamily="18" charset="0"/>
                <a:cs typeface="Times New Roman" panose="02020603050405020304" pitchFamily="18" charset="0"/>
              </a:rPr>
              <a:t>m.</a:t>
            </a:r>
            <a:endParaRPr lang="en-US" altLang="zh-TW" sz="2800" dirty="0">
              <a:latin typeface="Times New Roman" pitchFamily="18" charset="0"/>
              <a:ea typeface="新細明體" pitchFamily="18" charset="-120"/>
            </a:endParaRPr>
          </a:p>
        </p:txBody>
      </p:sp>
      <p:sp>
        <p:nvSpPr>
          <p:cNvPr id="40" name="矩形 39"/>
          <p:cNvSpPr/>
          <p:nvPr/>
        </p:nvSpPr>
        <p:spPr>
          <a:xfrm>
            <a:off x="17342994" y="33975832"/>
            <a:ext cx="14328648" cy="2862322"/>
          </a:xfrm>
          <a:prstGeom prst="rect">
            <a:avLst/>
          </a:prstGeom>
        </p:spPr>
        <p:txBody>
          <a:bodyPr wrap="square">
            <a:spAutoFit/>
          </a:bodyPr>
          <a:lstStyle/>
          <a:p>
            <a:pPr algn="just"/>
            <a:r>
              <a:rPr lang="en-US" altLang="zh-TW" sz="3600" dirty="0">
                <a:latin typeface="Times New Roman" panose="02020603050405020304" pitchFamily="18" charset="0"/>
                <a:cs typeface="Times New Roman" panose="02020603050405020304" pitchFamily="18" charset="0"/>
              </a:rPr>
              <a:t>Young’s modulus and residual stress of </a:t>
            </a:r>
            <a:r>
              <a:rPr lang="en-US" altLang="zh-TW" sz="3600" dirty="0" err="1">
                <a:latin typeface="Times New Roman" panose="02020603050405020304" pitchFamily="18" charset="0"/>
                <a:cs typeface="Times New Roman" panose="02020603050405020304" pitchFamily="18" charset="0"/>
              </a:rPr>
              <a:t>TaN</a:t>
            </a:r>
            <a:r>
              <a:rPr lang="en-US" altLang="zh-TW" sz="3600" dirty="0">
                <a:latin typeface="Times New Roman" panose="02020603050405020304" pitchFamily="18" charset="0"/>
                <a:cs typeface="Times New Roman" panose="02020603050405020304" pitchFamily="18" charset="0"/>
              </a:rPr>
              <a:t> ultrathin film can be success extracted by the bilayer method. Tuning the N</a:t>
            </a:r>
            <a:r>
              <a:rPr lang="en-US" altLang="zh-TW" sz="3600" baseline="-25000" dirty="0">
                <a:latin typeface="Times New Roman" panose="02020603050405020304" pitchFamily="18" charset="0"/>
                <a:cs typeface="Times New Roman" panose="02020603050405020304" pitchFamily="18" charset="0"/>
              </a:rPr>
              <a:t>2</a:t>
            </a:r>
            <a:r>
              <a:rPr lang="en-US" altLang="zh-TW" sz="3600" dirty="0">
                <a:latin typeface="Times New Roman" panose="02020603050405020304" pitchFamily="18" charset="0"/>
                <a:cs typeface="Times New Roman" panose="02020603050405020304" pitchFamily="18" charset="0"/>
              </a:rPr>
              <a:t> flow had a significant influence on reducing the residual stress after depositing the </a:t>
            </a:r>
            <a:r>
              <a:rPr lang="en-US" altLang="zh-TW" sz="3600" dirty="0" err="1">
                <a:latin typeface="Times New Roman" panose="02020603050405020304" pitchFamily="18" charset="0"/>
                <a:cs typeface="Times New Roman" panose="02020603050405020304" pitchFamily="18" charset="0"/>
              </a:rPr>
              <a:t>TaN</a:t>
            </a:r>
            <a:r>
              <a:rPr lang="en-US" altLang="zh-TW" sz="3600" dirty="0">
                <a:latin typeface="Times New Roman" panose="02020603050405020304" pitchFamily="18" charset="0"/>
                <a:cs typeface="Times New Roman" panose="02020603050405020304" pitchFamily="18" charset="0"/>
              </a:rPr>
              <a:t> thin film. It can prevent the ultrathin film crack or failure and also reduce the risk of Cu diffusion.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2688</TotalTime>
  <Words>949</Words>
  <Application>Microsoft Office PowerPoint</Application>
  <PresentationFormat>自訂</PresentationFormat>
  <Paragraphs>31</Paragraphs>
  <Slides>1</Slides>
  <Notes>1</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7" baseType="lpstr">
      <vt:lpstr>新細明體</vt:lpstr>
      <vt:lpstr>Arial</vt:lpstr>
      <vt:lpstr>Cambria Math</vt:lpstr>
      <vt:lpstr>Times New Roman</vt:lpstr>
      <vt:lpstr>Default Design</vt:lpstr>
      <vt:lpstr>CorelDRAW</vt:lpstr>
      <vt:lpstr>PowerPoint 簡報</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Ryan Lai</dc:creator>
  <dc:description>©MegaPrint Inc. 2009</dc:description>
  <cp:lastModifiedBy>Microsoft 帳戶</cp:lastModifiedBy>
  <cp:revision>181</cp:revision>
  <cp:lastPrinted>2023-03-09T15:32:34Z</cp:lastPrinted>
  <dcterms:created xsi:type="dcterms:W3CDTF">2008-12-04T00:20:37Z</dcterms:created>
  <dcterms:modified xsi:type="dcterms:W3CDTF">2023-04-03T06:46:15Z</dcterms:modified>
  <cp:category>Research Poster</cp:category>
</cp:coreProperties>
</file>