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61" r:id="rId5"/>
    <p:sldId id="260" r:id="rId6"/>
    <p:sldId id="262" r:id="rId7"/>
    <p:sldId id="259" r:id="rId8"/>
    <p:sldId id="263" r:id="rId9"/>
  </p:sldIdLst>
  <p:sldSz cx="9144000" cy="6858000" type="screen4x3"/>
  <p:notesSz cx="6858000" cy="9144000"/>
  <p:custDataLst>
    <p:tags r:id="rId1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09" userDrawn="1">
          <p15:clr>
            <a:srgbClr val="A4A3A4"/>
          </p15:clr>
        </p15:guide>
        <p15:guide id="2" pos="2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572" y="-132"/>
      </p:cViewPr>
      <p:guideLst>
        <p:guide orient="horz" pos="2109"/>
        <p:guide pos="2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7" Type="http://schemas.openxmlformats.org/officeDocument/2006/relationships/image" Target="../media/image1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6.xml"/><Relationship Id="rId13" Type="http://schemas.openxmlformats.org/officeDocument/2006/relationships/tags" Target="../tags/tag21.xml"/><Relationship Id="rId18" Type="http://schemas.openxmlformats.org/officeDocument/2006/relationships/tags" Target="../tags/tag26.xml"/><Relationship Id="rId3" Type="http://schemas.openxmlformats.org/officeDocument/2006/relationships/tags" Target="../tags/tag11.xml"/><Relationship Id="rId21" Type="http://schemas.openxmlformats.org/officeDocument/2006/relationships/image" Target="../media/image6.tiff"/><Relationship Id="rId7" Type="http://schemas.openxmlformats.org/officeDocument/2006/relationships/tags" Target="../tags/tag15.xml"/><Relationship Id="rId12" Type="http://schemas.openxmlformats.org/officeDocument/2006/relationships/tags" Target="../tags/tag20.xml"/><Relationship Id="rId17" Type="http://schemas.openxmlformats.org/officeDocument/2006/relationships/tags" Target="../tags/tag25.xml"/><Relationship Id="rId2" Type="http://schemas.openxmlformats.org/officeDocument/2006/relationships/tags" Target="../tags/tag10.xml"/><Relationship Id="rId16" Type="http://schemas.openxmlformats.org/officeDocument/2006/relationships/tags" Target="../tags/tag24.xml"/><Relationship Id="rId20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tags" Target="../tags/tag14.xml"/><Relationship Id="rId11" Type="http://schemas.openxmlformats.org/officeDocument/2006/relationships/tags" Target="../tags/tag19.xml"/><Relationship Id="rId5" Type="http://schemas.openxmlformats.org/officeDocument/2006/relationships/tags" Target="../tags/tag13.xml"/><Relationship Id="rId15" Type="http://schemas.openxmlformats.org/officeDocument/2006/relationships/tags" Target="../tags/tag23.xml"/><Relationship Id="rId10" Type="http://schemas.openxmlformats.org/officeDocument/2006/relationships/tags" Target="../tags/tag18.xml"/><Relationship Id="rId19" Type="http://schemas.openxmlformats.org/officeDocument/2006/relationships/tags" Target="../tags/tag27.xml"/><Relationship Id="rId4" Type="http://schemas.openxmlformats.org/officeDocument/2006/relationships/tags" Target="../tags/tag12.xml"/><Relationship Id="rId9" Type="http://schemas.openxmlformats.org/officeDocument/2006/relationships/tags" Target="../tags/tag17.xml"/><Relationship Id="rId14" Type="http://schemas.openxmlformats.org/officeDocument/2006/relationships/tags" Target="../tags/tag2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13" Type="http://schemas.openxmlformats.org/officeDocument/2006/relationships/tags" Target="../tags/tag40.xml"/><Relationship Id="rId18" Type="http://schemas.openxmlformats.org/officeDocument/2006/relationships/image" Target="../media/image9.tiff"/><Relationship Id="rId3" Type="http://schemas.openxmlformats.org/officeDocument/2006/relationships/tags" Target="../tags/tag30.xml"/><Relationship Id="rId21" Type="http://schemas.openxmlformats.org/officeDocument/2006/relationships/image" Target="../media/image12.png"/><Relationship Id="rId7" Type="http://schemas.openxmlformats.org/officeDocument/2006/relationships/tags" Target="../tags/tag34.xml"/><Relationship Id="rId12" Type="http://schemas.openxmlformats.org/officeDocument/2006/relationships/tags" Target="../tags/tag39.xml"/><Relationship Id="rId17" Type="http://schemas.openxmlformats.org/officeDocument/2006/relationships/image" Target="../media/image8.tiff"/><Relationship Id="rId2" Type="http://schemas.openxmlformats.org/officeDocument/2006/relationships/tags" Target="../tags/tag29.xml"/><Relationship Id="rId16" Type="http://schemas.openxmlformats.org/officeDocument/2006/relationships/image" Target="../media/image7.tiff"/><Relationship Id="rId20" Type="http://schemas.openxmlformats.org/officeDocument/2006/relationships/image" Target="../media/image11.tiff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11" Type="http://schemas.openxmlformats.org/officeDocument/2006/relationships/tags" Target="../tags/tag38.xml"/><Relationship Id="rId5" Type="http://schemas.openxmlformats.org/officeDocument/2006/relationships/tags" Target="../tags/tag32.xml"/><Relationship Id="rId15" Type="http://schemas.openxmlformats.org/officeDocument/2006/relationships/slideLayout" Target="../slideLayouts/slideLayout2.xml"/><Relationship Id="rId10" Type="http://schemas.openxmlformats.org/officeDocument/2006/relationships/tags" Target="../tags/tag37.xml"/><Relationship Id="rId19" Type="http://schemas.openxmlformats.org/officeDocument/2006/relationships/image" Target="../media/image10.tiff"/><Relationship Id="rId4" Type="http://schemas.openxmlformats.org/officeDocument/2006/relationships/tags" Target="../tags/tag31.xml"/><Relationship Id="rId9" Type="http://schemas.openxmlformats.org/officeDocument/2006/relationships/tags" Target="../tags/tag36.xml"/><Relationship Id="rId14" Type="http://schemas.openxmlformats.org/officeDocument/2006/relationships/tags" Target="../tags/tag4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mailto:Litt@tju.edu.cn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44.xml"/><Relationship Id="rId7" Type="http://schemas.openxmlformats.org/officeDocument/2006/relationships/slideLayout" Target="../slideLayouts/slideLayout12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-108585" y="1754505"/>
            <a:ext cx="9218295" cy="31877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MnO </a:t>
            </a:r>
            <a:r>
              <a:rPr lang="zh-CN" altLang="en-US" sz="32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/>
            </a:r>
            <a:br>
              <a:rPr lang="zh-CN" altLang="en-US" sz="32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</a:br>
            <a:r>
              <a:rPr lang="zh-CN" altLang="en-US" sz="32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collaboration</a:t>
            </a:r>
            <a:endParaRPr lang="zh-CN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6178889" y="5229200"/>
            <a:ext cx="265947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 13"/>
          <p:cNvSpPr/>
          <p:nvPr/>
        </p:nvSpPr>
        <p:spPr>
          <a:xfrm>
            <a:off x="6299894" y="5229453"/>
            <a:ext cx="2375535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Name :  </a:t>
            </a:r>
            <a:r>
              <a:rPr lang="en-US" altLang="zh-CN" sz="2400" b="1" dirty="0" err="1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Yang</a:t>
            </a:r>
            <a:r>
              <a:rPr lang="en-US" altLang="zh-CN" sz="24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 Li</a:t>
            </a:r>
            <a:endParaRPr lang="en-US" altLang="zh-CN" sz="24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635760" y="1628775"/>
            <a:ext cx="72028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g cycle</a:t>
            </a:r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197485" y="2060575"/>
            <a:ext cx="9204325" cy="1755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Ultra-Long cycle performance of NC-VN/MnO </a:t>
            </a:r>
            <a:endParaRPr lang="zh-CN" altLang="en-US" sz="3200" b="1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zh-CN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cathode 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for AZIBs based on relay type collabora</a:t>
            </a:r>
            <a:r>
              <a:rPr lang="zh-CN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tion</a:t>
            </a:r>
            <a:endParaRPr lang="zh-CN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4499610" y="6069615"/>
            <a:ext cx="4824730" cy="723900"/>
            <a:chOff x="7086" y="9595"/>
            <a:chExt cx="7598" cy="1140"/>
          </a:xfrm>
        </p:grpSpPr>
        <p:sp>
          <p:nvSpPr>
            <p:cNvPr id="16" name="Espace réservé du contenu 2"/>
            <p:cNvSpPr txBox="1">
              <a:spLocks noChangeArrowheads="1"/>
            </p:cNvSpPr>
            <p:nvPr/>
          </p:nvSpPr>
          <p:spPr bwMode="auto">
            <a:xfrm>
              <a:off x="7931" y="9746"/>
              <a:ext cx="6753" cy="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90000"/>
                </a:lnSpc>
                <a:spcBef>
                  <a:spcPct val="20000"/>
                </a:spcBef>
              </a:pPr>
              <a:r>
                <a:rPr lang="en-US" altLang="zh-CN" sz="2000" b="1" dirty="0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ea typeface="楷体_GB2312" pitchFamily="49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000" b="1" dirty="0" smtClean="0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ea typeface="楷体_GB2312" pitchFamily="49" charset="-122"/>
                  <a:cs typeface="Times New Roman" panose="02020603050405020304" pitchFamily="18" charset="0"/>
                </a:rPr>
                <a:t>College </a:t>
              </a:r>
              <a:r>
                <a:rPr lang="en-US" altLang="zh-CN" sz="2000" b="1" dirty="0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ea typeface="楷体_GB2312" pitchFamily="49" charset="-122"/>
                  <a:cs typeface="Times New Roman" panose="02020603050405020304" pitchFamily="18" charset="0"/>
                </a:rPr>
                <a:t>of Petrochemical Technology</a:t>
              </a:r>
            </a:p>
          </p:txBody>
        </p:sp>
        <p:pic>
          <p:nvPicPr>
            <p:cNvPr id="21" name="图片 20" descr="校徽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7"/>
            <a:srcRect/>
            <a:stretch>
              <a:fillRect/>
            </a:stretch>
          </p:blipFill>
          <p:spPr>
            <a:xfrm>
              <a:off x="7086" y="9595"/>
              <a:ext cx="945" cy="945"/>
            </a:xfrm>
            <a:prstGeom prst="ellipse">
              <a:avLst/>
            </a:prstGeom>
          </p:spPr>
        </p:pic>
      </p:grpSp>
      <p:grpSp>
        <p:nvGrpSpPr>
          <p:cNvPr id="29" name="组合 28"/>
          <p:cNvGrpSpPr/>
          <p:nvPr/>
        </p:nvGrpSpPr>
        <p:grpSpPr>
          <a:xfrm>
            <a:off x="0" y="0"/>
            <a:ext cx="3724910" cy="2147570"/>
            <a:chOff x="0" y="0"/>
            <a:chExt cx="5866" cy="3382"/>
          </a:xfrm>
        </p:grpSpPr>
        <p:pic>
          <p:nvPicPr>
            <p:cNvPr id="3" name="图片 2" descr="校徽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7"/>
            <a:srcRect/>
            <a:stretch>
              <a:fillRect/>
            </a:stretch>
          </p:blipFill>
          <p:spPr>
            <a:xfrm>
              <a:off x="56" y="0"/>
              <a:ext cx="2660" cy="2660"/>
            </a:xfrm>
            <a:prstGeom prst="ellipse">
              <a:avLst/>
            </a:prstGeom>
          </p:spPr>
        </p:pic>
        <p:grpSp>
          <p:nvGrpSpPr>
            <p:cNvPr id="24" name="组合 23"/>
            <p:cNvGrpSpPr/>
            <p:nvPr/>
          </p:nvGrpSpPr>
          <p:grpSpPr>
            <a:xfrm>
              <a:off x="0" y="2338"/>
              <a:ext cx="5866" cy="1044"/>
              <a:chOff x="-58" y="1588"/>
              <a:chExt cx="5866" cy="1044"/>
            </a:xfrm>
          </p:grpSpPr>
          <p:sp>
            <p:nvSpPr>
              <p:cNvPr id="25" name="矩形 24"/>
              <p:cNvSpPr/>
              <p:nvPr>
                <p:custDataLst>
                  <p:tags r:id="rId2"/>
                </p:custDataLst>
              </p:nvPr>
            </p:nvSpPr>
            <p:spPr>
              <a:xfrm>
                <a:off x="700" y="2062"/>
                <a:ext cx="4215" cy="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6">
                      <a:lumMod val="60000"/>
                      <a:lumOff val="40000"/>
                    </a:schemeClr>
                  </a:gs>
                  <a:gs pos="22000">
                    <a:srgbClr val="FFEBB3"/>
                  </a:gs>
                  <a:gs pos="45000">
                    <a:srgbClr val="67C3ED"/>
                  </a:gs>
                  <a:gs pos="73000">
                    <a:srgbClr val="0070C0"/>
                  </a:gs>
                </a:gsLst>
                <a:lin ang="18900000" scaled="1"/>
                <a:tileRect/>
              </a:gradFill>
              <a:ln w="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流程图: 手动输入 25"/>
              <p:cNvSpPr/>
              <p:nvPr>
                <p:custDataLst>
                  <p:tags r:id="rId3"/>
                </p:custDataLst>
              </p:nvPr>
            </p:nvSpPr>
            <p:spPr>
              <a:xfrm rot="5400000">
                <a:off x="3250" y="-167"/>
                <a:ext cx="96" cy="5020"/>
              </a:xfrm>
              <a:prstGeom prst="flowChartManualInput">
                <a:avLst/>
              </a:prstGeom>
              <a:gradFill flip="none" rotWithShape="1">
                <a:gsLst>
                  <a:gs pos="10000">
                    <a:srgbClr val="FEE1DA"/>
                  </a:gs>
                  <a:gs pos="24000">
                    <a:srgbClr val="FF725B"/>
                  </a:gs>
                  <a:gs pos="40000">
                    <a:srgbClr val="FCC1AE"/>
                  </a:gs>
                  <a:gs pos="59000">
                    <a:srgbClr val="F98A67"/>
                  </a:gs>
                  <a:gs pos="73000">
                    <a:srgbClr val="FCCAB6">
                      <a:lumMod val="60000"/>
                      <a:lumOff val="40000"/>
                    </a:srgbClr>
                  </a:gs>
                  <a:gs pos="88000">
                    <a:srgbClr val="FE8A6A"/>
                  </a:gs>
                  <a:gs pos="96000">
                    <a:srgbClr val="FF0000"/>
                  </a:gs>
                </a:gsLst>
                <a:lin ang="13500000" scaled="1"/>
                <a:tileRect/>
              </a:gra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等腰三角形 26"/>
              <p:cNvSpPr/>
              <p:nvPr>
                <p:custDataLst>
                  <p:tags r:id="rId4"/>
                </p:custDataLst>
              </p:nvPr>
            </p:nvSpPr>
            <p:spPr>
              <a:xfrm rot="14681957">
                <a:off x="-346" y="1876"/>
                <a:ext cx="1044" cy="468"/>
              </a:xfrm>
              <a:prstGeom prst="triangl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4" name="矩形 3"/>
          <p:cNvSpPr/>
          <p:nvPr/>
        </p:nvSpPr>
        <p:spPr>
          <a:xfrm>
            <a:off x="1831105" y="521384"/>
            <a:ext cx="69435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Lanzhou University of Technology</a:t>
            </a:r>
            <a:endParaRPr lang="zh-CN" alt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548679"/>
            <a:ext cx="24102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endParaRPr lang="zh-CN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502875" y="6351711"/>
            <a:ext cx="5261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P1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://www.nmsci.cn/wp-content/uploads/2019/12/1-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88840"/>
            <a:ext cx="4325546" cy="325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nmsci.cn/wp-content/uploads/2019/12/2-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243" y="1988840"/>
            <a:ext cx="4460633" cy="3420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2790" y="260332"/>
            <a:ext cx="14622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endParaRPr lang="zh-CN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502875" y="6351711"/>
            <a:ext cx="5261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P2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79705" y="836295"/>
            <a:ext cx="9208135" cy="737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Preparation and </a:t>
            </a:r>
            <a:r>
              <a:rPr lang="en-US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micro-structure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the materials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3" descr="Fig. 1(1)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3980" y="2163445"/>
            <a:ext cx="8935085" cy="367538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37167" y="241484"/>
            <a:ext cx="44310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 Storage Mechanism</a:t>
            </a:r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617894" y="6351711"/>
            <a:ext cx="52133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P3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16" name="图片 33" descr="Fig. 6(1)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79705" y="908685"/>
            <a:ext cx="8881745" cy="536130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502875" y="6351711"/>
            <a:ext cx="52133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P4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5375" y="404406"/>
            <a:ext cx="95050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Characterization of structure and properties of materials</a:t>
            </a:r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37795" y="1114425"/>
            <a:ext cx="8821420" cy="5162550"/>
            <a:chOff x="12400" y="6483"/>
            <a:chExt cx="9194" cy="5275"/>
          </a:xfrm>
        </p:grpSpPr>
        <p:sp>
          <p:nvSpPr>
            <p:cNvPr id="3119" name="文本框 45"/>
            <p:cNvSpPr txBox="1"/>
            <p:nvPr>
              <p:custDataLst>
                <p:tags r:id="rId1"/>
              </p:custDataLst>
            </p:nvPr>
          </p:nvSpPr>
          <p:spPr>
            <a:xfrm>
              <a:off x="12428" y="9810"/>
              <a:ext cx="300" cy="58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endParaRPr lang="zh-CN" altLang="en-US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grpSp>
          <p:nvGrpSpPr>
            <p:cNvPr id="3120" name="组合 77"/>
            <p:cNvGrpSpPr/>
            <p:nvPr/>
          </p:nvGrpSpPr>
          <p:grpSpPr>
            <a:xfrm>
              <a:off x="12400" y="6483"/>
              <a:ext cx="9194" cy="5275"/>
              <a:chOff x="12404" y="7129"/>
              <a:chExt cx="9195" cy="5276"/>
            </a:xfrm>
          </p:grpSpPr>
          <p:pic>
            <p:nvPicPr>
              <p:cNvPr id="3121" name="图片 5" descr="Fig. 2(1)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21"/>
              <a:srcRect r="25455" b="48978"/>
              <a:stretch>
                <a:fillRect/>
              </a:stretch>
            </p:blipFill>
            <p:spPr>
              <a:xfrm>
                <a:off x="12404" y="7199"/>
                <a:ext cx="9169" cy="249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3122" name="图片 5" descr="Fig. 2(1)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21"/>
              <a:srcRect l="150" t="50102" r="77420" b="-525"/>
              <a:stretch>
                <a:fillRect/>
              </a:stretch>
            </p:blipFill>
            <p:spPr>
              <a:xfrm>
                <a:off x="12504" y="9807"/>
                <a:ext cx="2865" cy="256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3123" name="图片 5" descr="Fig. 2(1)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21"/>
              <a:srcRect l="45518" t="50102" r="31987" b="-182"/>
              <a:stretch>
                <a:fillRect/>
              </a:stretch>
            </p:blipFill>
            <p:spPr>
              <a:xfrm>
                <a:off x="18752" y="9807"/>
                <a:ext cx="2847" cy="259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3124" name="图片 5" descr="Fig. 2(1)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21"/>
              <a:srcRect l="22705" t="50102" r="53906" b="-1221"/>
              <a:stretch>
                <a:fillRect/>
              </a:stretch>
            </p:blipFill>
            <p:spPr>
              <a:xfrm>
                <a:off x="15676" y="9808"/>
                <a:ext cx="2953" cy="2567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45" name="矩形 44"/>
              <p:cNvSpPr/>
              <p:nvPr>
                <p:custDataLst>
                  <p:tags r:id="rId6"/>
                </p:custDataLst>
              </p:nvPr>
            </p:nvSpPr>
            <p:spPr>
              <a:xfrm>
                <a:off x="18601" y="9842"/>
                <a:ext cx="143" cy="1781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fontAlgn="base"/>
                <a:endParaRPr lang="zh-CN" altLang="en-US" strike="noStrike" noProof="1"/>
              </a:p>
            </p:txBody>
          </p:sp>
          <p:sp>
            <p:nvSpPr>
              <p:cNvPr id="3126" name="文本框 49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12807" y="9694"/>
                <a:ext cx="902" cy="34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 anchorCtr="0">
                <a:spAutoFit/>
              </a:bodyPr>
              <a:lstStyle/>
              <a:p>
                <a:r>
                  <a:rPr lang="en-US" altLang="zh-CN" sz="800" b="1">
                    <a:latin typeface="Times New Roman" panose="02020603050405020304" pitchFamily="18" charset="0"/>
                    <a:ea typeface="宋体" panose="02010600030101010101" pitchFamily="2" charset="-122"/>
                  </a:rPr>
                  <a:t>(d)</a:t>
                </a:r>
              </a:p>
              <a:p>
                <a:endParaRPr lang="zh-CN" altLang="en-US" sz="80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51" name="矩形 50"/>
              <p:cNvSpPr/>
              <p:nvPr>
                <p:custDataLst>
                  <p:tags r:id="rId8"/>
                </p:custDataLst>
              </p:nvPr>
            </p:nvSpPr>
            <p:spPr>
              <a:xfrm>
                <a:off x="12580" y="9807"/>
                <a:ext cx="227" cy="341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fontAlgn="base"/>
                <a:endParaRPr lang="zh-CN" altLang="en-US" strike="noStrike" noProof="1"/>
              </a:p>
            </p:txBody>
          </p:sp>
          <p:sp>
            <p:nvSpPr>
              <p:cNvPr id="52" name="矩形 51"/>
              <p:cNvSpPr/>
              <p:nvPr>
                <p:custDataLst>
                  <p:tags r:id="rId9"/>
                </p:custDataLst>
              </p:nvPr>
            </p:nvSpPr>
            <p:spPr>
              <a:xfrm>
                <a:off x="15676" y="9807"/>
                <a:ext cx="340" cy="341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fontAlgn="base"/>
                <a:endParaRPr lang="zh-CN" altLang="en-US" strike="noStrike" noProof="1"/>
              </a:p>
            </p:txBody>
          </p:sp>
          <p:sp>
            <p:nvSpPr>
              <p:cNvPr id="53" name="矩形 52"/>
              <p:cNvSpPr/>
              <p:nvPr>
                <p:custDataLst>
                  <p:tags r:id="rId10"/>
                </p:custDataLst>
              </p:nvPr>
            </p:nvSpPr>
            <p:spPr>
              <a:xfrm>
                <a:off x="18738" y="9807"/>
                <a:ext cx="340" cy="341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fontAlgn="base"/>
                <a:endParaRPr lang="zh-CN" altLang="en-US" strike="noStrike" noProof="1"/>
              </a:p>
            </p:txBody>
          </p:sp>
          <p:sp>
            <p:nvSpPr>
              <p:cNvPr id="54" name="矩形 53"/>
              <p:cNvSpPr/>
              <p:nvPr>
                <p:custDataLst>
                  <p:tags r:id="rId11"/>
                </p:custDataLst>
              </p:nvPr>
            </p:nvSpPr>
            <p:spPr>
              <a:xfrm>
                <a:off x="12501" y="7313"/>
                <a:ext cx="227" cy="226"/>
              </a:xfrm>
              <a:prstGeom prst="rect">
                <a:avLst/>
              </a:prstGeom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fontAlgn="base"/>
                <a:endParaRPr lang="zh-CN" altLang="en-US" strike="noStrike" noProof="1"/>
              </a:p>
            </p:txBody>
          </p:sp>
          <p:sp>
            <p:nvSpPr>
              <p:cNvPr id="56" name="矩形 55"/>
              <p:cNvSpPr/>
              <p:nvPr>
                <p:custDataLst>
                  <p:tags r:id="rId12"/>
                </p:custDataLst>
              </p:nvPr>
            </p:nvSpPr>
            <p:spPr>
              <a:xfrm>
                <a:off x="12475" y="7313"/>
                <a:ext cx="227" cy="226"/>
              </a:xfrm>
              <a:prstGeom prst="rect">
                <a:avLst/>
              </a:prstGeom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fontAlgn="base"/>
                <a:endParaRPr lang="zh-CN" altLang="en-US" strike="noStrike" noProof="1"/>
              </a:p>
            </p:txBody>
          </p:sp>
          <p:sp>
            <p:nvSpPr>
              <p:cNvPr id="57" name="矩形 56"/>
              <p:cNvSpPr/>
              <p:nvPr>
                <p:custDataLst>
                  <p:tags r:id="rId13"/>
                </p:custDataLst>
              </p:nvPr>
            </p:nvSpPr>
            <p:spPr>
              <a:xfrm>
                <a:off x="15676" y="7287"/>
                <a:ext cx="227" cy="226"/>
              </a:xfrm>
              <a:prstGeom prst="rect">
                <a:avLst/>
              </a:prstGeom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fontAlgn="base"/>
                <a:endParaRPr lang="zh-CN" altLang="en-US" strike="noStrike" noProof="1"/>
              </a:p>
            </p:txBody>
          </p:sp>
          <p:sp>
            <p:nvSpPr>
              <p:cNvPr id="58" name="矩形 57"/>
              <p:cNvSpPr/>
              <p:nvPr>
                <p:custDataLst>
                  <p:tags r:id="rId14"/>
                </p:custDataLst>
              </p:nvPr>
            </p:nvSpPr>
            <p:spPr>
              <a:xfrm>
                <a:off x="18709" y="7199"/>
                <a:ext cx="256" cy="267"/>
              </a:xfrm>
              <a:prstGeom prst="rect">
                <a:avLst/>
              </a:prstGeom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fontAlgn="base"/>
                <a:endParaRPr lang="zh-CN" altLang="en-US" strike="noStrike" noProof="1"/>
              </a:p>
            </p:txBody>
          </p:sp>
          <p:sp>
            <p:nvSpPr>
              <p:cNvPr id="3134" name="文本框 58"/>
              <p:cNvSpPr txBox="1"/>
              <p:nvPr>
                <p:custDataLst>
                  <p:tags r:id="rId15"/>
                </p:custDataLst>
              </p:nvPr>
            </p:nvSpPr>
            <p:spPr>
              <a:xfrm>
                <a:off x="12728" y="7129"/>
                <a:ext cx="782" cy="21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 anchorCtr="0">
                <a:spAutoFit/>
              </a:bodyPr>
              <a:lstStyle/>
              <a:p>
                <a:r>
                  <a:rPr lang="en-US" altLang="zh-CN" sz="800" b="1">
                    <a:latin typeface="Times New Roman" panose="02020603050405020304" pitchFamily="18" charset="0"/>
                    <a:ea typeface="宋体" panose="02010600030101010101" pitchFamily="2" charset="-122"/>
                  </a:rPr>
                  <a:t>(a)</a:t>
                </a:r>
              </a:p>
            </p:txBody>
          </p:sp>
          <p:sp>
            <p:nvSpPr>
              <p:cNvPr id="3135" name="文本框 59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16016" y="7129"/>
                <a:ext cx="705" cy="21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 anchorCtr="0">
                <a:spAutoFit/>
              </a:bodyPr>
              <a:lstStyle/>
              <a:p>
                <a:r>
                  <a:rPr lang="en-US" altLang="zh-CN" sz="800" b="1">
                    <a:latin typeface="Times New Roman" panose="02020603050405020304" pitchFamily="18" charset="0"/>
                    <a:ea typeface="宋体" panose="02010600030101010101" pitchFamily="2" charset="-122"/>
                  </a:rPr>
                  <a:t>(b)</a:t>
                </a:r>
              </a:p>
            </p:txBody>
          </p:sp>
          <p:sp>
            <p:nvSpPr>
              <p:cNvPr id="3136" name="文本框 60"/>
              <p:cNvSpPr txBox="1"/>
              <p:nvPr>
                <p:custDataLst>
                  <p:tags r:id="rId17"/>
                </p:custDataLst>
              </p:nvPr>
            </p:nvSpPr>
            <p:spPr>
              <a:xfrm>
                <a:off x="19078" y="7129"/>
                <a:ext cx="933" cy="21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 anchorCtr="0">
                <a:spAutoFit/>
              </a:bodyPr>
              <a:lstStyle/>
              <a:p>
                <a:r>
                  <a:rPr lang="en-US" altLang="zh-CN" sz="800" b="1">
                    <a:latin typeface="Times New Roman" panose="02020603050405020304" pitchFamily="18" charset="0"/>
                    <a:ea typeface="宋体" panose="02010600030101010101" pitchFamily="2" charset="-122"/>
                  </a:rPr>
                  <a:t>(c)</a:t>
                </a:r>
              </a:p>
            </p:txBody>
          </p:sp>
          <p:sp>
            <p:nvSpPr>
              <p:cNvPr id="3137" name="文本框 61"/>
              <p:cNvSpPr txBox="1"/>
              <p:nvPr>
                <p:custDataLst>
                  <p:tags r:id="rId18"/>
                </p:custDataLst>
              </p:nvPr>
            </p:nvSpPr>
            <p:spPr>
              <a:xfrm>
                <a:off x="16016" y="9694"/>
                <a:ext cx="1055" cy="21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 anchorCtr="0">
                <a:spAutoFit/>
              </a:bodyPr>
              <a:lstStyle/>
              <a:p>
                <a:r>
                  <a:rPr lang="en-US" altLang="zh-CN" sz="800" b="1">
                    <a:latin typeface="Times New Roman" panose="02020603050405020304" pitchFamily="18" charset="0"/>
                    <a:ea typeface="宋体" panose="02010600030101010101" pitchFamily="2" charset="-122"/>
                  </a:rPr>
                  <a:t>(e)</a:t>
                </a:r>
              </a:p>
            </p:txBody>
          </p:sp>
          <p:sp>
            <p:nvSpPr>
              <p:cNvPr id="3138" name="文本框 62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19078" y="9694"/>
                <a:ext cx="823" cy="21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 anchorCtr="0">
                <a:spAutoFit/>
              </a:bodyPr>
              <a:lstStyle/>
              <a:p>
                <a:r>
                  <a:rPr lang="en-US" altLang="zh-CN" sz="800" b="1">
                    <a:latin typeface="Times New Roman" panose="02020603050405020304" pitchFamily="18" charset="0"/>
                    <a:ea typeface="宋体" panose="02010600030101010101" pitchFamily="2" charset="-122"/>
                  </a:rPr>
                  <a:t>(f)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502875" y="6351711"/>
            <a:ext cx="52133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P5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10193" y="188640"/>
            <a:ext cx="47098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Electrochemical performance</a:t>
            </a:r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099" name="组合 64"/>
          <p:cNvGrpSpPr/>
          <p:nvPr/>
        </p:nvGrpSpPr>
        <p:grpSpPr>
          <a:xfrm>
            <a:off x="4445" y="1071880"/>
            <a:ext cx="9137912" cy="4804045"/>
            <a:chOff x="12467" y="17520"/>
            <a:chExt cx="9103" cy="4785"/>
          </a:xfrm>
        </p:grpSpPr>
        <p:pic>
          <p:nvPicPr>
            <p:cNvPr id="3100" name="图片 3" descr="18-0.1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6"/>
            <a:srcRect l="6512" t="5226" r="4443" b="6032"/>
            <a:stretch>
              <a:fillRect/>
            </a:stretch>
          </p:blipFill>
          <p:spPr>
            <a:xfrm>
              <a:off x="12502" y="17746"/>
              <a:ext cx="2588" cy="2147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3101" name="组合 63"/>
            <p:cNvGrpSpPr/>
            <p:nvPr/>
          </p:nvGrpSpPr>
          <p:grpSpPr>
            <a:xfrm>
              <a:off x="12467" y="17520"/>
              <a:ext cx="9103" cy="4785"/>
              <a:chOff x="12467" y="17520"/>
              <a:chExt cx="9103" cy="4785"/>
            </a:xfrm>
          </p:grpSpPr>
          <p:pic>
            <p:nvPicPr>
              <p:cNvPr id="3102" name="图片 4" descr="10A XH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17"/>
              <a:stretch>
                <a:fillRect/>
              </a:stretch>
            </p:blipFill>
            <p:spPr>
              <a:xfrm>
                <a:off x="15075" y="17718"/>
                <a:ext cx="2983" cy="214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3103" name="图片 5" descr="DB-XH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18"/>
              <a:stretch>
                <a:fillRect/>
              </a:stretch>
            </p:blipFill>
            <p:spPr>
              <a:xfrm>
                <a:off x="18058" y="17746"/>
                <a:ext cx="3486" cy="198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3104" name="图片 13" descr="GBL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19"/>
              <a:srcRect l="5428" t="4863" r="2608" b="2409"/>
              <a:stretch>
                <a:fillRect/>
              </a:stretch>
            </p:blipFill>
            <p:spPr>
              <a:xfrm>
                <a:off x="12467" y="20026"/>
                <a:ext cx="2759" cy="2279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3105" name="图片 16" descr="DB-GBL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20"/>
              <a:stretch>
                <a:fillRect/>
              </a:stretch>
            </p:blipFill>
            <p:spPr>
              <a:xfrm>
                <a:off x="15090" y="20067"/>
                <a:ext cx="2678" cy="218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3106" name="图片 22" descr="图片6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21"/>
              <a:stretch>
                <a:fillRect/>
              </a:stretch>
            </p:blipFill>
            <p:spPr>
              <a:xfrm>
                <a:off x="17878" y="19816"/>
                <a:ext cx="3692" cy="2489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24" name="矩形 23"/>
              <p:cNvSpPr/>
              <p:nvPr>
                <p:custDataLst>
                  <p:tags r:id="rId7"/>
                </p:custDataLst>
              </p:nvPr>
            </p:nvSpPr>
            <p:spPr>
              <a:xfrm>
                <a:off x="17797" y="21613"/>
                <a:ext cx="453" cy="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fontAlgn="base"/>
                <a:endParaRPr lang="zh-CN" altLang="en-US" strike="noStrike" noProof="1"/>
              </a:p>
            </p:txBody>
          </p:sp>
          <p:sp>
            <p:nvSpPr>
              <p:cNvPr id="3108" name="文本框 24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12807" y="17520"/>
                <a:ext cx="842" cy="33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 anchorCtr="0">
                <a:spAutoFit/>
              </a:bodyPr>
              <a:lstStyle/>
              <a:p>
                <a:r>
                  <a:rPr lang="en-US" altLang="zh-CN" sz="800" b="1">
                    <a:latin typeface="Times New Roman" panose="02020603050405020304" pitchFamily="18" charset="0"/>
                    <a:ea typeface="宋体" panose="02010600030101010101" pitchFamily="2" charset="-122"/>
                    <a:sym typeface="宋体" panose="02010600030101010101" pitchFamily="2" charset="-122"/>
                  </a:rPr>
                  <a:t>(a)</a:t>
                </a:r>
                <a:endParaRPr lang="en-US" altLang="zh-CN" sz="800" b="1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  <a:p>
                <a:endParaRPr lang="en-US" altLang="zh-CN" sz="800" b="1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109" name="文本框 25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15393" y="17523"/>
                <a:ext cx="590" cy="27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 anchorCtr="0"/>
              <a:lstStyle/>
              <a:p>
                <a:r>
                  <a:rPr lang="en-US" altLang="zh-CN" sz="800" b="1">
                    <a:latin typeface="Times New Roman" panose="02020603050405020304" pitchFamily="18" charset="0"/>
                    <a:ea typeface="宋体" panose="02010600030101010101" pitchFamily="2" charset="-122"/>
                    <a:sym typeface="宋体" panose="02010600030101010101" pitchFamily="2" charset="-122"/>
                  </a:rPr>
                  <a:t>(b)</a:t>
                </a:r>
                <a:endParaRPr lang="en-US" altLang="zh-CN" sz="800" b="1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  <a:p>
                <a:endParaRPr lang="zh-CN" altLang="en-US" sz="80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110" name="文本框 26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8250" y="17531"/>
                <a:ext cx="771" cy="33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 anchorCtr="0">
                <a:spAutoFit/>
              </a:bodyPr>
              <a:lstStyle/>
              <a:p>
                <a:r>
                  <a:rPr lang="en-US" altLang="zh-CN" sz="800" b="1">
                    <a:latin typeface="Times New Roman" panose="02020603050405020304" pitchFamily="18" charset="0"/>
                    <a:ea typeface="宋体" panose="02010600030101010101" pitchFamily="2" charset="-122"/>
                    <a:sym typeface="宋体" panose="02010600030101010101" pitchFamily="2" charset="-122"/>
                  </a:rPr>
                  <a:t>(c)</a:t>
                </a:r>
                <a:endParaRPr lang="en-US" altLang="zh-CN" sz="800" b="1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  <a:p>
                <a:endParaRPr lang="zh-CN" altLang="en-US" sz="80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8" name="矩形 27"/>
              <p:cNvSpPr/>
              <p:nvPr>
                <p:custDataLst>
                  <p:tags r:id="rId11"/>
                </p:custDataLst>
              </p:nvPr>
            </p:nvSpPr>
            <p:spPr>
              <a:xfrm>
                <a:off x="18137" y="19912"/>
                <a:ext cx="227" cy="227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fontAlgn="base"/>
                <a:endParaRPr lang="zh-CN" altLang="en-US" strike="noStrike" noProof="1"/>
              </a:p>
            </p:txBody>
          </p:sp>
          <p:sp>
            <p:nvSpPr>
              <p:cNvPr id="3112" name="文本框 28"/>
              <p:cNvSpPr txBox="1"/>
              <p:nvPr>
                <p:custDataLst>
                  <p:tags r:id="rId12"/>
                </p:custDataLst>
              </p:nvPr>
            </p:nvSpPr>
            <p:spPr>
              <a:xfrm>
                <a:off x="12694" y="19864"/>
                <a:ext cx="853" cy="101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 anchorCtr="0"/>
              <a:lstStyle/>
              <a:p>
                <a:r>
                  <a:rPr lang="en-US" altLang="zh-CN" sz="800" b="1">
                    <a:latin typeface="Times New Roman" panose="02020603050405020304" pitchFamily="18" charset="0"/>
                    <a:ea typeface="宋体" panose="02010600030101010101" pitchFamily="2" charset="-122"/>
                  </a:rPr>
                  <a:t>(d)</a:t>
                </a:r>
              </a:p>
            </p:txBody>
          </p:sp>
          <p:sp>
            <p:nvSpPr>
              <p:cNvPr id="3113" name="文本框 29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15451" y="19864"/>
                <a:ext cx="782" cy="21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 anchorCtr="0">
                <a:spAutoFit/>
              </a:bodyPr>
              <a:lstStyle/>
              <a:p>
                <a:r>
                  <a:rPr lang="en-US" altLang="zh-CN" sz="800" b="1">
                    <a:latin typeface="Times New Roman" panose="02020603050405020304" pitchFamily="18" charset="0"/>
                    <a:ea typeface="宋体" panose="02010600030101010101" pitchFamily="2" charset="-122"/>
                  </a:rPr>
                  <a:t>(e)</a:t>
                </a:r>
              </a:p>
            </p:txBody>
          </p:sp>
          <p:sp>
            <p:nvSpPr>
              <p:cNvPr id="3114" name="文本框 30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18364" y="19837"/>
                <a:ext cx="631" cy="21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 anchorCtr="0">
                <a:spAutoFit/>
              </a:bodyPr>
              <a:lstStyle/>
              <a:p>
                <a:r>
                  <a:rPr lang="en-US" altLang="zh-CN" sz="800" b="1">
                    <a:latin typeface="Times New Roman" panose="02020603050405020304" pitchFamily="18" charset="0"/>
                    <a:ea typeface="宋体" panose="02010600030101010101" pitchFamily="2" charset="-122"/>
                  </a:rPr>
                  <a:t>(f)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7582" y="97468"/>
            <a:ext cx="18501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References</a:t>
            </a:r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79649" y="4292595"/>
            <a:ext cx="33297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Contact information</a:t>
            </a:r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52334" y="565097"/>
            <a:ext cx="8793954" cy="3830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720090" algn="just">
              <a:lnSpc>
                <a:spcPct val="150000"/>
              </a:lnSpc>
            </a:pP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[1]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P. He, Q. Chen, M. Yan,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etc.,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Building better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zinc-ion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batteries: A materials perspective,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EnergyChem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1 (2019) 100022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-720090" algn="just">
              <a:lnSpc>
                <a:spcPct val="150000"/>
              </a:lnSpc>
            </a:pP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[2]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Selvakumaran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A. Pan, S. Liang, G. Cao, A review on recent developments and challenges of cathode materials for rechargeable aqueous Zn-ion batteries, J. Mater. Chem. A 7 (2019) 1829-18236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-720090" algn="just">
              <a:lnSpc>
                <a:spcPct val="150000"/>
              </a:lnSpc>
            </a:pP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[3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] C. Zhu, G. Fang, S. Liang,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etc.,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Zhou, Electrochemically induced cationic defect in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MnO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intercalation cathode for aqueous zinc-ion battery, Energy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Stor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Mater. 24 (2020) 394-401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-720090" algn="just">
              <a:lnSpc>
                <a:spcPct val="150000"/>
              </a:lnSpc>
            </a:pP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[4]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J.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Ji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H. Wan, B. Zhang,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etc.,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H. Wang, Co</a:t>
            </a:r>
            <a:r>
              <a:rPr lang="en-US" altLang="zh-CN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2+/3+/4+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-Regulated Electron State of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-O for Superb Aqueous Zinc-Manganese Oxide Batteries, Adv. Energy Mater. 11 (2021) 2003203.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07315" y="4868545"/>
            <a:ext cx="8803005" cy="102552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just"/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First author: Yang Li (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LY18648536139@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163.com)</a:t>
            </a:r>
          </a:p>
          <a:p>
            <a:pPr algn="just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Key Laboratory of Low-Carbon Energy and Chemical Engineering of Gansu Province, Lanzhou University of Technology, Lanzhou, 730050, China </a:t>
            </a:r>
          </a:p>
          <a:p>
            <a:pPr algn="just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 College of Petrochemical Technology, Lanzhou University of Technology, Lanzhou, 730050, China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502875" y="6351711"/>
            <a:ext cx="5261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P6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00236" y="2994744"/>
            <a:ext cx="34163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Thank  you  !</a:t>
            </a:r>
            <a:endParaRPr lang="zh-CN" alt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860335" y="1327965"/>
            <a:ext cx="258471" cy="609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148260" y="5332292"/>
            <a:ext cx="4572000" cy="6451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1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Name : </a:t>
            </a:r>
            <a:r>
              <a:rPr lang="en-US" altLang="zh-CN" sz="1800" b="1" dirty="0" err="1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Yang</a:t>
            </a:r>
            <a:r>
              <a:rPr lang="en-US" altLang="zh-CN" sz="18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 Li</a:t>
            </a:r>
            <a:endParaRPr lang="en-US" altLang="zh-CN" sz="18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18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Major </a:t>
            </a:r>
            <a:r>
              <a:rPr lang="en-US" altLang="zh-CN" sz="1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: Chemical Engineering</a:t>
            </a:r>
            <a:endParaRPr lang="zh-CN" altLang="en-US" sz="18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cxnSp>
        <p:nvCxnSpPr>
          <p:cNvPr id="22" name="直接连接符 21"/>
          <p:cNvCxnSpPr/>
          <p:nvPr/>
        </p:nvCxnSpPr>
        <p:spPr>
          <a:xfrm>
            <a:off x="220900" y="5248775"/>
            <a:ext cx="265947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组合 22"/>
          <p:cNvGrpSpPr/>
          <p:nvPr/>
        </p:nvGrpSpPr>
        <p:grpSpPr>
          <a:xfrm>
            <a:off x="5126156" y="6092825"/>
            <a:ext cx="4630420" cy="764540"/>
            <a:chOff x="7086" y="9595"/>
            <a:chExt cx="7292" cy="1204"/>
          </a:xfrm>
        </p:grpSpPr>
        <p:sp>
          <p:nvSpPr>
            <p:cNvPr id="5" name="Espace réservé du contenu 2"/>
            <p:cNvSpPr txBox="1"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8032" y="9811"/>
              <a:ext cx="6347" cy="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90000"/>
                </a:lnSpc>
                <a:spcBef>
                  <a:spcPct val="20000"/>
                </a:spcBef>
              </a:pPr>
              <a:r>
                <a:rPr lang="en-US" altLang="zh-CN" sz="1600" b="1" dirty="0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ea typeface="楷体_GB2312" pitchFamily="49" charset="-122"/>
                  <a:cs typeface="Times New Roman" panose="02020603050405020304" pitchFamily="18" charset="0"/>
                </a:rPr>
                <a:t> College of Petrochemical Technology</a:t>
              </a:r>
            </a:p>
          </p:txBody>
        </p:sp>
        <p:pic>
          <p:nvPicPr>
            <p:cNvPr id="6" name="图片 5" descr="校徽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8"/>
            <a:srcRect/>
            <a:stretch>
              <a:fillRect/>
            </a:stretch>
          </p:blipFill>
          <p:spPr>
            <a:xfrm>
              <a:off x="7086" y="9595"/>
              <a:ext cx="945" cy="945"/>
            </a:xfrm>
            <a:prstGeom prst="ellipse">
              <a:avLst/>
            </a:prstGeom>
          </p:spPr>
        </p:pic>
      </p:grpSp>
      <p:grpSp>
        <p:nvGrpSpPr>
          <p:cNvPr id="29" name="组合 28"/>
          <p:cNvGrpSpPr/>
          <p:nvPr/>
        </p:nvGrpSpPr>
        <p:grpSpPr>
          <a:xfrm>
            <a:off x="0" y="0"/>
            <a:ext cx="3724910" cy="2147570"/>
            <a:chOff x="0" y="0"/>
            <a:chExt cx="5866" cy="3382"/>
          </a:xfrm>
        </p:grpSpPr>
        <p:pic>
          <p:nvPicPr>
            <p:cNvPr id="10" name="图片 9" descr="校徽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8"/>
            <a:srcRect/>
            <a:stretch>
              <a:fillRect/>
            </a:stretch>
          </p:blipFill>
          <p:spPr>
            <a:xfrm>
              <a:off x="56" y="0"/>
              <a:ext cx="2660" cy="2660"/>
            </a:xfrm>
            <a:prstGeom prst="ellipse">
              <a:avLst/>
            </a:prstGeom>
          </p:spPr>
        </p:pic>
        <p:grpSp>
          <p:nvGrpSpPr>
            <p:cNvPr id="24" name="组合 23"/>
            <p:cNvGrpSpPr/>
            <p:nvPr/>
          </p:nvGrpSpPr>
          <p:grpSpPr>
            <a:xfrm>
              <a:off x="0" y="2338"/>
              <a:ext cx="5866" cy="1044"/>
              <a:chOff x="-58" y="1588"/>
              <a:chExt cx="5866" cy="1044"/>
            </a:xfrm>
          </p:grpSpPr>
          <p:sp>
            <p:nvSpPr>
              <p:cNvPr id="25" name="矩形 24"/>
              <p:cNvSpPr/>
              <p:nvPr>
                <p:custDataLst>
                  <p:tags r:id="rId2"/>
                </p:custDataLst>
              </p:nvPr>
            </p:nvSpPr>
            <p:spPr>
              <a:xfrm>
                <a:off x="700" y="2062"/>
                <a:ext cx="4215" cy="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6">
                      <a:lumMod val="60000"/>
                      <a:lumOff val="40000"/>
                    </a:schemeClr>
                  </a:gs>
                  <a:gs pos="22000">
                    <a:srgbClr val="FFEBB3"/>
                  </a:gs>
                  <a:gs pos="45000">
                    <a:srgbClr val="67C3ED"/>
                  </a:gs>
                  <a:gs pos="73000">
                    <a:srgbClr val="0070C0"/>
                  </a:gs>
                </a:gsLst>
                <a:lin ang="18900000" scaled="1"/>
                <a:tileRect/>
              </a:gradFill>
              <a:ln w="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流程图: 手动输入 11"/>
              <p:cNvSpPr/>
              <p:nvPr>
                <p:custDataLst>
                  <p:tags r:id="rId3"/>
                </p:custDataLst>
              </p:nvPr>
            </p:nvSpPr>
            <p:spPr>
              <a:xfrm rot="5400000">
                <a:off x="3250" y="-167"/>
                <a:ext cx="96" cy="5020"/>
              </a:xfrm>
              <a:prstGeom prst="flowChartManualInput">
                <a:avLst/>
              </a:prstGeom>
              <a:gradFill flip="none" rotWithShape="1">
                <a:gsLst>
                  <a:gs pos="10000">
                    <a:srgbClr val="FEE1DA"/>
                  </a:gs>
                  <a:gs pos="24000">
                    <a:srgbClr val="FF725B"/>
                  </a:gs>
                  <a:gs pos="40000">
                    <a:srgbClr val="FCC1AE"/>
                  </a:gs>
                  <a:gs pos="59000">
                    <a:srgbClr val="F98A67"/>
                  </a:gs>
                  <a:gs pos="73000">
                    <a:srgbClr val="FCCAB6">
                      <a:lumMod val="60000"/>
                      <a:lumOff val="40000"/>
                    </a:srgbClr>
                  </a:gs>
                  <a:gs pos="88000">
                    <a:srgbClr val="FE8A6A"/>
                  </a:gs>
                  <a:gs pos="96000">
                    <a:srgbClr val="FF0000"/>
                  </a:gs>
                </a:gsLst>
                <a:lin ang="13500000" scaled="1"/>
                <a:tileRect/>
              </a:gra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等腰三角形 29"/>
              <p:cNvSpPr/>
              <p:nvPr>
                <p:custDataLst>
                  <p:tags r:id="rId4"/>
                </p:custDataLst>
              </p:nvPr>
            </p:nvSpPr>
            <p:spPr>
              <a:xfrm rot="14681957">
                <a:off x="-346" y="1876"/>
                <a:ext cx="1044" cy="468"/>
              </a:xfrm>
              <a:prstGeom prst="triangl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17" name="矩形 16"/>
          <p:cNvSpPr/>
          <p:nvPr/>
        </p:nvSpPr>
        <p:spPr>
          <a:xfrm>
            <a:off x="1857493" y="669530"/>
            <a:ext cx="69435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Lanzhou University of Technology</a:t>
            </a:r>
            <a:endParaRPr lang="zh-CN" altLang="en-US" sz="36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96595e23-fadb-4d33-99c8-068fc36d9ee9"/>
  <p:tag name="COMMONDATA" val="eyJoZGlkIjoiZDljOThhZmUxZTE3MDEyNDUyMWUwNDc2ZDEwNTBkMGM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890,&quot;width&quot;:12300}"/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890,&quot;width&quot;:12300}"/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890,&quot;width&quot;:12300}"/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890,&quot;width&quot;:12300}"/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7500,&quot;width&quot;:7500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7500,&quot;width&quot;:7500}"/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7500,&quot;width&quot;:7500}"/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7500,&quot;width&quot;:7500}"/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342</Words>
  <Application>Microsoft Office PowerPoint</Application>
  <PresentationFormat>全屏显示(4:3)</PresentationFormat>
  <Paragraphs>45</Paragraphs>
  <Slides>8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8</vt:i4>
      </vt:variant>
    </vt:vector>
  </HeadingPairs>
  <TitlesOfParts>
    <vt:vector size="9" baseType="lpstr">
      <vt:lpstr>Office 主题</vt:lpstr>
      <vt:lpstr>MnO  collaboration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Multiphase manganese oxides with micron cage  structure as high-performance cathode material for AZIBs</dc:title>
  <dc:creator>Ting</dc:creator>
  <cp:lastModifiedBy>Ting</cp:lastModifiedBy>
  <cp:revision>23</cp:revision>
  <dcterms:created xsi:type="dcterms:W3CDTF">2022-03-12T02:39:00Z</dcterms:created>
  <dcterms:modified xsi:type="dcterms:W3CDTF">2023-03-03T03:20:28Z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5FA3493CDE664BF4B129A84E36FB53B3</vt:lpwstr>
  </property>
  <property fmtid="{D5CDD505-2E9C-101B-9397-08002B2CF9AE}" pid="3" name="KSOProductBuildVer">
    <vt:lpwstr>2052-11.1.0.13703</vt:lpwstr>
  </property>
</Properties>
</file>