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0267275" cy="425291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3CE"/>
    <a:srgbClr val="A6D949"/>
    <a:srgbClr val="FFCC66"/>
    <a:srgbClr val="FFFF99"/>
    <a:srgbClr val="C6BE5C"/>
    <a:srgbClr val="E6F42E"/>
    <a:srgbClr val="CDE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636" y="-45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267275" cy="42529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232" y="4777965"/>
            <a:ext cx="26767621" cy="2079201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26481" spc="-397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135" y="26035967"/>
            <a:ext cx="22909490" cy="10206990"/>
          </a:xfrm>
        </p:spPr>
        <p:txBody>
          <a:bodyPr>
            <a:normAutofit/>
          </a:bodyPr>
          <a:lstStyle>
            <a:lvl1pPr marL="0" indent="0" algn="l">
              <a:buNone/>
              <a:defRPr sz="9268">
                <a:solidFill>
                  <a:schemeClr val="bg1"/>
                </a:solidFill>
                <a:latin typeface="+mj-lt"/>
              </a:defRPr>
            </a:lvl1pPr>
            <a:lvl2pPr marL="1513378" indent="0" algn="ctr">
              <a:buNone/>
              <a:defRPr sz="9268"/>
            </a:lvl2pPr>
            <a:lvl3pPr marL="3026755" indent="0" algn="ctr">
              <a:buNone/>
              <a:defRPr sz="7944"/>
            </a:lvl3pPr>
            <a:lvl4pPr marL="4540133" indent="0" algn="ctr">
              <a:buNone/>
              <a:defRPr sz="6620"/>
            </a:lvl4pPr>
            <a:lvl5pPr marL="6053511" indent="0" algn="ctr">
              <a:buNone/>
              <a:defRPr sz="6620"/>
            </a:lvl5pPr>
            <a:lvl6pPr marL="7566889" indent="0" algn="ctr">
              <a:buNone/>
              <a:defRPr sz="6620"/>
            </a:lvl6pPr>
            <a:lvl7pPr marL="9080266" indent="0" algn="ctr">
              <a:buNone/>
              <a:defRPr sz="6620"/>
            </a:lvl7pPr>
            <a:lvl8pPr marL="10593644" indent="0" algn="ctr">
              <a:buNone/>
              <a:defRPr sz="6620"/>
            </a:lvl8pPr>
            <a:lvl9pPr marL="12107022" indent="0" algn="ctr">
              <a:buNone/>
              <a:defRPr sz="66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F410F7F-0D88-49A0-976E-EC56DCFC92A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D496887-E5EB-4105-9BD9-DFBF50D5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6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0F7F-0D88-49A0-976E-EC56DCFC92A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6887-E5EB-4105-9BD9-DFBF50D5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8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707315" y="4311980"/>
            <a:ext cx="6526381" cy="2977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15353" y="4430126"/>
            <a:ext cx="19200803" cy="334916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0F7F-0D88-49A0-976E-EC56DCFC92A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6887-E5EB-4105-9BD9-DFBF50D5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0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0F7F-0D88-49A0-976E-EC56DCFC92A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6887-E5EB-4105-9BD9-DFBF50D5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4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230" y="4759063"/>
            <a:ext cx="26763838" cy="2081091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6481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7133" y="25966921"/>
            <a:ext cx="22904760" cy="10206990"/>
          </a:xfrm>
        </p:spPr>
        <p:txBody>
          <a:bodyPr anchor="t">
            <a:normAutofit/>
          </a:bodyPr>
          <a:lstStyle>
            <a:lvl1pPr marL="0" indent="0">
              <a:buNone/>
              <a:defRPr sz="9268">
                <a:solidFill>
                  <a:schemeClr val="tx1"/>
                </a:solidFill>
                <a:latin typeface="+mj-lt"/>
              </a:defRPr>
            </a:lvl1pPr>
            <a:lvl2pPr marL="1513378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0F7F-0D88-49A0-976E-EC56DCFC92A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6887-E5EB-4105-9BD9-DFBF50D5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0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9834" y="12361799"/>
            <a:ext cx="12598753" cy="23362666"/>
          </a:xfrm>
        </p:spPr>
        <p:txBody>
          <a:bodyPr/>
          <a:lstStyle>
            <a:lvl1pPr>
              <a:defRPr sz="7282"/>
            </a:lvl1pPr>
            <a:lvl2pPr>
              <a:defRPr sz="6289"/>
            </a:lvl2pPr>
            <a:lvl3pPr>
              <a:defRPr sz="5627"/>
            </a:lvl3pPr>
            <a:lvl4pPr>
              <a:defRPr sz="4965"/>
            </a:lvl4pPr>
            <a:lvl5pPr>
              <a:defRPr sz="4634"/>
            </a:lvl5pPr>
            <a:lvl6pPr>
              <a:defRPr sz="4634"/>
            </a:lvl6pPr>
            <a:lvl7pPr>
              <a:defRPr sz="4634"/>
            </a:lvl7pPr>
            <a:lvl8pPr>
              <a:defRPr sz="4634"/>
            </a:lvl8pPr>
            <a:lvl9pPr>
              <a:defRPr sz="46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48443" y="12361799"/>
            <a:ext cx="12598753" cy="23362666"/>
          </a:xfrm>
        </p:spPr>
        <p:txBody>
          <a:bodyPr/>
          <a:lstStyle>
            <a:lvl1pPr>
              <a:defRPr sz="7282"/>
            </a:lvl1pPr>
            <a:lvl2pPr>
              <a:defRPr sz="6289"/>
            </a:lvl2pPr>
            <a:lvl3pPr>
              <a:defRPr sz="5627"/>
            </a:lvl3pPr>
            <a:lvl4pPr>
              <a:defRPr sz="4965"/>
            </a:lvl4pPr>
            <a:lvl5pPr>
              <a:defRPr sz="4634"/>
            </a:lvl5pPr>
            <a:lvl6pPr>
              <a:defRPr sz="4634"/>
            </a:lvl6pPr>
            <a:lvl7pPr>
              <a:defRPr sz="4634"/>
            </a:lvl7pPr>
            <a:lvl8pPr>
              <a:defRPr sz="4634"/>
            </a:lvl8pPr>
            <a:lvl9pPr>
              <a:defRPr sz="46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0F7F-0D88-49A0-976E-EC56DCFC92A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6887-E5EB-4105-9BD9-DFBF50D5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1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834" y="12601222"/>
            <a:ext cx="12598753" cy="44860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662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834" y="16967930"/>
            <a:ext cx="12598753" cy="19846925"/>
          </a:xfrm>
        </p:spPr>
        <p:txBody>
          <a:bodyPr/>
          <a:lstStyle>
            <a:lvl1pPr>
              <a:defRPr sz="6951"/>
            </a:lvl1pPr>
            <a:lvl2pPr>
              <a:defRPr sz="5958"/>
            </a:lvl2pPr>
            <a:lvl3pPr>
              <a:defRPr sz="5296"/>
            </a:lvl3pPr>
            <a:lvl4pPr>
              <a:defRPr sz="4634"/>
            </a:lvl4pPr>
            <a:lvl5pPr>
              <a:defRPr sz="4634"/>
            </a:lvl5pPr>
            <a:lvl6pPr>
              <a:defRPr sz="4634"/>
            </a:lvl6pPr>
            <a:lvl7pPr>
              <a:defRPr sz="4634"/>
            </a:lvl7pPr>
            <a:lvl8pPr>
              <a:defRPr sz="4634"/>
            </a:lvl8pPr>
            <a:lvl9pPr>
              <a:defRPr sz="46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776817" y="12588621"/>
            <a:ext cx="12598753" cy="447973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6620" b="0" cap="all" baseline="0">
                <a:latin typeface="+mj-lt"/>
              </a:defRPr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776817" y="16954945"/>
            <a:ext cx="12598753" cy="19846925"/>
          </a:xfrm>
        </p:spPr>
        <p:txBody>
          <a:bodyPr/>
          <a:lstStyle>
            <a:lvl1pPr>
              <a:defRPr sz="6951"/>
            </a:lvl1pPr>
            <a:lvl2pPr>
              <a:defRPr sz="5958"/>
            </a:lvl2pPr>
            <a:lvl3pPr>
              <a:defRPr sz="5296"/>
            </a:lvl3pPr>
            <a:lvl4pPr>
              <a:defRPr sz="4634"/>
            </a:lvl4pPr>
            <a:lvl5pPr>
              <a:defRPr sz="4634"/>
            </a:lvl5pPr>
            <a:lvl6pPr>
              <a:defRPr sz="4634"/>
            </a:lvl6pPr>
            <a:lvl7pPr>
              <a:defRPr sz="4634"/>
            </a:lvl7pPr>
            <a:lvl8pPr>
              <a:defRPr sz="4634"/>
            </a:lvl8pPr>
            <a:lvl9pPr>
              <a:defRPr sz="46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0F7F-0D88-49A0-976E-EC56DCFC92A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6887-E5EB-4105-9BD9-DFBF50D5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8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0F7F-0D88-49A0-976E-EC56DCFC92A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6887-E5EB-4105-9BD9-DFBF50D5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5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0F7F-0D88-49A0-976E-EC56DCFC92A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6887-E5EB-4105-9BD9-DFBF50D5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4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17047" y="0"/>
            <a:ext cx="11350228" cy="42529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509366" y="3362902"/>
            <a:ext cx="8399169" cy="1190815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11916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704" y="4725458"/>
            <a:ext cx="15133638" cy="28352750"/>
          </a:xfrm>
        </p:spPr>
        <p:txBody>
          <a:bodyPr/>
          <a:lstStyle>
            <a:lvl1pPr>
              <a:defRPr sz="7282"/>
            </a:lvl1pPr>
            <a:lvl2pPr>
              <a:defRPr sz="6289"/>
            </a:lvl2pPr>
            <a:lvl3pPr>
              <a:defRPr sz="5627"/>
            </a:lvl3pPr>
            <a:lvl4pPr>
              <a:defRPr sz="4965"/>
            </a:lvl4pPr>
            <a:lvl5pPr>
              <a:defRPr sz="4634"/>
            </a:lvl5pPr>
            <a:lvl6pPr>
              <a:defRPr sz="4634"/>
            </a:lvl6pPr>
            <a:lvl7pPr>
              <a:defRPr sz="4634"/>
            </a:lvl7pPr>
            <a:lvl8pPr>
              <a:defRPr sz="4634"/>
            </a:lvl8pPr>
            <a:lvl9pPr>
              <a:defRPr sz="46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45558" y="15576733"/>
            <a:ext cx="8437003" cy="19391662"/>
          </a:xfrm>
        </p:spPr>
        <p:txBody>
          <a:bodyPr>
            <a:normAutofit/>
          </a:bodyPr>
          <a:lstStyle>
            <a:lvl1pPr marL="0" marR="0" indent="0" algn="l" defTabSz="3026755" rtl="0" eaLnBrk="1" fontAlgn="auto" latinLnBrk="0" hangingPunct="1">
              <a:lnSpc>
                <a:spcPct val="100000"/>
              </a:lnSpc>
              <a:spcBef>
                <a:spcPts val="3972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65">
                <a:solidFill>
                  <a:srgbClr val="404040"/>
                </a:solidFill>
              </a:defRPr>
            </a:lvl1pPr>
            <a:lvl2pPr marL="1513378" indent="0">
              <a:buNone/>
              <a:defRPr sz="3972"/>
            </a:lvl2pPr>
            <a:lvl3pPr marL="3026755" indent="0">
              <a:buNone/>
              <a:defRPr sz="3310"/>
            </a:lvl3pPr>
            <a:lvl4pPr marL="4540133" indent="0">
              <a:buNone/>
              <a:defRPr sz="2979"/>
            </a:lvl4pPr>
            <a:lvl5pPr marL="6053511" indent="0">
              <a:buNone/>
              <a:defRPr sz="2979"/>
            </a:lvl5pPr>
            <a:lvl6pPr marL="7566889" indent="0">
              <a:buNone/>
              <a:defRPr sz="2979"/>
            </a:lvl6pPr>
            <a:lvl7pPr marL="9080266" indent="0">
              <a:buNone/>
              <a:defRPr sz="2979"/>
            </a:lvl7pPr>
            <a:lvl8pPr marL="10593644" indent="0">
              <a:buNone/>
              <a:defRPr sz="2979"/>
            </a:lvl8pPr>
            <a:lvl9pPr marL="12107022" indent="0">
              <a:buNone/>
              <a:defRPr sz="2979"/>
            </a:lvl9pPr>
          </a:lstStyle>
          <a:p>
            <a:pPr marL="0" marR="0" lvl="0" indent="0" algn="l" defTabSz="3026755" rtl="0" eaLnBrk="1" fontAlgn="auto" latinLnBrk="0" hangingPunct="1">
              <a:lnSpc>
                <a:spcPct val="100000"/>
              </a:lnSpc>
              <a:spcBef>
                <a:spcPts val="46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0F7F-0D88-49A0-976E-EC56DCFC92A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D496887-E5EB-4105-9BD9-DFBF50D5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5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32" y="33603271"/>
            <a:ext cx="26763838" cy="3803206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9268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30267275" cy="33059307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2648"/>
              </a:spcBef>
              <a:buNone/>
              <a:defRPr sz="10592">
                <a:solidFill>
                  <a:srgbClr val="4D4D4D"/>
                </a:solidFill>
              </a:defRPr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834" y="36648565"/>
            <a:ext cx="22912327" cy="330782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3972"/>
              </a:spcBef>
              <a:buNone/>
              <a:defRPr sz="4634">
                <a:solidFill>
                  <a:srgbClr val="262626"/>
                </a:solidFill>
              </a:defRPr>
            </a:lvl1pPr>
            <a:lvl2pPr marL="1513378" indent="0">
              <a:buNone/>
              <a:defRPr sz="3972"/>
            </a:lvl2pPr>
            <a:lvl3pPr marL="3026755" indent="0">
              <a:buNone/>
              <a:defRPr sz="3310"/>
            </a:lvl3pPr>
            <a:lvl4pPr marL="4540133" indent="0">
              <a:buNone/>
              <a:defRPr sz="2979"/>
            </a:lvl4pPr>
            <a:lvl5pPr marL="6053511" indent="0">
              <a:buNone/>
              <a:defRPr sz="2979"/>
            </a:lvl5pPr>
            <a:lvl6pPr marL="7566889" indent="0">
              <a:buNone/>
              <a:defRPr sz="2979"/>
            </a:lvl6pPr>
            <a:lvl7pPr marL="9080266" indent="0">
              <a:buNone/>
              <a:defRPr sz="2979"/>
            </a:lvl7pPr>
            <a:lvl8pPr marL="10593644" indent="0">
              <a:buNone/>
              <a:defRPr sz="2979"/>
            </a:lvl8pPr>
            <a:lvl9pPr marL="12107022" indent="0">
              <a:buNone/>
              <a:defRPr sz="29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F410F7F-0D88-49A0-976E-EC56DCFC92A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D496887-E5EB-4105-9BD9-DFBF50D5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7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1598" y="3097798"/>
            <a:ext cx="26743974" cy="10283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887" y="12361808"/>
            <a:ext cx="26696683" cy="23355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02534" y="39766077"/>
            <a:ext cx="10215205" cy="1417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45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BF410F7F-0D88-49A0-976E-EC56DCFC92A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2534" y="40648225"/>
            <a:ext cx="12485251" cy="1417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45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51803" y="36152538"/>
            <a:ext cx="7264146" cy="86635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9791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8D496887-E5EB-4105-9BD9-DFBF50D5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7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5888" kern="1200" spc="-397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02676" indent="-302676" algn="l" defTabSz="3026755" rtl="0" eaLnBrk="1" latinLnBrk="0" hangingPunct="1">
        <a:lnSpc>
          <a:spcPct val="85000"/>
        </a:lnSpc>
        <a:spcBef>
          <a:spcPts val="4303"/>
        </a:spcBef>
        <a:buFont typeface="Arial" pitchFamily="34" charset="0"/>
        <a:buChar char=" "/>
        <a:defRPr sz="794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08027" indent="-1135033" algn="l" defTabSz="3026755" rtl="0" eaLnBrk="1" latinLnBrk="0" hangingPunct="1">
        <a:lnSpc>
          <a:spcPct val="85000"/>
        </a:lnSpc>
        <a:spcBef>
          <a:spcPts val="1986"/>
        </a:spcBef>
        <a:buFont typeface="Arial" pitchFamily="34" charset="0"/>
        <a:buChar char=" "/>
        <a:defRPr sz="7944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16053" indent="-1816053" algn="l" defTabSz="3026755" rtl="0" eaLnBrk="1" latinLnBrk="0" hangingPunct="1">
        <a:lnSpc>
          <a:spcPct val="85000"/>
        </a:lnSpc>
        <a:spcBef>
          <a:spcPts val="1986"/>
        </a:spcBef>
        <a:buFont typeface="Arial" pitchFamily="34" charset="0"/>
        <a:buChar char=" "/>
        <a:defRPr sz="662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2724080" indent="-2724080" algn="l" defTabSz="3026755" rtl="0" eaLnBrk="1" latinLnBrk="0" hangingPunct="1">
        <a:lnSpc>
          <a:spcPct val="85000"/>
        </a:lnSpc>
        <a:spcBef>
          <a:spcPts val="1986"/>
        </a:spcBef>
        <a:buFont typeface="Arial" pitchFamily="34" charset="0"/>
        <a:buChar char=" "/>
        <a:defRPr sz="5958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3632107" indent="-3632107" algn="l" defTabSz="3026755" rtl="0" eaLnBrk="1" latinLnBrk="0" hangingPunct="1">
        <a:lnSpc>
          <a:spcPct val="85000"/>
        </a:lnSpc>
        <a:spcBef>
          <a:spcPts val="1986"/>
        </a:spcBef>
        <a:buFont typeface="Arial" pitchFamily="34" charset="0"/>
        <a:buChar char=" "/>
        <a:defRPr sz="5958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3972120" indent="-756689" algn="l" defTabSz="3026755" rtl="0" eaLnBrk="1" latinLnBrk="0" hangingPunct="1">
        <a:lnSpc>
          <a:spcPct val="85000"/>
        </a:lnSpc>
        <a:spcBef>
          <a:spcPts val="1986"/>
        </a:spcBef>
        <a:buFont typeface="Arial" pitchFamily="34" charset="0"/>
        <a:buChar char=" "/>
        <a:defRPr sz="5958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4634140" indent="-756689" algn="l" defTabSz="3026755" rtl="0" eaLnBrk="1" latinLnBrk="0" hangingPunct="1">
        <a:lnSpc>
          <a:spcPct val="85000"/>
        </a:lnSpc>
        <a:spcBef>
          <a:spcPts val="1986"/>
        </a:spcBef>
        <a:buFont typeface="Arial" pitchFamily="34" charset="0"/>
        <a:buChar char=" "/>
        <a:defRPr sz="5958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5296160" indent="-756689" algn="l" defTabSz="3026755" rtl="0" eaLnBrk="1" latinLnBrk="0" hangingPunct="1">
        <a:lnSpc>
          <a:spcPct val="85000"/>
        </a:lnSpc>
        <a:spcBef>
          <a:spcPts val="1986"/>
        </a:spcBef>
        <a:buFont typeface="Arial" pitchFamily="34" charset="0"/>
        <a:buChar char=" "/>
        <a:defRPr sz="5958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5958180" indent="-756689" algn="l" defTabSz="3026755" rtl="0" eaLnBrk="1" latinLnBrk="0" hangingPunct="1">
        <a:lnSpc>
          <a:spcPct val="85000"/>
        </a:lnSpc>
        <a:spcBef>
          <a:spcPts val="1986"/>
        </a:spcBef>
        <a:buFont typeface="Arial" pitchFamily="34" charset="0"/>
        <a:buChar char=" "/>
        <a:defRPr sz="5958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4.wmf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image" Target="../media/image9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E607502-10AC-E68E-932E-30966207C61D}"/>
              </a:ext>
            </a:extLst>
          </p:cNvPr>
          <p:cNvSpPr/>
          <p:nvPr/>
        </p:nvSpPr>
        <p:spPr>
          <a:xfrm>
            <a:off x="866988" y="669451"/>
            <a:ext cx="28420577" cy="70320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14ACBAC-3140-3CD3-57E0-48A808666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73573" y="2824550"/>
            <a:ext cx="4807161" cy="4807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F58F93-3B23-A4A4-019E-A7579AE3BC71}"/>
              </a:ext>
            </a:extLst>
          </p:cNvPr>
          <p:cNvSpPr txBox="1"/>
          <p:nvPr/>
        </p:nvSpPr>
        <p:spPr>
          <a:xfrm>
            <a:off x="1220002" y="993457"/>
            <a:ext cx="28227338" cy="65492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Synthesis, Characterizations and application of Sb</a:t>
            </a:r>
            <a:r>
              <a:rPr lang="en-US" sz="8000" b="1" i="0" baseline="-25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8000" b="1" i="0" baseline="-25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solar cell with </a:t>
            </a:r>
            <a:r>
              <a:rPr lang="en-US" sz="8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ZnSe</a:t>
            </a:r>
            <a:r>
              <a:rPr lang="en-US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buffer layer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Raman Kumari, Vidya Nand Singh</a:t>
            </a:r>
            <a:endParaRPr lang="en-US" sz="4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0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Academy of Scientiﬁc and Innovative Research (</a:t>
            </a:r>
            <a:r>
              <a:rPr lang="en-GB" sz="40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AcSIR</a:t>
            </a:r>
            <a:r>
              <a:rPr lang="en-GB" sz="40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Ghaziabad- 201002, India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0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Indian Reference Materials (BND) Division, CSIR-National Physical Laboratory, </a:t>
            </a:r>
            <a:r>
              <a:rPr lang="en-GB" sz="40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</a:t>
            </a:r>
            <a:r>
              <a:rPr lang="en-GB" sz="40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K. S. Krishnan Marg,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0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 Delhi-110012, India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624262-8A44-1A9A-B749-46F447F3C0F9}"/>
              </a:ext>
            </a:extLst>
          </p:cNvPr>
          <p:cNvSpPr/>
          <p:nvPr/>
        </p:nvSpPr>
        <p:spPr>
          <a:xfrm>
            <a:off x="923349" y="8550199"/>
            <a:ext cx="28420577" cy="384162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CBDD03-790D-5E6C-B0E2-8A0C0042D443}"/>
              </a:ext>
            </a:extLst>
          </p:cNvPr>
          <p:cNvSpPr/>
          <p:nvPr/>
        </p:nvSpPr>
        <p:spPr>
          <a:xfrm>
            <a:off x="923349" y="13179314"/>
            <a:ext cx="28475006" cy="51007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57F3D7-5391-8CE0-123D-150B3758BBBF}"/>
              </a:ext>
            </a:extLst>
          </p:cNvPr>
          <p:cNvSpPr/>
          <p:nvPr/>
        </p:nvSpPr>
        <p:spPr>
          <a:xfrm>
            <a:off x="972334" y="19305090"/>
            <a:ext cx="28475006" cy="1306201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D9C077E-9E6C-7DB8-1EAC-734A90D70422}"/>
              </a:ext>
            </a:extLst>
          </p:cNvPr>
          <p:cNvSpPr/>
          <p:nvPr/>
        </p:nvSpPr>
        <p:spPr>
          <a:xfrm>
            <a:off x="923349" y="32859235"/>
            <a:ext cx="28572977" cy="475121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32B221-3C2B-707B-8173-4B93E0806F33}"/>
              </a:ext>
            </a:extLst>
          </p:cNvPr>
          <p:cNvSpPr/>
          <p:nvPr/>
        </p:nvSpPr>
        <p:spPr>
          <a:xfrm>
            <a:off x="923349" y="38530415"/>
            <a:ext cx="28572977" cy="30599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565BA9-6109-F33C-153C-33077A8D5F20}"/>
              </a:ext>
            </a:extLst>
          </p:cNvPr>
          <p:cNvSpPr/>
          <p:nvPr/>
        </p:nvSpPr>
        <p:spPr>
          <a:xfrm>
            <a:off x="11332030" y="8098973"/>
            <a:ext cx="8523514" cy="10134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E5E4F1-FFC7-9069-BF4F-733BBA9D208F}"/>
              </a:ext>
            </a:extLst>
          </p:cNvPr>
          <p:cNvSpPr/>
          <p:nvPr/>
        </p:nvSpPr>
        <p:spPr>
          <a:xfrm>
            <a:off x="11332030" y="12691714"/>
            <a:ext cx="8523514" cy="10134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BE4050-A071-3A38-DFD9-FF8A3648573D}"/>
              </a:ext>
            </a:extLst>
          </p:cNvPr>
          <p:cNvSpPr/>
          <p:nvPr/>
        </p:nvSpPr>
        <p:spPr>
          <a:xfrm>
            <a:off x="5355771" y="18819332"/>
            <a:ext cx="20671972" cy="10134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AND NUMERICAL RESULTS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666A95-08EB-B9BC-4F48-D36CCA3B1086}"/>
              </a:ext>
            </a:extLst>
          </p:cNvPr>
          <p:cNvSpPr/>
          <p:nvPr/>
        </p:nvSpPr>
        <p:spPr>
          <a:xfrm>
            <a:off x="11310260" y="38038283"/>
            <a:ext cx="8523514" cy="10134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054AC2-FEF3-1018-DA4F-5A60289D46CF}"/>
              </a:ext>
            </a:extLst>
          </p:cNvPr>
          <p:cNvSpPr/>
          <p:nvPr/>
        </p:nvSpPr>
        <p:spPr>
          <a:xfrm>
            <a:off x="11332030" y="32367104"/>
            <a:ext cx="8523514" cy="10134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DAA804-089A-0C45-0F6F-459A7D9E68EB}"/>
              </a:ext>
            </a:extLst>
          </p:cNvPr>
          <p:cNvSpPr txBox="1"/>
          <p:nvPr/>
        </p:nvSpPr>
        <p:spPr>
          <a:xfrm>
            <a:off x="1432273" y="38657513"/>
            <a:ext cx="28227337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endParaRPr lang="en-US" sz="40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Zhou, M., Xia, Z., Zhong, J., Song, H., Liu, X., Yang B., </a:t>
            </a:r>
            <a:r>
              <a:rPr lang="en-US" sz="40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Jhang</a:t>
            </a:r>
            <a:r>
              <a:rPr lang="en-US" sz="4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J., Han J., Chang Y., &amp; Tang, J. (2014). Advanced Energy Material, 1301846.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Kamruzzaman</a:t>
            </a:r>
            <a:r>
              <a:rPr lang="en-US" sz="4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M., Liu, C., Farid </a:t>
            </a:r>
            <a:r>
              <a:rPr lang="en-US" sz="40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UlIslam</a:t>
            </a:r>
            <a:r>
              <a:rPr lang="en-US" sz="4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A.K.M., (2017). Semiconductors, 1615–1624.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725E04-8B88-9F87-1914-1684965E9A0A}"/>
              </a:ext>
            </a:extLst>
          </p:cNvPr>
          <p:cNvSpPr txBox="1"/>
          <p:nvPr/>
        </p:nvSpPr>
        <p:spPr>
          <a:xfrm>
            <a:off x="1249677" y="9132554"/>
            <a:ext cx="27170743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</a:t>
            </a:r>
            <a:r>
              <a:rPr lang="en-US" sz="4000" b="0" i="0" u="none" strike="noStrike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4000" b="0" i="0" u="none" strike="noStrike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non-toxic and earth abundant material.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 p-type material having </a:t>
            </a:r>
            <a:r>
              <a:rPr lang="en-US" sz="4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high absorption coefficient (&gt;10</a:t>
            </a:r>
            <a:r>
              <a:rPr lang="en-US" sz="4000" b="0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4000" b="0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4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[1] and optimal band gap (~1.2 eV) [2].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</a:t>
            </a:r>
            <a:r>
              <a:rPr lang="en-US" sz="4000" b="0" i="0" u="none" strike="noStrike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4000" b="0" i="0" u="none" strike="noStrike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4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very promising solar absorber material because of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lang="en-US" sz="4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and electrical properties.</a:t>
            </a:r>
          </a:p>
          <a:p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951AE-70E8-C328-D59C-25C570045EAB}"/>
              </a:ext>
            </a:extLst>
          </p:cNvPr>
          <p:cNvSpPr txBox="1"/>
          <p:nvPr/>
        </p:nvSpPr>
        <p:spPr>
          <a:xfrm>
            <a:off x="1137215" y="13694434"/>
            <a:ext cx="28227337" cy="36715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films were deposited using thermal vapor deposition technique and are generally amorphous. So, heat treatment was used to enhance its crystallinity. XRD, UV-Vis, and Raman characterizations were done.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help of numerical simulation by SCAPS-1D, the performance of the Sb</a:t>
            </a:r>
            <a:r>
              <a:rPr lang="en-US" sz="4000" b="0" i="0" u="none" strike="noStrike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4000" b="0" i="0" u="none" strike="noStrike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40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ZnSe</a:t>
            </a:r>
            <a:r>
              <a:rPr lang="en-US" sz="4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structure is studied.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parameters of p-Sb</a:t>
            </a:r>
            <a:r>
              <a:rPr lang="en-US" sz="4000" b="0" i="0" u="none" strike="noStrike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4000" b="0" i="0" u="none" strike="noStrike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such as thickness,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bandgap, obtained experimentally, were used in the numerical study.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384577DD-23D6-EB54-99B5-7667279908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10500"/>
              </p:ext>
            </p:extLst>
          </p:nvPr>
        </p:nvGraphicFramePr>
        <p:xfrm>
          <a:off x="1576388" y="21540788"/>
          <a:ext cx="6851650" cy="584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901320" imgH="2986920" progId="Origin50.Graph">
                  <p:embed/>
                </p:oleObj>
              </mc:Choice>
              <mc:Fallback>
                <p:oleObj name="Graph" r:id="rId4" imgW="3901320" imgH="2986920" progId="Origin50.Graph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CE7B332-4A1E-4A96-B117-8562393733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21540788"/>
                        <a:ext cx="6851650" cy="5846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A6F31968-A17E-EBB9-AA1F-8EEBD1A32D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828680"/>
              </p:ext>
            </p:extLst>
          </p:nvPr>
        </p:nvGraphicFramePr>
        <p:xfrm>
          <a:off x="8755421" y="21669307"/>
          <a:ext cx="4504878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3901320" imgH="2986920" progId="Origin50.Graph">
                  <p:embed/>
                </p:oleObj>
              </mc:Choice>
              <mc:Fallback>
                <p:oleObj name="Graph" r:id="rId6" imgW="3901320" imgH="2986920" progId="Origin50.Grap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523C609-287D-49AD-9DB9-14C5D4E45E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5421" y="21669307"/>
                        <a:ext cx="4504878" cy="2743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8B7DED88-5F03-B631-2DDA-A6BD00ECC9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317081"/>
              </p:ext>
            </p:extLst>
          </p:nvPr>
        </p:nvGraphicFramePr>
        <p:xfrm>
          <a:off x="8752111" y="24579038"/>
          <a:ext cx="4508188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8" imgW="3901320" imgH="2986920" progId="Origin50.Graph">
                  <p:embed/>
                </p:oleObj>
              </mc:Choice>
              <mc:Fallback>
                <p:oleObj name="Graph" r:id="rId8" imgW="3901320" imgH="2986920" progId="Origin50.Grap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F8652F3-13C6-4763-B556-F53015CDE7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2111" y="24579038"/>
                        <a:ext cx="4508188" cy="2743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A2C9FCBF-4A04-F31B-80DC-3016DF59B1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729929"/>
              </p:ext>
            </p:extLst>
          </p:nvPr>
        </p:nvGraphicFramePr>
        <p:xfrm>
          <a:off x="13922773" y="21633377"/>
          <a:ext cx="942696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0" imgW="3902400" imgH="2986920" progId="Origin50.Graph">
                  <p:embed/>
                </p:oleObj>
              </mc:Choice>
              <mc:Fallback>
                <p:oleObj name="Graph" r:id="rId10" imgW="3902400" imgH="2986920" progId="Origin50.Graph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98E5F70-7CCE-4BFD-84DA-42E65F0295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773" y="21633377"/>
                        <a:ext cx="9426960" cy="64008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 w="1905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8E3713C2-7DE5-1620-EE07-440F082FFCA4}"/>
              </a:ext>
            </a:extLst>
          </p:cNvPr>
          <p:cNvSpPr txBox="1"/>
          <p:nvPr/>
        </p:nvSpPr>
        <p:spPr>
          <a:xfrm>
            <a:off x="2310909" y="20557187"/>
            <a:ext cx="564927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XRD  of as-deposited and annealed Sb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films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ADDB8F-E39A-2FB8-4BBD-1A955E869EA8}"/>
              </a:ext>
            </a:extLst>
          </p:cNvPr>
          <p:cNvSpPr txBox="1"/>
          <p:nvPr/>
        </p:nvSpPr>
        <p:spPr>
          <a:xfrm>
            <a:off x="7740849" y="20557187"/>
            <a:ext cx="67437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UV-Vis data of as-deposited and annealed Sb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films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0E0B8E-9433-3808-4E23-AFF6FE9B3594}"/>
              </a:ext>
            </a:extLst>
          </p:cNvPr>
          <p:cNvSpPr txBox="1"/>
          <p:nvPr/>
        </p:nvSpPr>
        <p:spPr>
          <a:xfrm>
            <a:off x="15264403" y="20557187"/>
            <a:ext cx="67437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Raman data of as-deposited and annealed Sb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films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18FAD8C-C98C-9808-65F4-4149638E1E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55021" y="24236138"/>
            <a:ext cx="5530291" cy="3200400"/>
          </a:xfrm>
          <a:prstGeom prst="rect">
            <a:avLst/>
          </a:prstGeom>
          <a:ln>
            <a:noFill/>
          </a:ln>
        </p:spPr>
      </p:pic>
      <p:sp>
        <p:nvSpPr>
          <p:cNvPr id="33" name="Sun 32">
            <a:extLst>
              <a:ext uri="{FF2B5EF4-FFF2-40B4-BE49-F238E27FC236}">
                <a16:creationId xmlns:a16="http://schemas.microsoft.com/office/drawing/2014/main" id="{7E8BC63A-C3BA-B4CC-2A90-4A196F45A6B5}"/>
              </a:ext>
            </a:extLst>
          </p:cNvPr>
          <p:cNvSpPr/>
          <p:nvPr/>
        </p:nvSpPr>
        <p:spPr>
          <a:xfrm>
            <a:off x="25888950" y="22621807"/>
            <a:ext cx="1162050" cy="1013407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4DC190-2FB8-92C8-D9F5-822E58C19C76}"/>
              </a:ext>
            </a:extLst>
          </p:cNvPr>
          <p:cNvSpPr txBox="1"/>
          <p:nvPr/>
        </p:nvSpPr>
        <p:spPr>
          <a:xfrm>
            <a:off x="22787957" y="20557187"/>
            <a:ext cx="67437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Pictorial representation of simulated Sb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ZnSe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solar cell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CBDED03-DA1D-210A-3513-57F3DCA30A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028" y="27671306"/>
            <a:ext cx="5705797" cy="4572000"/>
          </a:xfrm>
          <a:prstGeom prst="rect">
            <a:avLst/>
          </a:prstGeom>
        </p:spPr>
      </p:pic>
      <p:graphicFrame>
        <p:nvGraphicFramePr>
          <p:cNvPr id="39" name="Table 39">
            <a:extLst>
              <a:ext uri="{FF2B5EF4-FFF2-40B4-BE49-F238E27FC236}">
                <a16:creationId xmlns:a16="http://schemas.microsoft.com/office/drawing/2014/main" id="{B5106CFF-BA4C-A9E7-F3EC-6F086E48E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418194"/>
              </p:ext>
            </p:extLst>
          </p:nvPr>
        </p:nvGraphicFramePr>
        <p:xfrm>
          <a:off x="19451960" y="28854581"/>
          <a:ext cx="942695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378">
                  <a:extLst>
                    <a:ext uri="{9D8B030D-6E8A-4147-A177-3AD203B41FA5}">
                      <a16:colId xmlns:a16="http://schemas.microsoft.com/office/drawing/2014/main" val="759486327"/>
                    </a:ext>
                  </a:extLst>
                </a:gridCol>
                <a:gridCol w="2446203">
                  <a:extLst>
                    <a:ext uri="{9D8B030D-6E8A-4147-A177-3AD203B41FA5}">
                      <a16:colId xmlns:a16="http://schemas.microsoft.com/office/drawing/2014/main" val="807584217"/>
                    </a:ext>
                  </a:extLst>
                </a:gridCol>
                <a:gridCol w="2374255">
                  <a:extLst>
                    <a:ext uri="{9D8B030D-6E8A-4147-A177-3AD203B41FA5}">
                      <a16:colId xmlns:a16="http://schemas.microsoft.com/office/drawing/2014/main" val="2425735658"/>
                    </a:ext>
                  </a:extLst>
                </a:gridCol>
                <a:gridCol w="2554123">
                  <a:extLst>
                    <a:ext uri="{9D8B030D-6E8A-4147-A177-3AD203B41FA5}">
                      <a16:colId xmlns:a16="http://schemas.microsoft.com/office/drawing/2014/main" val="2360757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3200" b="1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 </a:t>
                      </a:r>
                      <a:r>
                        <a:rPr lang="en-US" sz="32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lang="en-US" sz="3200" b="1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</a:t>
                      </a:r>
                      <a:r>
                        <a:rPr lang="en-US" sz="32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(mA/cm</a:t>
                      </a:r>
                      <a:r>
                        <a:rPr lang="en-US" sz="3200" b="1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32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PCE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481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751092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18814534-94BC-CDE2-2495-4344580C45C3}"/>
              </a:ext>
            </a:extLst>
          </p:cNvPr>
          <p:cNvSpPr txBox="1"/>
          <p:nvPr/>
        </p:nvSpPr>
        <p:spPr>
          <a:xfrm>
            <a:off x="16219319" y="28969620"/>
            <a:ext cx="30448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I-V and PV performance of Sb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ZnSe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ABD4BB7-C2DF-8958-87FE-C1FF2DA8007D}"/>
              </a:ext>
            </a:extLst>
          </p:cNvPr>
          <p:cNvSpPr txBox="1"/>
          <p:nvPr/>
        </p:nvSpPr>
        <p:spPr>
          <a:xfrm>
            <a:off x="1469904" y="21683655"/>
            <a:ext cx="84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7C0F9F-4CE2-F399-67E8-470639E88318}"/>
              </a:ext>
            </a:extLst>
          </p:cNvPr>
          <p:cNvSpPr txBox="1"/>
          <p:nvPr/>
        </p:nvSpPr>
        <p:spPr>
          <a:xfrm>
            <a:off x="1452986" y="27257143"/>
            <a:ext cx="84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433771-F39F-BC53-F3A0-5A4F30A95513}"/>
              </a:ext>
            </a:extLst>
          </p:cNvPr>
          <p:cNvSpPr txBox="1"/>
          <p:nvPr/>
        </p:nvSpPr>
        <p:spPr>
          <a:xfrm>
            <a:off x="23230427" y="21825170"/>
            <a:ext cx="84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4F97BB-D930-F076-8B4E-4694B8722085}"/>
              </a:ext>
            </a:extLst>
          </p:cNvPr>
          <p:cNvSpPr txBox="1"/>
          <p:nvPr/>
        </p:nvSpPr>
        <p:spPr>
          <a:xfrm>
            <a:off x="13553034" y="21781628"/>
            <a:ext cx="84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3B18DF-CF24-4F34-078D-9EAA6C82659A}"/>
              </a:ext>
            </a:extLst>
          </p:cNvPr>
          <p:cNvSpPr txBox="1"/>
          <p:nvPr/>
        </p:nvSpPr>
        <p:spPr>
          <a:xfrm>
            <a:off x="7860058" y="21836057"/>
            <a:ext cx="84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AA5E975-8E43-2CEB-83D3-E50C7B538CE0}"/>
              </a:ext>
            </a:extLst>
          </p:cNvPr>
          <p:cNvSpPr txBox="1"/>
          <p:nvPr/>
        </p:nvSpPr>
        <p:spPr>
          <a:xfrm>
            <a:off x="9525324" y="27583710"/>
            <a:ext cx="84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(f)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1D53D7E-D741-CA74-EDDB-508C1FF5410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0"/>
          <a:stretch/>
        </p:blipFill>
        <p:spPr>
          <a:xfrm>
            <a:off x="2586256" y="27417044"/>
            <a:ext cx="6048800" cy="4572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AF1DC94-A276-51A8-602D-94E463BD49E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1" t="87263" b="7586"/>
          <a:stretch/>
        </p:blipFill>
        <p:spPr>
          <a:xfrm>
            <a:off x="5462157" y="31502978"/>
            <a:ext cx="3077181" cy="43518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44819C6-F916-D98A-6D15-656ECCB2C9FC}"/>
              </a:ext>
            </a:extLst>
          </p:cNvPr>
          <p:cNvSpPr txBox="1"/>
          <p:nvPr/>
        </p:nvSpPr>
        <p:spPr>
          <a:xfrm>
            <a:off x="1274431" y="33407087"/>
            <a:ext cx="28123924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direct bandgap of 1.7 eV and thickness of 520 nm is achieved when Sb</a:t>
            </a:r>
            <a:r>
              <a:rPr lang="en-US" sz="40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40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film is annealed at 200 ℃. Using these properties of Sb</a:t>
            </a:r>
            <a:r>
              <a:rPr lang="en-US" sz="40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40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experimental data, we simulated the p-Sb</a:t>
            </a:r>
            <a:r>
              <a:rPr lang="en-US" sz="40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40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/n-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ZnSe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solar device with the help of SCAPS numerical software. After optimizing all the parameters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ZnSe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thickness and bandgap are 60nm and 2.8 eV), the efficiency of 10.78 % is achieved.</a:t>
            </a:r>
          </a:p>
        </p:txBody>
      </p:sp>
    </p:spTree>
    <p:extLst>
      <p:ext uri="{BB962C8B-B14F-4D97-AF65-F5344CB8AC3E}">
        <p14:creationId xmlns:p14="http://schemas.microsoft.com/office/powerpoint/2010/main" val="2316941259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1929</TotalTime>
  <Words>413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 Light</vt:lpstr>
      <vt:lpstr>Wingdings</vt:lpstr>
      <vt:lpstr>Metropolitan</vt:lpstr>
      <vt:lpstr>Origin Graph</vt:lpstr>
      <vt:lpstr>Graph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Raman</dc:creator>
  <cp:lastModifiedBy>Raman</cp:lastModifiedBy>
  <cp:revision>1</cp:revision>
  <dcterms:created xsi:type="dcterms:W3CDTF">2023-03-13T16:01:08Z</dcterms:created>
  <dcterms:modified xsi:type="dcterms:W3CDTF">2023-03-15T00:11:03Z</dcterms:modified>
</cp:coreProperties>
</file>