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61" r:id="rId2"/>
    <p:sldId id="262" r:id="rId3"/>
    <p:sldId id="263" r:id="rId4"/>
    <p:sldId id="271" r:id="rId5"/>
    <p:sldId id="272" r:id="rId6"/>
    <p:sldId id="274" r:id="rId7"/>
    <p:sldId id="270" r:id="rId8"/>
    <p:sldId id="276" r:id="rId9"/>
    <p:sldId id="275"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C0D0AC-453A-45BB-A79A-9688095C7298}" type="datetimeFigureOut">
              <a:rPr lang="it-IT" smtClean="0"/>
              <a:t>15/03/2023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8E18FD-4E89-4968-93C0-D6E275115FEC}" type="slidenum">
              <a:rPr lang="it-IT" smtClean="0"/>
              <a:t>‹N›</a:t>
            </a:fld>
            <a:endParaRPr lang="it-IT"/>
          </a:p>
        </p:txBody>
      </p:sp>
    </p:spTree>
    <p:extLst>
      <p:ext uri="{BB962C8B-B14F-4D97-AF65-F5344CB8AC3E}">
        <p14:creationId xmlns:p14="http://schemas.microsoft.com/office/powerpoint/2010/main" val="401919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8E18FD-4E89-4968-93C0-D6E275115FEC}" type="slidenum">
              <a:rPr lang="it-IT" smtClean="0"/>
              <a:t>2</a:t>
            </a:fld>
            <a:endParaRPr lang="it-IT"/>
          </a:p>
        </p:txBody>
      </p:sp>
    </p:spTree>
    <p:extLst>
      <p:ext uri="{BB962C8B-B14F-4D97-AF65-F5344CB8AC3E}">
        <p14:creationId xmlns:p14="http://schemas.microsoft.com/office/powerpoint/2010/main" val="348470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68E18FD-4E89-4968-93C0-D6E275115FEC}" type="slidenum">
              <a:rPr lang="it-IT" smtClean="0"/>
              <a:t>3</a:t>
            </a:fld>
            <a:endParaRPr lang="it-IT"/>
          </a:p>
        </p:txBody>
      </p:sp>
    </p:spTree>
    <p:extLst>
      <p:ext uri="{BB962C8B-B14F-4D97-AF65-F5344CB8AC3E}">
        <p14:creationId xmlns:p14="http://schemas.microsoft.com/office/powerpoint/2010/main" val="359942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68E18FD-4E89-4968-93C0-D6E275115FEC}" type="slidenum">
              <a:rPr lang="it-IT" smtClean="0"/>
              <a:t>7</a:t>
            </a:fld>
            <a:endParaRPr lang="it-IT"/>
          </a:p>
        </p:txBody>
      </p:sp>
    </p:spTree>
    <p:extLst>
      <p:ext uri="{BB962C8B-B14F-4D97-AF65-F5344CB8AC3E}">
        <p14:creationId xmlns:p14="http://schemas.microsoft.com/office/powerpoint/2010/main" val="231269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678946-9DFE-44A1-9FDD-4A687EB5E68F}"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251000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678946-9DFE-44A1-9FDD-4A687EB5E68F}"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234901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678946-9DFE-44A1-9FDD-4A687EB5E68F}"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418156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678946-9DFE-44A1-9FDD-4A687EB5E68F}"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10671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5678946-9DFE-44A1-9FDD-4A687EB5E68F}"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144100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678946-9DFE-44A1-9FDD-4A687EB5E68F}" type="datetimeFigureOut">
              <a:rPr lang="it-IT" smtClean="0"/>
              <a:t>15/03/2023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308387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678946-9DFE-44A1-9FDD-4A687EB5E68F}" type="datetimeFigureOut">
              <a:rPr lang="it-IT" smtClean="0"/>
              <a:t>15/03/2023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156048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678946-9DFE-44A1-9FDD-4A687EB5E68F}" type="datetimeFigureOut">
              <a:rPr lang="it-IT" smtClean="0"/>
              <a:t>15/03/2023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426590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78946-9DFE-44A1-9FDD-4A687EB5E68F}" type="datetimeFigureOut">
              <a:rPr lang="it-IT" smtClean="0"/>
              <a:t>15/03/2023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258942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678946-9DFE-44A1-9FDD-4A687EB5E68F}" type="datetimeFigureOut">
              <a:rPr lang="it-IT" smtClean="0"/>
              <a:t>15/03/2023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180182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678946-9DFE-44A1-9FDD-4A687EB5E68F}" type="datetimeFigureOut">
              <a:rPr lang="it-IT" smtClean="0"/>
              <a:t>15/03/2023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7915998-9859-4228-8854-B2FE220BDAC6}" type="slidenum">
              <a:rPr lang="it-IT" smtClean="0"/>
              <a:t>‹N›</a:t>
            </a:fld>
            <a:endParaRPr lang="it-IT"/>
          </a:p>
        </p:txBody>
      </p:sp>
    </p:spTree>
    <p:extLst>
      <p:ext uri="{BB962C8B-B14F-4D97-AF65-F5344CB8AC3E}">
        <p14:creationId xmlns:p14="http://schemas.microsoft.com/office/powerpoint/2010/main" val="6519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78946-9DFE-44A1-9FDD-4A687EB5E68F}" type="datetimeFigureOut">
              <a:rPr lang="it-IT" smtClean="0"/>
              <a:t>15/03/2023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5998-9859-4228-8854-B2FE220BDAC6}" type="slidenum">
              <a:rPr lang="it-IT" smtClean="0"/>
              <a:t>‹N›</a:t>
            </a:fld>
            <a:endParaRPr lang="it-IT"/>
          </a:p>
        </p:txBody>
      </p:sp>
    </p:spTree>
    <p:extLst>
      <p:ext uri="{BB962C8B-B14F-4D97-AF65-F5344CB8AC3E}">
        <p14:creationId xmlns:p14="http://schemas.microsoft.com/office/powerpoint/2010/main" val="5661147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loredana.schiavo@cnr.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wmf"/><Relationship Id="rId7"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png"/><Relationship Id="rId7"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jpeg"/><Relationship Id="rId10" Type="http://schemas.openxmlformats.org/officeDocument/2006/relationships/image" Target="../media/image32.emf"/><Relationship Id="rId4" Type="http://schemas.openxmlformats.org/officeDocument/2006/relationships/image" Target="../media/image26.jpg"/><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31B2152-F2C7-E17C-93F4-40829FAE348D}"/>
              </a:ext>
            </a:extLst>
          </p:cNvPr>
          <p:cNvSpPr txBox="1"/>
          <p:nvPr/>
        </p:nvSpPr>
        <p:spPr>
          <a:xfrm>
            <a:off x="1316163" y="1648579"/>
            <a:ext cx="9559672" cy="830997"/>
          </a:xfrm>
          <a:prstGeom prst="rect">
            <a:avLst/>
          </a:prstGeom>
          <a:noFill/>
          <a:effectLst>
            <a:outerShdw blurRad="50800" dist="38100" dir="5400000" algn="t" rotWithShape="0">
              <a:prstClr val="black">
                <a:alpha val="40000"/>
              </a:prstClr>
            </a:outerShdw>
          </a:effectLst>
        </p:spPr>
        <p:txBody>
          <a:bodyPr wrap="square">
            <a:spAutoFit/>
          </a:bodyPr>
          <a:lstStyle/>
          <a:p>
            <a:pPr algn="ctr"/>
            <a:r>
              <a:rPr lang="en-US" sz="2400"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NATURAL CLINOPTILOLITE NANOPLATELETS PRODUCTION BY A FRICTION-BASED TECHNOLOGY </a:t>
            </a:r>
            <a:endParaRPr lang="en-GB" sz="2400"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8" name="CasellaDiTesto 7">
            <a:extLst>
              <a:ext uri="{FF2B5EF4-FFF2-40B4-BE49-F238E27FC236}">
                <a16:creationId xmlns:a16="http://schemas.microsoft.com/office/drawing/2014/main" id="{2FD3AD54-538A-FE8B-BE3C-9CE7339DA00B}"/>
              </a:ext>
            </a:extLst>
          </p:cNvPr>
          <p:cNvSpPr txBox="1"/>
          <p:nvPr/>
        </p:nvSpPr>
        <p:spPr>
          <a:xfrm>
            <a:off x="2935253" y="2946151"/>
            <a:ext cx="6740375" cy="880947"/>
          </a:xfrm>
          <a:prstGeom prst="rect">
            <a:avLst/>
          </a:prstGeom>
          <a:noFill/>
        </p:spPr>
        <p:txBody>
          <a:bodyPr wrap="square">
            <a:spAutoFit/>
          </a:bodyPr>
          <a:lstStyle/>
          <a:p>
            <a:pPr algn="ctr">
              <a:lnSpc>
                <a:spcPct val="150000"/>
              </a:lnSpc>
            </a:pP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Loredana Schiavo </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1,*, </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Vincenzo Boccia </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2</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Lucrezia Aversa</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3</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Roberto </a:t>
            </a:r>
            <a:r>
              <a:rPr lang="it-IT" b="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Verucchi</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3</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Gianfranco Carotenuto </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1, </a:t>
            </a:r>
            <a:r>
              <a:rPr lang="it-IT" b="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Teodoro Valente </a:t>
            </a:r>
            <a:r>
              <a:rPr lang="it-IT"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1</a:t>
            </a:r>
            <a:endParaRPr lang="en-GB" b="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0" name="CasellaDiTesto 9">
            <a:extLst>
              <a:ext uri="{FF2B5EF4-FFF2-40B4-BE49-F238E27FC236}">
                <a16:creationId xmlns:a16="http://schemas.microsoft.com/office/drawing/2014/main" id="{80FD6ADE-9A84-87C6-41F9-611E61BFE76F}"/>
              </a:ext>
            </a:extLst>
          </p:cNvPr>
          <p:cNvSpPr txBox="1"/>
          <p:nvPr/>
        </p:nvSpPr>
        <p:spPr>
          <a:xfrm>
            <a:off x="1502734" y="4234845"/>
            <a:ext cx="9435289" cy="1295868"/>
          </a:xfrm>
          <a:prstGeom prst="rect">
            <a:avLst/>
          </a:prstGeom>
          <a:noFill/>
        </p:spPr>
        <p:txBody>
          <a:bodyPr wrap="square">
            <a:spAutoFit/>
          </a:bodyPr>
          <a:lstStyle/>
          <a:p>
            <a:pPr algn="ctr">
              <a:lnSpc>
                <a:spcPct val="150000"/>
              </a:lnSpc>
            </a:pPr>
            <a:r>
              <a:rPr lang="it-IT" b="1" i="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1</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CNR-IPCB, </a:t>
            </a:r>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Institute for Polymers, Composites and Biomaterials, Napoli/Portici, Italy.</a:t>
            </a:r>
            <a:endPar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ct val="150000"/>
              </a:lnSpc>
            </a:pPr>
            <a:r>
              <a:rPr lang="it-IT" b="1" i="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2</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LUISS GUIDO CARLI University, Roma,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Italy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t>
            </a:r>
          </a:p>
          <a:p>
            <a:pPr algn="ctr">
              <a:lnSpc>
                <a:spcPct val="150000"/>
              </a:lnSpc>
            </a:pPr>
            <a:r>
              <a:rPr lang="it-IT" b="1" i="1" baseline="30000"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3</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CNR-IMEM, Institute of </a:t>
            </a:r>
            <a:r>
              <a:rPr lang="en-GB"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Materials</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for Electronics and </a:t>
            </a:r>
            <a:r>
              <a:rPr lang="en-GB"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Magnetism</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Trento,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Italy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t>
            </a:r>
          </a:p>
        </p:txBody>
      </p:sp>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2"/>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3"/>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27" name="Rettangolo 26">
            <a:extLst>
              <a:ext uri="{FF2B5EF4-FFF2-40B4-BE49-F238E27FC236}">
                <a16:creationId xmlns:a16="http://schemas.microsoft.com/office/drawing/2014/main" id="{C4C1D9FB-C06B-DA12-0CA0-3CB15E60F411}"/>
              </a:ext>
            </a:extLst>
          </p:cNvPr>
          <p:cNvSpPr/>
          <p:nvPr/>
        </p:nvSpPr>
        <p:spPr>
          <a:xfrm>
            <a:off x="-7390" y="6016875"/>
            <a:ext cx="12192000" cy="830995"/>
          </a:xfrm>
          <a:prstGeom prst="rect">
            <a:avLst/>
          </a:prstGeom>
          <a:no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96FEB12-3A64-09F6-CBFF-2EE67BC6419F}"/>
              </a:ext>
            </a:extLst>
          </p:cNvPr>
          <p:cNvSpPr txBox="1"/>
          <p:nvPr/>
        </p:nvSpPr>
        <p:spPr>
          <a:xfrm>
            <a:off x="9490597" y="6238891"/>
            <a:ext cx="2725813" cy="366253"/>
          </a:xfrm>
          <a:prstGeom prst="rect">
            <a:avLst/>
          </a:prstGeom>
          <a:noFill/>
        </p:spPr>
        <p:txBody>
          <a:bodyPr wrap="square">
            <a:spAutoFit/>
          </a:bodyPr>
          <a:lstStyle/>
          <a:p>
            <a:r>
              <a:rPr lang="en-US" sz="1800" b="1" u="sng" dirty="0">
                <a:solidFill>
                  <a:srgbClr val="002060"/>
                </a:solidFill>
                <a:effectLst/>
                <a:latin typeface="Palatino Linotype" panose="02040502050505030304" pitchFamily="18"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loredana.schiavo@cnr.it</a:t>
            </a:r>
            <a:r>
              <a:rPr lang="en-US" sz="1800" b="1" dirty="0">
                <a:solidFill>
                  <a:srgbClr val="00206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it-IT" b="1" dirty="0">
              <a:solidFill>
                <a:srgbClr val="002060"/>
              </a:solidFill>
            </a:endParaRPr>
          </a:p>
        </p:txBody>
      </p:sp>
    </p:spTree>
    <p:extLst>
      <p:ext uri="{BB962C8B-B14F-4D97-AF65-F5344CB8AC3E}">
        <p14:creationId xmlns:p14="http://schemas.microsoft.com/office/powerpoint/2010/main" val="383886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3"/>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4"/>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18" name="CasellaDiTesto 17">
            <a:extLst>
              <a:ext uri="{FF2B5EF4-FFF2-40B4-BE49-F238E27FC236}">
                <a16:creationId xmlns:a16="http://schemas.microsoft.com/office/drawing/2014/main" id="{336B22F5-4A99-8624-6102-96E75DBC8049}"/>
              </a:ext>
            </a:extLst>
          </p:cNvPr>
          <p:cNvSpPr txBox="1"/>
          <p:nvPr/>
        </p:nvSpPr>
        <p:spPr>
          <a:xfrm>
            <a:off x="715974" y="1174071"/>
            <a:ext cx="11047227"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NANOSTRUCTURED TEXTURE OF NATURAL CLINOPTILOLITE</a:t>
            </a:r>
          </a:p>
        </p:txBody>
      </p:sp>
      <p:pic>
        <p:nvPicPr>
          <p:cNvPr id="19" name="Immagine 18">
            <a:extLst>
              <a:ext uri="{FF2B5EF4-FFF2-40B4-BE49-F238E27FC236}">
                <a16:creationId xmlns:a16="http://schemas.microsoft.com/office/drawing/2014/main" id="{66FE653C-BBE4-CB4D-E291-F94DBAF06506}"/>
              </a:ext>
            </a:extLst>
          </p:cNvPr>
          <p:cNvPicPr>
            <a:picLocks noChangeAspect="1"/>
          </p:cNvPicPr>
          <p:nvPr/>
        </p:nvPicPr>
        <p:blipFill>
          <a:blip r:embed="rId5"/>
          <a:stretch>
            <a:fillRect/>
          </a:stretch>
        </p:blipFill>
        <p:spPr>
          <a:xfrm>
            <a:off x="326344" y="1809872"/>
            <a:ext cx="2355309" cy="2263247"/>
          </a:xfrm>
          <a:prstGeom prst="rect">
            <a:avLst/>
          </a:prstGeom>
        </p:spPr>
      </p:pic>
      <p:sp>
        <p:nvSpPr>
          <p:cNvPr id="21" name="CasellaDiTesto 20">
            <a:extLst>
              <a:ext uri="{FF2B5EF4-FFF2-40B4-BE49-F238E27FC236}">
                <a16:creationId xmlns:a16="http://schemas.microsoft.com/office/drawing/2014/main" id="{E43609F1-E800-F463-817D-D138AB1B4D25}"/>
              </a:ext>
            </a:extLst>
          </p:cNvPr>
          <p:cNvSpPr txBox="1"/>
          <p:nvPr/>
        </p:nvSpPr>
        <p:spPr>
          <a:xfrm>
            <a:off x="259413" y="4133254"/>
            <a:ext cx="2553862"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Natural clinoptilolite in granular form.</a:t>
            </a:r>
          </a:p>
        </p:txBody>
      </p:sp>
      <p:pic>
        <p:nvPicPr>
          <p:cNvPr id="22" name="Immagine 21">
            <a:extLst>
              <a:ext uri="{FF2B5EF4-FFF2-40B4-BE49-F238E27FC236}">
                <a16:creationId xmlns:a16="http://schemas.microsoft.com/office/drawing/2014/main" id="{EDFB7D9D-F832-BFA4-F9D9-87145430FEE6}"/>
              </a:ext>
            </a:extLst>
          </p:cNvPr>
          <p:cNvPicPr>
            <a:picLocks noChangeAspect="1"/>
          </p:cNvPicPr>
          <p:nvPr/>
        </p:nvPicPr>
        <p:blipFill>
          <a:blip r:embed="rId6"/>
          <a:stretch>
            <a:fillRect/>
          </a:stretch>
        </p:blipFill>
        <p:spPr>
          <a:xfrm>
            <a:off x="3109280" y="1814644"/>
            <a:ext cx="3030393" cy="2268000"/>
          </a:xfrm>
          <a:prstGeom prst="rect">
            <a:avLst/>
          </a:prstGeom>
        </p:spPr>
      </p:pic>
      <p:sp>
        <p:nvSpPr>
          <p:cNvPr id="25" name="CasellaDiTesto 24">
            <a:extLst>
              <a:ext uri="{FF2B5EF4-FFF2-40B4-BE49-F238E27FC236}">
                <a16:creationId xmlns:a16="http://schemas.microsoft.com/office/drawing/2014/main" id="{EE5074E3-22ED-1971-9B55-01334596FDC2}"/>
              </a:ext>
            </a:extLst>
          </p:cNvPr>
          <p:cNvSpPr txBox="1"/>
          <p:nvPr/>
        </p:nvSpPr>
        <p:spPr>
          <a:xfrm>
            <a:off x="3109280" y="4133254"/>
            <a:ext cx="2968417"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Nanostructured texture of geomorphic clinoptilolite.</a:t>
            </a:r>
          </a:p>
        </p:txBody>
      </p:sp>
      <p:pic>
        <p:nvPicPr>
          <p:cNvPr id="26" name="Immagine 25">
            <a:extLst>
              <a:ext uri="{FF2B5EF4-FFF2-40B4-BE49-F238E27FC236}">
                <a16:creationId xmlns:a16="http://schemas.microsoft.com/office/drawing/2014/main" id="{55EBFFDA-9CFD-261D-E612-48493F95D851}"/>
              </a:ext>
            </a:extLst>
          </p:cNvPr>
          <p:cNvPicPr>
            <a:picLocks noChangeAspect="1"/>
          </p:cNvPicPr>
          <p:nvPr/>
        </p:nvPicPr>
        <p:blipFill>
          <a:blip r:embed="rId7"/>
          <a:stretch>
            <a:fillRect/>
          </a:stretch>
        </p:blipFill>
        <p:spPr>
          <a:xfrm>
            <a:off x="6636098" y="3954291"/>
            <a:ext cx="2295525" cy="1990725"/>
          </a:xfrm>
          <a:prstGeom prst="rect">
            <a:avLst/>
          </a:prstGeom>
          <a:solidFill>
            <a:schemeClr val="accent2"/>
          </a:solidFill>
        </p:spPr>
      </p:pic>
      <p:sp>
        <p:nvSpPr>
          <p:cNvPr id="32" name="CasellaDiTesto 31">
            <a:extLst>
              <a:ext uri="{FF2B5EF4-FFF2-40B4-BE49-F238E27FC236}">
                <a16:creationId xmlns:a16="http://schemas.microsoft.com/office/drawing/2014/main" id="{0E8A278B-5E11-4455-E199-573A515488EC}"/>
              </a:ext>
            </a:extLst>
          </p:cNvPr>
          <p:cNvSpPr txBox="1"/>
          <p:nvPr/>
        </p:nvSpPr>
        <p:spPr>
          <a:xfrm>
            <a:off x="6774628" y="5949788"/>
            <a:ext cx="2050395"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Clinoptilolite lamellar crystal.</a:t>
            </a:r>
          </a:p>
        </p:txBody>
      </p:sp>
      <p:sp>
        <p:nvSpPr>
          <p:cNvPr id="33" name="CasellaDiTesto 32">
            <a:extLst>
              <a:ext uri="{FF2B5EF4-FFF2-40B4-BE49-F238E27FC236}">
                <a16:creationId xmlns:a16="http://schemas.microsoft.com/office/drawing/2014/main" id="{B588E921-2C58-B7FE-CA13-B2686D5DB33C}"/>
              </a:ext>
            </a:extLst>
          </p:cNvPr>
          <p:cNvSpPr txBox="1"/>
          <p:nvPr/>
        </p:nvSpPr>
        <p:spPr>
          <a:xfrm>
            <a:off x="8909263" y="5953928"/>
            <a:ext cx="3060160"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Channels orientation in the single lamellar crystals. </a:t>
            </a:r>
          </a:p>
        </p:txBody>
      </p:sp>
      <p:sp>
        <p:nvSpPr>
          <p:cNvPr id="44" name="CasellaDiTesto 43">
            <a:extLst>
              <a:ext uri="{FF2B5EF4-FFF2-40B4-BE49-F238E27FC236}">
                <a16:creationId xmlns:a16="http://schemas.microsoft.com/office/drawing/2014/main" id="{8C229B7E-6113-F2C9-34A2-ECAB36BAFC23}"/>
              </a:ext>
            </a:extLst>
          </p:cNvPr>
          <p:cNvSpPr txBox="1"/>
          <p:nvPr/>
        </p:nvSpPr>
        <p:spPr>
          <a:xfrm>
            <a:off x="6239587" y="2019210"/>
            <a:ext cx="5696588" cy="1754326"/>
          </a:xfrm>
          <a:prstGeom prst="rect">
            <a:avLst/>
          </a:prstGeom>
          <a:noFill/>
        </p:spPr>
        <p:txBody>
          <a:bodyPr wrap="square">
            <a:spAutoFit/>
          </a:bodyPr>
          <a:lstStyle/>
          <a:p>
            <a:pPr algn="just"/>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Geomorphic clinoptilolite is made of single lamellar crystals very compactly stacked together. These aggregates can be mechanically exfoliated in order to achieve the single units. Since these crystals have a thickness of only 40 nm, they could be considered as 2D nanomaterials. </a:t>
            </a:r>
          </a:p>
        </p:txBody>
      </p:sp>
      <p:sp>
        <p:nvSpPr>
          <p:cNvPr id="46" name="CasellaDiTesto 45">
            <a:extLst>
              <a:ext uri="{FF2B5EF4-FFF2-40B4-BE49-F238E27FC236}">
                <a16:creationId xmlns:a16="http://schemas.microsoft.com/office/drawing/2014/main" id="{A239C8EB-105E-948E-D9B9-6147DBAF3655}"/>
              </a:ext>
            </a:extLst>
          </p:cNvPr>
          <p:cNvSpPr txBox="1"/>
          <p:nvPr/>
        </p:nvSpPr>
        <p:spPr>
          <a:xfrm>
            <a:off x="326345" y="5094641"/>
            <a:ext cx="5806488" cy="923330"/>
          </a:xfrm>
          <a:prstGeom prst="rect">
            <a:avLst/>
          </a:prstGeom>
          <a:noFill/>
        </p:spPr>
        <p:txBody>
          <a:bodyPr wrap="square">
            <a:spAutoFit/>
          </a:bodyPr>
          <a:lstStyle/>
          <a:p>
            <a:pPr algn="just"/>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channels form a two-dimensional network parallel to the lamella basal planes </a:t>
            </a: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(010)</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Consequently, </a:t>
            </a: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porosity of the supported lamellas is fully accessible.</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a:t>
            </a:r>
            <a:endParaRPr lang="it-IT" dirty="0"/>
          </a:p>
        </p:txBody>
      </p:sp>
      <p:pic>
        <p:nvPicPr>
          <p:cNvPr id="5" name="Picture 4" descr="Columnar model of the twodimensional channel arrangement parallel to... |  Download Scientific Diagram">
            <a:extLst>
              <a:ext uri="{FF2B5EF4-FFF2-40B4-BE49-F238E27FC236}">
                <a16:creationId xmlns:a16="http://schemas.microsoft.com/office/drawing/2014/main" id="{59D38AD2-EC55-A5A4-1630-EFB3768F95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7676" y="3869926"/>
            <a:ext cx="2221705" cy="211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5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1EC3B975-C16E-8724-19C9-E453AEAF9854}"/>
              </a:ext>
            </a:extLst>
          </p:cNvPr>
          <p:cNvGrpSpPr/>
          <p:nvPr/>
        </p:nvGrpSpPr>
        <p:grpSpPr>
          <a:xfrm>
            <a:off x="3879223" y="3929695"/>
            <a:ext cx="4861933" cy="2776319"/>
            <a:chOff x="3850909" y="3984553"/>
            <a:chExt cx="4861933" cy="2776319"/>
          </a:xfrm>
        </p:grpSpPr>
        <p:pic>
          <p:nvPicPr>
            <p:cNvPr id="14" name="Immagine 13">
              <a:extLst>
                <a:ext uri="{FF2B5EF4-FFF2-40B4-BE49-F238E27FC236}">
                  <a16:creationId xmlns:a16="http://schemas.microsoft.com/office/drawing/2014/main" id="{15C199D5-0575-1CC1-12AC-9B1466BEA094}"/>
                </a:ext>
              </a:extLst>
            </p:cNvPr>
            <p:cNvPicPr>
              <a:picLocks noChangeAspect="1"/>
            </p:cNvPicPr>
            <p:nvPr/>
          </p:nvPicPr>
          <p:blipFill>
            <a:blip r:embed="rId3"/>
            <a:stretch>
              <a:fillRect/>
            </a:stretch>
          </p:blipFill>
          <p:spPr>
            <a:xfrm>
              <a:off x="4284317" y="3984554"/>
              <a:ext cx="4428525" cy="2425774"/>
            </a:xfrm>
            <a:prstGeom prst="rect">
              <a:avLst/>
            </a:prstGeom>
          </p:spPr>
        </p:pic>
        <p:sp>
          <p:nvSpPr>
            <p:cNvPr id="3" name="CasellaDiTesto 2">
              <a:extLst>
                <a:ext uri="{FF2B5EF4-FFF2-40B4-BE49-F238E27FC236}">
                  <a16:creationId xmlns:a16="http://schemas.microsoft.com/office/drawing/2014/main" id="{A16CABE7-CD2A-B4F0-ADA2-1834AFF24D65}"/>
                </a:ext>
              </a:extLst>
            </p:cNvPr>
            <p:cNvSpPr txBox="1"/>
            <p:nvPr/>
          </p:nvSpPr>
          <p:spPr>
            <a:xfrm>
              <a:off x="4283651" y="6331160"/>
              <a:ext cx="3513819" cy="338554"/>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Channels oriented along the c axes. </a:t>
              </a:r>
            </a:p>
          </p:txBody>
        </p:sp>
        <p:sp>
          <p:nvSpPr>
            <p:cNvPr id="9" name="CasellaDiTesto 8">
              <a:extLst>
                <a:ext uri="{FF2B5EF4-FFF2-40B4-BE49-F238E27FC236}">
                  <a16:creationId xmlns:a16="http://schemas.microsoft.com/office/drawing/2014/main" id="{E2EFE03C-EC53-1CF4-59C5-C9680AFC3F4B}"/>
                </a:ext>
              </a:extLst>
            </p:cNvPr>
            <p:cNvSpPr txBox="1"/>
            <p:nvPr/>
          </p:nvSpPr>
          <p:spPr>
            <a:xfrm>
              <a:off x="3977306" y="4086945"/>
              <a:ext cx="493057" cy="338554"/>
            </a:xfrm>
            <a:prstGeom prst="rect">
              <a:avLst/>
            </a:prstGeom>
            <a:noFill/>
            <a:ln>
              <a:solidFill>
                <a:schemeClr val="tx1"/>
              </a:solidFill>
            </a:ln>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2</a:t>
              </a:r>
              <a:endParaRPr lang="en-GB" sz="1600" dirty="0"/>
            </a:p>
          </p:txBody>
        </p:sp>
        <p:sp>
          <p:nvSpPr>
            <p:cNvPr id="12" name="Rettangolo 11">
              <a:extLst>
                <a:ext uri="{FF2B5EF4-FFF2-40B4-BE49-F238E27FC236}">
                  <a16:creationId xmlns:a16="http://schemas.microsoft.com/office/drawing/2014/main" id="{8522D067-AD4B-511F-8618-E085888D1941}"/>
                </a:ext>
              </a:extLst>
            </p:cNvPr>
            <p:cNvSpPr/>
            <p:nvPr/>
          </p:nvSpPr>
          <p:spPr>
            <a:xfrm>
              <a:off x="3850909" y="3984553"/>
              <a:ext cx="4406451" cy="2776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4"/>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5"/>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18" name="CasellaDiTesto 17">
            <a:extLst>
              <a:ext uri="{FF2B5EF4-FFF2-40B4-BE49-F238E27FC236}">
                <a16:creationId xmlns:a16="http://schemas.microsoft.com/office/drawing/2014/main" id="{336B22F5-4A99-8624-6102-96E75DBC8049}"/>
              </a:ext>
            </a:extLst>
          </p:cNvPr>
          <p:cNvSpPr txBox="1"/>
          <p:nvPr/>
        </p:nvSpPr>
        <p:spPr>
          <a:xfrm>
            <a:off x="242608" y="1078821"/>
            <a:ext cx="11520593"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2D CLINOPTILOLITE NANOPLATELETS AS MOLECULAR TRAPS FOR VOCs</a:t>
            </a:r>
          </a:p>
        </p:txBody>
      </p:sp>
      <p:sp>
        <p:nvSpPr>
          <p:cNvPr id="44" name="CasellaDiTesto 43">
            <a:extLst>
              <a:ext uri="{FF2B5EF4-FFF2-40B4-BE49-F238E27FC236}">
                <a16:creationId xmlns:a16="http://schemas.microsoft.com/office/drawing/2014/main" id="{8C229B7E-6113-F2C9-34A2-ECAB36BAFC23}"/>
              </a:ext>
            </a:extLst>
          </p:cNvPr>
          <p:cNvSpPr txBox="1"/>
          <p:nvPr/>
        </p:nvSpPr>
        <p:spPr>
          <a:xfrm>
            <a:off x="425831" y="1540143"/>
            <a:ext cx="11466021" cy="2308324"/>
          </a:xfrm>
          <a:prstGeom prst="rect">
            <a:avLst/>
          </a:prstGeom>
          <a:noFill/>
        </p:spPr>
        <p:txBody>
          <a:bodyPr wrap="square">
            <a:spAutoFit/>
          </a:bodyPr>
          <a:lstStyle/>
          <a:p>
            <a:pPr marL="342900" indent="-342900" algn="just">
              <a:buFont typeface="+mj-lt"/>
              <a:buAutoNum type="arabi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Clinoptilolite nanoplatelets can be technologically exploited as molecular traps for VOCs. Owing to their planar lamellar shape, these nanostructures can be easily supported on an adequate substrates (e.g., plastic films, paper sheets, etc.);</a:t>
            </a:r>
          </a:p>
          <a:p>
            <a:pPr marL="342900" indent="-342900" algn="just">
              <a:buFont typeface="+mj-lt"/>
              <a:buAutoNum type="arabi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Since </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two-dimensional system of channels, that are</a:t>
            </a: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running parallel to (010) plane, has a length of a few hundred microns, the platelets can operate as a diffusive molecular trap;</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a:t>
            </a:r>
            <a:endPar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a:p>
            <a:pPr marL="342900" indent="-342900" algn="just">
              <a:buFont typeface="+mj-lt"/>
              <a:buAutoNum type="arabi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c</a:t>
            </a:r>
            <a:r>
              <a:rPr lang="en-GB"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linoptilolite</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porosity of a few angstroms allows a facile access to small gaseous molecules as VOCs. During the trap exposition to the contaminated environments, VOCs permeate the zeolite porosity by diffusion. However, the reverse process takes place very slowly, because of the large channel length. </a:t>
            </a:r>
          </a:p>
        </p:txBody>
      </p:sp>
      <p:grpSp>
        <p:nvGrpSpPr>
          <p:cNvPr id="15" name="Gruppo 14">
            <a:extLst>
              <a:ext uri="{FF2B5EF4-FFF2-40B4-BE49-F238E27FC236}">
                <a16:creationId xmlns:a16="http://schemas.microsoft.com/office/drawing/2014/main" id="{51368165-A30E-36C8-B58B-5C67B63A44A5}"/>
              </a:ext>
            </a:extLst>
          </p:cNvPr>
          <p:cNvGrpSpPr/>
          <p:nvPr/>
        </p:nvGrpSpPr>
        <p:grpSpPr>
          <a:xfrm>
            <a:off x="240721" y="3929695"/>
            <a:ext cx="3314368" cy="2776319"/>
            <a:chOff x="425831" y="3984554"/>
            <a:chExt cx="3314368" cy="2776319"/>
          </a:xfrm>
        </p:grpSpPr>
        <p:sp>
          <p:nvSpPr>
            <p:cNvPr id="21" name="CasellaDiTesto 20">
              <a:extLst>
                <a:ext uri="{FF2B5EF4-FFF2-40B4-BE49-F238E27FC236}">
                  <a16:creationId xmlns:a16="http://schemas.microsoft.com/office/drawing/2014/main" id="{E43609F1-E800-F463-817D-D138AB1B4D25}"/>
                </a:ext>
              </a:extLst>
            </p:cNvPr>
            <p:cNvSpPr txBox="1"/>
            <p:nvPr/>
          </p:nvSpPr>
          <p:spPr>
            <a:xfrm>
              <a:off x="515868" y="6117940"/>
              <a:ext cx="3147894" cy="584775"/>
            </a:xfrm>
            <a:prstGeom prst="rect">
              <a:avLst/>
            </a:prstGeom>
            <a:noFill/>
          </p:spPr>
          <p:txBody>
            <a:bodyPr wrap="square">
              <a:spAutoFit/>
            </a:bodyPr>
            <a:lstStyle/>
            <a:p>
              <a:pPr algn="ctr"/>
              <a:r>
                <a:rPr lang="en-US"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Strong adhesion to the substrate due to the high surface contact.</a:t>
              </a:r>
            </a:p>
          </p:txBody>
        </p:sp>
        <p:pic>
          <p:nvPicPr>
            <p:cNvPr id="2" name="Immagine 1">
              <a:extLst>
                <a:ext uri="{FF2B5EF4-FFF2-40B4-BE49-F238E27FC236}">
                  <a16:creationId xmlns:a16="http://schemas.microsoft.com/office/drawing/2014/main" id="{E0BE10BC-FA1A-D85F-3D2E-E2775637BBB1}"/>
                </a:ext>
              </a:extLst>
            </p:cNvPr>
            <p:cNvPicPr>
              <a:picLocks noChangeAspect="1"/>
            </p:cNvPicPr>
            <p:nvPr/>
          </p:nvPicPr>
          <p:blipFill>
            <a:blip r:embed="rId6"/>
            <a:stretch>
              <a:fillRect/>
            </a:stretch>
          </p:blipFill>
          <p:spPr>
            <a:xfrm>
              <a:off x="579952" y="4811077"/>
              <a:ext cx="3054253" cy="1013559"/>
            </a:xfrm>
            <a:prstGeom prst="rect">
              <a:avLst/>
            </a:prstGeom>
          </p:spPr>
        </p:pic>
        <p:sp>
          <p:nvSpPr>
            <p:cNvPr id="7" name="CasellaDiTesto 6">
              <a:extLst>
                <a:ext uri="{FF2B5EF4-FFF2-40B4-BE49-F238E27FC236}">
                  <a16:creationId xmlns:a16="http://schemas.microsoft.com/office/drawing/2014/main" id="{8EC35E78-B347-EC3A-499D-F12E0ADF99AB}"/>
                </a:ext>
              </a:extLst>
            </p:cNvPr>
            <p:cNvSpPr txBox="1"/>
            <p:nvPr/>
          </p:nvSpPr>
          <p:spPr>
            <a:xfrm>
              <a:off x="515868" y="4086945"/>
              <a:ext cx="493057" cy="338554"/>
            </a:xfrm>
            <a:prstGeom prst="rect">
              <a:avLst/>
            </a:prstGeom>
            <a:noFill/>
            <a:ln>
              <a:solidFill>
                <a:schemeClr val="tx1"/>
              </a:solidFill>
            </a:ln>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1</a:t>
              </a:r>
              <a:endParaRPr lang="en-GB" sz="1600" dirty="0"/>
            </a:p>
          </p:txBody>
        </p:sp>
        <p:sp>
          <p:nvSpPr>
            <p:cNvPr id="6" name="Rettangolo 5">
              <a:extLst>
                <a:ext uri="{FF2B5EF4-FFF2-40B4-BE49-F238E27FC236}">
                  <a16:creationId xmlns:a16="http://schemas.microsoft.com/office/drawing/2014/main" id="{803759A3-B0EE-0E64-339D-DD21E01326C8}"/>
                </a:ext>
              </a:extLst>
            </p:cNvPr>
            <p:cNvSpPr/>
            <p:nvPr/>
          </p:nvSpPr>
          <p:spPr>
            <a:xfrm>
              <a:off x="425831" y="3984554"/>
              <a:ext cx="3314368" cy="2776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o 21">
            <a:extLst>
              <a:ext uri="{FF2B5EF4-FFF2-40B4-BE49-F238E27FC236}">
                <a16:creationId xmlns:a16="http://schemas.microsoft.com/office/drawing/2014/main" id="{3C2B3D8B-2C99-98FB-6E8D-B530D5553CDB}"/>
              </a:ext>
            </a:extLst>
          </p:cNvPr>
          <p:cNvGrpSpPr/>
          <p:nvPr/>
        </p:nvGrpSpPr>
        <p:grpSpPr>
          <a:xfrm>
            <a:off x="8604546" y="3929696"/>
            <a:ext cx="3314368" cy="2776319"/>
            <a:chOff x="8411591" y="3994714"/>
            <a:chExt cx="3314368" cy="2776319"/>
          </a:xfrm>
        </p:grpSpPr>
        <p:pic>
          <p:nvPicPr>
            <p:cNvPr id="5" name="Immagine 4">
              <a:extLst>
                <a:ext uri="{FF2B5EF4-FFF2-40B4-BE49-F238E27FC236}">
                  <a16:creationId xmlns:a16="http://schemas.microsoft.com/office/drawing/2014/main" id="{ADB951CD-2826-5F06-EA74-9107FAA3E078}"/>
                </a:ext>
              </a:extLst>
            </p:cNvPr>
            <p:cNvPicPr>
              <a:picLocks noChangeAspect="1"/>
            </p:cNvPicPr>
            <p:nvPr/>
          </p:nvPicPr>
          <p:blipFill>
            <a:blip r:embed="rId7"/>
            <a:stretch>
              <a:fillRect/>
            </a:stretch>
          </p:blipFill>
          <p:spPr>
            <a:xfrm>
              <a:off x="8712842" y="4427992"/>
              <a:ext cx="2694666" cy="1694835"/>
            </a:xfrm>
            <a:prstGeom prst="rect">
              <a:avLst/>
            </a:prstGeom>
          </p:spPr>
        </p:pic>
        <p:sp>
          <p:nvSpPr>
            <p:cNvPr id="8" name="CasellaDiTesto 7">
              <a:extLst>
                <a:ext uri="{FF2B5EF4-FFF2-40B4-BE49-F238E27FC236}">
                  <a16:creationId xmlns:a16="http://schemas.microsoft.com/office/drawing/2014/main" id="{97C20C2F-BF31-5827-6517-30FCE3D9A940}"/>
                </a:ext>
              </a:extLst>
            </p:cNvPr>
            <p:cNvSpPr txBox="1"/>
            <p:nvPr/>
          </p:nvSpPr>
          <p:spPr>
            <a:xfrm>
              <a:off x="8623852" y="6150231"/>
              <a:ext cx="2934391"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VOCs diffusion in clinoptilolite channels. </a:t>
              </a:r>
            </a:p>
          </p:txBody>
        </p:sp>
        <p:sp>
          <p:nvSpPr>
            <p:cNvPr id="10" name="CasellaDiTesto 9">
              <a:extLst>
                <a:ext uri="{FF2B5EF4-FFF2-40B4-BE49-F238E27FC236}">
                  <a16:creationId xmlns:a16="http://schemas.microsoft.com/office/drawing/2014/main" id="{AB90747C-9802-EACF-DE1B-AD8EE6D5FEC5}"/>
                </a:ext>
              </a:extLst>
            </p:cNvPr>
            <p:cNvSpPr txBox="1"/>
            <p:nvPr/>
          </p:nvSpPr>
          <p:spPr>
            <a:xfrm>
              <a:off x="8477377" y="4086945"/>
              <a:ext cx="493057" cy="338554"/>
            </a:xfrm>
            <a:prstGeom prst="rect">
              <a:avLst/>
            </a:prstGeom>
            <a:noFill/>
            <a:ln>
              <a:solidFill>
                <a:schemeClr val="tx1"/>
              </a:solidFill>
            </a:ln>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3</a:t>
              </a:r>
              <a:endParaRPr lang="en-GB" sz="1600" dirty="0"/>
            </a:p>
          </p:txBody>
        </p:sp>
        <p:sp>
          <p:nvSpPr>
            <p:cNvPr id="13" name="Rettangolo 12">
              <a:extLst>
                <a:ext uri="{FF2B5EF4-FFF2-40B4-BE49-F238E27FC236}">
                  <a16:creationId xmlns:a16="http://schemas.microsoft.com/office/drawing/2014/main" id="{F42B6EC7-C2E5-CD4E-A25C-4F8806D0D7B2}"/>
                </a:ext>
              </a:extLst>
            </p:cNvPr>
            <p:cNvSpPr/>
            <p:nvPr/>
          </p:nvSpPr>
          <p:spPr>
            <a:xfrm>
              <a:off x="8411591" y="3994714"/>
              <a:ext cx="3314368" cy="2776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569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2"/>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3"/>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18" name="CasellaDiTesto 17">
            <a:extLst>
              <a:ext uri="{FF2B5EF4-FFF2-40B4-BE49-F238E27FC236}">
                <a16:creationId xmlns:a16="http://schemas.microsoft.com/office/drawing/2014/main" id="{336B22F5-4A99-8624-6102-96E75DBC8049}"/>
              </a:ext>
            </a:extLst>
          </p:cNvPr>
          <p:cNvSpPr txBox="1"/>
          <p:nvPr/>
        </p:nvSpPr>
        <p:spPr>
          <a:xfrm>
            <a:off x="242608" y="1116921"/>
            <a:ext cx="11520593" cy="830997"/>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ABRASION DRILL TECHNOLOGY FOR NATURAL CLINOPTILOLITE NANOPLATELETS PRODUCTION</a:t>
            </a:r>
          </a:p>
        </p:txBody>
      </p:sp>
      <p:pic>
        <p:nvPicPr>
          <p:cNvPr id="3" name="Immagine 2" descr="Immagine che contiene parete, interni, stanzadabagno&#10;&#10;Descrizione generata automaticamente">
            <a:extLst>
              <a:ext uri="{FF2B5EF4-FFF2-40B4-BE49-F238E27FC236}">
                <a16:creationId xmlns:a16="http://schemas.microsoft.com/office/drawing/2014/main" id="{0A7459D0-4549-BF3C-3A18-E5ECE41FEEE2}"/>
              </a:ext>
            </a:extLst>
          </p:cNvPr>
          <p:cNvPicPr>
            <a:picLocks noChangeAspect="1"/>
          </p:cNvPicPr>
          <p:nvPr/>
        </p:nvPicPr>
        <p:blipFill rotWithShape="1">
          <a:blip r:embed="rId4">
            <a:extLst>
              <a:ext uri="{28A0092B-C50C-407E-A947-70E740481C1C}">
                <a14:useLocalDpi xmlns:a14="http://schemas.microsoft.com/office/drawing/2010/main" val="0"/>
              </a:ext>
            </a:extLst>
          </a:blip>
          <a:srcRect l="6250" t="14445" r="14722"/>
          <a:stretch/>
        </p:blipFill>
        <p:spPr>
          <a:xfrm rot="5400000">
            <a:off x="4377076" y="2462839"/>
            <a:ext cx="4267972" cy="3465385"/>
          </a:xfrm>
          <a:prstGeom prst="rect">
            <a:avLst/>
          </a:prstGeom>
          <a:ln>
            <a:noFill/>
          </a:ln>
          <a:effectLst>
            <a:softEdge rad="112500"/>
          </a:effectLst>
        </p:spPr>
      </p:pic>
      <p:pic>
        <p:nvPicPr>
          <p:cNvPr id="6" name="Immagine 5" descr="Immagine che contiene interni, lavello, contatore&#10;&#10;Descrizione generata automaticamente">
            <a:extLst>
              <a:ext uri="{FF2B5EF4-FFF2-40B4-BE49-F238E27FC236}">
                <a16:creationId xmlns:a16="http://schemas.microsoft.com/office/drawing/2014/main" id="{5273006B-F9ED-3CE4-A2E7-205AB26811D4}"/>
              </a:ext>
            </a:extLst>
          </p:cNvPr>
          <p:cNvPicPr>
            <a:picLocks noChangeAspect="1"/>
          </p:cNvPicPr>
          <p:nvPr/>
        </p:nvPicPr>
        <p:blipFill rotWithShape="1">
          <a:blip r:embed="rId5">
            <a:extLst>
              <a:ext uri="{28A0092B-C50C-407E-A947-70E740481C1C}">
                <a14:useLocalDpi xmlns:a14="http://schemas.microsoft.com/office/drawing/2010/main" val="0"/>
              </a:ext>
            </a:extLst>
          </a:blip>
          <a:srcRect l="10139" r="27222"/>
          <a:stretch/>
        </p:blipFill>
        <p:spPr>
          <a:xfrm rot="5400000">
            <a:off x="1000565" y="1797433"/>
            <a:ext cx="3438520" cy="4117088"/>
          </a:xfrm>
          <a:prstGeom prst="rect">
            <a:avLst/>
          </a:prstGeom>
          <a:ln>
            <a:noFill/>
          </a:ln>
          <a:effectLst>
            <a:softEdge rad="112500"/>
          </a:effectLst>
        </p:spPr>
      </p:pic>
      <p:sp>
        <p:nvSpPr>
          <p:cNvPr id="2" name="CasellaDiTesto 1">
            <a:extLst>
              <a:ext uri="{FF2B5EF4-FFF2-40B4-BE49-F238E27FC236}">
                <a16:creationId xmlns:a16="http://schemas.microsoft.com/office/drawing/2014/main" id="{FE6EFE34-DD88-C567-F792-DD485AA9CAF2}"/>
              </a:ext>
            </a:extLst>
          </p:cNvPr>
          <p:cNvSpPr txBox="1"/>
          <p:nvPr/>
        </p:nvSpPr>
        <p:spPr>
          <a:xfrm>
            <a:off x="812544" y="5777930"/>
            <a:ext cx="3814563"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Abrasion drill apparatus used for the powders production. </a:t>
            </a:r>
          </a:p>
        </p:txBody>
      </p:sp>
      <p:sp>
        <p:nvSpPr>
          <p:cNvPr id="7" name="CasellaDiTesto 6">
            <a:extLst>
              <a:ext uri="{FF2B5EF4-FFF2-40B4-BE49-F238E27FC236}">
                <a16:creationId xmlns:a16="http://schemas.microsoft.com/office/drawing/2014/main" id="{1C17CF2C-FB25-E84E-FDEB-0C2B673FB308}"/>
              </a:ext>
            </a:extLst>
          </p:cNvPr>
          <p:cNvSpPr txBox="1"/>
          <p:nvPr/>
        </p:nvSpPr>
        <p:spPr>
          <a:xfrm>
            <a:off x="8497336" y="2764265"/>
            <a:ext cx="2975999" cy="2585323"/>
          </a:xfrm>
          <a:prstGeom prst="rect">
            <a:avLst/>
          </a:prstGeom>
          <a:noFill/>
        </p:spPr>
        <p:txBody>
          <a:bodyPr wrap="square">
            <a:spAutoFit/>
          </a:bodyPr>
          <a:lstStyle/>
          <a:p>
            <a:pPr algn="just"/>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abrasive drill has been put in contact with one edge of the stone in order to apply a friction force to the sample surface.</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The exfoliation was performed at a constant speed (ca. 3,000 rpm) and at under minimum applied load.</a:t>
            </a:r>
            <a:endPar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1291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2"/>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3"/>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18" name="CasellaDiTesto 17">
            <a:extLst>
              <a:ext uri="{FF2B5EF4-FFF2-40B4-BE49-F238E27FC236}">
                <a16:creationId xmlns:a16="http://schemas.microsoft.com/office/drawing/2014/main" id="{336B22F5-4A99-8624-6102-96E75DBC8049}"/>
              </a:ext>
            </a:extLst>
          </p:cNvPr>
          <p:cNvSpPr txBox="1"/>
          <p:nvPr/>
        </p:nvSpPr>
        <p:spPr>
          <a:xfrm>
            <a:off x="573099" y="1107396"/>
            <a:ext cx="11047227"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TEM CHARACTERIZATION OF CLINOPTILOLITE AGGREGATES</a:t>
            </a:r>
          </a:p>
        </p:txBody>
      </p:sp>
      <p:grpSp>
        <p:nvGrpSpPr>
          <p:cNvPr id="26" name="Gruppo 25">
            <a:extLst>
              <a:ext uri="{FF2B5EF4-FFF2-40B4-BE49-F238E27FC236}">
                <a16:creationId xmlns:a16="http://schemas.microsoft.com/office/drawing/2014/main" id="{EB4B19F2-B559-7D2A-9C56-DC7159D849F7}"/>
              </a:ext>
            </a:extLst>
          </p:cNvPr>
          <p:cNvGrpSpPr/>
          <p:nvPr/>
        </p:nvGrpSpPr>
        <p:grpSpPr>
          <a:xfrm>
            <a:off x="6303840" y="1635734"/>
            <a:ext cx="2517775" cy="2433233"/>
            <a:chOff x="806791" y="1635734"/>
            <a:chExt cx="2517775" cy="2433233"/>
          </a:xfrm>
        </p:grpSpPr>
        <p:pic>
          <p:nvPicPr>
            <p:cNvPr id="1026" name="Immagine 12">
              <a:extLst>
                <a:ext uri="{FF2B5EF4-FFF2-40B4-BE49-F238E27FC236}">
                  <a16:creationId xmlns:a16="http://schemas.microsoft.com/office/drawing/2014/main" id="{CA7C931E-FE22-BC4E-731D-48BE144D0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297"/>
            <a:stretch/>
          </p:blipFill>
          <p:spPr bwMode="auto">
            <a:xfrm>
              <a:off x="806791" y="1635734"/>
              <a:ext cx="2517775" cy="243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diritto 2">
              <a:extLst>
                <a:ext uri="{FF2B5EF4-FFF2-40B4-BE49-F238E27FC236}">
                  <a16:creationId xmlns:a16="http://schemas.microsoft.com/office/drawing/2014/main" id="{6AFCB3D7-326A-FC7E-81D3-7AFD9848AC6C}"/>
                </a:ext>
              </a:extLst>
            </p:cNvPr>
            <p:cNvCxnSpPr>
              <a:cxnSpLocks/>
            </p:cNvCxnSpPr>
            <p:nvPr/>
          </p:nvCxnSpPr>
          <p:spPr>
            <a:xfrm>
              <a:off x="870635" y="4025974"/>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78B7887B-8719-277A-3764-7B9950BF53F1}"/>
                </a:ext>
              </a:extLst>
            </p:cNvPr>
            <p:cNvSpPr txBox="1"/>
            <p:nvPr/>
          </p:nvSpPr>
          <p:spPr>
            <a:xfrm>
              <a:off x="852227" y="3838135"/>
              <a:ext cx="529824"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50 nm</a:t>
              </a:r>
              <a:endParaRPr lang="it-IT" sz="900" dirty="0">
                <a:solidFill>
                  <a:schemeClr val="bg1"/>
                </a:solidFill>
              </a:endParaRPr>
            </a:p>
          </p:txBody>
        </p:sp>
      </p:grpSp>
      <p:grpSp>
        <p:nvGrpSpPr>
          <p:cNvPr id="30" name="Gruppo 29">
            <a:extLst>
              <a:ext uri="{FF2B5EF4-FFF2-40B4-BE49-F238E27FC236}">
                <a16:creationId xmlns:a16="http://schemas.microsoft.com/office/drawing/2014/main" id="{4DBE16DC-1DD0-DE02-B8FD-D2B32D734956}"/>
              </a:ext>
            </a:extLst>
          </p:cNvPr>
          <p:cNvGrpSpPr/>
          <p:nvPr/>
        </p:nvGrpSpPr>
        <p:grpSpPr>
          <a:xfrm>
            <a:off x="8991309" y="1634146"/>
            <a:ext cx="2517775" cy="2442291"/>
            <a:chOff x="3462361" y="1634146"/>
            <a:chExt cx="2517775" cy="2442291"/>
          </a:xfrm>
        </p:grpSpPr>
        <p:pic>
          <p:nvPicPr>
            <p:cNvPr id="1027" name="Immagine 13">
              <a:extLst>
                <a:ext uri="{FF2B5EF4-FFF2-40B4-BE49-F238E27FC236}">
                  <a16:creationId xmlns:a16="http://schemas.microsoft.com/office/drawing/2014/main" id="{E232C720-A0AA-3617-D29C-B3C24BE2FD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98"/>
            <a:stretch/>
          </p:blipFill>
          <p:spPr bwMode="auto">
            <a:xfrm>
              <a:off x="3462361" y="1634146"/>
              <a:ext cx="2517775" cy="24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diritto 6">
              <a:extLst>
                <a:ext uri="{FF2B5EF4-FFF2-40B4-BE49-F238E27FC236}">
                  <a16:creationId xmlns:a16="http://schemas.microsoft.com/office/drawing/2014/main" id="{725B9ED2-D611-2FF1-538F-51CCFA302821}"/>
                </a:ext>
              </a:extLst>
            </p:cNvPr>
            <p:cNvCxnSpPr>
              <a:cxnSpLocks/>
            </p:cNvCxnSpPr>
            <p:nvPr/>
          </p:nvCxnSpPr>
          <p:spPr>
            <a:xfrm>
              <a:off x="3548717" y="4028837"/>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48F5C1F2-A8C6-D18A-FEDB-81C4A2387357}"/>
                </a:ext>
              </a:extLst>
            </p:cNvPr>
            <p:cNvSpPr txBox="1"/>
            <p:nvPr/>
          </p:nvSpPr>
          <p:spPr>
            <a:xfrm>
              <a:off x="3530309" y="3840998"/>
              <a:ext cx="529824"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50 nm</a:t>
              </a:r>
              <a:endParaRPr lang="it-IT" sz="900" dirty="0">
                <a:solidFill>
                  <a:schemeClr val="bg1"/>
                </a:solidFill>
              </a:endParaRPr>
            </a:p>
          </p:txBody>
        </p:sp>
      </p:grpSp>
      <p:pic>
        <p:nvPicPr>
          <p:cNvPr id="1028" name="Immagine 14">
            <a:extLst>
              <a:ext uri="{FF2B5EF4-FFF2-40B4-BE49-F238E27FC236}">
                <a16:creationId xmlns:a16="http://schemas.microsoft.com/office/drawing/2014/main" id="{4F7AFE6E-4038-83B5-C5C9-8643124792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98"/>
          <a:stretch/>
        </p:blipFill>
        <p:spPr bwMode="auto">
          <a:xfrm>
            <a:off x="1001914" y="1634146"/>
            <a:ext cx="2517775" cy="24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diritto 8">
            <a:extLst>
              <a:ext uri="{FF2B5EF4-FFF2-40B4-BE49-F238E27FC236}">
                <a16:creationId xmlns:a16="http://schemas.microsoft.com/office/drawing/2014/main" id="{4D580E0E-2BF4-56DF-26B8-CFDC48992A98}"/>
              </a:ext>
            </a:extLst>
          </p:cNvPr>
          <p:cNvCxnSpPr>
            <a:cxnSpLocks/>
          </p:cNvCxnSpPr>
          <p:nvPr/>
        </p:nvCxnSpPr>
        <p:spPr>
          <a:xfrm>
            <a:off x="1023905" y="4026470"/>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4E80A9AA-AAFD-F1AD-BA2C-D02DCD307822}"/>
              </a:ext>
            </a:extLst>
          </p:cNvPr>
          <p:cNvSpPr txBox="1"/>
          <p:nvPr/>
        </p:nvSpPr>
        <p:spPr>
          <a:xfrm>
            <a:off x="970110" y="3845605"/>
            <a:ext cx="638738"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200 nm</a:t>
            </a:r>
            <a:endParaRPr lang="it-IT" sz="900" dirty="0">
              <a:solidFill>
                <a:schemeClr val="bg1"/>
              </a:solidFill>
            </a:endParaRPr>
          </a:p>
        </p:txBody>
      </p:sp>
      <p:grpSp>
        <p:nvGrpSpPr>
          <p:cNvPr id="1024" name="Gruppo 1023">
            <a:extLst>
              <a:ext uri="{FF2B5EF4-FFF2-40B4-BE49-F238E27FC236}">
                <a16:creationId xmlns:a16="http://schemas.microsoft.com/office/drawing/2014/main" id="{C0BBE579-E50F-7237-C65A-232F155D425C}"/>
              </a:ext>
            </a:extLst>
          </p:cNvPr>
          <p:cNvGrpSpPr/>
          <p:nvPr/>
        </p:nvGrpSpPr>
        <p:grpSpPr>
          <a:xfrm>
            <a:off x="3677043" y="1634146"/>
            <a:ext cx="2422603" cy="2442291"/>
            <a:chOff x="8823222" y="1634146"/>
            <a:chExt cx="2422603" cy="2442291"/>
          </a:xfrm>
        </p:grpSpPr>
        <p:pic>
          <p:nvPicPr>
            <p:cNvPr id="12" name="Immagine 11">
              <a:extLst>
                <a:ext uri="{FF2B5EF4-FFF2-40B4-BE49-F238E27FC236}">
                  <a16:creationId xmlns:a16="http://schemas.microsoft.com/office/drawing/2014/main" id="{E070FF93-4903-8764-E1F1-2F18B75B1315}"/>
                </a:ext>
              </a:extLst>
            </p:cNvPr>
            <p:cNvPicPr>
              <a:picLocks noChangeAspect="1"/>
            </p:cNvPicPr>
            <p:nvPr/>
          </p:nvPicPr>
          <p:blipFill rotWithShape="1">
            <a:blip r:embed="rId7"/>
            <a:srcRect b="2964"/>
            <a:stretch/>
          </p:blipFill>
          <p:spPr>
            <a:xfrm>
              <a:off x="8833825" y="1634146"/>
              <a:ext cx="2412000" cy="2442291"/>
            </a:xfrm>
            <a:prstGeom prst="rect">
              <a:avLst/>
            </a:prstGeom>
          </p:spPr>
        </p:pic>
        <p:cxnSp>
          <p:nvCxnSpPr>
            <p:cNvPr id="13" name="Connettore diritto 12">
              <a:extLst>
                <a:ext uri="{FF2B5EF4-FFF2-40B4-BE49-F238E27FC236}">
                  <a16:creationId xmlns:a16="http://schemas.microsoft.com/office/drawing/2014/main" id="{AF1A00F0-5F3E-6ADA-91DD-C7CA939986E4}"/>
                </a:ext>
              </a:extLst>
            </p:cNvPr>
            <p:cNvCxnSpPr>
              <a:cxnSpLocks/>
            </p:cNvCxnSpPr>
            <p:nvPr/>
          </p:nvCxnSpPr>
          <p:spPr>
            <a:xfrm>
              <a:off x="8881385" y="4022931"/>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6E71BFB2-F9A7-0E4E-FB34-F2833473B36B}"/>
                </a:ext>
              </a:extLst>
            </p:cNvPr>
            <p:cNvSpPr txBox="1"/>
            <p:nvPr/>
          </p:nvSpPr>
          <p:spPr>
            <a:xfrm>
              <a:off x="8823222" y="3835092"/>
              <a:ext cx="624752"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100 nm</a:t>
              </a:r>
              <a:endParaRPr lang="it-IT" sz="900" dirty="0">
                <a:solidFill>
                  <a:schemeClr val="bg1"/>
                </a:solidFill>
              </a:endParaRPr>
            </a:p>
          </p:txBody>
        </p:sp>
      </p:grpSp>
      <p:grpSp>
        <p:nvGrpSpPr>
          <p:cNvPr id="27" name="Gruppo 26">
            <a:extLst>
              <a:ext uri="{FF2B5EF4-FFF2-40B4-BE49-F238E27FC236}">
                <a16:creationId xmlns:a16="http://schemas.microsoft.com/office/drawing/2014/main" id="{AE98DD8B-6DDE-4D11-D0B1-3DBE7ADD7C0B}"/>
              </a:ext>
            </a:extLst>
          </p:cNvPr>
          <p:cNvGrpSpPr/>
          <p:nvPr/>
        </p:nvGrpSpPr>
        <p:grpSpPr>
          <a:xfrm>
            <a:off x="6303839" y="4216845"/>
            <a:ext cx="2517775" cy="2441012"/>
            <a:chOff x="806790" y="4216845"/>
            <a:chExt cx="2517775" cy="2441012"/>
          </a:xfrm>
        </p:grpSpPr>
        <p:pic>
          <p:nvPicPr>
            <p:cNvPr id="1030" name="Immagine 16">
              <a:extLst>
                <a:ext uri="{FF2B5EF4-FFF2-40B4-BE49-F238E27FC236}">
                  <a16:creationId xmlns:a16="http://schemas.microsoft.com/office/drawing/2014/main" id="{4BA098D1-9138-F624-1C52-4DE8F0AB69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049"/>
            <a:stretch/>
          </p:blipFill>
          <p:spPr bwMode="auto">
            <a:xfrm>
              <a:off x="806790" y="4216845"/>
              <a:ext cx="2517775" cy="24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ttore diritto 16">
              <a:extLst>
                <a:ext uri="{FF2B5EF4-FFF2-40B4-BE49-F238E27FC236}">
                  <a16:creationId xmlns:a16="http://schemas.microsoft.com/office/drawing/2014/main" id="{3F0E1C99-4E1B-2A43-549A-EBE8B247A475}"/>
                </a:ext>
              </a:extLst>
            </p:cNvPr>
            <p:cNvCxnSpPr>
              <a:cxnSpLocks/>
            </p:cNvCxnSpPr>
            <p:nvPr/>
          </p:nvCxnSpPr>
          <p:spPr>
            <a:xfrm>
              <a:off x="853664" y="6614863"/>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F1BDD3FE-1A26-1B71-4031-06E6AF50AC4C}"/>
                </a:ext>
              </a:extLst>
            </p:cNvPr>
            <p:cNvSpPr txBox="1"/>
            <p:nvPr/>
          </p:nvSpPr>
          <p:spPr>
            <a:xfrm>
              <a:off x="835256" y="6427024"/>
              <a:ext cx="529824"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50 nm</a:t>
              </a:r>
              <a:endParaRPr lang="it-IT" sz="900" dirty="0">
                <a:solidFill>
                  <a:schemeClr val="bg1"/>
                </a:solidFill>
              </a:endParaRPr>
            </a:p>
          </p:txBody>
        </p:sp>
      </p:grpSp>
      <p:grpSp>
        <p:nvGrpSpPr>
          <p:cNvPr id="29" name="Gruppo 28">
            <a:extLst>
              <a:ext uri="{FF2B5EF4-FFF2-40B4-BE49-F238E27FC236}">
                <a16:creationId xmlns:a16="http://schemas.microsoft.com/office/drawing/2014/main" id="{AE31482F-114A-B911-D6B1-7D4C48BE5AA7}"/>
              </a:ext>
            </a:extLst>
          </p:cNvPr>
          <p:cNvGrpSpPr/>
          <p:nvPr/>
        </p:nvGrpSpPr>
        <p:grpSpPr>
          <a:xfrm>
            <a:off x="8981507" y="4216677"/>
            <a:ext cx="2536183" cy="2434552"/>
            <a:chOff x="3452559" y="4216677"/>
            <a:chExt cx="2536183" cy="2434552"/>
          </a:xfrm>
        </p:grpSpPr>
        <p:pic>
          <p:nvPicPr>
            <p:cNvPr id="1031" name="Immagine 17">
              <a:extLst>
                <a:ext uri="{FF2B5EF4-FFF2-40B4-BE49-F238E27FC236}">
                  <a16:creationId xmlns:a16="http://schemas.microsoft.com/office/drawing/2014/main" id="{D1A0868F-2C31-74F6-F52A-B1BD396DA05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3759"/>
            <a:stretch/>
          </p:blipFill>
          <p:spPr bwMode="auto">
            <a:xfrm>
              <a:off x="3470967" y="4216677"/>
              <a:ext cx="2517775" cy="242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ttore diritto 23">
              <a:extLst>
                <a:ext uri="{FF2B5EF4-FFF2-40B4-BE49-F238E27FC236}">
                  <a16:creationId xmlns:a16="http://schemas.microsoft.com/office/drawing/2014/main" id="{6C8C16A5-515C-C8EE-7839-19D3B52F1B37}"/>
                </a:ext>
              </a:extLst>
            </p:cNvPr>
            <p:cNvCxnSpPr>
              <a:cxnSpLocks/>
            </p:cNvCxnSpPr>
            <p:nvPr/>
          </p:nvCxnSpPr>
          <p:spPr>
            <a:xfrm>
              <a:off x="3470967" y="6608236"/>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AD4CCC6-99F1-7CBA-AE26-46FFA21E0E95}"/>
                </a:ext>
              </a:extLst>
            </p:cNvPr>
            <p:cNvSpPr txBox="1"/>
            <p:nvPr/>
          </p:nvSpPr>
          <p:spPr>
            <a:xfrm>
              <a:off x="3452559" y="6420397"/>
              <a:ext cx="529824"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50 nm</a:t>
              </a:r>
              <a:endParaRPr lang="it-IT" sz="900" dirty="0">
                <a:solidFill>
                  <a:schemeClr val="bg1"/>
                </a:solidFill>
              </a:endParaRPr>
            </a:p>
          </p:txBody>
        </p:sp>
      </p:grpSp>
      <p:sp>
        <p:nvSpPr>
          <p:cNvPr id="1025" name="CasellaDiTesto 1024">
            <a:extLst>
              <a:ext uri="{FF2B5EF4-FFF2-40B4-BE49-F238E27FC236}">
                <a16:creationId xmlns:a16="http://schemas.microsoft.com/office/drawing/2014/main" id="{8FE3EC9F-0637-59A5-ED5C-928C6DDEB488}"/>
              </a:ext>
            </a:extLst>
          </p:cNvPr>
          <p:cNvSpPr txBox="1"/>
          <p:nvPr/>
        </p:nvSpPr>
        <p:spPr>
          <a:xfrm>
            <a:off x="898384" y="4141522"/>
            <a:ext cx="5242610" cy="584775"/>
          </a:xfrm>
          <a:prstGeom prst="rect">
            <a:avLst/>
          </a:prstGeom>
          <a:noFill/>
        </p:spPr>
        <p:txBody>
          <a:bodyPr wrap="square">
            <a:spAutoFit/>
          </a:bodyPr>
          <a:lstStyle/>
          <a:p>
            <a:pPr algn="ctr"/>
            <a:r>
              <a:rPr lang="en-US"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TEM micrographs of micro-aggregates of clinoptilolite produced by the abrasion-drill technology</a:t>
            </a:r>
          </a:p>
        </p:txBody>
      </p:sp>
      <p:sp>
        <p:nvSpPr>
          <p:cNvPr id="1029" name="CasellaDiTesto 1028">
            <a:extLst>
              <a:ext uri="{FF2B5EF4-FFF2-40B4-BE49-F238E27FC236}">
                <a16:creationId xmlns:a16="http://schemas.microsoft.com/office/drawing/2014/main" id="{8E071966-3EA5-4F69-7514-60A8491AB44C}"/>
              </a:ext>
            </a:extLst>
          </p:cNvPr>
          <p:cNvSpPr txBox="1"/>
          <p:nvPr/>
        </p:nvSpPr>
        <p:spPr>
          <a:xfrm>
            <a:off x="1001914" y="4828510"/>
            <a:ext cx="5097732" cy="1477328"/>
          </a:xfrm>
          <a:prstGeom prst="rect">
            <a:avLst/>
          </a:prstGeom>
          <a:noFill/>
        </p:spPr>
        <p:txBody>
          <a:bodyPr wrap="square">
            <a:spAutoFit/>
          </a:bodyPr>
          <a:lstStyle/>
          <a:p>
            <a:pPr algn="just"/>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obtained micro-aggregates have been morphologically analyzed by TEM. Lamellas can be distinguished on the basis of their different gray-scales. These aggregates show a brittle-type fracture and the absence of defects.</a:t>
            </a:r>
            <a:endParaRPr lang="it-IT" dirty="0">
              <a:solidFill>
                <a:srgbClr val="002060"/>
              </a:solidFill>
              <a:highlight>
                <a:srgbClr val="FFFF00"/>
              </a:highlight>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293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ggetto 24">
            <a:extLst>
              <a:ext uri="{FF2B5EF4-FFF2-40B4-BE49-F238E27FC236}">
                <a16:creationId xmlns:a16="http://schemas.microsoft.com/office/drawing/2014/main" id="{4D5E8E54-B36C-A055-DC2F-2C107A6BB513}"/>
              </a:ext>
            </a:extLst>
          </p:cNvPr>
          <p:cNvGraphicFramePr>
            <a:graphicFrameLocks noChangeAspect="1"/>
          </p:cNvGraphicFramePr>
          <p:nvPr>
            <p:extLst>
              <p:ext uri="{D42A27DB-BD31-4B8C-83A1-F6EECF244321}">
                <p14:modId xmlns:p14="http://schemas.microsoft.com/office/powerpoint/2010/main" val="2430615445"/>
              </p:ext>
            </p:extLst>
          </p:nvPr>
        </p:nvGraphicFramePr>
        <p:xfrm>
          <a:off x="8005114" y="1715776"/>
          <a:ext cx="3575050" cy="2736850"/>
        </p:xfrm>
        <a:graphic>
          <a:graphicData uri="http://schemas.openxmlformats.org/presentationml/2006/ole">
            <mc:AlternateContent xmlns:mc="http://schemas.openxmlformats.org/markup-compatibility/2006">
              <mc:Choice xmlns:v="urn:schemas-microsoft-com:vml" Requires="v">
                <p:oleObj name="Graph" r:id="rId2" imgW="3920760" imgH="3000960" progId="Origin95.Graph">
                  <p:embed/>
                </p:oleObj>
              </mc:Choice>
              <mc:Fallback>
                <p:oleObj name="Graph" r:id="rId2" imgW="3920760" imgH="3000960" progId="Origin95.Graph">
                  <p:embed/>
                  <p:pic>
                    <p:nvPicPr>
                      <p:cNvPr id="3102" name="Oggetto 3101">
                        <a:extLst>
                          <a:ext uri="{FF2B5EF4-FFF2-40B4-BE49-F238E27FC236}">
                            <a16:creationId xmlns:a16="http://schemas.microsoft.com/office/drawing/2014/main" id="{62DD74D3-F3E6-A1AD-11D4-7BAB18BC6663}"/>
                          </a:ext>
                        </a:extLst>
                      </p:cNvPr>
                      <p:cNvPicPr/>
                      <p:nvPr/>
                    </p:nvPicPr>
                    <p:blipFill>
                      <a:blip r:embed="rId3"/>
                      <a:stretch>
                        <a:fillRect/>
                      </a:stretch>
                    </p:blipFill>
                    <p:spPr>
                      <a:xfrm>
                        <a:off x="8005114" y="1715776"/>
                        <a:ext cx="3575050" cy="2736850"/>
                      </a:xfrm>
                      <a:prstGeom prst="rect">
                        <a:avLst/>
                      </a:prstGeom>
                    </p:spPr>
                  </p:pic>
                </p:oleObj>
              </mc:Fallback>
            </mc:AlternateContent>
          </a:graphicData>
        </a:graphic>
      </p:graphicFrame>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4"/>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5"/>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en-GB"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21" name="CasellaDiTesto 20">
            <a:extLst>
              <a:ext uri="{FF2B5EF4-FFF2-40B4-BE49-F238E27FC236}">
                <a16:creationId xmlns:a16="http://schemas.microsoft.com/office/drawing/2014/main" id="{E43609F1-E800-F463-817D-D138AB1B4D25}"/>
              </a:ext>
            </a:extLst>
          </p:cNvPr>
          <p:cNvSpPr txBox="1"/>
          <p:nvPr/>
        </p:nvSpPr>
        <p:spPr>
          <a:xfrm>
            <a:off x="382768" y="4336351"/>
            <a:ext cx="4980109" cy="584775"/>
          </a:xfrm>
          <a:prstGeom prst="rect">
            <a:avLst/>
          </a:prstGeom>
          <a:noFill/>
        </p:spPr>
        <p:txBody>
          <a:bodyPr wrap="square">
            <a:spAutoFit/>
          </a:bodyPr>
          <a:lstStyle/>
          <a:p>
            <a:pPr algn="ctr"/>
            <a:r>
              <a:rPr lang="en-US"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Measurement of the average diameter of clinoptilolite lamellar aggregates.</a:t>
            </a:r>
          </a:p>
        </p:txBody>
      </p:sp>
      <p:grpSp>
        <p:nvGrpSpPr>
          <p:cNvPr id="3101" name="Gruppo 3100">
            <a:extLst>
              <a:ext uri="{FF2B5EF4-FFF2-40B4-BE49-F238E27FC236}">
                <a16:creationId xmlns:a16="http://schemas.microsoft.com/office/drawing/2014/main" id="{4BCC61B0-A482-4801-44E2-A9CD5EBE9871}"/>
              </a:ext>
            </a:extLst>
          </p:cNvPr>
          <p:cNvGrpSpPr/>
          <p:nvPr/>
        </p:nvGrpSpPr>
        <p:grpSpPr>
          <a:xfrm>
            <a:off x="481165" y="1842265"/>
            <a:ext cx="2401780" cy="2318073"/>
            <a:chOff x="2878612" y="2019982"/>
            <a:chExt cx="2401780" cy="2318073"/>
          </a:xfrm>
        </p:grpSpPr>
        <p:grpSp>
          <p:nvGrpSpPr>
            <p:cNvPr id="3100" name="Gruppo 3099">
              <a:extLst>
                <a:ext uri="{FF2B5EF4-FFF2-40B4-BE49-F238E27FC236}">
                  <a16:creationId xmlns:a16="http://schemas.microsoft.com/office/drawing/2014/main" id="{E97547DB-C0FE-837A-2B5C-B61391E2232D}"/>
                </a:ext>
              </a:extLst>
            </p:cNvPr>
            <p:cNvGrpSpPr/>
            <p:nvPr/>
          </p:nvGrpSpPr>
          <p:grpSpPr>
            <a:xfrm>
              <a:off x="2918192" y="2027126"/>
              <a:ext cx="2362200" cy="2310929"/>
              <a:chOff x="2819839" y="2019982"/>
              <a:chExt cx="2362200" cy="2310929"/>
            </a:xfrm>
          </p:grpSpPr>
          <p:pic>
            <p:nvPicPr>
              <p:cNvPr id="3075" name="Immagine 2">
                <a:extLst>
                  <a:ext uri="{FF2B5EF4-FFF2-40B4-BE49-F238E27FC236}">
                    <a16:creationId xmlns:a16="http://schemas.microsoft.com/office/drawing/2014/main" id="{B2DDF03D-2630-DEB1-A0F6-2DF9CD693F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54" t="9131" r="46306" b="29087"/>
              <a:stretch/>
            </p:blipFill>
            <p:spPr bwMode="auto">
              <a:xfrm>
                <a:off x="2819839" y="2019982"/>
                <a:ext cx="2362200" cy="231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ttore diritto 1">
                <a:extLst>
                  <a:ext uri="{FF2B5EF4-FFF2-40B4-BE49-F238E27FC236}">
                    <a16:creationId xmlns:a16="http://schemas.microsoft.com/office/drawing/2014/main" id="{17A9A2D6-13C3-BF85-264D-70DDE66BFF80}"/>
                  </a:ext>
                </a:extLst>
              </p:cNvPr>
              <p:cNvCxnSpPr>
                <a:cxnSpLocks/>
              </p:cNvCxnSpPr>
              <p:nvPr/>
            </p:nvCxnSpPr>
            <p:spPr>
              <a:xfrm>
                <a:off x="2910930" y="4280255"/>
                <a:ext cx="4404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90" name="CasellaDiTesto 3089">
                <a:extLst>
                  <a:ext uri="{FF2B5EF4-FFF2-40B4-BE49-F238E27FC236}">
                    <a16:creationId xmlns:a16="http://schemas.microsoft.com/office/drawing/2014/main" id="{B398295B-E6E3-C521-16B3-B11CF304C286}"/>
                  </a:ext>
                </a:extLst>
              </p:cNvPr>
              <p:cNvSpPr txBox="1"/>
              <p:nvPr/>
            </p:nvSpPr>
            <p:spPr>
              <a:xfrm>
                <a:off x="2855770" y="4100079"/>
                <a:ext cx="638738"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200 nm</a:t>
                </a:r>
                <a:endParaRPr lang="it-IT" sz="900" dirty="0">
                  <a:solidFill>
                    <a:schemeClr val="bg1"/>
                  </a:solidFill>
                </a:endParaRPr>
              </a:p>
            </p:txBody>
          </p:sp>
        </p:grpSp>
        <p:sp>
          <p:nvSpPr>
            <p:cNvPr id="5" name="CasellaDiTesto 4">
              <a:extLst>
                <a:ext uri="{FF2B5EF4-FFF2-40B4-BE49-F238E27FC236}">
                  <a16:creationId xmlns:a16="http://schemas.microsoft.com/office/drawing/2014/main" id="{F9C0A1E9-58E7-0BAD-1170-E12FD9974D4F}"/>
                </a:ext>
              </a:extLst>
            </p:cNvPr>
            <p:cNvSpPr txBox="1"/>
            <p:nvPr/>
          </p:nvSpPr>
          <p:spPr>
            <a:xfrm>
              <a:off x="2878612" y="2019982"/>
              <a:ext cx="505047" cy="376052"/>
            </a:xfrm>
            <a:prstGeom prst="rect">
              <a:avLst/>
            </a:prstGeom>
            <a:noFill/>
          </p:spPr>
          <p:txBody>
            <a:bodyPr wrap="square">
              <a:spAutoFit/>
            </a:bodyPr>
            <a:lstStyle/>
            <a:p>
              <a:r>
                <a:rPr lang="en-GB" b="1" i="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a)</a:t>
              </a:r>
              <a:endParaRPr lang="it-IT" dirty="0">
                <a:solidFill>
                  <a:schemeClr val="bg1"/>
                </a:solidFill>
              </a:endParaRPr>
            </a:p>
          </p:txBody>
        </p:sp>
      </p:grpSp>
      <p:sp>
        <p:nvSpPr>
          <p:cNvPr id="19" name="CasellaDiTesto 18">
            <a:extLst>
              <a:ext uri="{FF2B5EF4-FFF2-40B4-BE49-F238E27FC236}">
                <a16:creationId xmlns:a16="http://schemas.microsoft.com/office/drawing/2014/main" id="{1448A4F7-466C-6822-3BBE-577C4FC1A325}"/>
              </a:ext>
            </a:extLst>
          </p:cNvPr>
          <p:cNvSpPr txBox="1"/>
          <p:nvPr/>
        </p:nvSpPr>
        <p:spPr>
          <a:xfrm>
            <a:off x="6534497" y="4336352"/>
            <a:ext cx="4098347" cy="584775"/>
          </a:xfrm>
          <a:prstGeom prst="rect">
            <a:avLst/>
          </a:prstGeom>
          <a:noFill/>
        </p:spPr>
        <p:txBody>
          <a:bodyPr wrap="square">
            <a:spAutoFit/>
          </a:bodyPr>
          <a:lstStyle/>
          <a:p>
            <a:pPr algn="ctr"/>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Size measurements of one of the lamellas contained in the aggregate.</a:t>
            </a:r>
          </a:p>
        </p:txBody>
      </p:sp>
      <p:sp>
        <p:nvSpPr>
          <p:cNvPr id="24" name="CasellaDiTesto 23">
            <a:extLst>
              <a:ext uri="{FF2B5EF4-FFF2-40B4-BE49-F238E27FC236}">
                <a16:creationId xmlns:a16="http://schemas.microsoft.com/office/drawing/2014/main" id="{22379AA3-22CA-7537-6ED9-6EBA82DDAB1D}"/>
              </a:ext>
            </a:extLst>
          </p:cNvPr>
          <p:cNvSpPr txBox="1"/>
          <p:nvPr/>
        </p:nvSpPr>
        <p:spPr>
          <a:xfrm>
            <a:off x="585721" y="1100668"/>
            <a:ext cx="11246078"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IMAGE ANALISYS OF THE CLINOPTILOLITE LAMELLAR AGGREGATES</a:t>
            </a:r>
          </a:p>
        </p:txBody>
      </p:sp>
      <p:grpSp>
        <p:nvGrpSpPr>
          <p:cNvPr id="3099" name="Gruppo 3098">
            <a:extLst>
              <a:ext uri="{FF2B5EF4-FFF2-40B4-BE49-F238E27FC236}">
                <a16:creationId xmlns:a16="http://schemas.microsoft.com/office/drawing/2014/main" id="{964A5B70-A628-F481-8C20-8E0D52A2670D}"/>
              </a:ext>
            </a:extLst>
          </p:cNvPr>
          <p:cNvGrpSpPr/>
          <p:nvPr/>
        </p:nvGrpSpPr>
        <p:grpSpPr>
          <a:xfrm>
            <a:off x="3005399" y="1868256"/>
            <a:ext cx="2367953" cy="2283701"/>
            <a:chOff x="201930" y="2034270"/>
            <a:chExt cx="2367953" cy="2283701"/>
          </a:xfrm>
        </p:grpSpPr>
        <p:grpSp>
          <p:nvGrpSpPr>
            <p:cNvPr id="3097" name="Gruppo 3096">
              <a:extLst>
                <a:ext uri="{FF2B5EF4-FFF2-40B4-BE49-F238E27FC236}">
                  <a16:creationId xmlns:a16="http://schemas.microsoft.com/office/drawing/2014/main" id="{8713EF6C-1DDD-77E3-6AE0-48FCC63108FC}"/>
                </a:ext>
              </a:extLst>
            </p:cNvPr>
            <p:cNvGrpSpPr/>
            <p:nvPr/>
          </p:nvGrpSpPr>
          <p:grpSpPr>
            <a:xfrm>
              <a:off x="201930" y="2034270"/>
              <a:ext cx="2367953" cy="2283701"/>
              <a:chOff x="201930" y="2034270"/>
              <a:chExt cx="2367953" cy="2283701"/>
            </a:xfrm>
          </p:grpSpPr>
          <p:pic>
            <p:nvPicPr>
              <p:cNvPr id="3074" name="Immagine 1">
                <a:extLst>
                  <a:ext uri="{FF2B5EF4-FFF2-40B4-BE49-F238E27FC236}">
                    <a16:creationId xmlns:a16="http://schemas.microsoft.com/office/drawing/2014/main" id="{BFA5C130-AFA4-BFAC-B05F-025B51F8E5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053" t="9131" r="46307" b="28807"/>
              <a:stretch/>
            </p:blipFill>
            <p:spPr bwMode="auto">
              <a:xfrm>
                <a:off x="242608" y="2034270"/>
                <a:ext cx="2327275" cy="228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44D41293-6E49-C7E6-A912-1B0E2A1090B2}"/>
                  </a:ext>
                </a:extLst>
              </p:cNvPr>
              <p:cNvSpPr txBox="1"/>
              <p:nvPr/>
            </p:nvSpPr>
            <p:spPr>
              <a:xfrm>
                <a:off x="201930" y="2035628"/>
                <a:ext cx="473366" cy="376052"/>
              </a:xfrm>
              <a:prstGeom prst="rect">
                <a:avLst/>
              </a:prstGeom>
              <a:noFill/>
            </p:spPr>
            <p:txBody>
              <a:bodyPr wrap="square">
                <a:spAutoFit/>
              </a:bodyPr>
              <a:lstStyle/>
              <a:p>
                <a:r>
                  <a:rPr lang="en-GB" b="1" i="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b)</a:t>
                </a:r>
                <a:endParaRPr lang="it-IT" dirty="0">
                  <a:solidFill>
                    <a:schemeClr val="bg1"/>
                  </a:solidFill>
                </a:endParaRPr>
              </a:p>
            </p:txBody>
          </p:sp>
        </p:grpSp>
        <p:grpSp>
          <p:nvGrpSpPr>
            <p:cNvPr id="3091" name="Gruppo 3090">
              <a:extLst>
                <a:ext uri="{FF2B5EF4-FFF2-40B4-BE49-F238E27FC236}">
                  <a16:creationId xmlns:a16="http://schemas.microsoft.com/office/drawing/2014/main" id="{0BAA1857-7BB4-4252-D845-44505BD8EA36}"/>
                </a:ext>
              </a:extLst>
            </p:cNvPr>
            <p:cNvGrpSpPr/>
            <p:nvPr/>
          </p:nvGrpSpPr>
          <p:grpSpPr>
            <a:xfrm>
              <a:off x="201930" y="4085958"/>
              <a:ext cx="638738" cy="230832"/>
              <a:chOff x="222728" y="4087139"/>
              <a:chExt cx="638738" cy="230832"/>
            </a:xfrm>
          </p:grpSpPr>
          <p:sp>
            <p:nvSpPr>
              <p:cNvPr id="17" name="CasellaDiTesto 16">
                <a:extLst>
                  <a:ext uri="{FF2B5EF4-FFF2-40B4-BE49-F238E27FC236}">
                    <a16:creationId xmlns:a16="http://schemas.microsoft.com/office/drawing/2014/main" id="{6C200F9D-1B13-B5BA-9243-95F23128D084}"/>
                  </a:ext>
                </a:extLst>
              </p:cNvPr>
              <p:cNvSpPr txBox="1"/>
              <p:nvPr/>
            </p:nvSpPr>
            <p:spPr>
              <a:xfrm>
                <a:off x="222728" y="4087139"/>
                <a:ext cx="638738"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100 nm</a:t>
                </a:r>
                <a:endParaRPr lang="it-IT" sz="900" dirty="0">
                  <a:solidFill>
                    <a:schemeClr val="bg1"/>
                  </a:solidFill>
                </a:endParaRPr>
              </a:p>
            </p:txBody>
          </p:sp>
          <p:cxnSp>
            <p:nvCxnSpPr>
              <p:cNvPr id="18" name="Connettore diritto 17">
                <a:extLst>
                  <a:ext uri="{FF2B5EF4-FFF2-40B4-BE49-F238E27FC236}">
                    <a16:creationId xmlns:a16="http://schemas.microsoft.com/office/drawing/2014/main" id="{19F7A965-32A3-16B7-8F39-13F0CCA12AC0}"/>
                  </a:ext>
                </a:extLst>
              </p:cNvPr>
              <p:cNvCxnSpPr>
                <a:cxnSpLocks/>
              </p:cNvCxnSpPr>
              <p:nvPr/>
            </p:nvCxnSpPr>
            <p:spPr>
              <a:xfrm>
                <a:off x="352139" y="4277689"/>
                <a:ext cx="281517" cy="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098" name="Gruppo 3097">
            <a:extLst>
              <a:ext uri="{FF2B5EF4-FFF2-40B4-BE49-F238E27FC236}">
                <a16:creationId xmlns:a16="http://schemas.microsoft.com/office/drawing/2014/main" id="{E76C404D-2CF9-683C-6C17-F2FD8CE36077}"/>
              </a:ext>
            </a:extLst>
          </p:cNvPr>
          <p:cNvGrpSpPr/>
          <p:nvPr/>
        </p:nvGrpSpPr>
        <p:grpSpPr>
          <a:xfrm>
            <a:off x="5661874" y="1863794"/>
            <a:ext cx="2344738" cy="2315991"/>
            <a:chOff x="5442752" y="2000799"/>
            <a:chExt cx="2344738" cy="2315991"/>
          </a:xfrm>
        </p:grpSpPr>
        <p:grpSp>
          <p:nvGrpSpPr>
            <p:cNvPr id="3096" name="Gruppo 3095">
              <a:extLst>
                <a:ext uri="{FF2B5EF4-FFF2-40B4-BE49-F238E27FC236}">
                  <a16:creationId xmlns:a16="http://schemas.microsoft.com/office/drawing/2014/main" id="{550E6060-EFB2-411C-CB17-A22AC3CE915C}"/>
                </a:ext>
              </a:extLst>
            </p:cNvPr>
            <p:cNvGrpSpPr/>
            <p:nvPr/>
          </p:nvGrpSpPr>
          <p:grpSpPr>
            <a:xfrm>
              <a:off x="5442752" y="2000799"/>
              <a:ext cx="2344738" cy="2310931"/>
              <a:chOff x="5442752" y="2000799"/>
              <a:chExt cx="2344738" cy="2310931"/>
            </a:xfrm>
          </p:grpSpPr>
          <p:pic>
            <p:nvPicPr>
              <p:cNvPr id="3076" name="Immagine 5">
                <a:extLst>
                  <a:ext uri="{FF2B5EF4-FFF2-40B4-BE49-F238E27FC236}">
                    <a16:creationId xmlns:a16="http://schemas.microsoft.com/office/drawing/2014/main" id="{200E3C88-E7E1-18C0-086C-08B79444EE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339"/>
              <a:stretch/>
            </p:blipFill>
            <p:spPr bwMode="auto">
              <a:xfrm>
                <a:off x="5442752" y="2000800"/>
                <a:ext cx="2344738" cy="23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A39BB295-8AA6-8AD6-CD2D-8AF41934F063}"/>
                  </a:ext>
                </a:extLst>
              </p:cNvPr>
              <p:cNvSpPr txBox="1"/>
              <p:nvPr/>
            </p:nvSpPr>
            <p:spPr>
              <a:xfrm>
                <a:off x="5442752" y="2000799"/>
                <a:ext cx="505047" cy="376052"/>
              </a:xfrm>
              <a:prstGeom prst="rect">
                <a:avLst/>
              </a:prstGeom>
              <a:noFill/>
            </p:spPr>
            <p:txBody>
              <a:bodyPr wrap="square">
                <a:spAutoFit/>
              </a:bodyPr>
              <a:lstStyle/>
              <a:p>
                <a:r>
                  <a:rPr lang="en-GB" b="1" i="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c)</a:t>
                </a:r>
                <a:endParaRPr lang="it-IT" dirty="0">
                  <a:solidFill>
                    <a:schemeClr val="bg1"/>
                  </a:solidFill>
                </a:endParaRPr>
              </a:p>
            </p:txBody>
          </p:sp>
          <p:sp>
            <p:nvSpPr>
              <p:cNvPr id="7" name="CasellaDiTesto 6">
                <a:extLst>
                  <a:ext uri="{FF2B5EF4-FFF2-40B4-BE49-F238E27FC236}">
                    <a16:creationId xmlns:a16="http://schemas.microsoft.com/office/drawing/2014/main" id="{58F77729-00F8-9CCB-A51E-A974B3B027D1}"/>
                  </a:ext>
                </a:extLst>
              </p:cNvPr>
              <p:cNvSpPr txBox="1"/>
              <p:nvPr/>
            </p:nvSpPr>
            <p:spPr>
              <a:xfrm>
                <a:off x="6940698" y="3381412"/>
                <a:ext cx="343647"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3</a:t>
                </a:r>
                <a:endParaRPr lang="it-IT" sz="900" dirty="0">
                  <a:solidFill>
                    <a:schemeClr val="bg1"/>
                  </a:solidFill>
                </a:endParaRPr>
              </a:p>
            </p:txBody>
          </p:sp>
          <p:sp>
            <p:nvSpPr>
              <p:cNvPr id="8" name="CasellaDiTesto 7">
                <a:extLst>
                  <a:ext uri="{FF2B5EF4-FFF2-40B4-BE49-F238E27FC236}">
                    <a16:creationId xmlns:a16="http://schemas.microsoft.com/office/drawing/2014/main" id="{6EDF32A2-0E93-A678-9838-00A10039F8D1}"/>
                  </a:ext>
                </a:extLst>
              </p:cNvPr>
              <p:cNvSpPr txBox="1"/>
              <p:nvPr/>
            </p:nvSpPr>
            <p:spPr>
              <a:xfrm>
                <a:off x="7112521" y="3110495"/>
                <a:ext cx="343647"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2</a:t>
                </a:r>
                <a:endParaRPr lang="it-IT" sz="900" dirty="0">
                  <a:solidFill>
                    <a:schemeClr val="bg1"/>
                  </a:solidFill>
                </a:endParaRPr>
              </a:p>
            </p:txBody>
          </p:sp>
          <p:sp>
            <p:nvSpPr>
              <p:cNvPr id="13" name="CasellaDiTesto 12">
                <a:extLst>
                  <a:ext uri="{FF2B5EF4-FFF2-40B4-BE49-F238E27FC236}">
                    <a16:creationId xmlns:a16="http://schemas.microsoft.com/office/drawing/2014/main" id="{00126080-BE6A-53F5-72B0-28D91B373C1B}"/>
                  </a:ext>
                </a:extLst>
              </p:cNvPr>
              <p:cNvSpPr txBox="1"/>
              <p:nvPr/>
            </p:nvSpPr>
            <p:spPr>
              <a:xfrm>
                <a:off x="6652180" y="3567995"/>
                <a:ext cx="343647"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4</a:t>
                </a:r>
                <a:endParaRPr lang="it-IT" sz="900" dirty="0">
                  <a:solidFill>
                    <a:schemeClr val="bg1"/>
                  </a:solidFill>
                </a:endParaRPr>
              </a:p>
            </p:txBody>
          </p:sp>
          <p:sp>
            <p:nvSpPr>
              <p:cNvPr id="14" name="CasellaDiTesto 13">
                <a:extLst>
                  <a:ext uri="{FF2B5EF4-FFF2-40B4-BE49-F238E27FC236}">
                    <a16:creationId xmlns:a16="http://schemas.microsoft.com/office/drawing/2014/main" id="{B91E39B4-0707-788E-A195-709C523357FF}"/>
                  </a:ext>
                </a:extLst>
              </p:cNvPr>
              <p:cNvSpPr txBox="1"/>
              <p:nvPr/>
            </p:nvSpPr>
            <p:spPr>
              <a:xfrm>
                <a:off x="6995827" y="2940458"/>
                <a:ext cx="343647"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1</a:t>
                </a:r>
                <a:endParaRPr lang="it-IT" sz="900" dirty="0">
                  <a:solidFill>
                    <a:schemeClr val="bg1"/>
                  </a:solidFill>
                </a:endParaRPr>
              </a:p>
            </p:txBody>
          </p:sp>
        </p:grpSp>
        <p:grpSp>
          <p:nvGrpSpPr>
            <p:cNvPr id="3093" name="Gruppo 3092">
              <a:extLst>
                <a:ext uri="{FF2B5EF4-FFF2-40B4-BE49-F238E27FC236}">
                  <a16:creationId xmlns:a16="http://schemas.microsoft.com/office/drawing/2014/main" id="{52413E63-0AA3-B63E-AEA3-559AAF4E8B6C}"/>
                </a:ext>
              </a:extLst>
            </p:cNvPr>
            <p:cNvGrpSpPr/>
            <p:nvPr/>
          </p:nvGrpSpPr>
          <p:grpSpPr>
            <a:xfrm>
              <a:off x="5453185" y="4085958"/>
              <a:ext cx="638738" cy="230832"/>
              <a:chOff x="222728" y="4087139"/>
              <a:chExt cx="638738" cy="230832"/>
            </a:xfrm>
          </p:grpSpPr>
          <p:sp>
            <p:nvSpPr>
              <p:cNvPr id="3094" name="CasellaDiTesto 3093">
                <a:extLst>
                  <a:ext uri="{FF2B5EF4-FFF2-40B4-BE49-F238E27FC236}">
                    <a16:creationId xmlns:a16="http://schemas.microsoft.com/office/drawing/2014/main" id="{E5A4382E-3E59-923F-C5CD-28CEF5F7BB71}"/>
                  </a:ext>
                </a:extLst>
              </p:cNvPr>
              <p:cNvSpPr txBox="1"/>
              <p:nvPr/>
            </p:nvSpPr>
            <p:spPr>
              <a:xfrm>
                <a:off x="222728" y="4087139"/>
                <a:ext cx="638738" cy="230832"/>
              </a:xfrm>
              <a:prstGeom prst="rect">
                <a:avLst/>
              </a:prstGeom>
              <a:noFill/>
            </p:spPr>
            <p:txBody>
              <a:bodyPr wrap="square">
                <a:spAutoFit/>
              </a:bodyPr>
              <a:lstStyle/>
              <a:p>
                <a:r>
                  <a:rPr lang="en-GB" sz="9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100 nm</a:t>
                </a:r>
                <a:endParaRPr lang="it-IT" sz="900" dirty="0">
                  <a:solidFill>
                    <a:schemeClr val="bg1"/>
                  </a:solidFill>
                </a:endParaRPr>
              </a:p>
            </p:txBody>
          </p:sp>
          <p:cxnSp>
            <p:nvCxnSpPr>
              <p:cNvPr id="3095" name="Connettore diritto 3094">
                <a:extLst>
                  <a:ext uri="{FF2B5EF4-FFF2-40B4-BE49-F238E27FC236}">
                    <a16:creationId xmlns:a16="http://schemas.microsoft.com/office/drawing/2014/main" id="{24E50B86-8898-1FB2-0432-44D0C79E1B5D}"/>
                  </a:ext>
                </a:extLst>
              </p:cNvPr>
              <p:cNvCxnSpPr>
                <a:cxnSpLocks/>
              </p:cNvCxnSpPr>
              <p:nvPr/>
            </p:nvCxnSpPr>
            <p:spPr>
              <a:xfrm>
                <a:off x="352139" y="4277689"/>
                <a:ext cx="281517" cy="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 name="CasellaDiTesto 8">
            <a:extLst>
              <a:ext uri="{FF2B5EF4-FFF2-40B4-BE49-F238E27FC236}">
                <a16:creationId xmlns:a16="http://schemas.microsoft.com/office/drawing/2014/main" id="{02470DB3-84A0-5F17-F7AE-DEF99B81AE66}"/>
              </a:ext>
            </a:extLst>
          </p:cNvPr>
          <p:cNvSpPr txBox="1"/>
          <p:nvPr/>
        </p:nvSpPr>
        <p:spPr>
          <a:xfrm>
            <a:off x="520746" y="5215477"/>
            <a:ext cx="10641498" cy="1200329"/>
          </a:xfrm>
          <a:prstGeom prst="rect">
            <a:avLst/>
          </a:prstGeom>
          <a:noFill/>
        </p:spPr>
        <p:txBody>
          <a:bodyPr wrap="square">
            <a:spAutoFit/>
          </a:bodyPr>
          <a:lstStyle/>
          <a:p>
            <a:pPr algn="just"/>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analysis of the average sizes of micro-aggregates (a, b) and single lamellar crystals (c) of clinoptilolite are performed by using the “ImageJ” Software analysis. Owing to these analysis it is possible to determine the average sizes of both micro-aggregates and single lamellar crystals (d), that is varying from 200 to 500 nm.</a:t>
            </a:r>
            <a:endParaRPr lang="it-IT"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2" name="CasellaDiTesto 11">
            <a:extLst>
              <a:ext uri="{FF2B5EF4-FFF2-40B4-BE49-F238E27FC236}">
                <a16:creationId xmlns:a16="http://schemas.microsoft.com/office/drawing/2014/main" id="{8E70EC96-0EBD-35BA-7CCD-4040FD9B4101}"/>
              </a:ext>
            </a:extLst>
          </p:cNvPr>
          <p:cNvSpPr txBox="1"/>
          <p:nvPr/>
        </p:nvSpPr>
        <p:spPr>
          <a:xfrm>
            <a:off x="8078624" y="1862572"/>
            <a:ext cx="505047" cy="376052"/>
          </a:xfrm>
          <a:prstGeom prst="rect">
            <a:avLst/>
          </a:prstGeom>
          <a:noFill/>
        </p:spPr>
        <p:txBody>
          <a:bodyPr wrap="square">
            <a:spAutoFit/>
          </a:bodyPr>
          <a:lstStyle/>
          <a:p>
            <a:r>
              <a:rPr lang="en-GB" b="1" i="1" dirty="0">
                <a:latin typeface="Palatino Linotype" panose="02040502050505030304" pitchFamily="18" charset="0"/>
                <a:ea typeface="SimSun" panose="02010600030101010101" pitchFamily="2" charset="-122"/>
                <a:cs typeface="Times New Roman" panose="02020603050405020304" pitchFamily="18" charset="0"/>
              </a:rPr>
              <a:t>d)</a:t>
            </a:r>
            <a:endParaRPr lang="it-IT" dirty="0"/>
          </a:p>
        </p:txBody>
      </p:sp>
    </p:spTree>
    <p:extLst>
      <p:ext uri="{BB962C8B-B14F-4D97-AF65-F5344CB8AC3E}">
        <p14:creationId xmlns:p14="http://schemas.microsoft.com/office/powerpoint/2010/main" val="352244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3"/>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4"/>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7" name="CasellaDiTesto 6">
            <a:extLst>
              <a:ext uri="{FF2B5EF4-FFF2-40B4-BE49-F238E27FC236}">
                <a16:creationId xmlns:a16="http://schemas.microsoft.com/office/drawing/2014/main" id="{53720597-5FE1-1865-7AA3-38CCB9E93374}"/>
              </a:ext>
            </a:extLst>
          </p:cNvPr>
          <p:cNvSpPr txBox="1"/>
          <p:nvPr/>
        </p:nvSpPr>
        <p:spPr>
          <a:xfrm>
            <a:off x="242608" y="1105691"/>
            <a:ext cx="11520593"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EDS CHARACTERIZATION OF THE CLINOPTILOLITE AGGREGATES</a:t>
            </a:r>
          </a:p>
        </p:txBody>
      </p:sp>
      <p:grpSp>
        <p:nvGrpSpPr>
          <p:cNvPr id="14" name="Gruppo 13">
            <a:extLst>
              <a:ext uri="{FF2B5EF4-FFF2-40B4-BE49-F238E27FC236}">
                <a16:creationId xmlns:a16="http://schemas.microsoft.com/office/drawing/2014/main" id="{C5B10AF3-60A8-4095-03FC-C44B684FA04B}"/>
              </a:ext>
            </a:extLst>
          </p:cNvPr>
          <p:cNvGrpSpPr/>
          <p:nvPr/>
        </p:nvGrpSpPr>
        <p:grpSpPr>
          <a:xfrm>
            <a:off x="287957" y="1645261"/>
            <a:ext cx="2837170" cy="2585165"/>
            <a:chOff x="288124" y="1683361"/>
            <a:chExt cx="2837170" cy="2585165"/>
          </a:xfrm>
        </p:grpSpPr>
        <p:pic>
          <p:nvPicPr>
            <p:cNvPr id="10" name="Picture 2" descr="IncaTemp0">
              <a:extLst>
                <a:ext uri="{FF2B5EF4-FFF2-40B4-BE49-F238E27FC236}">
                  <a16:creationId xmlns:a16="http://schemas.microsoft.com/office/drawing/2014/main" id="{86BEE749-8523-F194-482B-F18302B9DC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51" r="10776"/>
            <a:stretch/>
          </p:blipFill>
          <p:spPr bwMode="auto">
            <a:xfrm>
              <a:off x="318808" y="1717893"/>
              <a:ext cx="2806486" cy="255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72B2E011-66DF-D294-B1E6-F68AB8902EE8}"/>
                </a:ext>
              </a:extLst>
            </p:cNvPr>
            <p:cNvSpPr txBox="1"/>
            <p:nvPr/>
          </p:nvSpPr>
          <p:spPr>
            <a:xfrm>
              <a:off x="288124" y="1683361"/>
              <a:ext cx="495984" cy="369332"/>
            </a:xfrm>
            <a:prstGeom prst="rect">
              <a:avLst/>
            </a:prstGeom>
            <a:noFill/>
          </p:spPr>
          <p:txBody>
            <a:bodyPr wrap="square">
              <a:spAutoFit/>
            </a:bodyPr>
            <a:lstStyle/>
            <a:p>
              <a:r>
                <a:rPr lang="en-GB" dirty="0">
                  <a:solidFill>
                    <a:schemeClr val="bg1"/>
                  </a:solidFill>
                </a:rPr>
                <a:t>a)</a:t>
              </a:r>
            </a:p>
          </p:txBody>
        </p:sp>
      </p:grpSp>
      <p:grpSp>
        <p:nvGrpSpPr>
          <p:cNvPr id="21" name="Gruppo 20">
            <a:extLst>
              <a:ext uri="{FF2B5EF4-FFF2-40B4-BE49-F238E27FC236}">
                <a16:creationId xmlns:a16="http://schemas.microsoft.com/office/drawing/2014/main" id="{9ABE532E-28EB-A523-A371-EBF8B4840923}"/>
              </a:ext>
            </a:extLst>
          </p:cNvPr>
          <p:cNvGrpSpPr/>
          <p:nvPr/>
        </p:nvGrpSpPr>
        <p:grpSpPr>
          <a:xfrm>
            <a:off x="6956882" y="3429000"/>
            <a:ext cx="4774886" cy="3245487"/>
            <a:chOff x="7098306" y="3429000"/>
            <a:chExt cx="4774886" cy="3245487"/>
          </a:xfrm>
        </p:grpSpPr>
        <p:pic>
          <p:nvPicPr>
            <p:cNvPr id="13" name="Immagine 12">
              <a:extLst>
                <a:ext uri="{FF2B5EF4-FFF2-40B4-BE49-F238E27FC236}">
                  <a16:creationId xmlns:a16="http://schemas.microsoft.com/office/drawing/2014/main" id="{F7318BD5-B81E-E6C9-36FC-14FE4ED7F670}"/>
                </a:ext>
              </a:extLst>
            </p:cNvPr>
            <p:cNvPicPr>
              <a:picLocks noChangeAspect="1"/>
            </p:cNvPicPr>
            <p:nvPr/>
          </p:nvPicPr>
          <p:blipFill rotWithShape="1">
            <a:blip r:embed="rId6"/>
            <a:srcRect r="2858"/>
            <a:stretch/>
          </p:blipFill>
          <p:spPr>
            <a:xfrm>
              <a:off x="7098306" y="3429000"/>
              <a:ext cx="4774886" cy="3245487"/>
            </a:xfrm>
            <a:prstGeom prst="rect">
              <a:avLst/>
            </a:prstGeom>
          </p:spPr>
        </p:pic>
        <p:sp>
          <p:nvSpPr>
            <p:cNvPr id="8" name="CasellaDiTesto 7">
              <a:extLst>
                <a:ext uri="{FF2B5EF4-FFF2-40B4-BE49-F238E27FC236}">
                  <a16:creationId xmlns:a16="http://schemas.microsoft.com/office/drawing/2014/main" id="{4A8D6F27-7E22-A0EA-84B8-C265C1FE39CF}"/>
                </a:ext>
              </a:extLst>
            </p:cNvPr>
            <p:cNvSpPr txBox="1"/>
            <p:nvPr/>
          </p:nvSpPr>
          <p:spPr>
            <a:xfrm>
              <a:off x="7418109" y="3575687"/>
              <a:ext cx="452326" cy="375166"/>
            </a:xfrm>
            <a:prstGeom prst="rect">
              <a:avLst/>
            </a:prstGeom>
            <a:noFill/>
          </p:spPr>
          <p:txBody>
            <a:bodyPr wrap="square">
              <a:spAutoFit/>
            </a:bodyPr>
            <a:lstStyle/>
            <a:p>
              <a:r>
                <a:rPr lang="en-GB" dirty="0"/>
                <a:t>d)</a:t>
              </a:r>
            </a:p>
          </p:txBody>
        </p:sp>
      </p:grpSp>
      <p:grpSp>
        <p:nvGrpSpPr>
          <p:cNvPr id="24" name="Gruppo 23">
            <a:extLst>
              <a:ext uri="{FF2B5EF4-FFF2-40B4-BE49-F238E27FC236}">
                <a16:creationId xmlns:a16="http://schemas.microsoft.com/office/drawing/2014/main" id="{FE33006E-D676-518D-33E2-EA2CF05025A0}"/>
              </a:ext>
            </a:extLst>
          </p:cNvPr>
          <p:cNvGrpSpPr/>
          <p:nvPr/>
        </p:nvGrpSpPr>
        <p:grpSpPr>
          <a:xfrm>
            <a:off x="6868316" y="1631982"/>
            <a:ext cx="4978410" cy="1511268"/>
            <a:chOff x="6868316" y="1631982"/>
            <a:chExt cx="4978410" cy="1511268"/>
          </a:xfrm>
        </p:grpSpPr>
        <p:sp>
          <p:nvSpPr>
            <p:cNvPr id="12" name="Rettangolo 11">
              <a:extLst>
                <a:ext uri="{FF2B5EF4-FFF2-40B4-BE49-F238E27FC236}">
                  <a16:creationId xmlns:a16="http://schemas.microsoft.com/office/drawing/2014/main" id="{DAD5EF12-A057-5686-E663-8F071923276D}"/>
                </a:ext>
              </a:extLst>
            </p:cNvPr>
            <p:cNvSpPr/>
            <p:nvPr/>
          </p:nvSpPr>
          <p:spPr>
            <a:xfrm>
              <a:off x="6868316" y="1685468"/>
              <a:ext cx="4978410" cy="1457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60C52469-FCB7-9FBD-2239-0E07670C9E40}"/>
                </a:ext>
              </a:extLst>
            </p:cNvPr>
            <p:cNvSpPr txBox="1"/>
            <p:nvPr/>
          </p:nvSpPr>
          <p:spPr>
            <a:xfrm>
              <a:off x="6880683" y="1631982"/>
              <a:ext cx="4913945" cy="369332"/>
            </a:xfrm>
            <a:prstGeom prst="rect">
              <a:avLst/>
            </a:prstGeom>
            <a:noFill/>
          </p:spPr>
          <p:txBody>
            <a:bodyPr wrap="square">
              <a:spAutoFit/>
            </a:bodyPr>
            <a:lstStyle/>
            <a:p>
              <a:r>
                <a:rPr lang="en-GB" dirty="0"/>
                <a:t>c) </a:t>
              </a:r>
              <a:r>
                <a:rPr lang="en-GB" sz="1100" b="1" dirty="0">
                  <a:latin typeface="Palatino Linotype" panose="02040502050505030304" pitchFamily="18" charset="0"/>
                  <a:ea typeface="SimSun" panose="02010600030101010101" pitchFamily="2" charset="-122"/>
                  <a:cs typeface="Times New Roman" panose="02020603050405020304" pitchFamily="18" charset="0"/>
                </a:rPr>
                <a:t>Atomic percentages of the  elements present in the sample</a:t>
              </a:r>
            </a:p>
          </p:txBody>
        </p:sp>
      </p:grpSp>
      <p:sp>
        <p:nvSpPr>
          <p:cNvPr id="19" name="CasellaDiTesto 18">
            <a:extLst>
              <a:ext uri="{FF2B5EF4-FFF2-40B4-BE49-F238E27FC236}">
                <a16:creationId xmlns:a16="http://schemas.microsoft.com/office/drawing/2014/main" id="{86C24ADE-3DB9-242D-2935-E06D1C5075E1}"/>
              </a:ext>
            </a:extLst>
          </p:cNvPr>
          <p:cNvSpPr txBox="1"/>
          <p:nvPr/>
        </p:nvSpPr>
        <p:spPr>
          <a:xfrm>
            <a:off x="318640" y="5394370"/>
            <a:ext cx="6289016" cy="1200329"/>
          </a:xfrm>
          <a:prstGeom prst="rect">
            <a:avLst/>
          </a:prstGeom>
          <a:noFill/>
        </p:spPr>
        <p:txBody>
          <a:bodyPr wrap="square">
            <a:spAutoFit/>
          </a:bodyPr>
          <a:lstStyle/>
          <a:p>
            <a:pPr algn="just"/>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According to the EDS analysis, the sample consisted of the clinoptilolite–</a:t>
            </a:r>
            <a:r>
              <a:rPr lang="en-US"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K,Ca</a:t>
            </a: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In addition, </a:t>
            </a:r>
            <a:r>
              <a:rPr lang="en-GB"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little variations in the sample composition have been found only for cations present at low concentration. </a:t>
            </a:r>
            <a:endParaRPr lang="en-GB" dirty="0">
              <a:solidFill>
                <a:srgbClr val="002060"/>
              </a:solidFill>
              <a:highlight>
                <a:srgbClr val="FFFF00"/>
              </a:highlight>
              <a:latin typeface="Palatino Linotype" panose="02040502050505030304" pitchFamily="18" charset="0"/>
              <a:ea typeface="SimSun" panose="02010600030101010101" pitchFamily="2" charset="-122"/>
              <a:cs typeface="Times New Roman" panose="02020603050405020304" pitchFamily="18" charset="0"/>
            </a:endParaRPr>
          </a:p>
        </p:txBody>
      </p:sp>
      <p:grpSp>
        <p:nvGrpSpPr>
          <p:cNvPr id="27" name="Gruppo 26">
            <a:extLst>
              <a:ext uri="{FF2B5EF4-FFF2-40B4-BE49-F238E27FC236}">
                <a16:creationId xmlns:a16="http://schemas.microsoft.com/office/drawing/2014/main" id="{A8F0A06F-B511-6F12-217D-DF4263C780BB}"/>
              </a:ext>
            </a:extLst>
          </p:cNvPr>
          <p:cNvGrpSpPr/>
          <p:nvPr/>
        </p:nvGrpSpPr>
        <p:grpSpPr>
          <a:xfrm>
            <a:off x="3377761" y="1645261"/>
            <a:ext cx="3355062" cy="1783739"/>
            <a:chOff x="3377761" y="1645261"/>
            <a:chExt cx="3355062" cy="1783739"/>
          </a:xfrm>
        </p:grpSpPr>
        <p:grpSp>
          <p:nvGrpSpPr>
            <p:cNvPr id="22" name="Gruppo 21">
              <a:extLst>
                <a:ext uri="{FF2B5EF4-FFF2-40B4-BE49-F238E27FC236}">
                  <a16:creationId xmlns:a16="http://schemas.microsoft.com/office/drawing/2014/main" id="{57016A8E-0AFB-5C2B-C154-0059DF5E60C9}"/>
                </a:ext>
              </a:extLst>
            </p:cNvPr>
            <p:cNvGrpSpPr/>
            <p:nvPr/>
          </p:nvGrpSpPr>
          <p:grpSpPr>
            <a:xfrm>
              <a:off x="3377761" y="1645261"/>
              <a:ext cx="3355062" cy="1783739"/>
              <a:chOff x="3377761" y="1645261"/>
              <a:chExt cx="3355062" cy="1783739"/>
            </a:xfrm>
          </p:grpSpPr>
          <p:pic>
            <p:nvPicPr>
              <p:cNvPr id="1026" name="Picture 2">
                <a:extLst>
                  <a:ext uri="{FF2B5EF4-FFF2-40B4-BE49-F238E27FC236}">
                    <a16:creationId xmlns:a16="http://schemas.microsoft.com/office/drawing/2014/main" id="{AF88CB25-FA98-AD07-F20C-32EA764DFF89}"/>
                  </a:ext>
                </a:extLst>
              </p:cNvPr>
              <p:cNvPicPr>
                <a:picLocks noChangeAspect="1" noChangeArrowheads="1"/>
              </p:cNvPicPr>
              <p:nvPr/>
            </p:nvPicPr>
            <p:blipFill rotWithShape="1">
              <a:blip r:embed="rId7">
                <a:clrChange>
                  <a:clrFrom>
                    <a:srgbClr val="FFFF00"/>
                  </a:clrFrom>
                  <a:clrTo>
                    <a:srgbClr val="FFFF00">
                      <a:alpha val="0"/>
                    </a:srgbClr>
                  </a:clrTo>
                </a:clrChang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7071"/>
              <a:stretch/>
            </p:blipFill>
            <p:spPr bwMode="auto">
              <a:xfrm>
                <a:off x="3388048" y="1685469"/>
                <a:ext cx="3240000" cy="171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1E97E75F-6602-DC0C-5D11-DFFC2D20BFD7}"/>
                  </a:ext>
                </a:extLst>
              </p:cNvPr>
              <p:cNvSpPr txBox="1"/>
              <p:nvPr/>
            </p:nvSpPr>
            <p:spPr>
              <a:xfrm>
                <a:off x="3377770" y="1645261"/>
                <a:ext cx="495984" cy="369332"/>
              </a:xfrm>
              <a:prstGeom prst="rect">
                <a:avLst/>
              </a:prstGeom>
              <a:noFill/>
            </p:spPr>
            <p:txBody>
              <a:bodyPr wrap="square">
                <a:spAutoFit/>
              </a:bodyPr>
              <a:lstStyle/>
              <a:p>
                <a:r>
                  <a:rPr lang="en-GB" dirty="0">
                    <a:solidFill>
                      <a:schemeClr val="bg1"/>
                    </a:solidFill>
                  </a:rPr>
                  <a:t>b)</a:t>
                </a:r>
              </a:p>
            </p:txBody>
          </p:sp>
          <p:sp>
            <p:nvSpPr>
              <p:cNvPr id="2" name="CasellaDiTesto 1">
                <a:extLst>
                  <a:ext uri="{FF2B5EF4-FFF2-40B4-BE49-F238E27FC236}">
                    <a16:creationId xmlns:a16="http://schemas.microsoft.com/office/drawing/2014/main" id="{0AAED051-37F7-CCA9-F33B-B1439903074F}"/>
                  </a:ext>
                </a:extLst>
              </p:cNvPr>
              <p:cNvSpPr txBox="1"/>
              <p:nvPr/>
            </p:nvSpPr>
            <p:spPr>
              <a:xfrm>
                <a:off x="6219825" y="2961007"/>
                <a:ext cx="512998" cy="261610"/>
              </a:xfrm>
              <a:prstGeom prst="rect">
                <a:avLst/>
              </a:prstGeom>
              <a:noFill/>
            </p:spPr>
            <p:txBody>
              <a:bodyPr wrap="square">
                <a:spAutoFit/>
              </a:bodyPr>
              <a:lstStyle/>
              <a:p>
                <a:r>
                  <a:rPr lang="en-GB" sz="1100" b="1"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keV</a:t>
                </a:r>
                <a:endParaRPr lang="it-IT" sz="1100" dirty="0">
                  <a:solidFill>
                    <a:schemeClr val="bg1"/>
                  </a:solidFill>
                </a:endParaRPr>
              </a:p>
            </p:txBody>
          </p:sp>
          <p:sp>
            <p:nvSpPr>
              <p:cNvPr id="17" name="Rettangolo 16">
                <a:extLst>
                  <a:ext uri="{FF2B5EF4-FFF2-40B4-BE49-F238E27FC236}">
                    <a16:creationId xmlns:a16="http://schemas.microsoft.com/office/drawing/2014/main" id="{66E84F59-8155-93F1-7E1E-ABECE9A24E2B}"/>
                  </a:ext>
                </a:extLst>
              </p:cNvPr>
              <p:cNvSpPr/>
              <p:nvPr/>
            </p:nvSpPr>
            <p:spPr>
              <a:xfrm>
                <a:off x="3377761" y="1678684"/>
                <a:ext cx="3250288" cy="1750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Immagine 25">
              <a:extLst>
                <a:ext uri="{FF2B5EF4-FFF2-40B4-BE49-F238E27FC236}">
                  <a16:creationId xmlns:a16="http://schemas.microsoft.com/office/drawing/2014/main" id="{43D5DCF0-C486-A82D-B4D8-2E7F35AFC583}"/>
                </a:ext>
              </a:extLst>
            </p:cNvPr>
            <p:cNvPicPr>
              <a:picLocks noChangeAspect="1"/>
            </p:cNvPicPr>
            <p:nvPr/>
          </p:nvPicPr>
          <p:blipFill rotWithShape="1">
            <a:blip r:embed="rId9"/>
            <a:srcRect l="35720" t="20295" r="22280" b="54464"/>
            <a:stretch/>
          </p:blipFill>
          <p:spPr>
            <a:xfrm>
              <a:off x="5178906" y="1695516"/>
              <a:ext cx="1428750" cy="461665"/>
            </a:xfrm>
            <a:prstGeom prst="rect">
              <a:avLst/>
            </a:prstGeom>
          </p:spPr>
        </p:pic>
      </p:grpSp>
      <p:sp>
        <p:nvSpPr>
          <p:cNvPr id="3" name="CasellaDiTesto 2">
            <a:extLst>
              <a:ext uri="{FF2B5EF4-FFF2-40B4-BE49-F238E27FC236}">
                <a16:creationId xmlns:a16="http://schemas.microsoft.com/office/drawing/2014/main" id="{B6099F45-1797-3A9D-67A2-19F8033F2DB8}"/>
              </a:ext>
            </a:extLst>
          </p:cNvPr>
          <p:cNvSpPr txBox="1"/>
          <p:nvPr/>
        </p:nvSpPr>
        <p:spPr>
          <a:xfrm>
            <a:off x="318642" y="4186346"/>
            <a:ext cx="6309406" cy="1077218"/>
          </a:xfrm>
          <a:prstGeom prst="rect">
            <a:avLst/>
          </a:prstGeom>
          <a:noFill/>
        </p:spPr>
        <p:txBody>
          <a:bodyPr wrap="square">
            <a:spAutoFit/>
          </a:bodyPr>
          <a:lstStyle/>
          <a:p>
            <a:pPr algn="just"/>
            <a:r>
              <a:rPr lang="en-GB" sz="16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Analysed areas (a), EDS-spectrum (b), sample elemental composition in the analysed areas (c) and compositional homogeneity obtained by EDS analyses (d) of the clinoptilolite sample. </a:t>
            </a:r>
          </a:p>
        </p:txBody>
      </p:sp>
      <p:graphicFrame>
        <p:nvGraphicFramePr>
          <p:cNvPr id="6" name="Tabella 5">
            <a:extLst>
              <a:ext uri="{FF2B5EF4-FFF2-40B4-BE49-F238E27FC236}">
                <a16:creationId xmlns:a16="http://schemas.microsoft.com/office/drawing/2014/main" id="{685B3F44-8947-6E26-2FF4-00E56FF3423E}"/>
              </a:ext>
            </a:extLst>
          </p:cNvPr>
          <p:cNvGraphicFramePr>
            <a:graphicFrameLocks noGrp="1"/>
          </p:cNvGraphicFramePr>
          <p:nvPr>
            <p:extLst>
              <p:ext uri="{D42A27DB-BD31-4B8C-83A1-F6EECF244321}">
                <p14:modId xmlns:p14="http://schemas.microsoft.com/office/powerpoint/2010/main" val="3435748372"/>
              </p:ext>
            </p:extLst>
          </p:nvPr>
        </p:nvGraphicFramePr>
        <p:xfrm>
          <a:off x="6880683" y="1958342"/>
          <a:ext cx="4978400" cy="1188720"/>
        </p:xfrm>
        <a:graphic>
          <a:graphicData uri="http://schemas.openxmlformats.org/drawingml/2006/table">
            <a:tbl>
              <a:tblPr/>
              <a:tblGrid>
                <a:gridCol w="622300">
                  <a:extLst>
                    <a:ext uri="{9D8B030D-6E8A-4147-A177-3AD203B41FA5}">
                      <a16:colId xmlns:a16="http://schemas.microsoft.com/office/drawing/2014/main" val="2293395059"/>
                    </a:ext>
                  </a:extLst>
                </a:gridCol>
                <a:gridCol w="622300">
                  <a:extLst>
                    <a:ext uri="{9D8B030D-6E8A-4147-A177-3AD203B41FA5}">
                      <a16:colId xmlns:a16="http://schemas.microsoft.com/office/drawing/2014/main" val="602484888"/>
                    </a:ext>
                  </a:extLst>
                </a:gridCol>
                <a:gridCol w="622300">
                  <a:extLst>
                    <a:ext uri="{9D8B030D-6E8A-4147-A177-3AD203B41FA5}">
                      <a16:colId xmlns:a16="http://schemas.microsoft.com/office/drawing/2014/main" val="3979333267"/>
                    </a:ext>
                  </a:extLst>
                </a:gridCol>
                <a:gridCol w="622300">
                  <a:extLst>
                    <a:ext uri="{9D8B030D-6E8A-4147-A177-3AD203B41FA5}">
                      <a16:colId xmlns:a16="http://schemas.microsoft.com/office/drawing/2014/main" val="3790388117"/>
                    </a:ext>
                  </a:extLst>
                </a:gridCol>
                <a:gridCol w="622300">
                  <a:extLst>
                    <a:ext uri="{9D8B030D-6E8A-4147-A177-3AD203B41FA5}">
                      <a16:colId xmlns:a16="http://schemas.microsoft.com/office/drawing/2014/main" val="3314232465"/>
                    </a:ext>
                  </a:extLst>
                </a:gridCol>
                <a:gridCol w="622300">
                  <a:extLst>
                    <a:ext uri="{9D8B030D-6E8A-4147-A177-3AD203B41FA5}">
                      <a16:colId xmlns:a16="http://schemas.microsoft.com/office/drawing/2014/main" val="2120094682"/>
                    </a:ext>
                  </a:extLst>
                </a:gridCol>
                <a:gridCol w="622300">
                  <a:extLst>
                    <a:ext uri="{9D8B030D-6E8A-4147-A177-3AD203B41FA5}">
                      <a16:colId xmlns:a16="http://schemas.microsoft.com/office/drawing/2014/main" val="4101600183"/>
                    </a:ext>
                  </a:extLst>
                </a:gridCol>
                <a:gridCol w="622300">
                  <a:extLst>
                    <a:ext uri="{9D8B030D-6E8A-4147-A177-3AD203B41FA5}">
                      <a16:colId xmlns:a16="http://schemas.microsoft.com/office/drawing/2014/main" val="3306646074"/>
                    </a:ext>
                  </a:extLst>
                </a:gridCol>
              </a:tblGrid>
              <a:tr h="198120">
                <a:tc>
                  <a:txBody>
                    <a:bodyPr/>
                    <a:lstStyle/>
                    <a:p>
                      <a:pPr algn="ctr" fontAlgn="b"/>
                      <a:r>
                        <a:rPr lang="en-GB" sz="1200" b="1" i="0" u="none" strike="noStrike" dirty="0">
                          <a:solidFill>
                            <a:srgbClr val="000000"/>
                          </a:solidFill>
                          <a:effectLst/>
                          <a:latin typeface="Calibri" panose="020F0502020204030204" pitchFamily="34" charset="0"/>
                        </a:rPr>
                        <a:t>Areas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Si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Mg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200" b="1" i="0" u="none" strike="noStrike">
                          <a:solidFill>
                            <a:srgbClr val="000000"/>
                          </a:solidFill>
                          <a:effectLst/>
                          <a:latin typeface="Calibri" panose="020F0502020204030204" pitchFamily="34" charset="0"/>
                        </a:rPr>
                        <a:t>Fe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84887302"/>
                  </a:ext>
                </a:extLst>
              </a:tr>
              <a:tr h="198120">
                <a:tc>
                  <a:txBody>
                    <a:bodyPr/>
                    <a:lstStyle/>
                    <a:p>
                      <a:pPr algn="ctr" fontAlgn="b"/>
                      <a:r>
                        <a:rPr lang="en-GB" sz="12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38618743"/>
                  </a:ext>
                </a:extLst>
              </a:tr>
              <a:tr h="198120">
                <a:tc>
                  <a:txBody>
                    <a:bodyPr/>
                    <a:lstStyle/>
                    <a:p>
                      <a:pPr algn="ctr" fontAlgn="b"/>
                      <a:r>
                        <a:rPr lang="en-GB" sz="12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05371432"/>
                  </a:ext>
                </a:extLst>
              </a:tr>
              <a:tr h="198120">
                <a:tc>
                  <a:txBody>
                    <a:bodyPr/>
                    <a:lstStyle/>
                    <a:p>
                      <a:pPr algn="ctr" fontAlgn="b"/>
                      <a:r>
                        <a:rPr lang="en-GB" sz="12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6513900"/>
                  </a:ext>
                </a:extLst>
              </a:tr>
              <a:tr h="198120">
                <a:tc>
                  <a:txBody>
                    <a:bodyPr/>
                    <a:lstStyle/>
                    <a:p>
                      <a:pPr algn="ctr" fontAlgn="b"/>
                      <a:r>
                        <a:rPr lang="en-GB" sz="12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94171010"/>
                  </a:ext>
                </a:extLst>
              </a:tr>
              <a:tr h="198120">
                <a:tc>
                  <a:txBody>
                    <a:bodyPr/>
                    <a:lstStyle/>
                    <a:p>
                      <a:pPr algn="ctr" fontAlgn="b"/>
                      <a:r>
                        <a:rPr lang="en-GB" sz="12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79945229"/>
                  </a:ext>
                </a:extLst>
              </a:tr>
            </a:tbl>
          </a:graphicData>
        </a:graphic>
      </p:graphicFrame>
    </p:spTree>
    <p:extLst>
      <p:ext uri="{BB962C8B-B14F-4D97-AF65-F5344CB8AC3E}">
        <p14:creationId xmlns:p14="http://schemas.microsoft.com/office/powerpoint/2010/main" val="102704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3E6CF2CE-FFC2-A954-E0CE-740B525806B9}"/>
              </a:ext>
            </a:extLst>
          </p:cNvPr>
          <p:cNvGrpSpPr/>
          <p:nvPr/>
        </p:nvGrpSpPr>
        <p:grpSpPr>
          <a:xfrm>
            <a:off x="0" y="113838"/>
            <a:ext cx="12192000" cy="830996"/>
            <a:chOff x="0" y="97126"/>
            <a:chExt cx="12192000" cy="830996"/>
          </a:xfrm>
        </p:grpSpPr>
        <p:sp>
          <p:nvSpPr>
            <p:cNvPr id="5" name="Rettangolo 4">
              <a:extLst>
                <a:ext uri="{FF2B5EF4-FFF2-40B4-BE49-F238E27FC236}">
                  <a16:creationId xmlns:a16="http://schemas.microsoft.com/office/drawing/2014/main" id="{9CC683A6-3856-C772-A672-7F09AD076941}"/>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E843D6DE-678E-AEEC-279A-E20EC71B04CA}"/>
                </a:ext>
              </a:extLst>
            </p:cNvPr>
            <p:cNvPicPr>
              <a:picLocks noChangeAspect="1"/>
            </p:cNvPicPr>
            <p:nvPr/>
          </p:nvPicPr>
          <p:blipFill>
            <a:blip r:embed="rId2"/>
            <a:stretch>
              <a:fillRect/>
            </a:stretch>
          </p:blipFill>
          <p:spPr>
            <a:xfrm>
              <a:off x="242608" y="97126"/>
              <a:ext cx="2129120" cy="830996"/>
            </a:xfrm>
            <a:prstGeom prst="rect">
              <a:avLst/>
            </a:prstGeom>
            <a:ln>
              <a:noFill/>
            </a:ln>
          </p:spPr>
        </p:pic>
        <p:pic>
          <p:nvPicPr>
            <p:cNvPr id="7" name="Immagine 6">
              <a:extLst>
                <a:ext uri="{FF2B5EF4-FFF2-40B4-BE49-F238E27FC236}">
                  <a16:creationId xmlns:a16="http://schemas.microsoft.com/office/drawing/2014/main" id="{FB369458-C535-E66A-C2FF-6E2C49AD7184}"/>
                </a:ext>
              </a:extLst>
            </p:cNvPr>
            <p:cNvPicPr>
              <a:picLocks noChangeAspect="1"/>
            </p:cNvPicPr>
            <p:nvPr/>
          </p:nvPicPr>
          <p:blipFill>
            <a:blip r:embed="rId3"/>
            <a:stretch>
              <a:fillRect/>
            </a:stretch>
          </p:blipFill>
          <p:spPr>
            <a:xfrm>
              <a:off x="11162243" y="114454"/>
              <a:ext cx="792000" cy="792000"/>
            </a:xfrm>
            <a:prstGeom prst="rect">
              <a:avLst/>
            </a:prstGeom>
          </p:spPr>
        </p:pic>
        <p:sp>
          <p:nvSpPr>
            <p:cNvPr id="8" name="CasellaDiTesto 7">
              <a:extLst>
                <a:ext uri="{FF2B5EF4-FFF2-40B4-BE49-F238E27FC236}">
                  <a16:creationId xmlns:a16="http://schemas.microsoft.com/office/drawing/2014/main" id="{43518817-6978-B819-ABD8-633DA8D612CD}"/>
                </a:ext>
              </a:extLst>
            </p:cNvPr>
            <p:cNvSpPr txBox="1"/>
            <p:nvPr/>
          </p:nvSpPr>
          <p:spPr>
            <a:xfrm>
              <a:off x="9487729" y="510691"/>
              <a:ext cx="190322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5–19 </a:t>
              </a:r>
              <a:r>
                <a:rPr kumimoji="0" lang="it-IT" sz="1800" b="1" i="1" u="none" strike="noStrike" kern="1200" cap="none" spc="0" normalizeH="0" baseline="0" noProof="0" dirty="0" err="1">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May</a:t>
              </a:r>
              <a:r>
                <a:rPr kumimoji="0" lang="it-IT" sz="1800" b="1" i="1" u="none" strike="noStrike" kern="1200" cap="none" spc="0" normalizeH="0" baseline="0" noProof="0" dirty="0">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9" name="CasellaDiTesto 8">
              <a:extLst>
                <a:ext uri="{FF2B5EF4-FFF2-40B4-BE49-F238E27FC236}">
                  <a16:creationId xmlns:a16="http://schemas.microsoft.com/office/drawing/2014/main" id="{B006B9D8-49D4-825A-FEC0-74BBDE78750E}"/>
                </a:ext>
              </a:extLst>
            </p:cNvPr>
            <p:cNvSpPr txBox="1"/>
            <p:nvPr/>
          </p:nvSpPr>
          <p:spPr>
            <a:xfrm>
              <a:off x="5014176" y="191941"/>
              <a:ext cx="645915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10" name="CasellaDiTesto 9">
            <a:extLst>
              <a:ext uri="{FF2B5EF4-FFF2-40B4-BE49-F238E27FC236}">
                <a16:creationId xmlns:a16="http://schemas.microsoft.com/office/drawing/2014/main" id="{75E0D1CF-A340-530F-A91E-377889DF3A62}"/>
              </a:ext>
            </a:extLst>
          </p:cNvPr>
          <p:cNvSpPr txBox="1"/>
          <p:nvPr/>
        </p:nvSpPr>
        <p:spPr>
          <a:xfrm>
            <a:off x="242608" y="1105691"/>
            <a:ext cx="1152059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XPS SURFACE CHARACTERIZATION OF THE AGGREGATES</a:t>
            </a:r>
          </a:p>
        </p:txBody>
      </p:sp>
      <p:pic>
        <p:nvPicPr>
          <p:cNvPr id="12" name="Immagine 11" descr="Immagine che contiene interno, metallo, padella, argento&#10;&#10;Descrizione generata automaticamente">
            <a:extLst>
              <a:ext uri="{FF2B5EF4-FFF2-40B4-BE49-F238E27FC236}">
                <a16:creationId xmlns:a16="http://schemas.microsoft.com/office/drawing/2014/main" id="{59CDF14F-7833-853E-2E66-9E0711C22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228" y="1607859"/>
            <a:ext cx="1499492" cy="1999323"/>
          </a:xfrm>
          <a:prstGeom prst="rect">
            <a:avLst/>
          </a:prstGeom>
        </p:spPr>
      </p:pic>
      <p:pic>
        <p:nvPicPr>
          <p:cNvPr id="16" name="Immagine 15" descr="Immagine che contiene motore&#10;&#10;Descrizione generata automaticamente">
            <a:extLst>
              <a:ext uri="{FF2B5EF4-FFF2-40B4-BE49-F238E27FC236}">
                <a16:creationId xmlns:a16="http://schemas.microsoft.com/office/drawing/2014/main" id="{1595996E-2185-54BC-318E-F84950FBC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78" y="1607859"/>
            <a:ext cx="3550256" cy="1999322"/>
          </a:xfrm>
          <a:prstGeom prst="rect">
            <a:avLst/>
          </a:prstGeom>
        </p:spPr>
      </p:pic>
      <p:sp>
        <p:nvSpPr>
          <p:cNvPr id="19" name="Content Placeholder 6">
            <a:extLst>
              <a:ext uri="{FF2B5EF4-FFF2-40B4-BE49-F238E27FC236}">
                <a16:creationId xmlns:a16="http://schemas.microsoft.com/office/drawing/2014/main" id="{B485E817-FA36-4C3E-B917-EB24C43F02B6}"/>
              </a:ext>
            </a:extLst>
          </p:cNvPr>
          <p:cNvSpPr txBox="1">
            <a:spLocks/>
          </p:cNvSpPr>
          <p:nvPr/>
        </p:nvSpPr>
        <p:spPr>
          <a:xfrm>
            <a:off x="242608" y="3658220"/>
            <a:ext cx="5626564" cy="32004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UHV Chamber </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equipped with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VSW HA100 </a:t>
            </a:r>
            <a:r>
              <a:rPr kumimoji="0" lang="en-US" sz="16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analyser</a:t>
            </a: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XPS</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X-Ray source VG 8600 dual anode @ 1253.6eV (</a:t>
            </a:r>
            <a:r>
              <a:rPr kumimoji="0" lang="en-U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Mgk</a:t>
            </a:r>
            <a:r>
              <a:rPr kumimoji="0" lang="en-US" sz="1600" b="0"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a</a:t>
            </a:r>
            <a:r>
              <a:rPr kumimoji="0" lang="en-US" sz="1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UPS</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UV lamp, </a:t>
            </a:r>
            <a:r>
              <a:rPr kumimoji="0" lang="en-U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HeI</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(21.22eV) and </a:t>
            </a:r>
            <a:r>
              <a:rPr kumimoji="0" lang="en-U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HeII</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(40.8 eV)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AES</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e-beam LEG62 </a:t>
            </a:r>
            <a:r>
              <a:rPr kumimoji="0" lang="en-U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ThermoVG</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 3-5 KeV spot size down to 5</a:t>
            </a:r>
            <a:r>
              <a:rPr kumimoji="0" lang="en-US" sz="1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LEED</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LaB</a:t>
            </a:r>
            <a:r>
              <a:rPr kumimoji="0" lang="en-US" sz="1600" b="0" i="0" u="none" strike="noStrike" kern="1200" cap="none" spc="0" normalizeH="0" baseline="-25000" noProof="0" dirty="0">
                <a:ln>
                  <a:noFill/>
                </a:ln>
                <a:solidFill>
                  <a:prstClr val="black"/>
                </a:solidFill>
                <a:effectLst/>
                <a:uLnTx/>
                <a:uFillTx/>
                <a:latin typeface="Palatino Linotype" panose="02040502050505030304" pitchFamily="18" charset="0"/>
                <a:ea typeface="+mn-ea"/>
                <a:cs typeface="+mn-cs"/>
              </a:rPr>
              <a:t>6</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filament, reverse view, energy range 10-1000 eV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Ion Gun </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VG EX03: </a:t>
            </a:r>
            <a:r>
              <a:rPr kumimoji="0" lang="en-U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Ar</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0.3 to 3 KeV</a:t>
            </a:r>
          </a:p>
        </p:txBody>
      </p:sp>
      <p:pic>
        <p:nvPicPr>
          <p:cNvPr id="3" name="Picture 2">
            <a:extLst>
              <a:ext uri="{FF2B5EF4-FFF2-40B4-BE49-F238E27FC236}">
                <a16:creationId xmlns:a16="http://schemas.microsoft.com/office/drawing/2014/main" id="{5EC8AFF2-441C-431B-9336-1280A8CE8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733" y="1552340"/>
            <a:ext cx="2243423" cy="1950244"/>
          </a:xfrm>
          <a:prstGeom prst="rect">
            <a:avLst/>
          </a:prstGeom>
        </p:spPr>
      </p:pic>
      <p:pic>
        <p:nvPicPr>
          <p:cNvPr id="13" name="Picture 12">
            <a:extLst>
              <a:ext uri="{FF2B5EF4-FFF2-40B4-BE49-F238E27FC236}">
                <a16:creationId xmlns:a16="http://schemas.microsoft.com/office/drawing/2014/main" id="{1C532BE9-9BE2-4123-9E11-A11ADF004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9795" y="3663514"/>
            <a:ext cx="2251139" cy="1950244"/>
          </a:xfrm>
          <a:prstGeom prst="rect">
            <a:avLst/>
          </a:prstGeom>
        </p:spPr>
      </p:pic>
      <p:pic>
        <p:nvPicPr>
          <p:cNvPr id="15" name="Picture 14">
            <a:extLst>
              <a:ext uri="{FF2B5EF4-FFF2-40B4-BE49-F238E27FC236}">
                <a16:creationId xmlns:a16="http://schemas.microsoft.com/office/drawing/2014/main" id="{FC463E4B-236C-4599-8A2C-DEA07C61F6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2048" y="3658220"/>
            <a:ext cx="2243423" cy="1950244"/>
          </a:xfrm>
          <a:prstGeom prst="rect">
            <a:avLst/>
          </a:prstGeom>
        </p:spPr>
      </p:pic>
      <p:pic>
        <p:nvPicPr>
          <p:cNvPr id="18" name="Picture 17">
            <a:extLst>
              <a:ext uri="{FF2B5EF4-FFF2-40B4-BE49-F238E27FC236}">
                <a16:creationId xmlns:a16="http://schemas.microsoft.com/office/drawing/2014/main" id="{C681577D-2E51-4B03-844F-36B15D5E0B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9691" y="3658220"/>
            <a:ext cx="2251139" cy="1950244"/>
          </a:xfrm>
          <a:prstGeom prst="rect">
            <a:avLst/>
          </a:prstGeom>
        </p:spPr>
      </p:pic>
      <p:pic>
        <p:nvPicPr>
          <p:cNvPr id="21" name="Picture 20">
            <a:extLst>
              <a:ext uri="{FF2B5EF4-FFF2-40B4-BE49-F238E27FC236}">
                <a16:creationId xmlns:a16="http://schemas.microsoft.com/office/drawing/2014/main" id="{F025ED2D-15D9-4F79-AAC4-DD4DB95234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9795" y="1540939"/>
            <a:ext cx="2243423" cy="1950244"/>
          </a:xfrm>
          <a:prstGeom prst="rect">
            <a:avLst/>
          </a:prstGeom>
        </p:spPr>
      </p:pic>
      <p:pic>
        <p:nvPicPr>
          <p:cNvPr id="23" name="Picture 22">
            <a:extLst>
              <a:ext uri="{FF2B5EF4-FFF2-40B4-BE49-F238E27FC236}">
                <a16:creationId xmlns:a16="http://schemas.microsoft.com/office/drawing/2014/main" id="{B647842C-9DB6-4468-9E76-FDFD9FD9AA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76529" y="1567356"/>
            <a:ext cx="2236565" cy="1950244"/>
          </a:xfrm>
          <a:prstGeom prst="rect">
            <a:avLst/>
          </a:prstGeom>
        </p:spPr>
      </p:pic>
      <p:sp>
        <p:nvSpPr>
          <p:cNvPr id="24" name="CasellaDiTesto 20">
            <a:extLst>
              <a:ext uri="{FF2B5EF4-FFF2-40B4-BE49-F238E27FC236}">
                <a16:creationId xmlns:a16="http://schemas.microsoft.com/office/drawing/2014/main" id="{E6637185-2460-4253-9269-D0A7BC2651BF}"/>
              </a:ext>
            </a:extLst>
          </p:cNvPr>
          <p:cNvSpPr txBox="1"/>
          <p:nvPr/>
        </p:nvSpPr>
        <p:spPr>
          <a:xfrm>
            <a:off x="6466727" y="5764100"/>
            <a:ext cx="545616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Palatino Linotype" panose="02040502050505030304" pitchFamily="18" charset="0"/>
                <a:ea typeface="SimSun" panose="02010600030101010101" pitchFamily="2" charset="-122"/>
                <a:cs typeface="Times New Roman" panose="02020603050405020304" pitchFamily="18" charset="0"/>
              </a:rPr>
              <a:t>XPS spectra @ PE=20eV of all chemical species on the surface, for quantitative analysis of Clinoptilolite in powder form (supported on carbon tape)</a:t>
            </a:r>
          </a:p>
        </p:txBody>
      </p:sp>
    </p:spTree>
    <p:extLst>
      <p:ext uri="{BB962C8B-B14F-4D97-AF65-F5344CB8AC3E}">
        <p14:creationId xmlns:p14="http://schemas.microsoft.com/office/powerpoint/2010/main" val="366930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a:extLst>
              <a:ext uri="{FF2B5EF4-FFF2-40B4-BE49-F238E27FC236}">
                <a16:creationId xmlns:a16="http://schemas.microsoft.com/office/drawing/2014/main" id="{BBF51020-566B-69EC-6CE5-3CD6C12A533F}"/>
              </a:ext>
            </a:extLst>
          </p:cNvPr>
          <p:cNvGrpSpPr/>
          <p:nvPr/>
        </p:nvGrpSpPr>
        <p:grpSpPr>
          <a:xfrm>
            <a:off x="0" y="97126"/>
            <a:ext cx="12192000" cy="830996"/>
            <a:chOff x="0" y="97126"/>
            <a:chExt cx="12192000" cy="830996"/>
          </a:xfrm>
        </p:grpSpPr>
        <p:sp>
          <p:nvSpPr>
            <p:cNvPr id="4" name="Rettangolo 3">
              <a:extLst>
                <a:ext uri="{FF2B5EF4-FFF2-40B4-BE49-F238E27FC236}">
                  <a16:creationId xmlns:a16="http://schemas.microsoft.com/office/drawing/2014/main" id="{7109D9CA-B2F8-34A5-11C7-BB4714AF92E7}"/>
                </a:ext>
              </a:extLst>
            </p:cNvPr>
            <p:cNvSpPr/>
            <p:nvPr/>
          </p:nvSpPr>
          <p:spPr>
            <a:xfrm>
              <a:off x="0" y="97127"/>
              <a:ext cx="12192000" cy="830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435E4BFB-A760-244D-1540-AD0483EE84C5}"/>
                </a:ext>
              </a:extLst>
            </p:cNvPr>
            <p:cNvPicPr>
              <a:picLocks noChangeAspect="1"/>
            </p:cNvPicPr>
            <p:nvPr/>
          </p:nvPicPr>
          <p:blipFill>
            <a:blip r:embed="rId2"/>
            <a:stretch>
              <a:fillRect/>
            </a:stretch>
          </p:blipFill>
          <p:spPr>
            <a:xfrm>
              <a:off x="242608" y="97126"/>
              <a:ext cx="2129120" cy="830996"/>
            </a:xfrm>
            <a:prstGeom prst="rect">
              <a:avLst/>
            </a:prstGeom>
            <a:ln>
              <a:noFill/>
            </a:ln>
          </p:spPr>
        </p:pic>
        <p:pic>
          <p:nvPicPr>
            <p:cNvPr id="11" name="Immagine 10">
              <a:extLst>
                <a:ext uri="{FF2B5EF4-FFF2-40B4-BE49-F238E27FC236}">
                  <a16:creationId xmlns:a16="http://schemas.microsoft.com/office/drawing/2014/main" id="{16A6B678-33D7-D255-E662-3BF12F0525C9}"/>
                </a:ext>
              </a:extLst>
            </p:cNvPr>
            <p:cNvPicPr>
              <a:picLocks noChangeAspect="1"/>
            </p:cNvPicPr>
            <p:nvPr/>
          </p:nvPicPr>
          <p:blipFill>
            <a:blip r:embed="rId3"/>
            <a:stretch>
              <a:fillRect/>
            </a:stretch>
          </p:blipFill>
          <p:spPr>
            <a:xfrm>
              <a:off x="11162243" y="114454"/>
              <a:ext cx="792000" cy="792000"/>
            </a:xfrm>
            <a:prstGeom prst="rect">
              <a:avLst/>
            </a:prstGeom>
          </p:spPr>
        </p:pic>
        <p:sp>
          <p:nvSpPr>
            <p:cNvPr id="20" name="CasellaDiTesto 19">
              <a:extLst>
                <a:ext uri="{FF2B5EF4-FFF2-40B4-BE49-F238E27FC236}">
                  <a16:creationId xmlns:a16="http://schemas.microsoft.com/office/drawing/2014/main" id="{62B71E85-520D-5537-B7A4-7A78B5492C78}"/>
                </a:ext>
              </a:extLst>
            </p:cNvPr>
            <p:cNvSpPr txBox="1"/>
            <p:nvPr/>
          </p:nvSpPr>
          <p:spPr>
            <a:xfrm>
              <a:off x="9487729" y="510691"/>
              <a:ext cx="1903228" cy="369332"/>
            </a:xfrm>
            <a:prstGeom prst="rect">
              <a:avLst/>
            </a:prstGeom>
            <a:noFill/>
          </p:spPr>
          <p:txBody>
            <a:bodyPr wrap="square">
              <a:spAutoFit/>
            </a:bodyPr>
            <a:lstStyle/>
            <a:p>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5–19 </a:t>
              </a:r>
              <a:r>
                <a:rPr lang="it-IT" b="1" i="1" dirty="0" err="1">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May</a:t>
              </a:r>
              <a:r>
                <a:rPr lang="it-IT"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2023</a:t>
              </a:r>
            </a:p>
          </p:txBody>
        </p:sp>
        <p:sp>
          <p:nvSpPr>
            <p:cNvPr id="23" name="CasellaDiTesto 22">
              <a:extLst>
                <a:ext uri="{FF2B5EF4-FFF2-40B4-BE49-F238E27FC236}">
                  <a16:creationId xmlns:a16="http://schemas.microsoft.com/office/drawing/2014/main" id="{53726926-6455-3F71-650C-B94CCF0A2CDA}"/>
                </a:ext>
              </a:extLst>
            </p:cNvPr>
            <p:cNvSpPr txBox="1"/>
            <p:nvPr/>
          </p:nvSpPr>
          <p:spPr>
            <a:xfrm>
              <a:off x="5014176" y="191941"/>
              <a:ext cx="6459159" cy="369332"/>
            </a:xfrm>
            <a:prstGeom prst="rect">
              <a:avLst/>
            </a:prstGeom>
            <a:noFill/>
          </p:spPr>
          <p:txBody>
            <a:bodyPr wrap="square">
              <a:spAutoFit/>
            </a:bodyPr>
            <a:lstStyle/>
            <a:p>
              <a:r>
                <a:rPr lang="en-US"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4th International Online Conference on Nanomaterials</a:t>
              </a:r>
            </a:p>
          </p:txBody>
        </p:sp>
      </p:grpSp>
      <p:sp>
        <p:nvSpPr>
          <p:cNvPr id="24" name="CasellaDiTesto 23">
            <a:extLst>
              <a:ext uri="{FF2B5EF4-FFF2-40B4-BE49-F238E27FC236}">
                <a16:creationId xmlns:a16="http://schemas.microsoft.com/office/drawing/2014/main" id="{22379AA3-22CA-7537-6ED9-6EBA82DDAB1D}"/>
              </a:ext>
            </a:extLst>
          </p:cNvPr>
          <p:cNvSpPr txBox="1"/>
          <p:nvPr/>
        </p:nvSpPr>
        <p:spPr>
          <a:xfrm>
            <a:off x="472961" y="1062731"/>
            <a:ext cx="11246078" cy="461665"/>
          </a:xfrm>
          <a:prstGeom prst="rect">
            <a:avLst/>
          </a:prstGeom>
          <a:noFill/>
        </p:spPr>
        <p:txBody>
          <a:bodyPr wrap="square">
            <a:spAutoFit/>
          </a:bodyPr>
          <a:lstStyle/>
          <a:p>
            <a:pPr algn="ctr"/>
            <a:r>
              <a:rPr lang="en-GB" sz="2400" b="1" i="1"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CONCLUSIONS</a:t>
            </a:r>
          </a:p>
        </p:txBody>
      </p:sp>
      <p:sp>
        <p:nvSpPr>
          <p:cNvPr id="25" name="CasellaDiTesto 24">
            <a:extLst>
              <a:ext uri="{FF2B5EF4-FFF2-40B4-BE49-F238E27FC236}">
                <a16:creationId xmlns:a16="http://schemas.microsoft.com/office/drawing/2014/main" id="{9F9C043C-B3DB-1DB8-1CD1-A87D5DC37EBA}"/>
              </a:ext>
            </a:extLst>
          </p:cNvPr>
          <p:cNvSpPr txBox="1"/>
          <p:nvPr/>
        </p:nvSpPr>
        <p:spPr>
          <a:xfrm>
            <a:off x="878435" y="1659005"/>
            <a:ext cx="10435130" cy="4247317"/>
          </a:xfrm>
          <a:prstGeom prst="rect">
            <a:avLst/>
          </a:prstGeom>
          <a:noFill/>
        </p:spPr>
        <p:txBody>
          <a:bodyPr wrap="square">
            <a:spAutoFit/>
          </a:bodyPr>
          <a:lstStyle/>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Natural clinoptilolite has a nanostructured texture, that is made of 40 nm thick single lamellar crystals stacked together;</a:t>
            </a:r>
          </a:p>
          <a:p>
            <a:pPr marL="400050" indent="-400050" algn="just">
              <a:buFont typeface="+mj-lt"/>
              <a:buAutoNum type="romanUcPeriod"/>
            </a:pPr>
            <a:endPar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clinoptilolite structure can be exfoliated by applying a friction force to the sample surface; </a:t>
            </a:r>
          </a:p>
          <a:p>
            <a:pPr marL="400050" indent="-400050" algn="just">
              <a:buFont typeface="+mj-lt"/>
              <a:buAutoNum type="romanUcPeriod"/>
            </a:pPr>
            <a:endPar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The number of the lamellas per aggregate and the average size of the both aggregates and single lamellar crystals can be easily obtained by the morphological analysis (TEM);</a:t>
            </a:r>
          </a:p>
          <a:p>
            <a:pPr marL="400050" indent="-400050" algn="just">
              <a:buFont typeface="+mj-lt"/>
              <a:buAutoNum type="romanUcPeriod"/>
            </a:pPr>
            <a:endParaRPr lang="en-US" dirty="0">
              <a:solidFill>
                <a:srgbClr val="002060"/>
              </a:solidFill>
              <a:highlight>
                <a:srgbClr val="FFFF00"/>
              </a:highlight>
              <a:latin typeface="Palatino Linotype" panose="02040502050505030304" pitchFamily="18" charset="0"/>
              <a:ea typeface="SimSun" panose="02010600030101010101" pitchFamily="2" charset="-122"/>
              <a:cs typeface="Times New Roman" panose="02020603050405020304" pitchFamily="18" charset="0"/>
            </a:endParaRPr>
          </a:p>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Zeolite type identification and the homogeneity of the elemental composition has been determined by EDS analysis;</a:t>
            </a:r>
          </a:p>
          <a:p>
            <a:pPr marL="400050" indent="-400050" algn="just">
              <a:buFont typeface="+mj-lt"/>
              <a:buAutoNum type="romanUcPeriod"/>
            </a:pPr>
            <a:endParaRPr lang="en-US" dirty="0">
              <a:solidFill>
                <a:srgbClr val="002060"/>
              </a:solidFill>
              <a:highlight>
                <a:srgbClr val="FFFF00"/>
              </a:highlight>
              <a:latin typeface="Palatino Linotype" panose="02040502050505030304" pitchFamily="18" charset="0"/>
              <a:ea typeface="SimSun" panose="02010600030101010101" pitchFamily="2" charset="-122"/>
              <a:cs typeface="Times New Roman" panose="02020603050405020304" pitchFamily="18" charset="0"/>
            </a:endParaRPr>
          </a:p>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Clinoptilolite nanoplatelets can be conveniently obtain by using the abrasion-drill technology;</a:t>
            </a:r>
          </a:p>
          <a:p>
            <a:pPr marL="400050" indent="-400050" algn="just">
              <a:buFont typeface="+mj-lt"/>
              <a:buAutoNum type="romanUcPeriod"/>
            </a:pPr>
            <a:endPar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endParaRPr>
          </a:p>
          <a:p>
            <a:pPr marL="400050" indent="-400050" algn="just">
              <a:buFont typeface="+mj-lt"/>
              <a:buAutoNum type="romanUcPeriod"/>
            </a:pPr>
            <a:r>
              <a:rPr lang="en-US" dirty="0">
                <a:solidFill>
                  <a:srgbClr val="002060"/>
                </a:solidFill>
                <a:latin typeface="Palatino Linotype" panose="02040502050505030304" pitchFamily="18" charset="0"/>
                <a:ea typeface="SimSun" panose="02010600030101010101" pitchFamily="2" charset="-122"/>
                <a:cs typeface="Times New Roman" panose="02020603050405020304" pitchFamily="18" charset="0"/>
              </a:rPr>
              <a:t> The obtained nanoplatelets have a convenient shape to be used in a supported form as required to fabricate molecular traps for VOCs.</a:t>
            </a:r>
          </a:p>
        </p:txBody>
      </p:sp>
    </p:spTree>
    <p:extLst>
      <p:ext uri="{BB962C8B-B14F-4D97-AF65-F5344CB8AC3E}">
        <p14:creationId xmlns:p14="http://schemas.microsoft.com/office/powerpoint/2010/main" val="9169240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2653</TotalTime>
  <Words>1048</Words>
  <Application>Microsoft Office PowerPoint</Application>
  <PresentationFormat>Widescreen</PresentationFormat>
  <Paragraphs>148</Paragraphs>
  <Slides>9</Slides>
  <Notes>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9</vt:i4>
      </vt:variant>
    </vt:vector>
  </HeadingPairs>
  <TitlesOfParts>
    <vt:vector size="16" baseType="lpstr">
      <vt:lpstr>Arial</vt:lpstr>
      <vt:lpstr>Calibri</vt:lpstr>
      <vt:lpstr>Calibri Light</vt:lpstr>
      <vt:lpstr>Palatino Linotype</vt:lpstr>
      <vt:lpstr>Symbol</vt:lpstr>
      <vt:lpstr>Tema di Office</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Loredana Schiavo</dc:creator>
  <cp:lastModifiedBy>Loredana Schiavo</cp:lastModifiedBy>
  <cp:revision>241</cp:revision>
  <cp:lastPrinted>2023-03-10T14:09:43Z</cp:lastPrinted>
  <dcterms:created xsi:type="dcterms:W3CDTF">2023-02-20T14:41:37Z</dcterms:created>
  <dcterms:modified xsi:type="dcterms:W3CDTF">2023-03-15T11:28:36Z</dcterms:modified>
</cp:coreProperties>
</file>