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8" r:id="rId2"/>
    <p:sldId id="277" r:id="rId3"/>
    <p:sldId id="288" r:id="rId4"/>
    <p:sldId id="279" r:id="rId5"/>
    <p:sldId id="281" r:id="rId6"/>
    <p:sldId id="290" r:id="rId7"/>
    <p:sldId id="295" r:id="rId8"/>
    <p:sldId id="294" r:id="rId9"/>
    <p:sldId id="291" r:id="rId10"/>
    <p:sldId id="287" r:id="rId11"/>
    <p:sldId id="286" r:id="rId12"/>
    <p:sldId id="284" r:id="rId13"/>
    <p:sldId id="285" r:id="rId14"/>
    <p:sldId id="261" r:id="rId15"/>
    <p:sldId id="292" r:id="rId16"/>
    <p:sldId id="263" r:id="rId17"/>
    <p:sldId id="266" r:id="rId18"/>
    <p:sldId id="267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6EAB40-021A-4337-8074-ED646C03A2CF}" type="datetimeFigureOut">
              <a:rPr lang="ar-EG" smtClean="0"/>
              <a:t>23/07/1444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767740-8B3D-49A3-8EE6-5FA72673BC59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TH-PMM Group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C425459-3BFB-4F88-ADE3-516744B50585}" type="datetime1">
              <a:rPr lang="en-US" smtClean="0"/>
              <a:t>2/13/2023</a:t>
            </a:fld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F0A-8DEA-4085-93B7-A73769CF741A}" type="slidenum">
              <a:rPr lang="ar-EG" smtClean="0"/>
              <a:t>1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3608-B547-48D3-857A-E18D0D18E1F5}" type="datetime1">
              <a:rPr lang="en-US" smtClean="0">
                <a:solidFill>
                  <a:schemeClr val="tx2"/>
                </a:solidFill>
              </a:rPr>
              <a:t>2/13/2023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/>
                </a:solidFill>
              </a:rPr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342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20" name="Picture 5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65342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1912" y="337256"/>
            <a:ext cx="8715375" cy="351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69900" marR="0" lvl="0" indent="-469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469900" marR="0" lvl="0" indent="-469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69900" marR="0" lvl="0" indent="-46990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912" y="3133574"/>
            <a:ext cx="921543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Physics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Department, Faculty of Science, Beni-Suef University, Egypt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eaLnBrk="0" hangingPunct="0"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04800" y="4604266"/>
            <a:ext cx="8839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400" b="1" i="1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u="sng" kern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Ahmed M. Mehany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074435"/>
            <a:ext cx="732088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kern="0" dirty="0">
                <a:latin typeface="Garamond" panose="02020404030301010803" pitchFamily="18" charset="0"/>
                <a:cs typeface="Arial" panose="020B0604020202020204" pitchFamily="34" charset="0"/>
              </a:rPr>
              <a:t>“ </a:t>
            </a:r>
            <a:r>
              <a:rPr lang="en-US" sz="3600" b="1" dirty="0" smtClean="0"/>
              <a:t>Detection of CO2 pollutions based on Phononic crystals</a:t>
            </a:r>
            <a:r>
              <a:rPr lang="en-US" sz="3600" b="1" kern="0" dirty="0" smtClean="0">
                <a:latin typeface="Garamond" panose="02020404030301010803" pitchFamily="18" charset="0"/>
                <a:cs typeface="Arial" panose="020B0604020202020204" pitchFamily="34" charset="0"/>
              </a:rPr>
              <a:t>”</a:t>
            </a:r>
            <a:endParaRPr lang="ar-EG" sz="3600" b="1" kern="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11993" y="1083068"/>
            <a:ext cx="78486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4th International Online Conference on Nanomaterials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(2023)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sciforum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37841"/>
            <a:ext cx="8320087" cy="722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chemeClr val="tx2"/>
                </a:solidFill>
              </a:rPr>
              <a:t>2/13/2023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/>
                </a:solidFill>
              </a:r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10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65342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36650"/>
            <a:ext cx="6121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599" y="5727700"/>
            <a:ext cx="706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Transmission spectrum of a 1D </a:t>
            </a:r>
            <a:r>
              <a:rPr lang="en-US" b="1" dirty="0">
                <a:solidFill>
                  <a:srgbClr val="FF0000"/>
                </a:solidFill>
              </a:rPr>
              <a:t>PnC structure (Concrete/Epoxy)</a:t>
            </a:r>
            <a:r>
              <a:rPr lang="en-US" b="1" baseline="30000" dirty="0">
                <a:solidFill>
                  <a:srgbClr val="FF0000"/>
                </a:solidFill>
              </a:rPr>
              <a:t>5</a:t>
            </a:r>
            <a:r>
              <a:rPr lang="en-US" b="1" dirty="0">
                <a:solidFill>
                  <a:srgbClr val="FF0000"/>
                </a:solidFill>
              </a:rPr>
              <a:t> at </a:t>
            </a:r>
            <a:r>
              <a:rPr lang="en-US" b="1" dirty="0" smtClean="0">
                <a:solidFill>
                  <a:srgbClr val="FF0000"/>
                </a:solidFill>
              </a:rPr>
              <a:t>      different </a:t>
            </a:r>
            <a:r>
              <a:rPr lang="en-US" b="1" dirty="0">
                <a:solidFill>
                  <a:srgbClr val="FF0000"/>
                </a:solidFill>
              </a:rPr>
              <a:t>neutrons fluences </a:t>
            </a:r>
            <a:r>
              <a:rPr lang="en-US" b="1" dirty="0" smtClean="0">
                <a:solidFill>
                  <a:srgbClr val="FF0000"/>
                </a:solidFill>
              </a:rPr>
              <a:t> (at </a:t>
            </a:r>
            <a:r>
              <a:rPr lang="en-US" b="1" dirty="0">
                <a:solidFill>
                  <a:srgbClr val="FF0000"/>
                </a:solidFill>
              </a:rPr>
              <a:t>room </a:t>
            </a:r>
            <a:r>
              <a:rPr lang="en-US" b="1" dirty="0" smtClean="0">
                <a:solidFill>
                  <a:srgbClr val="FF0000"/>
                </a:solidFill>
              </a:rPr>
              <a:t>temperature).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39000" y="1563914"/>
                <a:ext cx="18723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co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/>
                      </a:rPr>
                      <m:t> </m:t>
                    </m:r>
                  </m:oMath>
                </a14:m>
                <a:r>
                  <a:rPr lang="en-US" dirty="0"/>
                  <a:t>is the Young's modulus of unirradiated Concrete</a:t>
                </a:r>
                <a:endParaRPr lang="ar-EG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563914"/>
                <a:ext cx="1872343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45" r="19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46043" y="2799693"/>
                <a:ext cx="17653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c</m:t>
                        </m:r>
                      </m:sub>
                    </m:sSub>
                    <m:r>
                      <a:rPr lang="en-US" i="1">
                        <a:latin typeface="Cambria Math" panose="02040503050406030204"/>
                      </a:rPr>
                      <m:t> </m:t>
                    </m:r>
                  </m:oMath>
                </a14:m>
                <a:r>
                  <a:rPr lang="en-US" dirty="0"/>
                  <a:t>is the Young's modulus of concrete after neutron irradiation</a:t>
                </a:r>
                <a:endParaRPr lang="ar-EG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043" y="2799693"/>
                <a:ext cx="1765300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21" t="-41" r="21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152400"/>
            <a:ext cx="28956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Theoretical Nano Photonics &amp; Nano Phononics Lab. Faculty of science </a:t>
            </a: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Beni</a:t>
            </a:r>
            <a:r>
              <a:rPr lang="en-US" sz="1400" b="1" dirty="0" smtClean="0">
                <a:solidFill>
                  <a:schemeClr val="tx2"/>
                </a:solidFill>
              </a:rPr>
              <a:t> -</a:t>
            </a:r>
            <a:r>
              <a:rPr lang="en-US" sz="1400" b="1" dirty="0" err="1" smtClean="0">
                <a:solidFill>
                  <a:schemeClr val="tx2"/>
                </a:solidFill>
              </a:rPr>
              <a:t>Suef</a:t>
            </a:r>
            <a:r>
              <a:rPr lang="en-US" sz="1400" b="1" dirty="0" smtClean="0">
                <a:solidFill>
                  <a:schemeClr val="tx2"/>
                </a:solidFill>
              </a:rPr>
              <a:t> University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6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65342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534518"/>
            <a:ext cx="83832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</a:rPr>
              <a:t>- As </a:t>
            </a:r>
            <a:r>
              <a:rPr lang="en-US" sz="2800" dirty="0">
                <a:solidFill>
                  <a:srgbClr val="002060"/>
                </a:solidFill>
              </a:rPr>
              <a:t>shown in </a:t>
            </a:r>
            <a:r>
              <a:rPr lang="en-US" sz="2800" dirty="0" smtClean="0">
                <a:solidFill>
                  <a:srgbClr val="002060"/>
                </a:solidFill>
              </a:rPr>
              <a:t>the figure, once </a:t>
            </a:r>
            <a:r>
              <a:rPr lang="en-US" sz="2800" dirty="0">
                <a:solidFill>
                  <a:srgbClr val="002060"/>
                </a:solidFill>
              </a:rPr>
              <a:t>the incident neutrons fluence on the concrete reached </a:t>
            </a:r>
            <a:r>
              <a:rPr lang="en-US" sz="2800" dirty="0">
                <a:solidFill>
                  <a:srgbClr val="FF0000"/>
                </a:solidFill>
              </a:rPr>
              <a:t>1×10</a:t>
            </a:r>
            <a:r>
              <a:rPr lang="en-US" sz="2800" baseline="30000" dirty="0">
                <a:solidFill>
                  <a:srgbClr val="FF0000"/>
                </a:solidFill>
              </a:rPr>
              <a:t>19 </a:t>
            </a:r>
            <a:r>
              <a:rPr lang="en-US" sz="2800" dirty="0">
                <a:solidFill>
                  <a:srgbClr val="FF0000"/>
                </a:solidFill>
              </a:rPr>
              <a:t>n cm</a:t>
            </a:r>
            <a:r>
              <a:rPr lang="en-US" sz="2800" baseline="30000" dirty="0">
                <a:solidFill>
                  <a:srgbClr val="FF0000"/>
                </a:solidFill>
              </a:rPr>
              <a:t>-2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the Young’s modulus of the concrete significantly </a:t>
            </a:r>
            <a:r>
              <a:rPr lang="en-US" sz="2800" dirty="0" smtClean="0">
                <a:solidFill>
                  <a:srgbClr val="002060"/>
                </a:solidFill>
              </a:rPr>
              <a:t>decreased.</a:t>
            </a:r>
          </a:p>
          <a:p>
            <a:pPr algn="just"/>
            <a:endParaRPr lang="en-US" sz="2800" dirty="0">
              <a:solidFill>
                <a:srgbClr val="00206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</a:rPr>
              <a:t>- For epoxy, experiments proved that the </a:t>
            </a:r>
            <a:r>
              <a:rPr lang="en-US" sz="2800" dirty="0" smtClean="0">
                <a:solidFill>
                  <a:srgbClr val="FF0000"/>
                </a:solidFill>
              </a:rPr>
              <a:t>Young's modulus of epoxy is almost constant</a:t>
            </a:r>
            <a:r>
              <a:rPr lang="en-US" sz="2800" dirty="0" smtClean="0">
                <a:solidFill>
                  <a:srgbClr val="002060"/>
                </a:solidFill>
              </a:rPr>
              <a:t> under neutrons irradiation over a wide fluence range. </a:t>
            </a:r>
            <a:endParaRPr lang="ar-EG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152400"/>
            <a:ext cx="28956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Theoretical Nano Photonics &amp; Nano Phononics Lab. Faculty of science </a:t>
            </a: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Beni</a:t>
            </a:r>
            <a:r>
              <a:rPr lang="en-US" sz="1400" b="1" dirty="0" smtClean="0">
                <a:solidFill>
                  <a:schemeClr val="tx2"/>
                </a:solidFill>
              </a:rPr>
              <a:t> -</a:t>
            </a:r>
            <a:r>
              <a:rPr lang="en-US" sz="1400" b="1" dirty="0" err="1" smtClean="0">
                <a:solidFill>
                  <a:schemeClr val="tx2"/>
                </a:solidFill>
              </a:rPr>
              <a:t>Suef</a:t>
            </a:r>
            <a:r>
              <a:rPr lang="en-US" sz="1400" b="1" dirty="0" smtClean="0">
                <a:solidFill>
                  <a:schemeClr val="tx2"/>
                </a:solidFill>
              </a:rPr>
              <a:t> University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6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65342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39825"/>
            <a:ext cx="61214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3943" y="3149146"/>
                <a:ext cx="885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/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c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𝑜</m:t>
                        </m:r>
                      </m:sub>
                    </m:sSub>
                  </m:oMath>
                </a14:m>
                <a:endParaRPr lang="ar-EG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43" y="3149146"/>
                <a:ext cx="88556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1" t="-49" r="11" b="15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152400"/>
            <a:ext cx="28956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Theoretical Nano Photonics &amp; Nano Phononics Lab. Faculty of science </a:t>
            </a: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Beni</a:t>
            </a:r>
            <a:r>
              <a:rPr lang="en-US" sz="1400" b="1" dirty="0" smtClean="0">
                <a:solidFill>
                  <a:schemeClr val="tx2"/>
                </a:solidFill>
              </a:rPr>
              <a:t> -</a:t>
            </a:r>
            <a:r>
              <a:rPr lang="en-US" sz="1400" b="1" dirty="0" err="1" smtClean="0">
                <a:solidFill>
                  <a:schemeClr val="tx2"/>
                </a:solidFill>
              </a:rPr>
              <a:t>Suef</a:t>
            </a:r>
            <a:r>
              <a:rPr lang="en-US" sz="1400" b="1" dirty="0" smtClean="0">
                <a:solidFill>
                  <a:schemeClr val="tx2"/>
                </a:solidFill>
              </a:rPr>
              <a:t> University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6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65342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1371600" y="1009572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The sensitivity of the concrete PnC to neutrons fluence 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ar-EG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4" y="1587954"/>
            <a:ext cx="6315528" cy="473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14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9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412" y="3505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transmission spectra of the (Concrete/Epoxy)</a:t>
            </a:r>
            <a:r>
              <a:rPr lang="en-US" sz="2400" baseline="30000" dirty="0">
                <a:solidFill>
                  <a:srgbClr val="002060"/>
                </a:solidFill>
              </a:rPr>
              <a:t>5</a:t>
            </a:r>
            <a:r>
              <a:rPr lang="en-US" sz="2400" dirty="0">
                <a:solidFill>
                  <a:srgbClr val="002060"/>
                </a:solidFill>
              </a:rPr>
              <a:t> PnC were re-calculated at neutrons fluence of 1×10</a:t>
            </a:r>
            <a:r>
              <a:rPr lang="en-US" sz="2400" baseline="30000" dirty="0">
                <a:solidFill>
                  <a:srgbClr val="002060"/>
                </a:solidFill>
              </a:rPr>
              <a:t>19</a:t>
            </a:r>
            <a:r>
              <a:rPr lang="en-US" sz="2400" dirty="0">
                <a:solidFill>
                  <a:srgbClr val="002060"/>
                </a:solidFill>
              </a:rPr>
              <a:t> n cm</a:t>
            </a:r>
            <a:r>
              <a:rPr lang="en-US" sz="2400" baseline="30000" dirty="0">
                <a:solidFill>
                  <a:srgbClr val="002060"/>
                </a:solidFill>
              </a:rPr>
              <a:t>-2</a:t>
            </a:r>
            <a:r>
              <a:rPr lang="en-US" sz="2400" dirty="0">
                <a:solidFill>
                  <a:srgbClr val="002060"/>
                </a:solidFill>
              </a:rPr>
              <a:t> at </a:t>
            </a:r>
            <a:r>
              <a:rPr lang="en-US" sz="2400" dirty="0">
                <a:solidFill>
                  <a:srgbClr val="FF0000"/>
                </a:solidFill>
              </a:rPr>
              <a:t>temperature </a:t>
            </a:r>
            <a:r>
              <a:rPr lang="en-US" sz="2400" dirty="0" smtClean="0">
                <a:solidFill>
                  <a:srgbClr val="FF0000"/>
                </a:solidFill>
              </a:rPr>
              <a:t>influences.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  <p:sp>
        <p:nvSpPr>
          <p:cNvPr id="3" name="Rectangle 2"/>
          <p:cNvSpPr/>
          <p:nvPr/>
        </p:nvSpPr>
        <p:spPr>
          <a:xfrm>
            <a:off x="227806" y="1542395"/>
            <a:ext cx="8612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1-Therefore, in order to construct neutrons detector based on the concrete material, </a:t>
            </a:r>
            <a:r>
              <a:rPr lang="en-US" sz="2400" b="1" dirty="0" smtClean="0">
                <a:solidFill>
                  <a:srgbClr val="0070C0"/>
                </a:solidFill>
              </a:rPr>
              <a:t>effects </a:t>
            </a:r>
            <a:r>
              <a:rPr lang="en-US" sz="2400" b="1" dirty="0">
                <a:solidFill>
                  <a:srgbClr val="0070C0"/>
                </a:solidFill>
              </a:rPr>
              <a:t>of the induced temperature has to be taken into account.</a:t>
            </a:r>
            <a:endParaRPr lang="ar-EG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15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9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572000"/>
            <a:ext cx="7980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2- The </a:t>
            </a:r>
            <a:r>
              <a:rPr lang="en-US" sz="2400" b="1" dirty="0">
                <a:solidFill>
                  <a:srgbClr val="0070C0"/>
                </a:solidFill>
              </a:rPr>
              <a:t>temperature effect on the concrete PnC was opposite to the influence of neutron </a:t>
            </a:r>
            <a:r>
              <a:rPr lang="en-US" sz="2400" b="1" dirty="0" smtClean="0">
                <a:solidFill>
                  <a:srgbClr val="0070C0"/>
                </a:solidFill>
              </a:rPr>
              <a:t>irradiation.</a:t>
            </a:r>
            <a:endParaRPr lang="ar-EG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2578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3- Epoxy </a:t>
            </a:r>
            <a:r>
              <a:rPr lang="en-US" sz="2400" b="1" dirty="0">
                <a:solidFill>
                  <a:srgbClr val="0070C0"/>
                </a:solidFill>
              </a:rPr>
              <a:t>Young's modulus decreased much larger than of the </a:t>
            </a:r>
            <a:r>
              <a:rPr lang="en-US" sz="2400" b="1" dirty="0" smtClean="0">
                <a:solidFill>
                  <a:srgbClr val="0070C0"/>
                </a:solidFill>
              </a:rPr>
              <a:t>concrete with temperature effects. </a:t>
            </a:r>
            <a:endParaRPr lang="ar-EG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16967"/>
            <a:ext cx="5581650" cy="433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16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10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8" y="1483709"/>
            <a:ext cx="5318589" cy="39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885" y="5520960"/>
            <a:ext cx="6164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(Al/Epoxy)</a:t>
            </a:r>
            <a:r>
              <a:rPr lang="en-US" sz="2800" baseline="30000" dirty="0">
                <a:solidFill>
                  <a:srgbClr val="002060"/>
                </a:solidFill>
              </a:rPr>
              <a:t>4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with concrete in the middle. </a:t>
            </a:r>
            <a:endParaRPr lang="ar-EG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652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Local resonance in a 1D concrete phononic crystal</a:t>
            </a:r>
            <a:r>
              <a:rPr lang="en-US" sz="2400" i="1" dirty="0">
                <a:solidFill>
                  <a:srgbClr val="002060"/>
                </a:solidFill>
              </a:rPr>
              <a:t>. </a:t>
            </a:r>
            <a:endParaRPr lang="ar-EG" sz="2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17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10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892213"/>
            <a:ext cx="66632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Conclusions Future Research</a:t>
            </a:r>
            <a:endParaRPr lang="ar-EG" sz="4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87" y="3949482"/>
            <a:ext cx="79804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* Studying a detector capable  of detection ions from Z = 1 to 92,  based on phononic crystal.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115" y="2133600"/>
            <a:ext cx="798042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Neutron detection is achieved over a wide range of fluence by phononic crystals using a material of great practical importance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Concrete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6010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ajyal\Desktop\images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38650"/>
            <a:ext cx="646588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12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chemeClr val="tx2"/>
                </a:solidFill>
              </a:rPr>
              <a:t>2/13/2023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/>
                </a:solidFill>
              </a:r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471" y="1066800"/>
            <a:ext cx="8394700" cy="7620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EG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/>
            </a:endParaRPr>
          </a:p>
        </p:txBody>
      </p:sp>
      <p:pic>
        <p:nvPicPr>
          <p:cNvPr id="10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65342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10211" y="874693"/>
            <a:ext cx="18389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ndalus" panose="02020603050405020304" pitchFamily="18" charset="-78"/>
              </a:rPr>
              <a:t>OUTLINE</a:t>
            </a:r>
            <a:endParaRPr lang="en-US" sz="28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471" y="2209800"/>
            <a:ext cx="8599102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3200" b="1" dirty="0" smtClean="0">
                <a:cs typeface="Aharoni" pitchFamily="2" charset="-79"/>
              </a:rPr>
              <a:t>Detection of CO2 pollutions based on Phononic crystals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cs typeface="Aharoni" pitchFamily="2" charset="-79"/>
              </a:rPr>
              <a:t>2. Phononic Crystal as a </a:t>
            </a:r>
            <a:r>
              <a:rPr lang="en-US" sz="3200" b="1" dirty="0" smtClean="0">
                <a:cs typeface="Aharoni" pitchFamily="2" charset="-79"/>
                <a:sym typeface="+mn-ea"/>
              </a:rPr>
              <a:t>CO2 </a:t>
            </a:r>
            <a:r>
              <a:rPr lang="en-US" sz="3200" b="1" dirty="0" smtClean="0">
                <a:cs typeface="Aharoni" pitchFamily="2" charset="-79"/>
              </a:rPr>
              <a:t>Detector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cs typeface="Aharoni" pitchFamily="2" charset="-79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cs typeface="Aharoni" pitchFamily="2" charset="-79"/>
              </a:rPr>
              <a:t>3. Discussion of some findings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cs typeface="Aharoni" pitchFamily="2" charset="-79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ar-EG" sz="2800" dirty="0">
              <a:latin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chemeClr val="tx2"/>
                </a:solidFill>
              </a:rPr>
              <a:t>2/13/2023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/>
                </a:solidFill>
              </a:r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52712"/>
            <a:ext cx="541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Frequency Domain in PnCs </a:t>
            </a:r>
            <a:endParaRPr lang="ar-EG" sz="3600" b="1" dirty="0">
              <a:solidFill>
                <a:schemeClr val="accent3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19200"/>
            <a:ext cx="8991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10" name="Picture 5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65342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54864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M. Maldovan, Nature </a:t>
            </a:r>
            <a:r>
              <a:rPr lang="pt-BR" b="1" i="1" dirty="0" smtClean="0"/>
              <a:t>5 </a:t>
            </a:r>
            <a:r>
              <a:rPr lang="pt-BR" b="1" i="1" dirty="0"/>
              <a:t>0 3 </a:t>
            </a:r>
            <a:r>
              <a:rPr lang="pt-BR" i="1" dirty="0" smtClean="0"/>
              <a:t>, 210 ( 2 </a:t>
            </a:r>
            <a:r>
              <a:rPr lang="pt-BR" i="1" dirty="0"/>
              <a:t>0 1 </a:t>
            </a:r>
            <a:r>
              <a:rPr lang="pt-BR" i="1" dirty="0" smtClean="0"/>
              <a:t>3).</a:t>
            </a:r>
            <a:endParaRPr lang="ar-EG" i="1" dirty="0"/>
          </a:p>
        </p:txBody>
      </p:sp>
      <p:sp>
        <p:nvSpPr>
          <p:cNvPr id="11" name="Rectangle 10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4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9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1750" y="196718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dvP6975"/>
              </a:rPr>
              <a:t>                </a:t>
            </a:r>
            <a:r>
              <a:rPr lang="en-US" sz="2000" b="1" dirty="0" smtClean="0">
                <a:solidFill>
                  <a:srgbClr val="002060"/>
                </a:solidFill>
                <a:latin typeface="AdvP6975"/>
              </a:rPr>
              <a:t>Most </a:t>
            </a:r>
            <a:r>
              <a:rPr lang="en-US" sz="2000" b="1" dirty="0">
                <a:solidFill>
                  <a:srgbClr val="002060"/>
                </a:solidFill>
                <a:latin typeface="AdvP6975"/>
              </a:rPr>
              <a:t>conventional radiation detectors are based </a:t>
            </a:r>
            <a:r>
              <a:rPr lang="en-US" sz="2000" b="1" dirty="0" smtClean="0">
                <a:solidFill>
                  <a:srgbClr val="002060"/>
                </a:solidFill>
                <a:latin typeface="AdvP6975"/>
              </a:rPr>
              <a:t>on:</a:t>
            </a:r>
          </a:p>
          <a:p>
            <a:endParaRPr lang="en-US" sz="2000" b="1" dirty="0" smtClean="0">
              <a:solidFill>
                <a:srgbClr val="002060"/>
              </a:solidFill>
              <a:latin typeface="AdvP6975"/>
            </a:endParaRPr>
          </a:p>
          <a:p>
            <a:endParaRPr lang="en-US" sz="2000" dirty="0" smtClean="0">
              <a:solidFill>
                <a:srgbClr val="002060"/>
              </a:solidFill>
              <a:latin typeface="AdvP6975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dvP6975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dvP6975"/>
              </a:rPr>
              <a:t>Electronic</a:t>
            </a:r>
            <a:r>
              <a:rPr lang="en-US" sz="2000" dirty="0" smtClean="0">
                <a:solidFill>
                  <a:srgbClr val="002060"/>
                </a:solidFill>
                <a:latin typeface="AdvP6975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AdvP6975"/>
              </a:rPr>
              <a:t>Collections</a:t>
            </a:r>
            <a:r>
              <a:rPr lang="en-US" sz="2000" dirty="0" smtClean="0">
                <a:solidFill>
                  <a:srgbClr val="002060"/>
                </a:solidFill>
                <a:latin typeface="AdvP6975"/>
              </a:rPr>
              <a:t>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  <a:latin typeface="AdvP6975"/>
              </a:rPr>
              <a:t>Photons </a:t>
            </a:r>
            <a:r>
              <a:rPr lang="en-US" sz="2000" b="1" dirty="0">
                <a:solidFill>
                  <a:srgbClr val="002060"/>
                </a:solidFill>
                <a:latin typeface="AdvP6975"/>
              </a:rPr>
              <a:t>C</a:t>
            </a:r>
            <a:r>
              <a:rPr lang="en-US" sz="2000" b="1" dirty="0" smtClean="0">
                <a:solidFill>
                  <a:srgbClr val="002060"/>
                </a:solidFill>
                <a:latin typeface="AdvP6975"/>
              </a:rPr>
              <a:t>ollections</a:t>
            </a:r>
            <a:endParaRPr lang="ar-EG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9" y="3708441"/>
            <a:ext cx="55626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Gas Filled detectors (Geiger),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Semiconductors detectors,…</a:t>
            </a:r>
          </a:p>
          <a:p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846941"/>
            <a:ext cx="35814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Scintillation, Cerenkov,…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1295400" y="2362200"/>
            <a:ext cx="304800" cy="5334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0000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7734300" y="2362200"/>
            <a:ext cx="300548" cy="533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600200" y="3380839"/>
            <a:ext cx="152400" cy="327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Down Arrow 15"/>
          <p:cNvSpPr/>
          <p:nvPr/>
        </p:nvSpPr>
        <p:spPr>
          <a:xfrm>
            <a:off x="7543800" y="3380839"/>
            <a:ext cx="190500" cy="466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505536" y="5091752"/>
            <a:ext cx="81142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But on </a:t>
            </a:r>
            <a:r>
              <a:rPr lang="en-US" sz="3200" u="sng" dirty="0" smtClean="0">
                <a:solidFill>
                  <a:srgbClr val="002060"/>
                </a:solidFill>
              </a:rPr>
              <a:t>Phonons</a:t>
            </a:r>
            <a:r>
              <a:rPr lang="en-US" sz="3200" dirty="0" smtClean="0">
                <a:solidFill>
                  <a:srgbClr val="002060"/>
                </a:solidFill>
              </a:rPr>
              <a:t> collections, is that possible ??!!</a:t>
            </a:r>
            <a:endParaRPr lang="ar-EG" sz="3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9714" y="847866"/>
            <a:ext cx="32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u="sng" dirty="0">
                <a:solidFill>
                  <a:srgbClr val="92D050"/>
                </a:solidFill>
              </a:rPr>
              <a:t>Inspiration</a:t>
            </a:r>
            <a:endParaRPr lang="ar-EG" sz="4400" b="1" u="sng" dirty="0">
              <a:solidFill>
                <a:srgbClr val="92D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5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792361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● The </a:t>
            </a:r>
            <a:r>
              <a:rPr lang="en-US" sz="2400" b="1" dirty="0">
                <a:solidFill>
                  <a:srgbClr val="FF0000"/>
                </a:solidFill>
              </a:rPr>
              <a:t>interaction of ions with matter is divided into two categories: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1- Electronic </a:t>
            </a:r>
            <a:r>
              <a:rPr lang="en-US" sz="2400" b="1" dirty="0">
                <a:solidFill>
                  <a:srgbClr val="002060"/>
                </a:solidFill>
              </a:rPr>
              <a:t>scattering (electronic stopping power)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2- Nuclear scattering </a:t>
            </a:r>
            <a:r>
              <a:rPr lang="en-US" sz="2400" b="1" dirty="0">
                <a:solidFill>
                  <a:srgbClr val="002060"/>
                </a:solidFill>
              </a:rPr>
              <a:t>(nuclear stopping power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√√√√√√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9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9486" y="3362021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●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  <a:latin typeface="AdvP6975"/>
              </a:rPr>
              <a:t>If the ions have energy &gt;1MeV, the nuclear collision loss will be small compared with the electronic energy loss.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●  The </a:t>
            </a:r>
            <a:r>
              <a:rPr lang="en-US" sz="2400" b="1" dirty="0">
                <a:solidFill>
                  <a:srgbClr val="FF0000"/>
                </a:solidFill>
              </a:rPr>
              <a:t>energy transferred via nuclear scattering </a:t>
            </a:r>
            <a:r>
              <a:rPr lang="en-US" sz="2400" b="1" dirty="0" smtClean="0">
                <a:solidFill>
                  <a:srgbClr val="FF0000"/>
                </a:solidFill>
              </a:rPr>
              <a:t>imparts some              recoil </a:t>
            </a:r>
            <a:r>
              <a:rPr lang="en-US" sz="2400" b="1" dirty="0">
                <a:solidFill>
                  <a:srgbClr val="FF0000"/>
                </a:solidFill>
              </a:rPr>
              <a:t>energy to </a:t>
            </a:r>
            <a:r>
              <a:rPr lang="en-US" sz="2400" b="1" dirty="0" smtClean="0">
                <a:solidFill>
                  <a:srgbClr val="FF0000"/>
                </a:solidFill>
              </a:rPr>
              <a:t>an atom</a:t>
            </a:r>
            <a:r>
              <a:rPr lang="en-US" sz="2400" b="1" dirty="0">
                <a:solidFill>
                  <a:srgbClr val="FF0000"/>
                </a:solidFill>
              </a:rPr>
              <a:t>, knocking it out of its </a:t>
            </a:r>
            <a:r>
              <a:rPr lang="en-US" sz="2400" b="1" dirty="0" smtClean="0">
                <a:solidFill>
                  <a:srgbClr val="FF0000"/>
                </a:solidFill>
              </a:rPr>
              <a:t>lattice site. 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produce phonons.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0048" y="961364"/>
            <a:ext cx="666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MS Mincho" pitchFamily="49" charset="-128"/>
              </a:rPr>
              <a:t>RADIATION-PHONON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MS Mincho" pitchFamily="49" charset="-128"/>
              </a:rPr>
              <a:t>COUPLING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MS Mincho" pitchFamily="49" charset="-128"/>
              </a:rPr>
              <a:t>IN PHONONIC CRYSTALS</a:t>
            </a:r>
            <a:endParaRPr lang="en-US" altLang="ja-JP" sz="2400" b="1" dirty="0">
              <a:solidFill>
                <a:srgbClr val="002060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  <p:sp>
        <p:nvSpPr>
          <p:cNvPr id="2" name="Right Arrow 1"/>
          <p:cNvSpPr/>
          <p:nvPr/>
        </p:nvSpPr>
        <p:spPr>
          <a:xfrm>
            <a:off x="457200" y="4830418"/>
            <a:ext cx="838200" cy="47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114300" y="54102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● </a:t>
            </a:r>
            <a:r>
              <a:rPr lang="en-US" sz="2000" dirty="0">
                <a:solidFill>
                  <a:srgbClr val="002060"/>
                </a:solidFill>
                <a:latin typeface="AdvP6975"/>
              </a:rPr>
              <a:t>The values for displacement energies are approximately 15 </a:t>
            </a:r>
            <a:r>
              <a:rPr lang="en-US" sz="2000" dirty="0" err="1">
                <a:solidFill>
                  <a:srgbClr val="002060"/>
                </a:solidFill>
                <a:latin typeface="AdvP6975"/>
              </a:rPr>
              <a:t>eV</a:t>
            </a:r>
            <a:r>
              <a:rPr lang="en-US" sz="2000" dirty="0">
                <a:solidFill>
                  <a:srgbClr val="002060"/>
                </a:solidFill>
                <a:latin typeface="AdvP6975"/>
              </a:rPr>
              <a:t> and </a:t>
            </a:r>
            <a:r>
              <a:rPr lang="en-US" sz="2000" dirty="0" smtClean="0">
                <a:solidFill>
                  <a:srgbClr val="002060"/>
                </a:solidFill>
                <a:latin typeface="AdvP6975"/>
              </a:rPr>
              <a:t>25 </a:t>
            </a:r>
            <a:r>
              <a:rPr lang="en-US" sz="2000" dirty="0" err="1">
                <a:solidFill>
                  <a:srgbClr val="002060"/>
                </a:solidFill>
                <a:latin typeface="AdvP6975"/>
              </a:rPr>
              <a:t>eV</a:t>
            </a:r>
            <a:r>
              <a:rPr lang="en-US" sz="2000" dirty="0">
                <a:solidFill>
                  <a:srgbClr val="002060"/>
                </a:solidFill>
                <a:latin typeface="AdvP6975"/>
              </a:rPr>
              <a:t> for semiconductors and metals, respectively. For polymers, a value as low as 2–5 </a:t>
            </a:r>
            <a:r>
              <a:rPr lang="en-US" sz="2000" dirty="0" err="1">
                <a:solidFill>
                  <a:srgbClr val="002060"/>
                </a:solidFill>
                <a:latin typeface="AdvP6975"/>
              </a:rPr>
              <a:t>eV</a:t>
            </a:r>
            <a:r>
              <a:rPr lang="en-US" sz="2000" dirty="0">
                <a:solidFill>
                  <a:srgbClr val="002060"/>
                </a:solidFill>
                <a:latin typeface="AdvP6975"/>
              </a:rPr>
              <a:t> may be more accurate.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dvP6975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6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12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145" y="1650434"/>
            <a:ext cx="805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1- Ion </a:t>
            </a:r>
            <a:r>
              <a:rPr lang="en-US" sz="2400" b="1" dirty="0">
                <a:solidFill>
                  <a:srgbClr val="002060"/>
                </a:solidFill>
              </a:rPr>
              <a:t>interactions in the materials produce phonons at the Debye frequency (Frequency ≤ 0.5 THz ≈ 0.002 </a:t>
            </a:r>
            <a:r>
              <a:rPr lang="en-US" sz="2400" b="1" dirty="0" err="1" smtClean="0">
                <a:solidFill>
                  <a:srgbClr val="002060"/>
                </a:solidFill>
              </a:rPr>
              <a:t>eV</a:t>
            </a:r>
            <a:r>
              <a:rPr lang="en-US" sz="2400" b="1" dirty="0" smtClean="0">
                <a:solidFill>
                  <a:srgbClr val="002060"/>
                </a:solidFill>
              </a:rPr>
              <a:t>), so </a:t>
            </a: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resolution of the phonon detectors is greater than semiconductor detectors by about </a:t>
            </a:r>
            <a:r>
              <a:rPr lang="en-US" sz="2400" b="1" dirty="0">
                <a:solidFill>
                  <a:srgbClr val="002060"/>
                </a:solidFill>
              </a:rPr>
              <a:t>ten </a:t>
            </a:r>
            <a:r>
              <a:rPr lang="en-US" sz="2400" b="1" dirty="0" smtClean="0">
                <a:solidFill>
                  <a:srgbClr val="002060"/>
                </a:solidFill>
              </a:rPr>
              <a:t>times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algn="just"/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algn="just"/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endParaRPr lang="en-US" sz="2400" b="1" dirty="0" smtClean="0">
              <a:solidFill>
                <a:srgbClr val="002060"/>
              </a:solidFill>
            </a:endParaRPr>
          </a:p>
          <a:p>
            <a:pPr algn="just"/>
            <a:endParaRPr lang="en-US" sz="2400" b="1" dirty="0" smtClean="0">
              <a:solidFill>
                <a:srgbClr val="002060"/>
              </a:solidFill>
            </a:endParaRPr>
          </a:p>
          <a:p>
            <a:pPr algn="just"/>
            <a:endParaRPr lang="en-US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2- Easy to be experimentally fabricate.</a:t>
            </a:r>
            <a:endParaRPr lang="ar-EG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61364"/>
            <a:ext cx="9753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**Advantages of Phononic crystals as a radiation detector !!</a:t>
            </a:r>
            <a:endParaRPr lang="ar-EG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01673" y="4038600"/>
          <a:ext cx="5415280" cy="1565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Detector type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ε (eV)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FWHM</a:t>
                      </a:r>
                      <a:r>
                        <a:rPr lang="en-US" sz="1200" baseline="-25000">
                          <a:effectLst/>
                        </a:rPr>
                        <a:t> det</a:t>
                      </a:r>
                      <a:r>
                        <a:rPr lang="en-US" sz="1200">
                          <a:effectLst/>
                        </a:rPr>
                        <a:t> (keV)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FWHM </a:t>
                      </a:r>
                      <a:r>
                        <a:rPr lang="en-US" sz="1200" baseline="-25000">
                          <a:effectLst/>
                        </a:rPr>
                        <a:t>Total</a:t>
                      </a:r>
                      <a:r>
                        <a:rPr lang="en-US" sz="1200">
                          <a:effectLst/>
                        </a:rPr>
                        <a:t> (keV)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GM detector (Argon gas)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27.52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------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Semiconductor silicon  detector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35525" algn="l"/>
                        </a:tabLst>
                      </a:pPr>
                      <a:r>
                        <a:rPr lang="en-US" sz="1200">
                          <a:effectLst/>
                        </a:rPr>
                        <a:t>3.62</a:t>
                      </a:r>
                      <a:endParaRPr lang="en-US" sz="1100">
                        <a:effectLst/>
                        <a:latin typeface="Calibri" panose="020F0502020204030204"/>
                        <a:ea typeface="Calibri" panose="020F0502020204030204"/>
                        <a:cs typeface="Arial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10.47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r>
                        <a:rPr lang="en-US" sz="1200" baseline="30000">
                          <a:effectLst/>
                        </a:rPr>
                        <a:t>**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Phononic detector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0.034</a:t>
                      </a:r>
                      <a:r>
                        <a:rPr lang="en-US" sz="1200" baseline="300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1.01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--------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88" y="3750666"/>
            <a:ext cx="670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  <p:sp>
        <p:nvSpPr>
          <p:cNvPr id="7" name="Oval 6"/>
          <p:cNvSpPr/>
          <p:nvPr/>
        </p:nvSpPr>
        <p:spPr>
          <a:xfrm>
            <a:off x="4944326" y="5334000"/>
            <a:ext cx="38967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Oval 12"/>
          <p:cNvSpPr/>
          <p:nvPr/>
        </p:nvSpPr>
        <p:spPr>
          <a:xfrm>
            <a:off x="4901888" y="4724400"/>
            <a:ext cx="432111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7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21920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Debye </a:t>
            </a:r>
            <a:r>
              <a:rPr lang="en-US" sz="2000" b="1" dirty="0" smtClean="0">
                <a:solidFill>
                  <a:srgbClr val="FF0000"/>
                </a:solidFill>
              </a:rPr>
              <a:t>frequency (ω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max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is </a:t>
            </a:r>
            <a:r>
              <a:rPr lang="en-US" sz="2000" b="1" dirty="0">
                <a:solidFill>
                  <a:srgbClr val="FF0000"/>
                </a:solidFill>
              </a:rPr>
              <a:t>calculated </a:t>
            </a:r>
            <a:r>
              <a:rPr lang="en-US" sz="2000" b="1" dirty="0" smtClean="0">
                <a:solidFill>
                  <a:srgbClr val="FF0000"/>
                </a:solidFill>
              </a:rPr>
              <a:t>from the </a:t>
            </a:r>
            <a:r>
              <a:rPr lang="en-US" sz="2000" b="1" dirty="0">
                <a:solidFill>
                  <a:srgbClr val="FF0000"/>
                </a:solidFill>
              </a:rPr>
              <a:t>following relation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9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36572" y="1991380"/>
            <a:ext cx="3071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ω</a:t>
            </a:r>
            <a:r>
              <a:rPr lang="en-US" sz="2800" baseline="-25000" dirty="0"/>
              <a:t>max</a:t>
            </a:r>
            <a:r>
              <a:rPr lang="en-US" sz="2800" dirty="0"/>
              <a:t>=v(6π</a:t>
            </a:r>
            <a:r>
              <a:rPr lang="en-US" sz="2800" baseline="30000" dirty="0"/>
              <a:t>2</a:t>
            </a:r>
            <a:r>
              <a:rPr lang="en-US" sz="2800" dirty="0"/>
              <a:t>N/V)</a:t>
            </a:r>
            <a:r>
              <a:rPr lang="en-US" sz="2800" baseline="30000" dirty="0"/>
              <a:t>1/3</a:t>
            </a:r>
            <a:r>
              <a:rPr lang="en-US" sz="2800" dirty="0"/>
              <a:t>, </a:t>
            </a:r>
            <a:endParaRPr lang="ar-EG" sz="2800" dirty="0"/>
          </a:p>
        </p:txBody>
      </p:sp>
      <p:sp>
        <p:nvSpPr>
          <p:cNvPr id="11" name="Rectangle 10"/>
          <p:cNvSpPr/>
          <p:nvPr/>
        </p:nvSpPr>
        <p:spPr>
          <a:xfrm>
            <a:off x="326191" y="2743200"/>
            <a:ext cx="8724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total phonon numbers (φ) can be determined by dividing the total phonons energies and the phonon energy at Debye frequency: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7913" y="3680290"/>
            <a:ext cx="2290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Φ=η/(</a:t>
            </a:r>
            <a:r>
              <a:rPr lang="en-US" sz="2800" dirty="0" err="1"/>
              <a:t>ħω</a:t>
            </a:r>
            <a:r>
              <a:rPr lang="en-US" sz="2800" baseline="-25000" dirty="0" err="1"/>
              <a:t>max</a:t>
            </a:r>
            <a:r>
              <a:rPr lang="en-US" sz="2800" dirty="0" smtClean="0"/>
              <a:t>). </a:t>
            </a:r>
            <a:endParaRPr lang="ar-EG" sz="2800" dirty="0"/>
          </a:p>
        </p:txBody>
      </p:sp>
      <p:sp>
        <p:nvSpPr>
          <p:cNvPr id="13" name="Rectangle 12"/>
          <p:cNvSpPr/>
          <p:nvPr/>
        </p:nvSpPr>
        <p:spPr>
          <a:xfrm>
            <a:off x="342435" y="4303974"/>
            <a:ext cx="838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The total phonon energies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due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to incidence of 99,999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ions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(η) can be calculated as:</a:t>
            </a:r>
            <a:endParaRPr lang="ar-EG" sz="24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156" y="5236029"/>
            <a:ext cx="8743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/>
                <a:ea typeface="Times New Roman" panose="02020603050405020304"/>
              </a:rPr>
              <a:t> η = Prob. of phonons emitted from ions and recoils*Incident </a:t>
            </a:r>
            <a:r>
              <a:rPr lang="en-US" sz="2400" i="1" dirty="0" smtClean="0">
                <a:latin typeface="Times New Roman" panose="02020603050405020304"/>
                <a:ea typeface="Times New Roman" panose="02020603050405020304"/>
              </a:rPr>
              <a:t>ion energy*99,999</a:t>
            </a:r>
            <a:r>
              <a:rPr lang="en-US" sz="2400" i="1" dirty="0">
                <a:latin typeface="Times New Roman" panose="02020603050405020304"/>
                <a:ea typeface="Times New Roman" panose="02020603050405020304"/>
              </a:rPr>
              <a:t>. </a:t>
            </a:r>
            <a:endParaRPr lang="ar-EG" sz="2400" dirty="0"/>
          </a:p>
        </p:txBody>
      </p:sp>
      <p:sp>
        <p:nvSpPr>
          <p:cNvPr id="15" name="Rectangle 14"/>
          <p:cNvSpPr/>
          <p:nvPr/>
        </p:nvSpPr>
        <p:spPr>
          <a:xfrm>
            <a:off x="230331" y="6056531"/>
            <a:ext cx="845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A. H</a:t>
            </a:r>
            <a:r>
              <a:rPr lang="en-US" i="1" dirty="0">
                <a:solidFill>
                  <a:schemeClr val="tx2"/>
                </a:solidFill>
              </a:rPr>
              <a:t>. </a:t>
            </a:r>
            <a:r>
              <a:rPr lang="en-US" i="1" dirty="0" smtClean="0">
                <a:solidFill>
                  <a:schemeClr val="tx2"/>
                </a:solidFill>
              </a:rPr>
              <a:t>Aly, A. Mehaney</a:t>
            </a:r>
            <a:r>
              <a:rPr lang="en-US" i="1" dirty="0">
                <a:solidFill>
                  <a:schemeClr val="tx2"/>
                </a:solidFill>
              </a:rPr>
              <a:t>, and </a:t>
            </a:r>
            <a:r>
              <a:rPr lang="en-US" i="1" dirty="0" smtClean="0">
                <a:solidFill>
                  <a:schemeClr val="tx2"/>
                </a:solidFill>
              </a:rPr>
              <a:t>M. </a:t>
            </a:r>
            <a:r>
              <a:rPr lang="en-US" i="1" dirty="0">
                <a:solidFill>
                  <a:schemeClr val="tx2"/>
                </a:solidFill>
              </a:rPr>
              <a:t>F. </a:t>
            </a:r>
            <a:r>
              <a:rPr lang="en-US" i="1" dirty="0" smtClean="0">
                <a:solidFill>
                  <a:schemeClr val="tx2"/>
                </a:solidFill>
              </a:rPr>
              <a:t>Eissa, </a:t>
            </a:r>
            <a:r>
              <a:rPr lang="en-US" b="1" i="1" dirty="0" smtClean="0">
                <a:solidFill>
                  <a:schemeClr val="tx2"/>
                </a:solidFill>
              </a:rPr>
              <a:t>Journal of </a:t>
            </a:r>
            <a:r>
              <a:rPr lang="en-US" b="1" i="1" dirty="0">
                <a:solidFill>
                  <a:schemeClr val="tx2"/>
                </a:solidFill>
              </a:rPr>
              <a:t>Applied Physics </a:t>
            </a:r>
            <a:r>
              <a:rPr lang="en-US" i="1" dirty="0">
                <a:solidFill>
                  <a:schemeClr val="tx2"/>
                </a:solidFill>
              </a:rPr>
              <a:t>, 118, 064502 (2015</a:t>
            </a:r>
            <a:r>
              <a:rPr lang="en-US" i="1" dirty="0" smtClean="0">
                <a:solidFill>
                  <a:schemeClr val="tx2"/>
                </a:solidFill>
              </a:rPr>
              <a:t>).</a:t>
            </a:r>
            <a:endParaRPr lang="ar-EG" i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8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3677" y="877403"/>
            <a:ext cx="5434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 Helium-4 </a:t>
            </a:r>
            <a:r>
              <a:rPr lang="en-US" sz="2400" b="1" dirty="0">
                <a:solidFill>
                  <a:srgbClr val="002060"/>
                </a:solidFill>
              </a:rPr>
              <a:t>ion detection based on PnCs </a:t>
            </a:r>
            <a:endParaRPr lang="ar-EG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pic>
        <p:nvPicPr>
          <p:cNvPr id="9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45943"/>
            <a:ext cx="82867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66929" y="3050843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Incident and transmitted helium-4 ions in PMMA-PE </a:t>
            </a:r>
            <a:r>
              <a:rPr lang="en-US" u="sng" dirty="0" smtClean="0">
                <a:solidFill>
                  <a:srgbClr val="FF0000"/>
                </a:solidFill>
              </a:rPr>
              <a:t>PnC Detector.</a:t>
            </a:r>
            <a:endParaRPr lang="ar-EG" u="sng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824" y="4572000"/>
            <a:ext cx="845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A. H</a:t>
            </a:r>
            <a:r>
              <a:rPr lang="en-US" i="1" dirty="0">
                <a:solidFill>
                  <a:schemeClr val="tx2"/>
                </a:solidFill>
              </a:rPr>
              <a:t>. </a:t>
            </a:r>
            <a:r>
              <a:rPr lang="en-US" i="1" dirty="0" smtClean="0">
                <a:solidFill>
                  <a:schemeClr val="tx2"/>
                </a:solidFill>
              </a:rPr>
              <a:t>Aly, A. Mehaney</a:t>
            </a:r>
            <a:r>
              <a:rPr lang="en-US" i="1" dirty="0">
                <a:solidFill>
                  <a:schemeClr val="tx2"/>
                </a:solidFill>
              </a:rPr>
              <a:t>, and </a:t>
            </a:r>
            <a:r>
              <a:rPr lang="en-US" i="1" dirty="0" smtClean="0">
                <a:solidFill>
                  <a:schemeClr val="tx2"/>
                </a:solidFill>
              </a:rPr>
              <a:t>M. </a:t>
            </a:r>
            <a:r>
              <a:rPr lang="en-US" i="1" dirty="0">
                <a:solidFill>
                  <a:schemeClr val="tx2"/>
                </a:solidFill>
              </a:rPr>
              <a:t>F. </a:t>
            </a:r>
            <a:r>
              <a:rPr lang="en-US" i="1" dirty="0" smtClean="0">
                <a:solidFill>
                  <a:schemeClr val="tx2"/>
                </a:solidFill>
              </a:rPr>
              <a:t>Eissa, </a:t>
            </a:r>
            <a:r>
              <a:rPr lang="en-US" b="1" i="1" dirty="0" smtClean="0">
                <a:solidFill>
                  <a:schemeClr val="tx2"/>
                </a:solidFill>
              </a:rPr>
              <a:t>Journal of </a:t>
            </a:r>
            <a:r>
              <a:rPr lang="en-US" b="1" i="1" dirty="0">
                <a:solidFill>
                  <a:schemeClr val="tx2"/>
                </a:solidFill>
              </a:rPr>
              <a:t>Applied Physics </a:t>
            </a:r>
            <a:r>
              <a:rPr lang="en-US" i="1" dirty="0">
                <a:solidFill>
                  <a:schemeClr val="tx2"/>
                </a:solidFill>
              </a:rPr>
              <a:t>, 118, 064502 (2015</a:t>
            </a:r>
            <a:r>
              <a:rPr lang="en-US" i="1" dirty="0" smtClean="0">
                <a:solidFill>
                  <a:schemeClr val="tx2"/>
                </a:solidFill>
              </a:rPr>
              <a:t>).</a:t>
            </a:r>
            <a:endParaRPr lang="ar-EG" i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CA28-748D-409F-AFE4-992803360968}" type="datetime1">
              <a:rPr lang="en-US" smtClean="0">
                <a:solidFill>
                  <a:srgbClr val="002060"/>
                </a:solidFill>
              </a:rPr>
              <a:t>2/13/2023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t>9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8" y="25021"/>
            <a:ext cx="805554" cy="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1771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2"/>
                </a:solidFill>
                <a:latin typeface="Calibri" panose="020F0502020204030204"/>
              </a:rPr>
              <a:t>TH-PMM Group. Physics department, Faculty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of science </a:t>
            </a:r>
          </a:p>
          <a:p>
            <a:pPr lvl="0" algn="ctr"/>
            <a:r>
              <a:rPr lang="en-US" sz="1400" b="1" dirty="0">
                <a:solidFill>
                  <a:schemeClr val="tx2"/>
                </a:solidFill>
                <a:latin typeface="Calibri" panose="020F0502020204030204"/>
              </a:rPr>
              <a:t>Beni -Suef University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9200" y="609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060"/>
                </a:solidFill>
                <a:cs typeface="Aharoni" pitchFamily="2" charset="-79"/>
              </a:rPr>
              <a:t>2. </a:t>
            </a:r>
            <a:r>
              <a:rPr lang="en-US" sz="2000" b="1" dirty="0" smtClean="0">
                <a:solidFill>
                  <a:srgbClr val="002060"/>
                </a:solidFill>
                <a:cs typeface="Aharoni" pitchFamily="2" charset="-79"/>
              </a:rPr>
              <a:t>Challenge of Phononic </a:t>
            </a:r>
            <a:r>
              <a:rPr lang="en-US" sz="2000" b="1" dirty="0">
                <a:solidFill>
                  <a:srgbClr val="002060"/>
                </a:solidFill>
                <a:cs typeface="Aharoni" pitchFamily="2" charset="-79"/>
              </a:rPr>
              <a:t>Crystal as a Neutron Detector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018" y="1356977"/>
            <a:ext cx="9263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Debye </a:t>
            </a:r>
            <a:r>
              <a:rPr lang="en-US" b="1" dirty="0" smtClean="0">
                <a:solidFill>
                  <a:srgbClr val="FF0000"/>
                </a:solidFill>
              </a:rPr>
              <a:t>frequency is related to each material </a:t>
            </a:r>
            <a:r>
              <a:rPr lang="en-US" b="1" dirty="0" smtClean="0">
                <a:solidFill>
                  <a:srgbClr val="002060"/>
                </a:solidFill>
              </a:rPr>
              <a:t>NOT</a:t>
            </a:r>
            <a:r>
              <a:rPr lang="en-US" b="1" dirty="0" smtClean="0">
                <a:solidFill>
                  <a:srgbClr val="FF0000"/>
                </a:solidFill>
              </a:rPr>
              <a:t> the incident ionizing particle 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Here </a:t>
            </a:r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e proposed a material used extensively in the field of radiation </a:t>
            </a:r>
            <a:r>
              <a:rPr lang="en-US" b="1" dirty="0">
                <a:solidFill>
                  <a:srgbClr val="FF0000"/>
                </a:solidFill>
              </a:rPr>
              <a:t>and neutrons </a:t>
            </a:r>
            <a:r>
              <a:rPr lang="en-US" b="1" dirty="0" smtClean="0">
                <a:solidFill>
                  <a:srgbClr val="FF0000"/>
                </a:solidFill>
              </a:rPr>
              <a:t>shielding.  </a:t>
            </a:r>
            <a:endParaRPr lang="ar-EG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43" y="2590800"/>
            <a:ext cx="6120765" cy="29216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5512435"/>
                <a:ext cx="853560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/>
                    <a:ea typeface="Calibri" panose="020F0502020204030204"/>
                  </a:rPr>
                  <a:t>The thickness of the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/>
                    <a:ea typeface="Calibri" panose="020F0502020204030204"/>
                  </a:rPr>
                  <a:t>concrete</a:t>
                </a:r>
                <a:r>
                  <a:rPr lang="en-US" sz="2000" dirty="0">
                    <a:latin typeface="Times New Roman" panose="02020603050405020304"/>
                    <a:ea typeface="Calibri" panose="020F0502020204030204"/>
                  </a:rPr>
                  <a:t> and epoxy layers were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/>
                    <a:ea typeface="Calibri" panose="020F0502020204030204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/>
                    <a:ea typeface="Calibri" panose="020F0502020204030204"/>
                  </a:rPr>
                  <a:t> , and were considered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/>
                        <a:ea typeface="Calibri" panose="020F0502020204030204"/>
                        <a:cs typeface="Times New Roman" panose="02020603050405020304"/>
                      </a:rPr>
                      <m:t>1</m:t>
                    </m:r>
                    <m:r>
                      <a:rPr lang="en-US" sz="2000" i="1">
                        <a:effectLst/>
                        <a:latin typeface="Cambria Math" panose="02040503050406030204"/>
                        <a:ea typeface="Calibri" panose="020F0502020204030204"/>
                        <a:cs typeface="Times New Roman" panose="0202060305040502030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−</m:t>
                        </m:r>
                        <m:r>
                          <a:rPr lang="en-US" sz="2000" i="1"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/>
                        <a:ea typeface="Calibri" panose="020F0502020204030204"/>
                        <a:cs typeface="Times New Roman" panose="02020603050405020304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/>
                        <a:ea typeface="Calibri" panose="020F0502020204030204"/>
                        <a:cs typeface="Times New Roman" panose="02020603050405020304"/>
                      </a:rPr>
                      <m:t>m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/>
                    <a:ea typeface="Calibri" panose="020F0502020204030204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/>
                        <a:ea typeface="Calibri" panose="020F0502020204030204"/>
                        <a:cs typeface="Times New Roman" panose="02020603050405020304"/>
                      </a:rPr>
                      <m:t>0</m:t>
                    </m:r>
                    <m:r>
                      <a:rPr lang="en-US" sz="2000" i="1">
                        <a:effectLst/>
                        <a:latin typeface="Cambria Math" panose="02040503050406030204"/>
                        <a:ea typeface="Calibri" panose="020F0502020204030204"/>
                        <a:cs typeface="Times New Roman" panose="02020603050405020304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/>
                        <a:ea typeface="Calibri" panose="020F0502020204030204"/>
                        <a:cs typeface="Times New Roman" panose="02020603050405020304"/>
                      </a:rPr>
                      <m:t>5</m:t>
                    </m:r>
                    <m:r>
                      <a:rPr lang="en-US" sz="2000" i="1">
                        <a:effectLst/>
                        <a:latin typeface="Cambria Math" panose="02040503050406030204"/>
                        <a:ea typeface="Calibri" panose="020F0502020204030204"/>
                        <a:cs typeface="Times New Roman" panose="0202060305040502030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−</m:t>
                        </m:r>
                        <m:r>
                          <a:rPr lang="en-US" sz="2000" i="1"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/>
                        <a:ea typeface="Calibri" panose="020F0502020204030204"/>
                        <a:cs typeface="Times New Roman" panose="02020603050405020304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/>
                        <a:ea typeface="Calibri" panose="020F0502020204030204"/>
                        <a:cs typeface="Times New Roman" panose="02020603050405020304"/>
                      </a:rPr>
                      <m:t>m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/>
                    <a:ea typeface="Calibri" panose="020F0502020204030204"/>
                  </a:rPr>
                  <a:t> </a:t>
                </a:r>
                <a:r>
                  <a:rPr lang="en-US" sz="2000" dirty="0" smtClean="0">
                    <a:effectLst/>
                    <a:latin typeface="Times New Roman" panose="02020603050405020304"/>
                    <a:ea typeface="Calibri" panose="020F0502020204030204"/>
                  </a:rPr>
                  <a:t>respectively.</a:t>
                </a:r>
                <a:endParaRPr lang="ar-EG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12435"/>
                <a:ext cx="8535602" cy="707886"/>
              </a:xfrm>
              <a:prstGeom prst="rect">
                <a:avLst/>
              </a:prstGeom>
              <a:blipFill rotWithShape="1">
                <a:blip r:embed="rId4"/>
                <a:stretch>
                  <a:fillRect r="7" b="7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610211" y="184666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ENPPC#3, Hurghada 2018</a:t>
            </a:r>
            <a:r>
              <a:rPr lang="en-US" b="1" dirty="0" smtClean="0"/>
              <a:t> </a:t>
            </a:r>
            <a:endParaRPr lang="ar-EG" dirty="0"/>
          </a:p>
        </p:txBody>
      </p:sp>
      <p:sp>
        <p:nvSpPr>
          <p:cNvPr id="7" name="Rectangle 6"/>
          <p:cNvSpPr/>
          <p:nvPr/>
        </p:nvSpPr>
        <p:spPr>
          <a:xfrm>
            <a:off x="2538443" y="2221468"/>
            <a:ext cx="1071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concrete</a:t>
            </a:r>
            <a:r>
              <a:rPr lang="en-US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971800" y="2590800"/>
            <a:ext cx="102527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</TotalTime>
  <Words>1100</Words>
  <Application>Microsoft Office PowerPoint</Application>
  <PresentationFormat>On-screen Show (4:3)</PresentationFormat>
  <Paragraphs>187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SimSun</vt:lpstr>
      <vt:lpstr>AdvP6975</vt:lpstr>
      <vt:lpstr>Aharoni</vt:lpstr>
      <vt:lpstr>Andalus</vt:lpstr>
      <vt:lpstr>Arial</vt:lpstr>
      <vt:lpstr>Arial Black</vt:lpstr>
      <vt:lpstr>Calibri</vt:lpstr>
      <vt:lpstr>Cambria Math</vt:lpstr>
      <vt:lpstr>Garamond</vt:lpstr>
      <vt:lpstr>MS Mincho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Ajyal</dc:creator>
  <cp:lastModifiedBy>AT</cp:lastModifiedBy>
  <cp:revision>97</cp:revision>
  <dcterms:created xsi:type="dcterms:W3CDTF">2006-08-16T00:00:00Z</dcterms:created>
  <dcterms:modified xsi:type="dcterms:W3CDTF">2023-02-13T18:39:07Z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F9CE0F29999A467092A079018753E125</vt:lpwstr>
  </property>
  <property fmtid="{D5CDD505-2E9C-101B-9397-08002B2CF9AE}" pid="3" name="KSOProductBuildVer">
    <vt:lpwstr>1033-11.2.0.11130</vt:lpwstr>
  </property>
</Properties>
</file>