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2" r:id="rId1"/>
  </p:sldMasterIdLst>
  <p:notesMasterIdLst>
    <p:notesMasterId r:id="rId26"/>
  </p:notesMasterIdLst>
  <p:sldIdLst>
    <p:sldId id="256" r:id="rId2"/>
    <p:sldId id="257" r:id="rId3"/>
    <p:sldId id="258" r:id="rId4"/>
    <p:sldId id="260" r:id="rId5"/>
    <p:sldId id="261" r:id="rId6"/>
    <p:sldId id="262" r:id="rId7"/>
    <p:sldId id="263" r:id="rId8"/>
    <p:sldId id="281" r:id="rId9"/>
    <p:sldId id="265" r:id="rId10"/>
    <p:sldId id="282" r:id="rId11"/>
    <p:sldId id="283" r:id="rId12"/>
    <p:sldId id="284" r:id="rId13"/>
    <p:sldId id="285" r:id="rId14"/>
    <p:sldId id="286" r:id="rId15"/>
    <p:sldId id="287" r:id="rId16"/>
    <p:sldId id="288" r:id="rId17"/>
    <p:sldId id="289" r:id="rId18"/>
    <p:sldId id="290" r:id="rId19"/>
    <p:sldId id="291" r:id="rId20"/>
    <p:sldId id="280" r:id="rId21"/>
    <p:sldId id="259" r:id="rId22"/>
    <p:sldId id="264" r:id="rId23"/>
    <p:sldId id="279" r:id="rId24"/>
    <p:sldId id="292" r:id="rId25"/>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62" autoAdjust="0"/>
    <p:restoredTop sz="94660"/>
  </p:normalViewPr>
  <p:slideViewPr>
    <p:cSldViewPr snapToGrid="0">
      <p:cViewPr varScale="1">
        <p:scale>
          <a:sx n="72" d="100"/>
          <a:sy n="72" d="100"/>
        </p:scale>
        <p:origin x="73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81A93BE-3101-4911-83AC-BC289C4653C0}" type="datetimeFigureOut">
              <a:rPr lang="en-IN" smtClean="0"/>
              <a:t>08-04-2023</a:t>
            </a:fld>
            <a:endParaRPr lang="en-IN"/>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367FF3D-B032-4762-9D8C-11161E7DBF98}" type="slidenum">
              <a:rPr lang="en-IN" smtClean="0"/>
              <a:t>‹#›</a:t>
            </a:fld>
            <a:endParaRPr lang="en-IN"/>
          </a:p>
        </p:txBody>
      </p:sp>
    </p:spTree>
    <p:extLst>
      <p:ext uri="{BB962C8B-B14F-4D97-AF65-F5344CB8AC3E}">
        <p14:creationId xmlns:p14="http://schemas.microsoft.com/office/powerpoint/2010/main" val="3119697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F367FF3D-B032-4762-9D8C-11161E7DBF98}" type="slidenum">
              <a:rPr lang="en-IN" smtClean="0"/>
              <a:t>20</a:t>
            </a:fld>
            <a:endParaRPr lang="en-IN"/>
          </a:p>
        </p:txBody>
      </p:sp>
    </p:spTree>
    <p:extLst>
      <p:ext uri="{BB962C8B-B14F-4D97-AF65-F5344CB8AC3E}">
        <p14:creationId xmlns:p14="http://schemas.microsoft.com/office/powerpoint/2010/main" val="3216213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8F0E2EA-DA64-4C03-836A-9D584BA8330C}" type="datetime1">
              <a:rPr lang="en-IN" smtClean="0"/>
              <a:t>08-04-2023</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6C9062F-060B-42E8-A609-D5D394DED522}" type="slidenum">
              <a:rPr lang="en-IN" smtClean="0"/>
              <a:t>‹#›</a:t>
            </a:fld>
            <a:endParaRPr lang="en-IN"/>
          </a:p>
        </p:txBody>
      </p:sp>
    </p:spTree>
    <p:extLst>
      <p:ext uri="{BB962C8B-B14F-4D97-AF65-F5344CB8AC3E}">
        <p14:creationId xmlns:p14="http://schemas.microsoft.com/office/powerpoint/2010/main" val="1338072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AA53AB-1D7E-4EF1-899C-3A4E802C2532}" type="datetime1">
              <a:rPr lang="en-IN" smtClean="0"/>
              <a:t>08-04-2023</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6C9062F-060B-42E8-A609-D5D394DED522}" type="slidenum">
              <a:rPr lang="en-IN" smtClean="0"/>
              <a:t>‹#›</a:t>
            </a:fld>
            <a:endParaRPr lang="en-IN"/>
          </a:p>
        </p:txBody>
      </p:sp>
    </p:spTree>
    <p:extLst>
      <p:ext uri="{BB962C8B-B14F-4D97-AF65-F5344CB8AC3E}">
        <p14:creationId xmlns:p14="http://schemas.microsoft.com/office/powerpoint/2010/main" val="836137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1B639E-D3A3-49BC-8D24-3F10CF2DEEEE}" type="datetime1">
              <a:rPr lang="en-IN" smtClean="0"/>
              <a:t>08-04-2023</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6C9062F-060B-42E8-A609-D5D394DED522}" type="slidenum">
              <a:rPr lang="en-IN" smtClean="0"/>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224835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460E58A-E3BF-480B-A944-871597C5834B}" type="datetime1">
              <a:rPr lang="en-IN" smtClean="0"/>
              <a:t>08-04-2023</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6C9062F-060B-42E8-A609-D5D394DED522}" type="slidenum">
              <a:rPr lang="en-IN" smtClean="0"/>
              <a:t>‹#›</a:t>
            </a:fld>
            <a:endParaRPr lang="en-IN"/>
          </a:p>
        </p:txBody>
      </p:sp>
    </p:spTree>
    <p:extLst>
      <p:ext uri="{BB962C8B-B14F-4D97-AF65-F5344CB8AC3E}">
        <p14:creationId xmlns:p14="http://schemas.microsoft.com/office/powerpoint/2010/main" val="24301584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B185BF4-9112-43E2-A40C-CF1D3681EBC2}" type="datetime1">
              <a:rPr lang="en-IN" smtClean="0"/>
              <a:t>08-04-2023</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6C9062F-060B-42E8-A609-D5D394DED522}" type="slidenum">
              <a:rPr lang="en-IN" smtClean="0"/>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444146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AEF6EEA-E0ED-4040-8A6E-8EBDC22F0F54}" type="datetime1">
              <a:rPr lang="en-IN" smtClean="0"/>
              <a:t>08-04-2023</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6C9062F-060B-42E8-A609-D5D394DED522}" type="slidenum">
              <a:rPr lang="en-IN" smtClean="0"/>
              <a:t>‹#›</a:t>
            </a:fld>
            <a:endParaRPr lang="en-IN"/>
          </a:p>
        </p:txBody>
      </p:sp>
    </p:spTree>
    <p:extLst>
      <p:ext uri="{BB962C8B-B14F-4D97-AF65-F5344CB8AC3E}">
        <p14:creationId xmlns:p14="http://schemas.microsoft.com/office/powerpoint/2010/main" val="18458804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E7D280-6EF3-4559-8684-C0D0ED3A9141}" type="datetime1">
              <a:rPr lang="en-IN" smtClean="0"/>
              <a:t>08-04-2023</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6C9062F-060B-42E8-A609-D5D394DED522}" type="slidenum">
              <a:rPr lang="en-IN" smtClean="0"/>
              <a:t>‹#›</a:t>
            </a:fld>
            <a:endParaRPr lang="en-IN"/>
          </a:p>
        </p:txBody>
      </p:sp>
    </p:spTree>
    <p:extLst>
      <p:ext uri="{BB962C8B-B14F-4D97-AF65-F5344CB8AC3E}">
        <p14:creationId xmlns:p14="http://schemas.microsoft.com/office/powerpoint/2010/main" val="28884234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4082DE-D782-4E8B-8D0D-138E40355C51}" type="datetime1">
              <a:rPr lang="en-IN" smtClean="0"/>
              <a:t>08-04-2023</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6C9062F-060B-42E8-A609-D5D394DED522}" type="slidenum">
              <a:rPr lang="en-IN" smtClean="0"/>
              <a:t>‹#›</a:t>
            </a:fld>
            <a:endParaRPr lang="en-IN"/>
          </a:p>
        </p:txBody>
      </p:sp>
    </p:spTree>
    <p:extLst>
      <p:ext uri="{BB962C8B-B14F-4D97-AF65-F5344CB8AC3E}">
        <p14:creationId xmlns:p14="http://schemas.microsoft.com/office/powerpoint/2010/main" val="434816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AD962D-7588-41E5-9B85-ED578D304142}" type="datetime1">
              <a:rPr lang="en-IN" smtClean="0"/>
              <a:t>08-04-2023</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6C9062F-060B-42E8-A609-D5D394DED522}" type="slidenum">
              <a:rPr lang="en-IN" smtClean="0"/>
              <a:t>‹#›</a:t>
            </a:fld>
            <a:endParaRPr lang="en-IN"/>
          </a:p>
        </p:txBody>
      </p:sp>
    </p:spTree>
    <p:extLst>
      <p:ext uri="{BB962C8B-B14F-4D97-AF65-F5344CB8AC3E}">
        <p14:creationId xmlns:p14="http://schemas.microsoft.com/office/powerpoint/2010/main" val="1191715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6D72DD-124D-4622-BF31-F9A6D6143261}" type="datetime1">
              <a:rPr lang="en-IN" smtClean="0"/>
              <a:t>08-04-2023</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6C9062F-060B-42E8-A609-D5D394DED522}" type="slidenum">
              <a:rPr lang="en-IN" smtClean="0"/>
              <a:t>‹#›</a:t>
            </a:fld>
            <a:endParaRPr lang="en-IN"/>
          </a:p>
        </p:txBody>
      </p:sp>
    </p:spTree>
    <p:extLst>
      <p:ext uri="{BB962C8B-B14F-4D97-AF65-F5344CB8AC3E}">
        <p14:creationId xmlns:p14="http://schemas.microsoft.com/office/powerpoint/2010/main" val="4091566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9BF4A2-FAC5-470E-88BD-BF09C559BCDA}" type="datetime1">
              <a:rPr lang="en-IN" smtClean="0"/>
              <a:t>08-04-2023</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6C9062F-060B-42E8-A609-D5D394DED522}" type="slidenum">
              <a:rPr lang="en-IN" smtClean="0"/>
              <a:t>‹#›</a:t>
            </a:fld>
            <a:endParaRPr lang="en-IN"/>
          </a:p>
        </p:txBody>
      </p:sp>
    </p:spTree>
    <p:extLst>
      <p:ext uri="{BB962C8B-B14F-4D97-AF65-F5344CB8AC3E}">
        <p14:creationId xmlns:p14="http://schemas.microsoft.com/office/powerpoint/2010/main" val="1736742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EF0F85-5044-4828-BEF3-016D403BC5FF}" type="datetime1">
              <a:rPr lang="en-IN" smtClean="0"/>
              <a:t>08-04-2023</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6C9062F-060B-42E8-A609-D5D394DED522}" type="slidenum">
              <a:rPr lang="en-IN" smtClean="0"/>
              <a:t>‹#›</a:t>
            </a:fld>
            <a:endParaRPr lang="en-IN"/>
          </a:p>
        </p:txBody>
      </p:sp>
    </p:spTree>
    <p:extLst>
      <p:ext uri="{BB962C8B-B14F-4D97-AF65-F5344CB8AC3E}">
        <p14:creationId xmlns:p14="http://schemas.microsoft.com/office/powerpoint/2010/main" val="2609431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FDB65BB-D2F6-455D-BA41-DFDFE5AE5773}" type="datetime1">
              <a:rPr lang="en-IN" smtClean="0"/>
              <a:t>08-04-2023</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6C9062F-060B-42E8-A609-D5D394DED522}" type="slidenum">
              <a:rPr lang="en-IN" smtClean="0"/>
              <a:t>‹#›</a:t>
            </a:fld>
            <a:endParaRPr lang="en-IN"/>
          </a:p>
        </p:txBody>
      </p:sp>
    </p:spTree>
    <p:extLst>
      <p:ext uri="{BB962C8B-B14F-4D97-AF65-F5344CB8AC3E}">
        <p14:creationId xmlns:p14="http://schemas.microsoft.com/office/powerpoint/2010/main" val="1492728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10FFFE-E49E-4DB2-AC9F-E723822E4D13}" type="datetime1">
              <a:rPr lang="en-IN" smtClean="0"/>
              <a:t>08-04-2023</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6C9062F-060B-42E8-A609-D5D394DED522}" type="slidenum">
              <a:rPr lang="en-IN" smtClean="0"/>
              <a:t>‹#›</a:t>
            </a:fld>
            <a:endParaRPr lang="en-IN"/>
          </a:p>
        </p:txBody>
      </p:sp>
    </p:spTree>
    <p:extLst>
      <p:ext uri="{BB962C8B-B14F-4D97-AF65-F5344CB8AC3E}">
        <p14:creationId xmlns:p14="http://schemas.microsoft.com/office/powerpoint/2010/main" val="4211410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B5D6A2-7129-4ED5-BA7D-6E6108591ED1}" type="datetime1">
              <a:rPr lang="en-IN" smtClean="0"/>
              <a:t>08-04-2023</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6C9062F-060B-42E8-A609-D5D394DED522}" type="slidenum">
              <a:rPr lang="en-IN" smtClean="0"/>
              <a:t>‹#›</a:t>
            </a:fld>
            <a:endParaRPr lang="en-IN"/>
          </a:p>
        </p:txBody>
      </p:sp>
    </p:spTree>
    <p:extLst>
      <p:ext uri="{BB962C8B-B14F-4D97-AF65-F5344CB8AC3E}">
        <p14:creationId xmlns:p14="http://schemas.microsoft.com/office/powerpoint/2010/main" val="509656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EA31FD-2420-45FA-8F84-11F0351B179B}" type="datetime1">
              <a:rPr lang="en-IN" smtClean="0"/>
              <a:t>08-04-2023</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6C9062F-060B-42E8-A609-D5D394DED522}" type="slidenum">
              <a:rPr lang="en-IN" smtClean="0"/>
              <a:t>‹#›</a:t>
            </a:fld>
            <a:endParaRPr lang="en-IN"/>
          </a:p>
        </p:txBody>
      </p:sp>
    </p:spTree>
    <p:extLst>
      <p:ext uri="{BB962C8B-B14F-4D97-AF65-F5344CB8AC3E}">
        <p14:creationId xmlns:p14="http://schemas.microsoft.com/office/powerpoint/2010/main" val="1167548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030A2CA-6BC5-4B93-AE9B-ADE27DAF6F36}" type="datetime1">
              <a:rPr lang="en-IN" smtClean="0"/>
              <a:t>08-04-2023</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6C9062F-060B-42E8-A609-D5D394DED522}" type="slidenum">
              <a:rPr lang="en-IN" smtClean="0"/>
              <a:t>‹#›</a:t>
            </a:fld>
            <a:endParaRPr lang="en-IN"/>
          </a:p>
        </p:txBody>
      </p:sp>
    </p:spTree>
    <p:extLst>
      <p:ext uri="{BB962C8B-B14F-4D97-AF65-F5344CB8AC3E}">
        <p14:creationId xmlns:p14="http://schemas.microsoft.com/office/powerpoint/2010/main" val="452736919"/>
      </p:ext>
    </p:extLst>
  </p:cSld>
  <p:clrMap bg1="lt1" tx1="dk1" bg2="lt2" tx2="dk2" accent1="accent1" accent2="accent2" accent3="accent3" accent4="accent4" accent5="accent5" accent6="accent6" hlink="hlink" folHlink="folHlink"/>
  <p:sldLayoutIdLst>
    <p:sldLayoutId id="2147483833" r:id="rId1"/>
    <p:sldLayoutId id="2147483834" r:id="rId2"/>
    <p:sldLayoutId id="2147483835" r:id="rId3"/>
    <p:sldLayoutId id="2147483836" r:id="rId4"/>
    <p:sldLayoutId id="2147483837" r:id="rId5"/>
    <p:sldLayoutId id="2147483838" r:id="rId6"/>
    <p:sldLayoutId id="2147483839" r:id="rId7"/>
    <p:sldLayoutId id="2147483840" r:id="rId8"/>
    <p:sldLayoutId id="2147483841" r:id="rId9"/>
    <p:sldLayoutId id="2147483842" r:id="rId10"/>
    <p:sldLayoutId id="2147483843" r:id="rId11"/>
    <p:sldLayoutId id="2147483844" r:id="rId12"/>
    <p:sldLayoutId id="2147483845" r:id="rId13"/>
    <p:sldLayoutId id="2147483846" r:id="rId14"/>
    <p:sldLayoutId id="2147483847" r:id="rId15"/>
    <p:sldLayoutId id="2147483848"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D528F9-57B3-9E95-FB9A-16C732008CD2}"/>
              </a:ext>
            </a:extLst>
          </p:cNvPr>
          <p:cNvSpPr>
            <a:spLocks noGrp="1"/>
          </p:cNvSpPr>
          <p:nvPr>
            <p:ph type="ctrTitle"/>
          </p:nvPr>
        </p:nvSpPr>
        <p:spPr>
          <a:xfrm>
            <a:off x="1878548" y="222404"/>
            <a:ext cx="9602813" cy="1627798"/>
          </a:xfrm>
        </p:spPr>
        <p:txBody>
          <a:bodyPr>
            <a:normAutofit fontScale="90000"/>
          </a:bodyPr>
          <a:lstStyle/>
          <a:p>
            <a:pPr lvl="0" algn="ctr">
              <a:spcAft>
                <a:spcPts val="1000"/>
              </a:spcAft>
            </a:pPr>
            <a:r>
              <a:rPr lang="en-US" sz="3600" b="1" dirty="0">
                <a:solidFill>
                  <a:schemeClr val="accent4"/>
                </a:solidFill>
                <a:effectLst>
                  <a:outerShdw blurRad="38100" dist="38100" dir="2700000" algn="tl">
                    <a:srgbClr val="000000">
                      <a:alpha val="43137"/>
                    </a:srgbClr>
                  </a:outerShdw>
                </a:effectLst>
                <a:latin typeface="Times Roman" panose="02000503080000090004" pitchFamily="2" charset="0"/>
              </a:rPr>
              <a:t>NANOMATERIALS </a:t>
            </a:r>
            <a:br>
              <a:rPr lang="en-US" sz="3600" b="1" dirty="0">
                <a:solidFill>
                  <a:schemeClr val="accent4"/>
                </a:solidFill>
                <a:effectLst>
                  <a:outerShdw blurRad="38100" dist="38100" dir="2700000" algn="tl">
                    <a:srgbClr val="000000">
                      <a:alpha val="43137"/>
                    </a:srgbClr>
                  </a:outerShdw>
                </a:effectLst>
                <a:latin typeface="Times Roman" panose="02000503080000090004" pitchFamily="2" charset="0"/>
              </a:rPr>
            </a:br>
            <a:r>
              <a:rPr lang="en-US" sz="3600" b="1" dirty="0">
                <a:solidFill>
                  <a:schemeClr val="accent4"/>
                </a:solidFill>
                <a:effectLst>
                  <a:outerShdw blurRad="38100" dist="38100" dir="2700000" algn="tl">
                    <a:srgbClr val="000000">
                      <a:alpha val="43137"/>
                    </a:srgbClr>
                  </a:outerShdw>
                </a:effectLst>
                <a:latin typeface="Times Roman" panose="02000503080000090004" pitchFamily="2" charset="0"/>
              </a:rPr>
              <a:t>FOR </a:t>
            </a:r>
            <a:br>
              <a:rPr lang="en-US" sz="3600" b="1" dirty="0">
                <a:solidFill>
                  <a:schemeClr val="accent4"/>
                </a:solidFill>
                <a:effectLst>
                  <a:outerShdw blurRad="38100" dist="38100" dir="2700000" algn="tl">
                    <a:srgbClr val="000000">
                      <a:alpha val="43137"/>
                    </a:srgbClr>
                  </a:outerShdw>
                </a:effectLst>
                <a:latin typeface="Times Roman" panose="02000503080000090004" pitchFamily="2" charset="0"/>
              </a:rPr>
            </a:br>
            <a:r>
              <a:rPr lang="en-US" sz="3600" b="1" dirty="0">
                <a:solidFill>
                  <a:schemeClr val="accent4"/>
                </a:solidFill>
                <a:effectLst>
                  <a:outerShdw blurRad="38100" dist="38100" dir="2700000" algn="tl">
                    <a:srgbClr val="000000">
                      <a:alpha val="43137"/>
                    </a:srgbClr>
                  </a:outerShdw>
                </a:effectLst>
                <a:latin typeface="Times Roman" panose="02000503080000090004" pitchFamily="2" charset="0"/>
              </a:rPr>
              <a:t>GASTRO RETENTIVE DRUG DELIVERY</a:t>
            </a:r>
            <a:endParaRPr lang="en-IN" sz="3600" b="1" dirty="0">
              <a:solidFill>
                <a:schemeClr val="accent4"/>
              </a:solidFill>
              <a:effectLst>
                <a:outerShdw blurRad="38100" dist="38100" dir="2700000" algn="tl">
                  <a:srgbClr val="000000">
                    <a:alpha val="43137"/>
                  </a:srgbClr>
                </a:outerShdw>
              </a:effectLst>
              <a:latin typeface="Times Roman" panose="02000503080000090004" pitchFamily="2" charset="0"/>
            </a:endParaRPr>
          </a:p>
        </p:txBody>
      </p:sp>
      <p:sp>
        <p:nvSpPr>
          <p:cNvPr id="3" name="Subtitle 2">
            <a:extLst>
              <a:ext uri="{FF2B5EF4-FFF2-40B4-BE49-F238E27FC236}">
                <a16:creationId xmlns:a16="http://schemas.microsoft.com/office/drawing/2014/main" xmlns="" id="{048EB17E-53F6-2100-7A9D-A40057906AC1}"/>
              </a:ext>
            </a:extLst>
          </p:cNvPr>
          <p:cNvSpPr>
            <a:spLocks noGrp="1"/>
          </p:cNvSpPr>
          <p:nvPr>
            <p:ph type="subTitle" idx="1"/>
          </p:nvPr>
        </p:nvSpPr>
        <p:spPr>
          <a:xfrm>
            <a:off x="2101505" y="5230826"/>
            <a:ext cx="8791575" cy="1451332"/>
          </a:xfrm>
        </p:spPr>
        <p:txBody>
          <a:bodyPr>
            <a:normAutofit/>
          </a:bodyPr>
          <a:lstStyle/>
          <a:p>
            <a:pPr algn="ctr"/>
            <a:r>
              <a:rPr lang="en-IN" sz="1800" b="1" i="0" u="none" strike="noStrike" baseline="0" dirty="0">
                <a:solidFill>
                  <a:srgbClr val="00B050"/>
                </a:solidFill>
                <a:latin typeface="Times New Roman" panose="02020603050405020304" pitchFamily="18" charset="0"/>
              </a:rPr>
              <a:t>Presented At</a:t>
            </a:r>
          </a:p>
          <a:p>
            <a:pPr algn="ctr"/>
            <a:r>
              <a:rPr lang="en-US" sz="1800" b="1" i="0" u="none" strike="noStrike" baseline="0" dirty="0">
                <a:solidFill>
                  <a:srgbClr val="00B050"/>
                </a:solidFill>
                <a:latin typeface="Times New Roman" panose="02020603050405020304" pitchFamily="18" charset="0"/>
              </a:rPr>
              <a:t>The 4th International Online-Conference on Nanomaterials, 5</a:t>
            </a:r>
            <a:r>
              <a:rPr lang="en-US" sz="1800" b="1" i="0" u="none" strike="noStrike" baseline="0" dirty="0">
                <a:solidFill>
                  <a:srgbClr val="00B050"/>
                </a:solidFill>
                <a:latin typeface="TimesNewRomanPS-BoldMT"/>
              </a:rPr>
              <a:t>–</a:t>
            </a:r>
            <a:r>
              <a:rPr lang="en-US" sz="1800" b="1" i="0" u="none" strike="noStrike" baseline="0" dirty="0">
                <a:solidFill>
                  <a:srgbClr val="00B050"/>
                </a:solidFill>
                <a:latin typeface="Times New Roman" panose="02020603050405020304" pitchFamily="18" charset="0"/>
              </a:rPr>
              <a:t>19 May 2023; 11.</a:t>
            </a:r>
          </a:p>
          <a:p>
            <a:pPr algn="ctr"/>
            <a:r>
              <a:rPr lang="en-IN" sz="1800" b="1" i="0" u="none" strike="noStrike" baseline="0" dirty="0">
                <a:solidFill>
                  <a:srgbClr val="00B050"/>
                </a:solidFill>
                <a:latin typeface="Times New Roman" panose="02020603050405020304" pitchFamily="18" charset="0"/>
              </a:rPr>
              <a:t>Available online: https://iocn2023.sciforum.net/.</a:t>
            </a:r>
            <a:endParaRPr lang="en-US" b="1" dirty="0">
              <a:solidFill>
                <a:srgbClr val="00B050"/>
              </a:solidFill>
              <a:latin typeface="Times New Roman" panose="02020603050405020304" pitchFamily="18" charset="0"/>
              <a:cs typeface="Times New Roman" panose="02020603050405020304" pitchFamily="18" charset="0"/>
            </a:endParaRPr>
          </a:p>
        </p:txBody>
      </p:sp>
      <p:sp>
        <p:nvSpPr>
          <p:cNvPr id="5" name="AutoShape 14">
            <a:extLst>
              <a:ext uri="{FF2B5EF4-FFF2-40B4-BE49-F238E27FC236}">
                <a16:creationId xmlns:a16="http://schemas.microsoft.com/office/drawing/2014/main" xmlns="" id="{E20295C6-9620-CD74-F5AF-80DAF3CDFACE}"/>
              </a:ext>
            </a:extLst>
          </p:cNvPr>
          <p:cNvSpPr>
            <a:spLocks noChangeArrowheads="1"/>
          </p:cNvSpPr>
          <p:nvPr/>
        </p:nvSpPr>
        <p:spPr bwMode="auto">
          <a:xfrm>
            <a:off x="2576510" y="2061809"/>
            <a:ext cx="7749175" cy="2873591"/>
          </a:xfrm>
          <a:prstGeom prst="flowChartAlternateProcess">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endParaRPr lang="en-US" altLang="en-US"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xmlns="" id="{44F93FAD-DDFC-F796-0D95-7CA48BC94B99}"/>
              </a:ext>
            </a:extLst>
          </p:cNvPr>
          <p:cNvSpPr txBox="1"/>
          <p:nvPr/>
        </p:nvSpPr>
        <p:spPr>
          <a:xfrm>
            <a:off x="2752722" y="2234729"/>
            <a:ext cx="3519489" cy="2308324"/>
          </a:xfrm>
          <a:prstGeom prst="rect">
            <a:avLst/>
          </a:prstGeom>
          <a:noFill/>
        </p:spPr>
        <p:txBody>
          <a:bodyPr wrap="square">
            <a:spAutoFit/>
          </a:bodyPr>
          <a:lstStyle/>
          <a:p>
            <a:pPr algn="ctr"/>
            <a:r>
              <a:rPr lang="en-IN" sz="1800" b="1" i="0" u="none" strike="noStrike" baseline="0" dirty="0">
                <a:solidFill>
                  <a:srgbClr val="002060"/>
                </a:solidFill>
                <a:latin typeface="PalatinoLinotype-Bold"/>
              </a:rPr>
              <a:t>Presented By:-</a:t>
            </a:r>
          </a:p>
          <a:p>
            <a:pPr algn="ctr"/>
            <a:r>
              <a:rPr lang="en-IN" sz="1800" b="1" i="0" u="none" strike="noStrike" baseline="0" dirty="0">
                <a:solidFill>
                  <a:srgbClr val="002060"/>
                </a:solidFill>
                <a:latin typeface="PalatinoLinotype-Bold"/>
              </a:rPr>
              <a:t>Mr. Ravindra </a:t>
            </a:r>
            <a:r>
              <a:rPr lang="en-IN" sz="1800" b="1" i="0" u="none" strike="noStrike" baseline="0" dirty="0" err="1">
                <a:solidFill>
                  <a:srgbClr val="002060"/>
                </a:solidFill>
                <a:latin typeface="PalatinoLinotype-Bold"/>
              </a:rPr>
              <a:t>Popat</a:t>
            </a:r>
            <a:r>
              <a:rPr lang="en-IN" sz="1800" b="1" i="0" u="none" strike="noStrike" baseline="0" dirty="0">
                <a:solidFill>
                  <a:srgbClr val="002060"/>
                </a:solidFill>
                <a:latin typeface="PalatinoLinotype-Bold"/>
              </a:rPr>
              <a:t> Mali,</a:t>
            </a:r>
          </a:p>
          <a:p>
            <a:pPr algn="ctr"/>
            <a:r>
              <a:rPr lang="en-IN" sz="1800" b="1" i="0" u="none" strike="noStrike" baseline="0" dirty="0">
                <a:solidFill>
                  <a:srgbClr val="002060"/>
                </a:solidFill>
                <a:latin typeface="PalatinoLinotype-Bold"/>
              </a:rPr>
              <a:t>Research Scholar, PSG Vidya</a:t>
            </a:r>
          </a:p>
          <a:p>
            <a:pPr algn="ctr"/>
            <a:r>
              <a:rPr lang="en-IN" sz="1800" b="1" i="0" u="none" strike="noStrike" baseline="0" dirty="0" err="1">
                <a:solidFill>
                  <a:srgbClr val="002060"/>
                </a:solidFill>
                <a:latin typeface="PalatinoLinotype-Bold"/>
              </a:rPr>
              <a:t>Prasarak</a:t>
            </a:r>
            <a:r>
              <a:rPr lang="en-IN" sz="1800" b="1" i="0" u="none" strike="noStrike" baseline="0" dirty="0">
                <a:solidFill>
                  <a:srgbClr val="002060"/>
                </a:solidFill>
                <a:latin typeface="PalatinoLinotype-Bold"/>
              </a:rPr>
              <a:t> Mandal's College of</a:t>
            </a:r>
          </a:p>
          <a:p>
            <a:pPr algn="ctr"/>
            <a:r>
              <a:rPr lang="en-IN" sz="1800" b="1" i="0" u="none" strike="noStrike" baseline="0" dirty="0">
                <a:solidFill>
                  <a:srgbClr val="002060"/>
                </a:solidFill>
                <a:latin typeface="PalatinoLinotype-Bold"/>
              </a:rPr>
              <a:t>Pharmacy, Shahada, Tal-</a:t>
            </a:r>
          </a:p>
          <a:p>
            <a:pPr algn="ctr"/>
            <a:r>
              <a:rPr lang="en-IN" sz="1800" b="1" i="0" u="none" strike="noStrike" baseline="0" dirty="0">
                <a:solidFill>
                  <a:srgbClr val="002060"/>
                </a:solidFill>
                <a:latin typeface="PalatinoLinotype-Bold"/>
              </a:rPr>
              <a:t>Shahada, </a:t>
            </a:r>
            <a:r>
              <a:rPr lang="en-IN" sz="1800" b="1" i="0" u="none" strike="noStrike" baseline="0" dirty="0" err="1">
                <a:solidFill>
                  <a:srgbClr val="002060"/>
                </a:solidFill>
                <a:latin typeface="PalatinoLinotype-Bold"/>
              </a:rPr>
              <a:t>Dist</a:t>
            </a:r>
            <a:r>
              <a:rPr lang="en-IN" sz="1800" b="1" i="0" u="none" strike="noStrike" baseline="0" dirty="0">
                <a:solidFill>
                  <a:srgbClr val="002060"/>
                </a:solidFill>
                <a:latin typeface="PalatinoLinotype-Bold"/>
              </a:rPr>
              <a:t>-Nandurbar</a:t>
            </a:r>
          </a:p>
          <a:p>
            <a:pPr algn="ctr"/>
            <a:r>
              <a:rPr lang="en-IN" sz="1800" b="1" i="0" u="none" strike="noStrike" baseline="0" dirty="0">
                <a:solidFill>
                  <a:srgbClr val="002060"/>
                </a:solidFill>
                <a:latin typeface="PalatinoLinotype-Bold"/>
              </a:rPr>
              <a:t>(M.S.), 425409, India.</a:t>
            </a:r>
          </a:p>
          <a:p>
            <a:pPr algn="ctr"/>
            <a:r>
              <a:rPr lang="en-IN" sz="1800" b="0" i="0" u="none" strike="noStrike" baseline="0" dirty="0">
                <a:solidFill>
                  <a:srgbClr val="FF0000"/>
                </a:solidFill>
                <a:latin typeface="PalatinoLinotype-Roman"/>
              </a:rPr>
              <a:t>ravi.mali.55@gmail.com</a:t>
            </a:r>
            <a:endParaRPr lang="en-US" sz="1800" b="1" dirty="0">
              <a:solidFill>
                <a:srgbClr val="FF0000"/>
              </a:solidFill>
              <a:latin typeface="Palatino Linotype" panose="02040502050505030304" pitchFamily="18" charset="0"/>
              <a:ea typeface="SimSun" panose="02010600030101010101" pitchFamily="2" charset="-122"/>
              <a:cs typeface="Times New Roman" panose="02020603050405020304" pitchFamily="18" charset="0"/>
            </a:endParaRPr>
          </a:p>
        </p:txBody>
      </p:sp>
      <p:sp>
        <p:nvSpPr>
          <p:cNvPr id="9" name="TextBox 8">
            <a:extLst>
              <a:ext uri="{FF2B5EF4-FFF2-40B4-BE49-F238E27FC236}">
                <a16:creationId xmlns:a16="http://schemas.microsoft.com/office/drawing/2014/main" xmlns="" id="{21D76AC8-4AF1-2CE3-7B5E-8DE50300D092}"/>
              </a:ext>
            </a:extLst>
          </p:cNvPr>
          <p:cNvSpPr txBox="1"/>
          <p:nvPr/>
        </p:nvSpPr>
        <p:spPr>
          <a:xfrm>
            <a:off x="5824025" y="2087801"/>
            <a:ext cx="4976665" cy="2585323"/>
          </a:xfrm>
          <a:prstGeom prst="rect">
            <a:avLst/>
          </a:prstGeom>
          <a:noFill/>
        </p:spPr>
        <p:txBody>
          <a:bodyPr wrap="square">
            <a:spAutoFit/>
          </a:bodyPr>
          <a:lstStyle/>
          <a:p>
            <a:pPr algn="ctr"/>
            <a:r>
              <a:rPr lang="en-IN" sz="1800" b="1" i="0" u="none" strike="noStrike" baseline="0" dirty="0">
                <a:solidFill>
                  <a:srgbClr val="002060"/>
                </a:solidFill>
                <a:latin typeface="PalatinoLinotype-Bold"/>
              </a:rPr>
              <a:t>Co Presented By:-</a:t>
            </a:r>
          </a:p>
          <a:p>
            <a:pPr algn="ctr"/>
            <a:r>
              <a:rPr lang="en-IN" sz="1800" b="1" i="0" u="none" strike="noStrike" baseline="0" dirty="0" err="1">
                <a:solidFill>
                  <a:srgbClr val="002060"/>
                </a:solidFill>
                <a:latin typeface="PalatinoLinotype-Bold"/>
              </a:rPr>
              <a:t>Dr.</a:t>
            </a:r>
            <a:r>
              <a:rPr lang="en-IN" sz="1800" b="1" i="0" u="none" strike="noStrike" baseline="0" dirty="0">
                <a:solidFill>
                  <a:srgbClr val="002060"/>
                </a:solidFill>
                <a:latin typeface="PalatinoLinotype-Bold"/>
              </a:rPr>
              <a:t> </a:t>
            </a:r>
            <a:r>
              <a:rPr lang="en-IN" sz="1800" b="1" i="0" u="none" strike="noStrike" baseline="0" dirty="0" err="1">
                <a:solidFill>
                  <a:srgbClr val="002060"/>
                </a:solidFill>
                <a:latin typeface="PalatinoLinotype-Bold"/>
              </a:rPr>
              <a:t>Javesh</a:t>
            </a:r>
            <a:r>
              <a:rPr lang="en-IN" sz="1800" b="1" i="0" u="none" strike="noStrike" baseline="0" dirty="0">
                <a:solidFill>
                  <a:srgbClr val="002060"/>
                </a:solidFill>
                <a:latin typeface="PalatinoLinotype-Bold"/>
              </a:rPr>
              <a:t> Kashinath Patil,</a:t>
            </a:r>
          </a:p>
          <a:p>
            <a:pPr algn="ctr"/>
            <a:r>
              <a:rPr lang="en-IN" sz="1800" b="1" i="0" u="none" strike="noStrike" baseline="0" dirty="0">
                <a:solidFill>
                  <a:srgbClr val="002060"/>
                </a:solidFill>
                <a:latin typeface="PalatinoLinotype-Bold"/>
              </a:rPr>
              <a:t>Associate Professor, Department of</a:t>
            </a:r>
          </a:p>
          <a:p>
            <a:pPr algn="ctr"/>
            <a:r>
              <a:rPr lang="en-IN" sz="1800" b="1" i="0" u="none" strike="noStrike" baseline="0" dirty="0">
                <a:solidFill>
                  <a:srgbClr val="002060"/>
                </a:solidFill>
                <a:latin typeface="PalatinoLinotype-Bold"/>
              </a:rPr>
              <a:t>Pharmacognosy &amp; Phytochemistry,</a:t>
            </a:r>
          </a:p>
          <a:p>
            <a:pPr algn="ctr"/>
            <a:r>
              <a:rPr lang="en-IN" sz="1800" b="1" i="0" u="none" strike="noStrike" baseline="0" dirty="0">
                <a:solidFill>
                  <a:srgbClr val="002060"/>
                </a:solidFill>
                <a:latin typeface="PalatinoLinotype-Bold"/>
              </a:rPr>
              <a:t>PSG Vidya </a:t>
            </a:r>
            <a:r>
              <a:rPr lang="en-IN" sz="1800" b="1" i="0" u="none" strike="noStrike" baseline="0" dirty="0" err="1">
                <a:solidFill>
                  <a:srgbClr val="002060"/>
                </a:solidFill>
                <a:latin typeface="PalatinoLinotype-Bold"/>
              </a:rPr>
              <a:t>Prasarak</a:t>
            </a:r>
            <a:r>
              <a:rPr lang="en-IN" sz="1800" b="1" i="0" u="none" strike="noStrike" baseline="0" dirty="0">
                <a:solidFill>
                  <a:srgbClr val="002060"/>
                </a:solidFill>
                <a:latin typeface="PalatinoLinotype-Bold"/>
              </a:rPr>
              <a:t> Mandal's</a:t>
            </a:r>
          </a:p>
          <a:p>
            <a:pPr algn="ctr"/>
            <a:r>
              <a:rPr lang="en-US" sz="1800" b="1" i="0" u="none" strike="noStrike" baseline="0" dirty="0">
                <a:solidFill>
                  <a:srgbClr val="002060"/>
                </a:solidFill>
                <a:latin typeface="PalatinoLinotype-Bold"/>
              </a:rPr>
              <a:t>College of Pharmacy, Shahada, Tal-</a:t>
            </a:r>
          </a:p>
          <a:p>
            <a:pPr algn="ctr"/>
            <a:r>
              <a:rPr lang="en-IN" sz="1800" b="1" i="0" u="none" strike="noStrike" baseline="0" dirty="0">
                <a:solidFill>
                  <a:srgbClr val="002060"/>
                </a:solidFill>
                <a:latin typeface="PalatinoLinotype-Bold"/>
              </a:rPr>
              <a:t>Shahada, </a:t>
            </a:r>
            <a:r>
              <a:rPr lang="en-IN" sz="1800" b="1" i="0" u="none" strike="noStrike" baseline="0" dirty="0" err="1">
                <a:solidFill>
                  <a:srgbClr val="002060"/>
                </a:solidFill>
                <a:latin typeface="PalatinoLinotype-Bold"/>
              </a:rPr>
              <a:t>Dist</a:t>
            </a:r>
            <a:r>
              <a:rPr lang="en-IN" sz="1800" b="1" i="0" u="none" strike="noStrike" baseline="0" dirty="0">
                <a:solidFill>
                  <a:srgbClr val="002060"/>
                </a:solidFill>
                <a:latin typeface="PalatinoLinotype-Bold"/>
              </a:rPr>
              <a:t>-Nandurbar (M.S.),</a:t>
            </a:r>
          </a:p>
          <a:p>
            <a:pPr algn="ctr"/>
            <a:r>
              <a:rPr lang="en-IN" sz="1800" b="1" i="0" u="none" strike="noStrike" baseline="0" dirty="0">
                <a:solidFill>
                  <a:srgbClr val="002060"/>
                </a:solidFill>
                <a:latin typeface="PalatinoLinotype-Bold"/>
              </a:rPr>
              <a:t>425409, India.</a:t>
            </a:r>
          </a:p>
          <a:p>
            <a:pPr algn="ctr"/>
            <a:r>
              <a:rPr lang="en-IN" sz="1800" b="0" i="0" u="none" strike="noStrike" baseline="0" dirty="0">
                <a:solidFill>
                  <a:srgbClr val="FF0000"/>
                </a:solidFill>
                <a:latin typeface="PalatinoLinotype-Roman"/>
              </a:rPr>
              <a:t>javesh4u@gmail.com</a:t>
            </a:r>
            <a:endParaRPr lang="en-US" sz="1800" b="1" dirty="0">
              <a:solidFill>
                <a:srgbClr val="FF0000"/>
              </a:solidFill>
              <a:latin typeface="Palatino Linotype" panose="02040502050505030304" pitchFamily="18" charset="0"/>
              <a:ea typeface="SimSun" panose="02010600030101010101" pitchFamily="2" charset="-122"/>
              <a:cs typeface="Times New Roman" panose="02020603050405020304" pitchFamily="18" charset="0"/>
            </a:endParaRPr>
          </a:p>
        </p:txBody>
      </p:sp>
      <p:sp>
        <p:nvSpPr>
          <p:cNvPr id="6" name="Slide Number Placeholder 5">
            <a:extLst>
              <a:ext uri="{FF2B5EF4-FFF2-40B4-BE49-F238E27FC236}">
                <a16:creationId xmlns:a16="http://schemas.microsoft.com/office/drawing/2014/main" xmlns="" id="{F307872D-01DE-269E-504B-B54B4B5B5774}"/>
              </a:ext>
            </a:extLst>
          </p:cNvPr>
          <p:cNvSpPr>
            <a:spLocks noGrp="1"/>
          </p:cNvSpPr>
          <p:nvPr>
            <p:ph type="sldNum" sz="quarter" idx="12"/>
          </p:nvPr>
        </p:nvSpPr>
        <p:spPr/>
        <p:txBody>
          <a:bodyPr/>
          <a:lstStyle/>
          <a:p>
            <a:fld id="{76C9062F-060B-42E8-A609-D5D394DED522}" type="slidenum">
              <a:rPr lang="en-IN" smtClean="0">
                <a:latin typeface="Times New Roman" panose="02020603050405020304" pitchFamily="18" charset="0"/>
                <a:cs typeface="Times New Roman" panose="02020603050405020304" pitchFamily="18" charset="0"/>
              </a:rPr>
              <a:t>1</a:t>
            </a:fld>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2137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8F5E3E-9577-F374-6C6D-72C4ECC04069}"/>
              </a:ext>
            </a:extLst>
          </p:cNvPr>
          <p:cNvSpPr>
            <a:spLocks noGrp="1"/>
          </p:cNvSpPr>
          <p:nvPr>
            <p:ph type="title"/>
          </p:nvPr>
        </p:nvSpPr>
        <p:spPr>
          <a:xfrm>
            <a:off x="2184963" y="0"/>
            <a:ext cx="8911687" cy="576775"/>
          </a:xfrm>
        </p:spPr>
        <p:txBody>
          <a:bodyPr>
            <a:normAutofit fontScale="90000"/>
          </a:bodyPr>
          <a:lstStyle/>
          <a:p>
            <a:r>
              <a:rPr lang="en-US" sz="3200" b="1" dirty="0">
                <a:solidFill>
                  <a:schemeClr val="accent4">
                    <a:lumMod val="75000"/>
                  </a:schemeClr>
                </a:solidFill>
                <a:latin typeface="Times New Roman" panose="02020603050405020304" pitchFamily="18" charset="0"/>
                <a:cs typeface="Times New Roman" panose="02020603050405020304" pitchFamily="18" charset="0"/>
              </a:rPr>
              <a:t>Anatomy &amp; Histology of Stomach:-[5, 6]</a:t>
            </a:r>
            <a:endParaRPr lang="en-IN" sz="3200" b="1" baseline="30000" dirty="0">
              <a:solidFill>
                <a:schemeClr val="accent4">
                  <a:lumMod val="75000"/>
                </a:schemeClr>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C5365C62-C6FC-0550-7C97-E47DD4569816}"/>
              </a:ext>
            </a:extLst>
          </p:cNvPr>
          <p:cNvSpPr>
            <a:spLocks noGrp="1"/>
          </p:cNvSpPr>
          <p:nvPr>
            <p:ph idx="1"/>
          </p:nvPr>
        </p:nvSpPr>
        <p:spPr>
          <a:xfrm>
            <a:off x="2237518" y="576774"/>
            <a:ext cx="9565275" cy="6281225"/>
          </a:xfrm>
        </p:spPr>
        <p:txBody>
          <a:bodyPr>
            <a:normAutofit fontScale="25000" lnSpcReduction="20000"/>
          </a:bodyPr>
          <a:lstStyle/>
          <a:p>
            <a:pPr marL="0" indent="0" algn="just">
              <a:lnSpc>
                <a:spcPct val="107000"/>
              </a:lnSpc>
              <a:spcAft>
                <a:spcPts val="800"/>
              </a:spcAft>
              <a:buNone/>
            </a:pPr>
            <a:r>
              <a:rPr lang="en-US" sz="8400" dirty="0">
                <a:effectLst/>
                <a:latin typeface="Times New Roman" panose="02020603050405020304" pitchFamily="18" charset="0"/>
                <a:ea typeface="Calibri" panose="020F0502020204030204" pitchFamily="34" charset="0"/>
                <a:cs typeface="Times New Roman" panose="02020603050405020304" pitchFamily="18" charset="0"/>
              </a:rPr>
              <a:t>Stomach has four main regions,</a:t>
            </a:r>
          </a:p>
          <a:p>
            <a:pPr marL="0" indent="0" algn="just">
              <a:lnSpc>
                <a:spcPct val="107000"/>
              </a:lnSpc>
              <a:spcAft>
                <a:spcPts val="800"/>
              </a:spcAft>
              <a:buNone/>
            </a:pPr>
            <a:r>
              <a:rPr lang="en-US" sz="8400" dirty="0">
                <a:latin typeface="Times New Roman" panose="02020603050405020304" pitchFamily="18" charset="0"/>
                <a:ea typeface="Calibri" panose="020F0502020204030204" pitchFamily="34" charset="0"/>
                <a:cs typeface="Times New Roman" panose="02020603050405020304" pitchFamily="18" charset="0"/>
              </a:rPr>
              <a:t>1</a:t>
            </a:r>
            <a:r>
              <a:rPr lang="en-US" sz="8400" dirty="0">
                <a:effectLst/>
                <a:latin typeface="Times New Roman" panose="02020603050405020304" pitchFamily="18" charset="0"/>
                <a:ea typeface="Calibri" panose="020F0502020204030204" pitchFamily="34" charset="0"/>
                <a:cs typeface="Times New Roman" panose="02020603050405020304" pitchFamily="18" charset="0"/>
              </a:rPr>
              <a:t>) Cardia 2) Fundus 3) Body &amp; 4) Pyloric,</a:t>
            </a:r>
          </a:p>
          <a:p>
            <a:pPr marL="0" indent="0" algn="just">
              <a:lnSpc>
                <a:spcPct val="107000"/>
              </a:lnSpc>
              <a:spcAft>
                <a:spcPts val="800"/>
              </a:spcAft>
              <a:buNone/>
            </a:pPr>
            <a:r>
              <a:rPr lang="en-US" sz="8400" dirty="0">
                <a:effectLst/>
                <a:latin typeface="Times New Roman" panose="02020603050405020304" pitchFamily="18" charset="0"/>
                <a:ea typeface="Calibri" panose="020F0502020204030204" pitchFamily="34" charset="0"/>
                <a:cs typeface="Times New Roman" panose="02020603050405020304" pitchFamily="18" charset="0"/>
              </a:rPr>
              <a:t>Cardia is located on superior region of the stomach projects as opening region. Further extending downward the upper curve to the left of the cardia is called fundus which is store of undigested material just below the fundus the central part of the stomach is called body. The pyloric region an essential region of mixing of food in the stomach consist of the parts pyloric antrum, pyloric canal and pylorus which connects to the duodenum. The communication between the pylorus and small intestine happens with pyloric sphincter. The concave region is called lesser curvature and the convex as greater curvature.</a:t>
            </a:r>
            <a:endParaRPr lang="en-IN" sz="8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US" sz="8400" dirty="0">
                <a:latin typeface="Times New Roman" panose="02020603050405020304" pitchFamily="18" charset="0"/>
                <a:cs typeface="Times New Roman" panose="02020603050405020304" pitchFamily="18" charset="0"/>
              </a:rPr>
              <a:t>Stomach consist of 4 basic layers i.e. Mucosa, submucosa, muscular &amp; serosa.</a:t>
            </a:r>
          </a:p>
          <a:p>
            <a:pPr marL="0" indent="0" algn="just">
              <a:lnSpc>
                <a:spcPct val="107000"/>
              </a:lnSpc>
              <a:spcAft>
                <a:spcPts val="800"/>
              </a:spcAft>
              <a:buNone/>
            </a:pPr>
            <a:r>
              <a:rPr lang="en-US" sz="8400" dirty="0">
                <a:latin typeface="Times New Roman" panose="02020603050405020304" pitchFamily="18" charset="0"/>
                <a:cs typeface="Times New Roman" panose="02020603050405020304" pitchFamily="18" charset="0"/>
              </a:rPr>
              <a:t>Mucosa layer contains surface mucosa cells, Lamina propria. Epithelial cells protrude through lamina propria and muscularis mucosae which leads to formation of gastric glands and when this glands arranged in an manner were pits are produced which are called as gastric pits.</a:t>
            </a:r>
          </a:p>
          <a:p>
            <a:pPr marL="0" indent="0" algn="just">
              <a:lnSpc>
                <a:spcPct val="107000"/>
              </a:lnSpc>
              <a:spcAft>
                <a:spcPts val="800"/>
              </a:spcAft>
              <a:buNone/>
            </a:pPr>
            <a:r>
              <a:rPr lang="en-US" sz="8400" dirty="0">
                <a:latin typeface="Times New Roman" panose="02020603050405020304" pitchFamily="18" charset="0"/>
                <a:cs typeface="Times New Roman" panose="02020603050405020304" pitchFamily="18" charset="0"/>
              </a:rPr>
              <a:t>Gastric gland contains three types of exocrine gland cells, parietal cells mucus neck cells, parietal cells &amp; chief cells. These cells contribute to the section of gastric fluid accounts for 2 to 3 liters .The submucosa of the stomach.</a:t>
            </a:r>
            <a:endParaRPr lang="en-IN" sz="8400" dirty="0">
              <a:latin typeface="Times New Roman" panose="02020603050405020304" pitchFamily="18" charset="0"/>
              <a:cs typeface="Times New Roman" panose="02020603050405020304" pitchFamily="18" charset="0"/>
            </a:endParaRPr>
          </a:p>
          <a:p>
            <a:pPr marL="0" indent="0" algn="just">
              <a:lnSpc>
                <a:spcPct val="107000"/>
              </a:lnSpc>
              <a:spcAft>
                <a:spcPts val="800"/>
              </a:spcAft>
              <a:buNone/>
            </a:pP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IN" dirty="0"/>
          </a:p>
        </p:txBody>
      </p:sp>
      <p:sp>
        <p:nvSpPr>
          <p:cNvPr id="4" name="Slide Number Placeholder 3">
            <a:extLst>
              <a:ext uri="{FF2B5EF4-FFF2-40B4-BE49-F238E27FC236}">
                <a16:creationId xmlns:a16="http://schemas.microsoft.com/office/drawing/2014/main" xmlns="" id="{60740369-1CC0-ECDB-5EF5-7A544F406282}"/>
              </a:ext>
            </a:extLst>
          </p:cNvPr>
          <p:cNvSpPr>
            <a:spLocks noGrp="1"/>
          </p:cNvSpPr>
          <p:nvPr>
            <p:ph type="sldNum" sz="quarter" idx="12"/>
          </p:nvPr>
        </p:nvSpPr>
        <p:spPr/>
        <p:txBody>
          <a:bodyPr/>
          <a:lstStyle/>
          <a:p>
            <a:fld id="{76C9062F-060B-42E8-A609-D5D394DED522}" type="slidenum">
              <a:rPr lang="en-IN" smtClean="0">
                <a:latin typeface="Times New Roman" panose="02020603050405020304" pitchFamily="18" charset="0"/>
                <a:cs typeface="Times New Roman" panose="02020603050405020304" pitchFamily="18" charset="0"/>
              </a:rPr>
              <a:t>10</a:t>
            </a:fld>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5583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E52B06-44CF-2685-F22B-1BBDA6189AE9}"/>
              </a:ext>
            </a:extLst>
          </p:cNvPr>
          <p:cNvSpPr>
            <a:spLocks noGrp="1"/>
          </p:cNvSpPr>
          <p:nvPr>
            <p:ph type="title"/>
          </p:nvPr>
        </p:nvSpPr>
        <p:spPr>
          <a:xfrm>
            <a:off x="1565986" y="0"/>
            <a:ext cx="8911687" cy="618978"/>
          </a:xfrm>
        </p:spPr>
        <p:txBody>
          <a:bodyPr>
            <a:normAutofit fontScale="90000"/>
          </a:bodyPr>
          <a:lstStyle/>
          <a:p>
            <a:r>
              <a:rPr lang="en-US" sz="2700" b="1" dirty="0">
                <a:solidFill>
                  <a:schemeClr val="accent4">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Physiology of Digestion:-[2]</a:t>
            </a:r>
            <a:r>
              <a:rPr lang="en-IN" sz="3600"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r>
            <a:br>
              <a:rPr lang="en-IN" sz="3600"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br>
            <a:endParaRPr lang="en-IN" dirty="0">
              <a:solidFill>
                <a:schemeClr val="accent4">
                  <a:lumMod val="75000"/>
                </a:schemeClr>
              </a:solidFill>
            </a:endParaRPr>
          </a:p>
        </p:txBody>
      </p:sp>
      <p:sp>
        <p:nvSpPr>
          <p:cNvPr id="3" name="Content Placeholder 2">
            <a:extLst>
              <a:ext uri="{FF2B5EF4-FFF2-40B4-BE49-F238E27FC236}">
                <a16:creationId xmlns:a16="http://schemas.microsoft.com/office/drawing/2014/main" xmlns="" id="{6E64BD59-6ECB-7F2A-F228-2F0EB7B9406E}"/>
              </a:ext>
            </a:extLst>
          </p:cNvPr>
          <p:cNvSpPr>
            <a:spLocks noGrp="1"/>
          </p:cNvSpPr>
          <p:nvPr>
            <p:ph idx="1"/>
          </p:nvPr>
        </p:nvSpPr>
        <p:spPr>
          <a:xfrm>
            <a:off x="1575583" y="432580"/>
            <a:ext cx="10496352" cy="2493499"/>
          </a:xfrm>
        </p:spPr>
        <p:txBody>
          <a:bodyPr>
            <a:normAutofit fontScale="92500" lnSpcReduction="10000"/>
          </a:bodyPr>
          <a:lstStyle/>
          <a:p>
            <a:pPr marL="0" indent="0" algn="just">
              <a:lnSpc>
                <a:spcPct val="107000"/>
              </a:lnSpc>
              <a:spcAft>
                <a:spcPts val="800"/>
              </a:spcAft>
              <a:buNone/>
            </a:pPr>
            <a:r>
              <a:rPr lang="en-US" sz="2100" dirty="0">
                <a:latin typeface="Times New Roman" panose="02020603050405020304" pitchFamily="18" charset="0"/>
                <a:cs typeface="Times New Roman" panose="02020603050405020304" pitchFamily="18" charset="0"/>
              </a:rPr>
              <a:t>	Mixing waves pass over stomach every 15-25 seconds. This waves are responsible for food maceration called chyme, More vigorous mixing and this chyme and then it reaches reach pylorus, as soon food reaches </a:t>
            </a:r>
            <a:r>
              <a:rPr lang="en-US" sz="2100" dirty="0" err="1">
                <a:latin typeface="Times New Roman" panose="02020603050405020304" pitchFamily="18" charset="0"/>
                <a:cs typeface="Times New Roman" panose="02020603050405020304" pitchFamily="18" charset="0"/>
              </a:rPr>
              <a:t>pyrolus</a:t>
            </a:r>
            <a:r>
              <a:rPr lang="en-US" sz="2100" dirty="0">
                <a:latin typeface="Times New Roman" panose="02020603050405020304" pitchFamily="18" charset="0"/>
                <a:cs typeface="Times New Roman" panose="02020603050405020304" pitchFamily="18" charset="0"/>
              </a:rPr>
              <a:t> each mixing wave periodically force 3 ml of chyme into duodenum, this phenomena is called gastric emptying.</a:t>
            </a:r>
            <a:endParaRPr lang="en-IN" sz="2100" dirty="0">
              <a:latin typeface="Times New Roman" panose="02020603050405020304" pitchFamily="18" charset="0"/>
              <a:cs typeface="Times New Roman" panose="02020603050405020304" pitchFamily="18" charset="0"/>
            </a:endParaRPr>
          </a:p>
          <a:p>
            <a:pPr marL="0" indent="0" algn="just">
              <a:lnSpc>
                <a:spcPct val="107000"/>
              </a:lnSpc>
              <a:spcAft>
                <a:spcPts val="800"/>
              </a:spcAft>
              <a:buNone/>
            </a:pPr>
            <a:r>
              <a:rPr lang="en-US" sz="2100" dirty="0">
                <a:latin typeface="Times New Roman" panose="02020603050405020304" pitchFamily="18" charset="0"/>
                <a:cs typeface="Times New Roman" panose="02020603050405020304" pitchFamily="18" charset="0"/>
              </a:rPr>
              <a:t>	A series of electrical events occur during this whole process in this fasting state between stomach and intestine every 2 to 3 hours governed by enteric nervous system called as migrating myoelectric cycle (MMC) which has 4 phases.</a:t>
            </a:r>
            <a:endParaRPr lang="en-IN" sz="2100" dirty="0">
              <a:latin typeface="Times New Roman" panose="02020603050405020304" pitchFamily="18" charset="0"/>
              <a:cs typeface="Times New Roman" panose="02020603050405020304" pitchFamily="18" charset="0"/>
            </a:endParaRPr>
          </a:p>
          <a:p>
            <a:endParaRPr lang="en-IN" dirty="0"/>
          </a:p>
        </p:txBody>
      </p:sp>
      <p:graphicFrame>
        <p:nvGraphicFramePr>
          <p:cNvPr id="4" name="Table 4">
            <a:extLst>
              <a:ext uri="{FF2B5EF4-FFF2-40B4-BE49-F238E27FC236}">
                <a16:creationId xmlns:a16="http://schemas.microsoft.com/office/drawing/2014/main" xmlns="" id="{5E02AC19-10A5-385B-3DD7-686E633E9259}"/>
              </a:ext>
            </a:extLst>
          </p:cNvPr>
          <p:cNvGraphicFramePr>
            <a:graphicFrameLocks noGrp="1"/>
          </p:cNvGraphicFramePr>
          <p:nvPr>
            <p:extLst>
              <p:ext uri="{D42A27DB-BD31-4B8C-83A1-F6EECF244321}">
                <p14:modId xmlns:p14="http://schemas.microsoft.com/office/powerpoint/2010/main" val="145937337"/>
              </p:ext>
            </p:extLst>
          </p:nvPr>
        </p:nvGraphicFramePr>
        <p:xfrm>
          <a:off x="1695649" y="2813538"/>
          <a:ext cx="10008672" cy="3759200"/>
        </p:xfrm>
        <a:graphic>
          <a:graphicData uri="http://schemas.openxmlformats.org/drawingml/2006/table">
            <a:tbl>
              <a:tblPr firstRow="1" bandRow="1">
                <a:tableStyleId>{5C22544A-7EE6-4342-B048-85BDC9FD1C3A}</a:tableStyleId>
              </a:tblPr>
              <a:tblGrid>
                <a:gridCol w="850603">
                  <a:extLst>
                    <a:ext uri="{9D8B030D-6E8A-4147-A177-3AD203B41FA5}">
                      <a16:colId xmlns:a16="http://schemas.microsoft.com/office/drawing/2014/main" xmlns="" val="108634753"/>
                    </a:ext>
                  </a:extLst>
                </a:gridCol>
                <a:gridCol w="1041010">
                  <a:extLst>
                    <a:ext uri="{9D8B030D-6E8A-4147-A177-3AD203B41FA5}">
                      <a16:colId xmlns:a16="http://schemas.microsoft.com/office/drawing/2014/main" xmlns="" val="1233466545"/>
                    </a:ext>
                  </a:extLst>
                </a:gridCol>
                <a:gridCol w="1041009">
                  <a:extLst>
                    <a:ext uri="{9D8B030D-6E8A-4147-A177-3AD203B41FA5}">
                      <a16:colId xmlns:a16="http://schemas.microsoft.com/office/drawing/2014/main" xmlns="" val="3272426241"/>
                    </a:ext>
                  </a:extLst>
                </a:gridCol>
                <a:gridCol w="7076050">
                  <a:extLst>
                    <a:ext uri="{9D8B030D-6E8A-4147-A177-3AD203B41FA5}">
                      <a16:colId xmlns:a16="http://schemas.microsoft.com/office/drawing/2014/main" xmlns="" val="1420896749"/>
                    </a:ext>
                  </a:extLst>
                </a:gridCol>
              </a:tblGrid>
              <a:tr h="370840">
                <a:tc>
                  <a:txBody>
                    <a:bodyPr/>
                    <a:lstStyle/>
                    <a:p>
                      <a:pPr algn="ctr"/>
                      <a:r>
                        <a:rPr lang="en-US" dirty="0">
                          <a:latin typeface="Times New Roman" panose="02020603050405020304" pitchFamily="18" charset="0"/>
                          <a:cs typeface="Times New Roman" panose="02020603050405020304" pitchFamily="18" charset="0"/>
                        </a:rPr>
                        <a:t>Sr. No.</a:t>
                      </a:r>
                      <a:endParaRPr lang="en-IN"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Phases</a:t>
                      </a:r>
                      <a:endParaRPr lang="en-IN"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Name</a:t>
                      </a:r>
                      <a:endParaRPr lang="en-IN"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latin typeface="Times New Roman" panose="02020603050405020304" pitchFamily="18" charset="0"/>
                          <a:cs typeface="Times New Roman" panose="02020603050405020304" pitchFamily="18" charset="0"/>
                        </a:rPr>
                        <a:t>Functioning</a:t>
                      </a:r>
                      <a:endParaRPr lang="en-IN"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278210228"/>
                  </a:ext>
                </a:extLst>
              </a:tr>
              <a:tr h="370840">
                <a:tc>
                  <a:txBody>
                    <a:bodyPr/>
                    <a:lstStyle/>
                    <a:p>
                      <a:pPr algn="ctr"/>
                      <a:r>
                        <a:rPr lang="en-US" dirty="0">
                          <a:solidFill>
                            <a:schemeClr val="tx1">
                              <a:lumMod val="75000"/>
                              <a:lumOff val="25000"/>
                            </a:schemeClr>
                          </a:solidFill>
                          <a:latin typeface="Times New Roman" panose="02020603050405020304" pitchFamily="18" charset="0"/>
                          <a:cs typeface="Times New Roman" panose="02020603050405020304" pitchFamily="18" charset="0"/>
                        </a:rPr>
                        <a:t>1.</a:t>
                      </a:r>
                      <a:endParaRPr lang="en-IN"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solidFill>
                            <a:schemeClr val="tx1">
                              <a:lumMod val="75000"/>
                              <a:lumOff val="25000"/>
                            </a:schemeClr>
                          </a:solidFill>
                          <a:latin typeface="Times New Roman" panose="02020603050405020304" pitchFamily="18" charset="0"/>
                          <a:cs typeface="Times New Roman" panose="02020603050405020304" pitchFamily="18" charset="0"/>
                        </a:rPr>
                        <a:t>Phase I</a:t>
                      </a:r>
                      <a:endParaRPr lang="en-IN"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solidFill>
                            <a:schemeClr val="tx1">
                              <a:lumMod val="75000"/>
                              <a:lumOff val="25000"/>
                            </a:schemeClr>
                          </a:solidFill>
                          <a:latin typeface="Times New Roman" panose="02020603050405020304" pitchFamily="18" charset="0"/>
                          <a:cs typeface="Times New Roman" panose="02020603050405020304" pitchFamily="18" charset="0"/>
                        </a:rPr>
                        <a:t>Basal</a:t>
                      </a:r>
                      <a:endParaRPr lang="en-IN"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a:solidFill>
                            <a:schemeClr val="tx1">
                              <a:lumMod val="75000"/>
                              <a:lumOff val="25000"/>
                            </a:schemeClr>
                          </a:solidFill>
                          <a:latin typeface="Times New Roman" panose="02020603050405020304" pitchFamily="18" charset="0"/>
                          <a:cs typeface="Times New Roman" panose="02020603050405020304" pitchFamily="18" charset="0"/>
                        </a:rPr>
                        <a:t>It is a quiescent period lasting from 30 to 60 minutes with no contractions.</a:t>
                      </a:r>
                      <a:endParaRPr lang="en-IN"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07771353"/>
                  </a:ext>
                </a:extLst>
              </a:tr>
              <a:tr h="370840">
                <a:tc>
                  <a:txBody>
                    <a:bodyPr/>
                    <a:lstStyle/>
                    <a:p>
                      <a:pPr algn="ctr"/>
                      <a:r>
                        <a:rPr lang="en-US" dirty="0">
                          <a:solidFill>
                            <a:schemeClr val="tx1">
                              <a:lumMod val="75000"/>
                              <a:lumOff val="25000"/>
                            </a:schemeClr>
                          </a:solidFill>
                          <a:latin typeface="Times New Roman" panose="02020603050405020304" pitchFamily="18" charset="0"/>
                          <a:cs typeface="Times New Roman" panose="02020603050405020304" pitchFamily="18" charset="0"/>
                        </a:rPr>
                        <a:t>2.</a:t>
                      </a:r>
                      <a:endParaRPr lang="en-IN"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solidFill>
                            <a:schemeClr val="tx1">
                              <a:lumMod val="75000"/>
                              <a:lumOff val="25000"/>
                            </a:schemeClr>
                          </a:solidFill>
                          <a:latin typeface="Times New Roman" panose="02020603050405020304" pitchFamily="18" charset="0"/>
                          <a:cs typeface="Times New Roman" panose="02020603050405020304" pitchFamily="18" charset="0"/>
                        </a:rPr>
                        <a:t>Phase II</a:t>
                      </a:r>
                      <a:endParaRPr lang="en-IN"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solidFill>
                            <a:schemeClr val="tx1">
                              <a:lumMod val="75000"/>
                              <a:lumOff val="25000"/>
                            </a:schemeClr>
                          </a:solidFill>
                          <a:latin typeface="Times New Roman" panose="02020603050405020304" pitchFamily="18" charset="0"/>
                          <a:cs typeface="Times New Roman" panose="02020603050405020304" pitchFamily="18" charset="0"/>
                        </a:rPr>
                        <a:t>Pre-burst phase</a:t>
                      </a:r>
                      <a:endParaRPr lang="en-IN"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a:solidFill>
                            <a:schemeClr val="tx1">
                              <a:lumMod val="75000"/>
                              <a:lumOff val="25000"/>
                            </a:schemeClr>
                          </a:solidFill>
                          <a:latin typeface="Times New Roman" panose="02020603050405020304" pitchFamily="18" charset="0"/>
                          <a:cs typeface="Times New Roman" panose="02020603050405020304" pitchFamily="18" charset="0"/>
                        </a:rPr>
                        <a:t>It consists of intermittent contractions that gradually increase in intensity as the phase progresses, and it lasts about 20 to 40 minutes. Gastric discharge of fluid and very small particles begins later in this phase.</a:t>
                      </a:r>
                      <a:endParaRPr lang="en-IN"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474409360"/>
                  </a:ext>
                </a:extLst>
              </a:tr>
              <a:tr h="370840">
                <a:tc>
                  <a:txBody>
                    <a:bodyPr/>
                    <a:lstStyle/>
                    <a:p>
                      <a:pPr algn="ctr"/>
                      <a:r>
                        <a:rPr lang="en-US" dirty="0">
                          <a:solidFill>
                            <a:schemeClr val="tx1">
                              <a:lumMod val="75000"/>
                              <a:lumOff val="25000"/>
                            </a:schemeClr>
                          </a:solidFill>
                          <a:latin typeface="Times New Roman" panose="02020603050405020304" pitchFamily="18" charset="0"/>
                          <a:cs typeface="Times New Roman" panose="02020603050405020304" pitchFamily="18" charset="0"/>
                        </a:rPr>
                        <a:t>3.</a:t>
                      </a:r>
                      <a:endParaRPr lang="en-IN"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solidFill>
                            <a:schemeClr val="tx1">
                              <a:lumMod val="75000"/>
                              <a:lumOff val="25000"/>
                            </a:schemeClr>
                          </a:solidFill>
                          <a:latin typeface="Times New Roman" panose="02020603050405020304" pitchFamily="18" charset="0"/>
                          <a:cs typeface="Times New Roman" panose="02020603050405020304" pitchFamily="18" charset="0"/>
                        </a:rPr>
                        <a:t>Phase III</a:t>
                      </a:r>
                      <a:endParaRPr lang="en-IN"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solidFill>
                            <a:schemeClr val="tx1">
                              <a:lumMod val="75000"/>
                              <a:lumOff val="25000"/>
                            </a:schemeClr>
                          </a:solidFill>
                          <a:latin typeface="Times New Roman" panose="02020603050405020304" pitchFamily="18" charset="0"/>
                          <a:cs typeface="Times New Roman" panose="02020603050405020304" pitchFamily="18" charset="0"/>
                        </a:rPr>
                        <a:t>Burst phase</a:t>
                      </a:r>
                      <a:endParaRPr lang="en-IN"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a:solidFill>
                            <a:schemeClr val="tx1">
                              <a:lumMod val="75000"/>
                              <a:lumOff val="25000"/>
                            </a:schemeClr>
                          </a:solidFill>
                          <a:latin typeface="Times New Roman" panose="02020603050405020304" pitchFamily="18" charset="0"/>
                          <a:cs typeface="Times New Roman" panose="02020603050405020304" pitchFamily="18" charset="0"/>
                        </a:rPr>
                        <a:t>This is a short period of intense distal and proximal gastric contractions (4–5 contractions per minute) lasting about 10 to 20 minutes; these contractions, also known as ‘‘house-keeper wave,’’ sweep gastric contents down the small Intestine.</a:t>
                      </a:r>
                      <a:endParaRPr lang="en-IN"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813278505"/>
                  </a:ext>
                </a:extLst>
              </a:tr>
              <a:tr h="370840">
                <a:tc>
                  <a:txBody>
                    <a:bodyPr/>
                    <a:lstStyle/>
                    <a:p>
                      <a:pPr algn="ctr"/>
                      <a:r>
                        <a:rPr lang="en-US" dirty="0">
                          <a:solidFill>
                            <a:schemeClr val="tx1">
                              <a:lumMod val="75000"/>
                              <a:lumOff val="25000"/>
                            </a:schemeClr>
                          </a:solidFill>
                          <a:latin typeface="Times New Roman" panose="02020603050405020304" pitchFamily="18" charset="0"/>
                          <a:cs typeface="Times New Roman" panose="02020603050405020304" pitchFamily="18" charset="0"/>
                        </a:rPr>
                        <a:t>4.</a:t>
                      </a:r>
                      <a:endParaRPr lang="en-IN"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solidFill>
                            <a:schemeClr val="tx1">
                              <a:lumMod val="75000"/>
                              <a:lumOff val="25000"/>
                            </a:schemeClr>
                          </a:solidFill>
                          <a:latin typeface="Times New Roman" panose="02020603050405020304" pitchFamily="18" charset="0"/>
                          <a:cs typeface="Times New Roman" panose="02020603050405020304" pitchFamily="18" charset="0"/>
                        </a:rPr>
                        <a:t>Phase IV</a:t>
                      </a:r>
                      <a:endParaRPr lang="en-IN"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solidFill>
                            <a:schemeClr val="tx1">
                              <a:lumMod val="75000"/>
                              <a:lumOff val="25000"/>
                            </a:schemeClr>
                          </a:solidFill>
                          <a:latin typeface="Times New Roman" panose="02020603050405020304" pitchFamily="18" charset="0"/>
                          <a:cs typeface="Times New Roman" panose="02020603050405020304" pitchFamily="18" charset="0"/>
                        </a:rPr>
                        <a:t>--</a:t>
                      </a:r>
                      <a:endParaRPr lang="en-IN"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a:solidFill>
                            <a:schemeClr val="tx1">
                              <a:lumMod val="75000"/>
                              <a:lumOff val="25000"/>
                            </a:schemeClr>
                          </a:solidFill>
                          <a:latin typeface="Times New Roman" panose="02020603050405020304" pitchFamily="18" charset="0"/>
                          <a:cs typeface="Times New Roman" panose="02020603050405020304" pitchFamily="18" charset="0"/>
                        </a:rPr>
                        <a:t>This is a short transitory period of about 0 to 5 minutes, and the contractions dissipate between the last part of phase III and quiescence of phase I.</a:t>
                      </a:r>
                      <a:endParaRPr lang="en-IN"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637147680"/>
                  </a:ext>
                </a:extLst>
              </a:tr>
            </a:tbl>
          </a:graphicData>
        </a:graphic>
      </p:graphicFrame>
      <p:sp>
        <p:nvSpPr>
          <p:cNvPr id="5" name="Slide Number Placeholder 4">
            <a:extLst>
              <a:ext uri="{FF2B5EF4-FFF2-40B4-BE49-F238E27FC236}">
                <a16:creationId xmlns:a16="http://schemas.microsoft.com/office/drawing/2014/main" xmlns="" id="{6379C40B-814B-32F1-AED8-319ACAC94619}"/>
              </a:ext>
            </a:extLst>
          </p:cNvPr>
          <p:cNvSpPr>
            <a:spLocks noGrp="1"/>
          </p:cNvSpPr>
          <p:nvPr>
            <p:ph type="sldNum" sz="quarter" idx="12"/>
          </p:nvPr>
        </p:nvSpPr>
        <p:spPr/>
        <p:txBody>
          <a:bodyPr/>
          <a:lstStyle/>
          <a:p>
            <a:fld id="{76C9062F-060B-42E8-A609-D5D394DED522}" type="slidenum">
              <a:rPr lang="en-IN" smtClean="0">
                <a:latin typeface="Times New Roman" panose="02020603050405020304" pitchFamily="18" charset="0"/>
                <a:cs typeface="Times New Roman" panose="02020603050405020304" pitchFamily="18" charset="0"/>
              </a:rPr>
              <a:t>11</a:t>
            </a:fld>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0795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C5AFF7-D760-7E74-8ABC-0582B4135DD3}"/>
              </a:ext>
            </a:extLst>
          </p:cNvPr>
          <p:cNvSpPr>
            <a:spLocks noGrp="1"/>
          </p:cNvSpPr>
          <p:nvPr>
            <p:ph type="title"/>
          </p:nvPr>
        </p:nvSpPr>
        <p:spPr>
          <a:xfrm>
            <a:off x="1805134" y="0"/>
            <a:ext cx="8911687" cy="436098"/>
          </a:xfrm>
        </p:spPr>
        <p:txBody>
          <a:bodyPr>
            <a:noAutofit/>
          </a:bodyPr>
          <a:lstStyle/>
          <a:p>
            <a:r>
              <a:rPr lang="en-US" sz="2400" b="1" kern="0" dirty="0">
                <a:solidFill>
                  <a:schemeClr val="accent4">
                    <a:lumMod val="75000"/>
                  </a:schemeClr>
                </a:solidFill>
                <a:effectLst/>
                <a:latin typeface="Times New Roman" panose="02020603050405020304" pitchFamily="18" charset="0"/>
                <a:ea typeface="SimSun" panose="02010600030101010101" pitchFamily="2" charset="-122"/>
                <a:cs typeface="Times New Roman" panose="02020603050405020304" pitchFamily="18" charset="0"/>
              </a:rPr>
              <a:t>Factors Affecting Gastro Retention:-[7, 8]</a:t>
            </a:r>
            <a:endParaRPr lang="en-IN" sz="2400" baseline="30000" dirty="0">
              <a:solidFill>
                <a:schemeClr val="accent4">
                  <a:lumMod val="75000"/>
                </a:schemeClr>
              </a:solidFill>
            </a:endParaRPr>
          </a:p>
        </p:txBody>
      </p:sp>
      <p:sp>
        <p:nvSpPr>
          <p:cNvPr id="3" name="Content Placeholder 2">
            <a:extLst>
              <a:ext uri="{FF2B5EF4-FFF2-40B4-BE49-F238E27FC236}">
                <a16:creationId xmlns:a16="http://schemas.microsoft.com/office/drawing/2014/main" xmlns="" id="{CC0743AE-AA28-07CD-2436-EDAE5D26E746}"/>
              </a:ext>
            </a:extLst>
          </p:cNvPr>
          <p:cNvSpPr>
            <a:spLocks noGrp="1"/>
          </p:cNvSpPr>
          <p:nvPr>
            <p:ph idx="1"/>
          </p:nvPr>
        </p:nvSpPr>
        <p:spPr>
          <a:xfrm>
            <a:off x="2508518" y="628359"/>
            <a:ext cx="8915400" cy="6081932"/>
          </a:xfrm>
        </p:spPr>
        <p:txBody>
          <a:bodyPr>
            <a:normAutofit fontScale="77500" lnSpcReduction="20000"/>
          </a:bodyPr>
          <a:lstStyle/>
          <a:p>
            <a:pPr algn="just"/>
            <a:r>
              <a:rPr lang="en-US" sz="2800" dirty="0">
                <a:latin typeface="Times New Roman" panose="02020603050405020304" pitchFamily="18" charset="0"/>
                <a:cs typeface="Times New Roman" panose="02020603050405020304" pitchFamily="18" charset="0"/>
              </a:rPr>
              <a:t>Size</a:t>
            </a:r>
          </a:p>
          <a:p>
            <a:pPr algn="just"/>
            <a:r>
              <a:rPr lang="en-US" sz="2800" dirty="0">
                <a:latin typeface="Times New Roman" panose="02020603050405020304" pitchFamily="18" charset="0"/>
                <a:cs typeface="Times New Roman" panose="02020603050405020304" pitchFamily="18" charset="0"/>
              </a:rPr>
              <a:t>Shape of dosage form</a:t>
            </a:r>
          </a:p>
          <a:p>
            <a:pPr algn="just"/>
            <a:r>
              <a:rPr lang="en-US" sz="2800" dirty="0">
                <a:latin typeface="Times New Roman" panose="02020603050405020304" pitchFamily="18" charset="0"/>
                <a:cs typeface="Times New Roman" panose="02020603050405020304" pitchFamily="18" charset="0"/>
              </a:rPr>
              <a:t>Particle size</a:t>
            </a:r>
          </a:p>
          <a:p>
            <a:pPr algn="just"/>
            <a:r>
              <a:rPr lang="en-US" sz="2800" dirty="0">
                <a:latin typeface="Times New Roman" panose="02020603050405020304" pitchFamily="18" charset="0"/>
                <a:cs typeface="Times New Roman" panose="02020603050405020304" pitchFamily="18" charset="0"/>
              </a:rPr>
              <a:t>Density</a:t>
            </a:r>
          </a:p>
          <a:p>
            <a:pPr algn="just"/>
            <a:r>
              <a:rPr lang="en-US" sz="2800" dirty="0">
                <a:latin typeface="Times New Roman" panose="02020603050405020304" pitchFamily="18" charset="0"/>
                <a:cs typeface="Times New Roman" panose="02020603050405020304" pitchFamily="18" charset="0"/>
              </a:rPr>
              <a:t>Fed or unfed state</a:t>
            </a:r>
          </a:p>
          <a:p>
            <a:pPr algn="just"/>
            <a:r>
              <a:rPr lang="en-US" sz="2800" dirty="0">
                <a:latin typeface="Times New Roman" panose="02020603050405020304" pitchFamily="18" charset="0"/>
                <a:cs typeface="Times New Roman" panose="02020603050405020304" pitchFamily="18" charset="0"/>
              </a:rPr>
              <a:t>Frequency of feed</a:t>
            </a:r>
          </a:p>
          <a:p>
            <a:pPr algn="just"/>
            <a:r>
              <a:rPr lang="en-US" sz="2800" dirty="0">
                <a:latin typeface="Times New Roman" panose="02020603050405020304" pitchFamily="18" charset="0"/>
                <a:cs typeface="Times New Roman" panose="02020603050405020304" pitchFamily="18" charset="0"/>
              </a:rPr>
              <a:t>Nature of meal</a:t>
            </a:r>
          </a:p>
          <a:p>
            <a:pPr algn="just"/>
            <a:r>
              <a:rPr lang="en-US" sz="2800" dirty="0">
                <a:latin typeface="Times New Roman" panose="02020603050405020304" pitchFamily="18" charset="0"/>
                <a:cs typeface="Times New Roman" panose="02020603050405020304" pitchFamily="18" charset="0"/>
              </a:rPr>
              <a:t>Caloric content</a:t>
            </a:r>
          </a:p>
          <a:p>
            <a:pPr algn="just"/>
            <a:r>
              <a:rPr lang="en-US" sz="2800" dirty="0">
                <a:latin typeface="Times New Roman" panose="02020603050405020304" pitchFamily="18" charset="0"/>
                <a:cs typeface="Times New Roman" panose="02020603050405020304" pitchFamily="18" charset="0"/>
              </a:rPr>
              <a:t>Gender</a:t>
            </a:r>
          </a:p>
          <a:p>
            <a:pPr algn="just"/>
            <a:r>
              <a:rPr lang="en-US" sz="2800" dirty="0">
                <a:latin typeface="Times New Roman" panose="02020603050405020304" pitchFamily="18" charset="0"/>
                <a:cs typeface="Times New Roman" panose="02020603050405020304" pitchFamily="18" charset="0"/>
              </a:rPr>
              <a:t>Age</a:t>
            </a:r>
          </a:p>
          <a:p>
            <a:pPr algn="just"/>
            <a:r>
              <a:rPr lang="en-US" sz="2800" dirty="0">
                <a:latin typeface="Times New Roman" panose="02020603050405020304" pitchFamily="18" charset="0"/>
                <a:cs typeface="Times New Roman" panose="02020603050405020304" pitchFamily="18" charset="0"/>
              </a:rPr>
              <a:t>Posture</a:t>
            </a:r>
          </a:p>
          <a:p>
            <a:pPr algn="just"/>
            <a:r>
              <a:rPr lang="en-US" sz="2800" dirty="0">
                <a:latin typeface="Times New Roman" panose="02020603050405020304" pitchFamily="18" charset="0"/>
                <a:cs typeface="Times New Roman" panose="02020603050405020304" pitchFamily="18" charset="0"/>
              </a:rPr>
              <a:t>Nature of drugs</a:t>
            </a:r>
          </a:p>
          <a:p>
            <a:pPr algn="just"/>
            <a:r>
              <a:rPr lang="en-US" sz="2800" dirty="0">
                <a:latin typeface="Times New Roman" panose="02020603050405020304" pitchFamily="18" charset="0"/>
                <a:cs typeface="Times New Roman" panose="02020603050405020304" pitchFamily="18" charset="0"/>
              </a:rPr>
              <a:t>Formulation related factors (Polymer type, nature &amp; conc. of excipients)</a:t>
            </a:r>
          </a:p>
          <a:p>
            <a:pPr algn="just"/>
            <a:r>
              <a:rPr lang="en-US" sz="2800" dirty="0">
                <a:latin typeface="Times New Roman" panose="02020603050405020304" pitchFamily="18" charset="0"/>
                <a:cs typeface="Times New Roman" panose="02020603050405020304" pitchFamily="18" charset="0"/>
              </a:rPr>
              <a:t>Single unit/multiple unit</a:t>
            </a:r>
          </a:p>
          <a:p>
            <a:pPr algn="just"/>
            <a:r>
              <a:rPr lang="en-US" sz="2800" dirty="0">
                <a:latin typeface="Times New Roman" panose="02020603050405020304" pitchFamily="18" charset="0"/>
                <a:cs typeface="Times New Roman" panose="02020603050405020304" pitchFamily="18" charset="0"/>
              </a:rPr>
              <a:t>Patient related factors (BMI, Chronic disease, Physical activity)</a:t>
            </a:r>
          </a:p>
          <a:p>
            <a:endParaRPr lang="en-US" dirty="0"/>
          </a:p>
          <a:p>
            <a:endParaRPr lang="en-IN" dirty="0"/>
          </a:p>
        </p:txBody>
      </p:sp>
      <p:sp>
        <p:nvSpPr>
          <p:cNvPr id="4" name="Slide Number Placeholder 3">
            <a:extLst>
              <a:ext uri="{FF2B5EF4-FFF2-40B4-BE49-F238E27FC236}">
                <a16:creationId xmlns:a16="http://schemas.microsoft.com/office/drawing/2014/main" xmlns="" id="{A8014B7C-BFD6-192B-31B2-0EF9560515CE}"/>
              </a:ext>
            </a:extLst>
          </p:cNvPr>
          <p:cNvSpPr>
            <a:spLocks noGrp="1"/>
          </p:cNvSpPr>
          <p:nvPr>
            <p:ph type="sldNum" sz="quarter" idx="12"/>
          </p:nvPr>
        </p:nvSpPr>
        <p:spPr/>
        <p:txBody>
          <a:bodyPr/>
          <a:lstStyle/>
          <a:p>
            <a:fld id="{76C9062F-060B-42E8-A609-D5D394DED522}" type="slidenum">
              <a:rPr lang="en-IN" smtClean="0">
                <a:latin typeface="Times New Roman" panose="02020603050405020304" pitchFamily="18" charset="0"/>
                <a:cs typeface="Times New Roman" panose="02020603050405020304" pitchFamily="18" charset="0"/>
              </a:rPr>
              <a:t>12</a:t>
            </a:fld>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901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485AE5-37E3-E51C-541A-DBF283D1FF22}"/>
              </a:ext>
            </a:extLst>
          </p:cNvPr>
          <p:cNvSpPr>
            <a:spLocks noGrp="1"/>
          </p:cNvSpPr>
          <p:nvPr>
            <p:ph type="title"/>
          </p:nvPr>
        </p:nvSpPr>
        <p:spPr>
          <a:xfrm>
            <a:off x="2589212" y="126612"/>
            <a:ext cx="8911687" cy="506437"/>
          </a:xfrm>
        </p:spPr>
        <p:txBody>
          <a:bodyPr>
            <a:noAutofit/>
          </a:bodyPr>
          <a:lstStyle/>
          <a:p>
            <a:r>
              <a:rPr lang="en-US" sz="2900" b="1" kern="0" dirty="0">
                <a:solidFill>
                  <a:schemeClr val="accent4">
                    <a:lumMod val="75000"/>
                  </a:schemeClr>
                </a:solidFill>
                <a:latin typeface="Times New Roman" panose="02020603050405020304" pitchFamily="18" charset="0"/>
                <a:ea typeface="SimSun" panose="02010600030101010101" pitchFamily="2" charset="-122"/>
                <a:cs typeface="Times New Roman" panose="02020603050405020304" pitchFamily="18" charset="0"/>
              </a:rPr>
              <a:t>Ideal drug candidate for GRDD’s:-[7, 8]</a:t>
            </a:r>
            <a:endParaRPr lang="en-IN" sz="2900" b="1" kern="0" baseline="30000" dirty="0">
              <a:solidFill>
                <a:schemeClr val="accent4">
                  <a:lumMod val="75000"/>
                </a:schemeClr>
              </a:solidFill>
              <a:latin typeface="Times New Roman" panose="02020603050405020304" pitchFamily="18" charset="0"/>
              <a:ea typeface="SimSun" panose="02010600030101010101" pitchFamily="2" charset="-122"/>
              <a:cs typeface="Times New Roman" panose="02020603050405020304" pitchFamily="18" charset="0"/>
            </a:endParaRPr>
          </a:p>
        </p:txBody>
      </p:sp>
      <p:sp>
        <p:nvSpPr>
          <p:cNvPr id="3" name="Content Placeholder 2">
            <a:extLst>
              <a:ext uri="{FF2B5EF4-FFF2-40B4-BE49-F238E27FC236}">
                <a16:creationId xmlns:a16="http://schemas.microsoft.com/office/drawing/2014/main" xmlns="" id="{134A4735-9200-977A-864D-4FE8399CBA04}"/>
              </a:ext>
            </a:extLst>
          </p:cNvPr>
          <p:cNvSpPr>
            <a:spLocks noGrp="1"/>
          </p:cNvSpPr>
          <p:nvPr>
            <p:ph idx="1"/>
          </p:nvPr>
        </p:nvSpPr>
        <p:spPr>
          <a:xfrm>
            <a:off x="2636104" y="787797"/>
            <a:ext cx="8915400" cy="2783059"/>
          </a:xfrm>
        </p:spPr>
        <p:txBody>
          <a:bodyPr>
            <a:normAutofit lnSpcReduction="10000"/>
          </a:bodyPr>
          <a:lstStyle/>
          <a:p>
            <a:pPr algn="just">
              <a:lnSpc>
                <a:spcPct val="107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Locally acting drugs in stomach</a:t>
            </a:r>
            <a:endParaRPr lang="en-IN"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Drugs having narrow </a:t>
            </a:r>
            <a:r>
              <a:rPr lang="en-US" sz="2400" dirty="0">
                <a:latin typeface="Times New Roman" panose="02020603050405020304" pitchFamily="18" charset="0"/>
                <a:ea typeface="Calibri" panose="020F0502020204030204" pitchFamily="34" charset="0"/>
                <a:cs typeface="Times New Roman" panose="02020603050405020304" pitchFamily="18" charset="0"/>
              </a:rPr>
              <a:t>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bsorption window in GI tract</a:t>
            </a:r>
            <a:endParaRPr lang="en-IN"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Drugs having narrow </a:t>
            </a:r>
            <a:r>
              <a:rPr lang="en-US" sz="2400" dirty="0">
                <a:latin typeface="Times New Roman" panose="02020603050405020304" pitchFamily="18" charset="0"/>
                <a:ea typeface="Calibri" panose="020F0502020204030204" pitchFamily="34" charset="0"/>
                <a:cs typeface="Times New Roman" panose="02020603050405020304" pitchFamily="18" charset="0"/>
              </a:rPr>
              <a:t>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bsorption window in intestine or colonic conditions</a:t>
            </a:r>
            <a:endParaRPr lang="en-IN"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Drugs having a low solubility in GI</a:t>
            </a:r>
          </a:p>
          <a:p>
            <a:pPr marL="0" indent="0" algn="just">
              <a:lnSpc>
                <a:spcPct val="107000"/>
              </a:lnSpc>
              <a:spcAft>
                <a:spcPts val="800"/>
              </a:spcAft>
              <a:buNone/>
            </a:pPr>
            <a:endParaRPr lang="en-IN"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IN" dirty="0"/>
          </a:p>
        </p:txBody>
      </p:sp>
      <p:sp>
        <p:nvSpPr>
          <p:cNvPr id="4" name="Title 1">
            <a:extLst>
              <a:ext uri="{FF2B5EF4-FFF2-40B4-BE49-F238E27FC236}">
                <a16:creationId xmlns:a16="http://schemas.microsoft.com/office/drawing/2014/main" xmlns="" id="{1B929003-0B58-0294-5F9A-8E932D76AB0B}"/>
              </a:ext>
            </a:extLst>
          </p:cNvPr>
          <p:cNvSpPr txBox="1">
            <a:spLocks/>
          </p:cNvSpPr>
          <p:nvPr/>
        </p:nvSpPr>
        <p:spPr>
          <a:xfrm>
            <a:off x="2589211" y="3472380"/>
            <a:ext cx="8911687" cy="506437"/>
          </a:xfrm>
          <a:prstGeom prst="rect">
            <a:avLst/>
          </a:prstGeom>
        </p:spPr>
        <p:txBody>
          <a:bodyPr vert="horz" lIns="91440" tIns="45720" rIns="91440" bIns="45720" rtlCol="0" anchor="t">
            <a:normAutofit fontScale="92500"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100" b="1" kern="0" dirty="0">
                <a:solidFill>
                  <a:schemeClr val="accent4">
                    <a:lumMod val="75000"/>
                  </a:schemeClr>
                </a:solidFill>
                <a:latin typeface="Times New Roman" panose="02020603050405020304" pitchFamily="18" charset="0"/>
                <a:ea typeface="SimSun" panose="02010600030101010101" pitchFamily="2" charset="-122"/>
                <a:cs typeface="Times New Roman" panose="02020603050405020304" pitchFamily="18" charset="0"/>
              </a:rPr>
              <a:t>Drugs those are unsuitable for GRDD’s:-[2]</a:t>
            </a:r>
            <a:endParaRPr lang="en-IN" sz="2400" b="1" kern="0" baseline="30000" dirty="0">
              <a:solidFill>
                <a:schemeClr val="accent4">
                  <a:lumMod val="75000"/>
                </a:schemeClr>
              </a:solidFill>
              <a:latin typeface="Times New Roman" panose="02020603050405020304" pitchFamily="18" charset="0"/>
              <a:ea typeface="SimSun" panose="02010600030101010101" pitchFamily="2" charset="-122"/>
              <a:cs typeface="Times New Roman" panose="02020603050405020304" pitchFamily="18" charset="0"/>
            </a:endParaRPr>
          </a:p>
        </p:txBody>
      </p:sp>
      <p:sp>
        <p:nvSpPr>
          <p:cNvPr id="5" name="Content Placeholder 2">
            <a:extLst>
              <a:ext uri="{FF2B5EF4-FFF2-40B4-BE49-F238E27FC236}">
                <a16:creationId xmlns:a16="http://schemas.microsoft.com/office/drawing/2014/main" xmlns="" id="{A1408854-9481-E391-20C2-A9310D573ECD}"/>
              </a:ext>
            </a:extLst>
          </p:cNvPr>
          <p:cNvSpPr txBox="1">
            <a:spLocks/>
          </p:cNvSpPr>
          <p:nvPr/>
        </p:nvSpPr>
        <p:spPr>
          <a:xfrm>
            <a:off x="2636104" y="4077289"/>
            <a:ext cx="8915400" cy="278305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lnSpc>
                <a:spcPct val="107000"/>
              </a:lnSpc>
              <a:spcAft>
                <a:spcPts val="800"/>
              </a:spcAft>
            </a:pPr>
            <a:r>
              <a:rPr lang="en-IN" sz="2400" dirty="0">
                <a:latin typeface="Times New Roman" panose="02020603050405020304" pitchFamily="18" charset="0"/>
                <a:cs typeface="Times New Roman" panose="02020603050405020304" pitchFamily="18" charset="0"/>
              </a:rPr>
              <a:t>Drugs that have very limited acid solubility e.g. Phenytoin etc.</a:t>
            </a:r>
          </a:p>
          <a:p>
            <a:pPr algn="just">
              <a:lnSpc>
                <a:spcPct val="107000"/>
              </a:lnSpc>
              <a:spcAft>
                <a:spcPts val="800"/>
              </a:spcAft>
            </a:pPr>
            <a:r>
              <a:rPr lang="en-IN" sz="2400" dirty="0">
                <a:latin typeface="Times New Roman" panose="02020603050405020304" pitchFamily="18" charset="0"/>
                <a:cs typeface="Times New Roman" panose="02020603050405020304" pitchFamily="18" charset="0"/>
              </a:rPr>
              <a:t>Drugs that suffers instability in the gastric environment e.g. Erythromycin, Rabeprazole, Clarithromycin, Esomeprazole etc.</a:t>
            </a:r>
          </a:p>
          <a:p>
            <a:pPr algn="just">
              <a:lnSpc>
                <a:spcPct val="107000"/>
              </a:lnSpc>
              <a:spcAft>
                <a:spcPts val="800"/>
              </a:spcAft>
            </a:pPr>
            <a:r>
              <a:rPr lang="en-IN" sz="2400" dirty="0">
                <a:latin typeface="Times New Roman" panose="02020603050405020304" pitchFamily="18" charset="0"/>
                <a:cs typeface="Times New Roman" panose="02020603050405020304" pitchFamily="18" charset="0"/>
              </a:rPr>
              <a:t>Drugs intended for selective release in the colon e.g. 5-amino salicylic acid and corticosteroids etc.</a:t>
            </a:r>
          </a:p>
        </p:txBody>
      </p:sp>
      <p:sp>
        <p:nvSpPr>
          <p:cNvPr id="7" name="Slide Number Placeholder 6">
            <a:extLst>
              <a:ext uri="{FF2B5EF4-FFF2-40B4-BE49-F238E27FC236}">
                <a16:creationId xmlns:a16="http://schemas.microsoft.com/office/drawing/2014/main" xmlns="" id="{70E15494-6E4A-B253-F61C-2561EBF847AB}"/>
              </a:ext>
            </a:extLst>
          </p:cNvPr>
          <p:cNvSpPr>
            <a:spLocks noGrp="1"/>
          </p:cNvSpPr>
          <p:nvPr>
            <p:ph type="sldNum" sz="quarter" idx="12"/>
          </p:nvPr>
        </p:nvSpPr>
        <p:spPr/>
        <p:txBody>
          <a:bodyPr/>
          <a:lstStyle/>
          <a:p>
            <a:fld id="{76C9062F-060B-42E8-A609-D5D394DED522}" type="slidenum">
              <a:rPr lang="en-IN" smtClean="0">
                <a:latin typeface="Times New Roman" panose="02020603050405020304" pitchFamily="18" charset="0"/>
                <a:cs typeface="Times New Roman" panose="02020603050405020304" pitchFamily="18" charset="0"/>
              </a:rPr>
              <a:t>13</a:t>
            </a:fld>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6145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5C008D-F732-E905-735E-C08F3E1228BF}"/>
              </a:ext>
            </a:extLst>
          </p:cNvPr>
          <p:cNvSpPr>
            <a:spLocks noGrp="1"/>
          </p:cNvSpPr>
          <p:nvPr>
            <p:ph type="title"/>
          </p:nvPr>
        </p:nvSpPr>
        <p:spPr>
          <a:xfrm>
            <a:off x="2715824" y="0"/>
            <a:ext cx="8911687" cy="562708"/>
          </a:xfrm>
        </p:spPr>
        <p:txBody>
          <a:bodyPr>
            <a:normAutofit fontScale="90000"/>
          </a:bodyPr>
          <a:lstStyle/>
          <a:p>
            <a:r>
              <a:rPr lang="en-US" sz="2800" b="1" dirty="0">
                <a:solidFill>
                  <a:schemeClr val="accent4">
                    <a:lumMod val="75000"/>
                  </a:schemeClr>
                </a:solidFill>
                <a:latin typeface="Times New Roman" panose="02020603050405020304" pitchFamily="18" charset="0"/>
                <a:cs typeface="Times New Roman" panose="02020603050405020304" pitchFamily="18" charset="0"/>
              </a:rPr>
              <a:t>6. Approaches for gastro retentive drug delivery system:-[9, 10]</a:t>
            </a:r>
            <a:endParaRPr lang="en-IN" sz="2800" b="1" baseline="30000" dirty="0">
              <a:solidFill>
                <a:schemeClr val="accent4">
                  <a:lumMod val="75000"/>
                </a:schemeClr>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3EDB2336-CEC7-432E-13C8-972A47B1DF60}"/>
              </a:ext>
            </a:extLst>
          </p:cNvPr>
          <p:cNvSpPr>
            <a:spLocks noGrp="1"/>
          </p:cNvSpPr>
          <p:nvPr>
            <p:ph idx="1"/>
          </p:nvPr>
        </p:nvSpPr>
        <p:spPr>
          <a:xfrm>
            <a:off x="2293034" y="562708"/>
            <a:ext cx="9211578" cy="6295292"/>
          </a:xfrm>
        </p:spPr>
        <p:txBody>
          <a:bodyPr>
            <a:normAutofit fontScale="92500"/>
          </a:bodyPr>
          <a:lstStyle/>
          <a:p>
            <a:pPr marL="457200" lvl="1" indent="0" algn="just">
              <a:lnSpc>
                <a:spcPct val="150000"/>
              </a:lnSpc>
              <a:spcBef>
                <a:spcPts val="200"/>
              </a:spcBef>
              <a:buNone/>
            </a:pPr>
            <a:r>
              <a:rPr lang="en-US" sz="2400" b="1" dirty="0">
                <a:solidFill>
                  <a:srgbClr val="2E74B5"/>
                </a:solidFill>
                <a:effectLst/>
                <a:latin typeface="Times New Roman" panose="02020603050405020304" pitchFamily="18" charset="0"/>
                <a:ea typeface="SimSun" panose="02010600030101010101" pitchFamily="2" charset="-122"/>
                <a:cs typeface="Times New Roman" panose="02020603050405020304" pitchFamily="18" charset="0"/>
              </a:rPr>
              <a:t>6.1  Pharmacological approach:</a:t>
            </a:r>
            <a:endParaRPr lang="en-IN" sz="2400" b="1" dirty="0">
              <a:solidFill>
                <a:srgbClr val="2E74B5"/>
              </a:solidFill>
              <a:latin typeface="Times New Roman" panose="02020603050405020304" pitchFamily="18" charset="0"/>
              <a:ea typeface="SimSun" panose="02010600030101010101" pitchFamily="2" charset="-122"/>
              <a:cs typeface="Times New Roman" panose="02020603050405020304" pitchFamily="18" charset="0"/>
            </a:endParaRPr>
          </a:p>
          <a:p>
            <a:pPr marL="457200" lvl="1" indent="0" algn="just">
              <a:lnSpc>
                <a:spcPct val="150000"/>
              </a:lnSpc>
              <a:spcBef>
                <a:spcPts val="200"/>
              </a:spcBef>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Co-administration of drugs with GI altering agents such as Ant-	muscarinic 	agents e.g. atropine, benztropine which delay gastric 	emptying.</a:t>
            </a:r>
            <a:endParaRPr lang="en-IN" sz="2400" dirty="0">
              <a:latin typeface="Times New Roman" panose="02020603050405020304" pitchFamily="18" charset="0"/>
              <a:ea typeface="Calibri" panose="020F0502020204030204" pitchFamily="34" charset="0"/>
              <a:cs typeface="Times New Roman" panose="02020603050405020304" pitchFamily="18" charset="0"/>
            </a:endParaRPr>
          </a:p>
          <a:p>
            <a:pPr marL="457200" lvl="1" indent="0" algn="just">
              <a:lnSpc>
                <a:spcPct val="150000"/>
              </a:lnSpc>
              <a:spcBef>
                <a:spcPts val="200"/>
              </a:spcBef>
              <a:buNone/>
            </a:pPr>
            <a:r>
              <a:rPr lang="en-US" sz="2400" b="1" dirty="0">
                <a:solidFill>
                  <a:srgbClr val="2E74B5"/>
                </a:solidFill>
                <a:effectLst/>
                <a:latin typeface="Times New Roman" panose="02020603050405020304" pitchFamily="18" charset="0"/>
                <a:ea typeface="SimSun" panose="02010600030101010101" pitchFamily="2" charset="-122"/>
                <a:cs typeface="Times New Roman" panose="02020603050405020304" pitchFamily="18" charset="0"/>
              </a:rPr>
              <a:t>6.2  Physiological approach:</a:t>
            </a:r>
            <a:endParaRPr lang="en-IN" sz="2400" b="1" dirty="0">
              <a:solidFill>
                <a:srgbClr val="2E74B5"/>
              </a:solidFill>
              <a:latin typeface="Times New Roman" panose="02020603050405020304" pitchFamily="18" charset="0"/>
              <a:ea typeface="SimSun" panose="02010600030101010101" pitchFamily="2" charset="-122"/>
              <a:cs typeface="Times New Roman" panose="02020603050405020304" pitchFamily="18" charset="0"/>
            </a:endParaRPr>
          </a:p>
          <a:p>
            <a:pPr marL="457200" lvl="1" indent="0" algn="just">
              <a:lnSpc>
                <a:spcPct val="150000"/>
              </a:lnSpc>
              <a:spcBef>
                <a:spcPts val="200"/>
              </a:spcBef>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Use of fat derivatives e.g. Triethanolamine myristate which stimulate 	duodenal or Jejunal receptors which slow gastric emptying.</a:t>
            </a:r>
            <a:endParaRPr lang="en-IN"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lvl="1" indent="0" algn="just">
              <a:lnSpc>
                <a:spcPct val="150000"/>
              </a:lnSpc>
              <a:spcBef>
                <a:spcPts val="200"/>
              </a:spcBef>
              <a:buNone/>
            </a:pPr>
            <a:r>
              <a:rPr lang="en-US" sz="2400" b="1" dirty="0">
                <a:solidFill>
                  <a:srgbClr val="2E74B5"/>
                </a:solidFill>
                <a:effectLst/>
                <a:latin typeface="Times New Roman" panose="02020603050405020304" pitchFamily="18" charset="0"/>
                <a:ea typeface="SimSun" panose="02010600030101010101" pitchFamily="2" charset="-122"/>
                <a:cs typeface="Times New Roman" panose="02020603050405020304" pitchFamily="18" charset="0"/>
              </a:rPr>
              <a:t>6.3  Pharmaceutical approach:</a:t>
            </a:r>
            <a:endParaRPr lang="en-IN" sz="2400" b="1" dirty="0">
              <a:solidFill>
                <a:srgbClr val="2E74B5"/>
              </a:solidFill>
              <a:latin typeface="Times New Roman" panose="02020603050405020304" pitchFamily="18" charset="0"/>
              <a:ea typeface="SimSun" panose="02010600030101010101" pitchFamily="2" charset="-122"/>
              <a:cs typeface="Times New Roman" panose="02020603050405020304" pitchFamily="18" charset="0"/>
            </a:endParaRPr>
          </a:p>
          <a:p>
            <a:pPr marL="457200" lvl="1" indent="0" algn="just">
              <a:lnSpc>
                <a:spcPct val="150000"/>
              </a:lnSpc>
              <a:spcBef>
                <a:spcPts val="200"/>
              </a:spcBef>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Pharmaceutical approach is one of the most relevant approach used to 	attain gastric retention as first two approach pose alteration to 	physiology of the body and may lead to undesired consequences to 	circadian rhythm of the body.</a:t>
            </a:r>
          </a:p>
          <a:p>
            <a:pPr marL="0" indent="0">
              <a:buNone/>
            </a:pPr>
            <a:endParaRPr lang="en-IN" dirty="0"/>
          </a:p>
        </p:txBody>
      </p:sp>
      <p:sp>
        <p:nvSpPr>
          <p:cNvPr id="4" name="Slide Number Placeholder 3">
            <a:extLst>
              <a:ext uri="{FF2B5EF4-FFF2-40B4-BE49-F238E27FC236}">
                <a16:creationId xmlns:a16="http://schemas.microsoft.com/office/drawing/2014/main" xmlns="" id="{522C1A46-1643-617F-D278-06D0EF7FF427}"/>
              </a:ext>
            </a:extLst>
          </p:cNvPr>
          <p:cNvSpPr>
            <a:spLocks noGrp="1"/>
          </p:cNvSpPr>
          <p:nvPr>
            <p:ph type="sldNum" sz="quarter" idx="12"/>
          </p:nvPr>
        </p:nvSpPr>
        <p:spPr/>
        <p:txBody>
          <a:bodyPr/>
          <a:lstStyle/>
          <a:p>
            <a:fld id="{76C9062F-060B-42E8-A609-D5D394DED522}" type="slidenum">
              <a:rPr lang="en-IN" smtClean="0">
                <a:latin typeface="Times New Roman" panose="02020603050405020304" pitchFamily="18" charset="0"/>
                <a:cs typeface="Times New Roman" panose="02020603050405020304" pitchFamily="18" charset="0"/>
              </a:rPr>
              <a:t>14</a:t>
            </a:fld>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79647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F69429E-7CDF-45B5-6219-37EDDAA84FCE}"/>
              </a:ext>
            </a:extLst>
          </p:cNvPr>
          <p:cNvSpPr>
            <a:spLocks noGrp="1"/>
          </p:cNvSpPr>
          <p:nvPr>
            <p:ph idx="1"/>
          </p:nvPr>
        </p:nvSpPr>
        <p:spPr>
          <a:xfrm>
            <a:off x="2589212" y="182880"/>
            <a:ext cx="8915400" cy="6675120"/>
          </a:xfrm>
        </p:spPr>
        <p:txBody>
          <a:bodyPr>
            <a:normAutofit/>
          </a:bodyPr>
          <a:lstStyle/>
          <a:p>
            <a:pPr marL="457200" lvl="1" indent="0" algn="just">
              <a:lnSpc>
                <a:spcPct val="150000"/>
              </a:lnSpc>
              <a:spcBef>
                <a:spcPts val="200"/>
              </a:spcBef>
              <a:buNone/>
            </a:pPr>
            <a:r>
              <a:rPr lang="en-US" sz="2200" b="1" dirty="0">
                <a:solidFill>
                  <a:srgbClr val="2E74B5"/>
                </a:solidFill>
                <a:latin typeface="Times New Roman" panose="02020603050405020304" pitchFamily="18" charset="0"/>
                <a:ea typeface="SimSun" panose="02010600030101010101" pitchFamily="2" charset="-122"/>
                <a:cs typeface="Times New Roman" panose="02020603050405020304" pitchFamily="18" charset="0"/>
              </a:rPr>
              <a:t>6.3.1 High Density System:</a:t>
            </a:r>
            <a:endParaRPr lang="en-IN" sz="2200" b="1" dirty="0">
              <a:solidFill>
                <a:srgbClr val="2E74B5"/>
              </a:solidFill>
              <a:latin typeface="Times New Roman" panose="02020603050405020304" pitchFamily="18" charset="0"/>
              <a:ea typeface="SimSun" panose="02010600030101010101" pitchFamily="2" charset="-122"/>
              <a:cs typeface="Times New Roman" panose="02020603050405020304" pitchFamily="18" charset="0"/>
            </a:endParaRPr>
          </a:p>
          <a:p>
            <a:pPr marL="457200" lvl="1" indent="0" algn="just">
              <a:lnSpc>
                <a:spcPct val="150000"/>
              </a:lnSpc>
              <a:spcBef>
                <a:spcPts val="200"/>
              </a:spcBef>
              <a:buNone/>
            </a:pPr>
            <a:r>
              <a:rPr lang="en-US" sz="2200" dirty="0">
                <a:latin typeface="Times New Roman" panose="02020603050405020304" pitchFamily="18" charset="0"/>
                <a:cs typeface="Times New Roman" panose="02020603050405020304" pitchFamily="18" charset="0"/>
              </a:rPr>
              <a:t>Approach involves use of heavy materials with formulation strategy of coating it with heavy material or mixing it with iron powder, Zinc oxide, Barium Sulphate which tends the formulation to settle in the stomach giving retard action due to high density of formulation. The formulation of this system is challenging and no such marketed formulation exists in market.</a:t>
            </a:r>
          </a:p>
          <a:p>
            <a:pPr marL="457200" lvl="1" indent="0" algn="just">
              <a:lnSpc>
                <a:spcPct val="150000"/>
              </a:lnSpc>
              <a:spcBef>
                <a:spcPts val="200"/>
              </a:spcBef>
              <a:buNone/>
            </a:pPr>
            <a:r>
              <a:rPr lang="en-US" sz="2200" b="1" dirty="0">
                <a:solidFill>
                  <a:srgbClr val="2E74B5"/>
                </a:solidFill>
                <a:latin typeface="Times New Roman" panose="02020603050405020304" pitchFamily="18" charset="0"/>
                <a:ea typeface="SimSun" panose="02010600030101010101" pitchFamily="2" charset="-122"/>
                <a:cs typeface="Times New Roman" panose="02020603050405020304" pitchFamily="18" charset="0"/>
              </a:rPr>
              <a:t>6.3.2 Low Density System/Floating System:</a:t>
            </a:r>
          </a:p>
          <a:p>
            <a:pPr marL="457200" lvl="1" indent="0" algn="just">
              <a:lnSpc>
                <a:spcPct val="150000"/>
              </a:lnSpc>
              <a:spcBef>
                <a:spcPts val="200"/>
              </a:spcBef>
              <a:buNone/>
            </a:pPr>
            <a:r>
              <a:rPr lang="en-US" sz="2200" dirty="0">
                <a:latin typeface="Times New Roman" panose="02020603050405020304" pitchFamily="18" charset="0"/>
                <a:cs typeface="Times New Roman" panose="02020603050405020304" pitchFamily="18" charset="0"/>
              </a:rPr>
              <a:t>It is also known as low density system. They are also considered as one of the most developed formulations as they do not change the motility activity of the GIT. Many commercial formulations are available worldwide with this approach.</a:t>
            </a:r>
            <a:endParaRPr lang="en-IN" sz="2200" dirty="0">
              <a:latin typeface="Times New Roman" panose="02020603050405020304" pitchFamily="18" charset="0"/>
              <a:cs typeface="Times New Roman" panose="02020603050405020304" pitchFamily="18" charset="0"/>
            </a:endParaRPr>
          </a:p>
          <a:p>
            <a:pPr marL="457200" lvl="1" indent="0" algn="just">
              <a:lnSpc>
                <a:spcPct val="107000"/>
              </a:lnSpc>
              <a:spcBef>
                <a:spcPts val="200"/>
              </a:spcBef>
              <a:buNone/>
            </a:pP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lvl="1" indent="0" algn="just">
              <a:lnSpc>
                <a:spcPct val="107000"/>
              </a:lnSpc>
              <a:spcBef>
                <a:spcPts val="200"/>
              </a:spcBef>
              <a:buNone/>
            </a:pP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IN" dirty="0"/>
          </a:p>
        </p:txBody>
      </p:sp>
      <p:sp>
        <p:nvSpPr>
          <p:cNvPr id="4" name="Slide Number Placeholder 3">
            <a:extLst>
              <a:ext uri="{FF2B5EF4-FFF2-40B4-BE49-F238E27FC236}">
                <a16:creationId xmlns:a16="http://schemas.microsoft.com/office/drawing/2014/main" xmlns="" id="{7AE45C20-0D67-6495-F7CA-005B285F45B1}"/>
              </a:ext>
            </a:extLst>
          </p:cNvPr>
          <p:cNvSpPr>
            <a:spLocks noGrp="1"/>
          </p:cNvSpPr>
          <p:nvPr>
            <p:ph type="sldNum" sz="quarter" idx="12"/>
          </p:nvPr>
        </p:nvSpPr>
        <p:spPr/>
        <p:txBody>
          <a:bodyPr/>
          <a:lstStyle/>
          <a:p>
            <a:fld id="{76C9062F-060B-42E8-A609-D5D394DED522}" type="slidenum">
              <a:rPr lang="en-IN" smtClean="0">
                <a:latin typeface="Times New Roman" panose="02020603050405020304" pitchFamily="18" charset="0"/>
                <a:cs typeface="Times New Roman" panose="02020603050405020304" pitchFamily="18" charset="0"/>
              </a:rPr>
              <a:t>15</a:t>
            </a:fld>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772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FF49B5A-80D1-5266-80C5-7F28CA66CA68}"/>
              </a:ext>
            </a:extLst>
          </p:cNvPr>
          <p:cNvSpPr>
            <a:spLocks noGrp="1"/>
          </p:cNvSpPr>
          <p:nvPr>
            <p:ph idx="1"/>
          </p:nvPr>
        </p:nvSpPr>
        <p:spPr>
          <a:xfrm>
            <a:off x="1631852" y="0"/>
            <a:ext cx="10452296" cy="6858000"/>
          </a:xfrm>
        </p:spPr>
        <p:txBody>
          <a:bodyPr>
            <a:normAutofit fontScale="85000" lnSpcReduction="20000"/>
          </a:bodyPr>
          <a:lstStyle/>
          <a:p>
            <a:pPr marL="457200" lvl="1" indent="0" algn="just">
              <a:lnSpc>
                <a:spcPct val="160000"/>
              </a:lnSpc>
              <a:spcBef>
                <a:spcPts val="200"/>
              </a:spcBef>
              <a:buNone/>
            </a:pPr>
            <a:r>
              <a:rPr lang="en-US" sz="1800" b="1" dirty="0">
                <a:solidFill>
                  <a:srgbClr val="2E74B5"/>
                </a:solidFill>
                <a:latin typeface="Times New Roman" panose="02020603050405020304" pitchFamily="18" charset="0"/>
                <a:ea typeface="SimSun" panose="02010600030101010101" pitchFamily="2" charset="-122"/>
                <a:cs typeface="Times New Roman" panose="02020603050405020304" pitchFamily="18" charset="0"/>
              </a:rPr>
              <a:t>6.3.2.1 Effervescent System:</a:t>
            </a:r>
            <a:endParaRPr lang="en-IN" sz="1800" b="1" dirty="0">
              <a:solidFill>
                <a:srgbClr val="2E74B5"/>
              </a:solidFill>
              <a:latin typeface="Times New Roman" panose="02020603050405020304" pitchFamily="18" charset="0"/>
              <a:ea typeface="SimSun" panose="02010600030101010101" pitchFamily="2" charset="-122"/>
              <a:cs typeface="Times New Roman" panose="02020603050405020304" pitchFamily="18" charset="0"/>
            </a:endParaRPr>
          </a:p>
          <a:p>
            <a:pPr marL="457200" lvl="1" indent="0" algn="just">
              <a:lnSpc>
                <a:spcPct val="160000"/>
              </a:lnSpc>
              <a:spcBef>
                <a:spcPts val="200"/>
              </a:spcBef>
              <a:buNone/>
            </a:pPr>
            <a:r>
              <a:rPr lang="en-US" sz="1800" dirty="0">
                <a:latin typeface="Times New Roman" panose="02020603050405020304" pitchFamily="18" charset="0"/>
                <a:cs typeface="Times New Roman" panose="02020603050405020304" pitchFamily="18" charset="0"/>
              </a:rPr>
              <a:t>The use gas generating system which involve combination of acid base reaction generating CO2 which reduce the density of the system leads to floating on the gastric media. The other alternative involves use of liquid which generates gas at body temperature. They are classified into 2 types, Gas generating system &amp; volatile liquid containing system.</a:t>
            </a:r>
            <a:endParaRPr lang="en-IN" sz="1800" dirty="0">
              <a:latin typeface="Times New Roman" panose="02020603050405020304" pitchFamily="18" charset="0"/>
              <a:cs typeface="Times New Roman" panose="02020603050405020304" pitchFamily="18" charset="0"/>
            </a:endParaRPr>
          </a:p>
          <a:p>
            <a:pPr marL="457200" lvl="1" indent="0" algn="just">
              <a:lnSpc>
                <a:spcPct val="160000"/>
              </a:lnSpc>
              <a:spcBef>
                <a:spcPts val="200"/>
              </a:spcBef>
              <a:buNone/>
            </a:pPr>
            <a:r>
              <a:rPr lang="en-US" sz="1800" b="1" dirty="0">
                <a:solidFill>
                  <a:srgbClr val="2E74B5"/>
                </a:solidFill>
                <a:latin typeface="Times New Roman" panose="02020603050405020304" pitchFamily="18" charset="0"/>
                <a:ea typeface="SimSun" panose="02010600030101010101" pitchFamily="2" charset="-122"/>
                <a:cs typeface="Times New Roman" panose="02020603050405020304" pitchFamily="18" charset="0"/>
              </a:rPr>
              <a:t>6.3.2.1.1 Gas generating system:</a:t>
            </a:r>
          </a:p>
          <a:p>
            <a:pPr marL="457200" lvl="1" indent="0" algn="just">
              <a:lnSpc>
                <a:spcPct val="160000"/>
              </a:lnSpc>
              <a:spcBef>
                <a:spcPts val="200"/>
              </a:spcBef>
              <a:buNone/>
            </a:pPr>
            <a:r>
              <a:rPr lang="en-US" sz="1800" dirty="0">
                <a:latin typeface="Times New Roman" panose="02020603050405020304" pitchFamily="18" charset="0"/>
                <a:cs typeface="Times New Roman" panose="02020603050405020304" pitchFamily="18" charset="0"/>
              </a:rPr>
              <a:t>This delivery system utilizes the effervescent reaction between carbonate/bicarbonate salts with citric/tartaric acid to generate CO2 which reduces the density of the system allowing it to float on the gastric media. </a:t>
            </a:r>
            <a:endParaRPr lang="en-IN" sz="1800" dirty="0">
              <a:latin typeface="Times New Roman" panose="02020603050405020304" pitchFamily="18" charset="0"/>
              <a:cs typeface="Times New Roman" panose="02020603050405020304" pitchFamily="18" charset="0"/>
            </a:endParaRPr>
          </a:p>
          <a:p>
            <a:pPr marL="457200" lvl="1" indent="0" algn="just">
              <a:lnSpc>
                <a:spcPct val="160000"/>
              </a:lnSpc>
              <a:spcBef>
                <a:spcPts val="200"/>
              </a:spcBef>
              <a:buNone/>
            </a:pPr>
            <a:r>
              <a:rPr lang="en-US" sz="1800" b="1" dirty="0">
                <a:solidFill>
                  <a:srgbClr val="2E74B5"/>
                </a:solidFill>
                <a:latin typeface="Times New Roman" panose="02020603050405020304" pitchFamily="18" charset="0"/>
                <a:ea typeface="SimSun" panose="02010600030101010101" pitchFamily="2" charset="-122"/>
                <a:cs typeface="Times New Roman" panose="02020603050405020304" pitchFamily="18" charset="0"/>
              </a:rPr>
              <a:t>6.3.2.1.1.1 Single layer floating tablets:</a:t>
            </a:r>
          </a:p>
          <a:p>
            <a:pPr marL="457200" lvl="1" indent="0" algn="just">
              <a:lnSpc>
                <a:spcPct val="160000"/>
              </a:lnSpc>
              <a:spcBef>
                <a:spcPts val="200"/>
              </a:spcBef>
              <a:buNone/>
            </a:pPr>
            <a:r>
              <a:rPr lang="en-US" sz="1800" dirty="0">
                <a:latin typeface="Times New Roman" panose="02020603050405020304" pitchFamily="18" charset="0"/>
                <a:cs typeface="Times New Roman" panose="02020603050405020304" pitchFamily="18" charset="0"/>
              </a:rPr>
              <a:t>This tablets are formulated using matrix based system with polymers forming colloidal gel barrier incorporated with effervescent system as the density decreases due to generation of CO2 allowing it to retain on gastric media causing retention of the system in GIT</a:t>
            </a:r>
            <a:endParaRPr lang="en-IN" sz="1800" dirty="0">
              <a:latin typeface="Times New Roman" panose="02020603050405020304" pitchFamily="18" charset="0"/>
              <a:cs typeface="Times New Roman" panose="02020603050405020304" pitchFamily="18" charset="0"/>
            </a:endParaRPr>
          </a:p>
          <a:p>
            <a:pPr marL="457200" lvl="1" indent="0" algn="just">
              <a:lnSpc>
                <a:spcPct val="160000"/>
              </a:lnSpc>
              <a:spcBef>
                <a:spcPts val="200"/>
              </a:spcBef>
              <a:buNone/>
            </a:pPr>
            <a:r>
              <a:rPr lang="en-US" sz="1800" b="1" dirty="0">
                <a:solidFill>
                  <a:srgbClr val="2E74B5"/>
                </a:solidFill>
                <a:latin typeface="Times New Roman" panose="02020603050405020304" pitchFamily="18" charset="0"/>
                <a:ea typeface="SimSun" panose="02010600030101010101" pitchFamily="2" charset="-122"/>
                <a:cs typeface="Times New Roman" panose="02020603050405020304" pitchFamily="18" charset="0"/>
              </a:rPr>
              <a:t>6.3.2.1.1.2 Bilayer floating tablets:</a:t>
            </a:r>
            <a:endParaRPr lang="en-IN" sz="1800" b="1" dirty="0">
              <a:solidFill>
                <a:srgbClr val="2E74B5"/>
              </a:solidFill>
              <a:latin typeface="Times New Roman" panose="02020603050405020304" pitchFamily="18" charset="0"/>
              <a:ea typeface="SimSun" panose="02010600030101010101" pitchFamily="2" charset="-122"/>
              <a:cs typeface="Times New Roman" panose="02020603050405020304" pitchFamily="18" charset="0"/>
            </a:endParaRPr>
          </a:p>
          <a:p>
            <a:pPr marL="457200" lvl="1" indent="0" algn="just">
              <a:lnSpc>
                <a:spcPct val="160000"/>
              </a:lnSpc>
              <a:spcBef>
                <a:spcPts val="200"/>
              </a:spcBef>
              <a:buNone/>
            </a:pPr>
            <a:r>
              <a:rPr lang="en-US" sz="1800" dirty="0">
                <a:latin typeface="Times New Roman" panose="02020603050405020304" pitchFamily="18" charset="0"/>
                <a:cs typeface="Times New Roman" panose="02020603050405020304" pitchFamily="18" charset="0"/>
              </a:rPr>
              <a:t>It involves same mechanism as of single layer system but the modification is with respect to immediate release and sustained release layer of the system.</a:t>
            </a:r>
          </a:p>
          <a:p>
            <a:pPr marL="457200" lvl="1" indent="0" algn="just">
              <a:lnSpc>
                <a:spcPct val="160000"/>
              </a:lnSpc>
              <a:spcBef>
                <a:spcPts val="200"/>
              </a:spcBef>
              <a:buNone/>
            </a:pPr>
            <a:r>
              <a:rPr lang="en-US" sz="1800" b="1" dirty="0">
                <a:solidFill>
                  <a:srgbClr val="2E74B5"/>
                </a:solidFill>
                <a:latin typeface="Times New Roman" panose="02020603050405020304" pitchFamily="18" charset="0"/>
                <a:ea typeface="SimSun" panose="02010600030101010101" pitchFamily="2" charset="-122"/>
                <a:cs typeface="Times New Roman" panose="02020603050405020304" pitchFamily="18" charset="0"/>
              </a:rPr>
              <a:t>6.3.2.1.1.3 Multiple unit floating pills:</a:t>
            </a:r>
            <a:endParaRPr lang="en-IN" sz="1800" b="1" dirty="0">
              <a:solidFill>
                <a:srgbClr val="2E74B5"/>
              </a:solidFill>
              <a:latin typeface="Times New Roman" panose="02020603050405020304" pitchFamily="18" charset="0"/>
              <a:ea typeface="SimSun" panose="02010600030101010101" pitchFamily="2" charset="-122"/>
              <a:cs typeface="Times New Roman" panose="02020603050405020304" pitchFamily="18" charset="0"/>
            </a:endParaRPr>
          </a:p>
          <a:p>
            <a:pPr marL="457200" lvl="1" indent="0" algn="just">
              <a:lnSpc>
                <a:spcPct val="160000"/>
              </a:lnSpc>
              <a:spcBef>
                <a:spcPts val="200"/>
              </a:spcBef>
              <a:buNone/>
            </a:pPr>
            <a:r>
              <a:rPr lang="en-US" dirty="0">
                <a:latin typeface="Times New Roman" panose="02020603050405020304" pitchFamily="18" charset="0"/>
                <a:cs typeface="Times New Roman" panose="02020603050405020304" pitchFamily="18" charset="0"/>
              </a:rPr>
              <a:t>This are seeds having two layers one with initial core made of effervescent system while the outer layer is of made of swellable membrane layer.  </a:t>
            </a:r>
          </a:p>
          <a:p>
            <a:pPr marL="457200" lvl="1" indent="0" algn="just">
              <a:lnSpc>
                <a:spcPct val="160000"/>
              </a:lnSpc>
              <a:spcBef>
                <a:spcPts val="200"/>
              </a:spcBef>
              <a:buNone/>
            </a:pPr>
            <a:r>
              <a:rPr lang="en-US" sz="1800" b="1" dirty="0">
                <a:solidFill>
                  <a:srgbClr val="2E74B5"/>
                </a:solidFill>
                <a:latin typeface="Times New Roman" panose="02020603050405020304" pitchFamily="18" charset="0"/>
                <a:ea typeface="SimSun" panose="02010600030101010101" pitchFamily="2" charset="-122"/>
                <a:cs typeface="Times New Roman" panose="02020603050405020304" pitchFamily="18" charset="0"/>
              </a:rPr>
              <a:t>6.3.2.1.1.4 Ion exchange resins:</a:t>
            </a:r>
            <a:endParaRPr lang="en-IN" sz="1800" b="1" dirty="0">
              <a:solidFill>
                <a:srgbClr val="2E74B5"/>
              </a:solidFill>
              <a:latin typeface="Times New Roman" panose="02020603050405020304" pitchFamily="18" charset="0"/>
              <a:ea typeface="SimSun" panose="02010600030101010101" pitchFamily="2" charset="-122"/>
              <a:cs typeface="Times New Roman" panose="02020603050405020304" pitchFamily="18" charset="0"/>
            </a:endParaRPr>
          </a:p>
          <a:p>
            <a:pPr marL="457200" lvl="1" indent="0" algn="just">
              <a:lnSpc>
                <a:spcPct val="160000"/>
              </a:lnSpc>
              <a:spcBef>
                <a:spcPts val="200"/>
              </a:spcBef>
              <a:buNone/>
            </a:pPr>
            <a:r>
              <a:rPr lang="en-US" sz="1600" dirty="0">
                <a:latin typeface="Times New Roman" panose="02020603050405020304" pitchFamily="18" charset="0"/>
                <a:cs typeface="Times New Roman" panose="02020603050405020304" pitchFamily="18" charset="0"/>
              </a:rPr>
              <a:t>A multiple unit dosage form drug is complexed with system having bicarbonate moiety having hydrophobic layer. This system when comes in contact with GI fluid chlorine ions are exchanged with bicarbonate ions leading to generation of CO2 in the system.</a:t>
            </a:r>
            <a:endParaRPr lang="en-IN" sz="1600" dirty="0">
              <a:latin typeface="Times New Roman" panose="02020603050405020304" pitchFamily="18" charset="0"/>
              <a:cs typeface="Times New Roman" panose="02020603050405020304" pitchFamily="18" charset="0"/>
            </a:endParaRPr>
          </a:p>
          <a:p>
            <a:pPr marL="0" indent="0">
              <a:buNone/>
            </a:pPr>
            <a:endParaRPr lang="en-IN" dirty="0"/>
          </a:p>
        </p:txBody>
      </p:sp>
      <p:sp>
        <p:nvSpPr>
          <p:cNvPr id="4" name="Slide Number Placeholder 3">
            <a:extLst>
              <a:ext uri="{FF2B5EF4-FFF2-40B4-BE49-F238E27FC236}">
                <a16:creationId xmlns:a16="http://schemas.microsoft.com/office/drawing/2014/main" xmlns="" id="{0D725C98-B5FB-CC26-5625-55B1BDCFBA54}"/>
              </a:ext>
            </a:extLst>
          </p:cNvPr>
          <p:cNvSpPr>
            <a:spLocks noGrp="1"/>
          </p:cNvSpPr>
          <p:nvPr>
            <p:ph type="sldNum" sz="quarter" idx="12"/>
          </p:nvPr>
        </p:nvSpPr>
        <p:spPr/>
        <p:txBody>
          <a:bodyPr/>
          <a:lstStyle/>
          <a:p>
            <a:fld id="{76C9062F-060B-42E8-A609-D5D394DED522}" type="slidenum">
              <a:rPr lang="en-IN" smtClean="0">
                <a:latin typeface="Times New Roman" panose="02020603050405020304" pitchFamily="18" charset="0"/>
                <a:cs typeface="Times New Roman" panose="02020603050405020304" pitchFamily="18" charset="0"/>
              </a:rPr>
              <a:t>16</a:t>
            </a:fld>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98025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3A70C7B-98EA-A178-4E5E-6DA9DC198415}"/>
              </a:ext>
            </a:extLst>
          </p:cNvPr>
          <p:cNvSpPr>
            <a:spLocks noGrp="1"/>
          </p:cNvSpPr>
          <p:nvPr>
            <p:ph idx="1"/>
          </p:nvPr>
        </p:nvSpPr>
        <p:spPr>
          <a:xfrm>
            <a:off x="1638300" y="0"/>
            <a:ext cx="10553700" cy="6858000"/>
          </a:xfrm>
        </p:spPr>
        <p:txBody>
          <a:bodyPr>
            <a:normAutofit fontScale="55000" lnSpcReduction="20000"/>
          </a:bodyPr>
          <a:lstStyle/>
          <a:p>
            <a:pPr marL="0" indent="0" algn="just">
              <a:lnSpc>
                <a:spcPct val="170000"/>
              </a:lnSpc>
              <a:spcBef>
                <a:spcPts val="0"/>
              </a:spcBef>
              <a:buNone/>
            </a:pPr>
            <a:r>
              <a:rPr lang="en-US" sz="2400" b="1" dirty="0">
                <a:solidFill>
                  <a:srgbClr val="2E74B5"/>
                </a:solidFill>
                <a:latin typeface="Times New Roman" panose="02020603050405020304" pitchFamily="18" charset="0"/>
                <a:ea typeface="SimSun" panose="02010600030101010101" pitchFamily="2" charset="-122"/>
                <a:cs typeface="Times New Roman" panose="02020603050405020304" pitchFamily="18" charset="0"/>
              </a:rPr>
              <a:t>6.3.2.1.2 Volatile Liquid Containing System:</a:t>
            </a:r>
          </a:p>
          <a:p>
            <a:pPr marL="0" indent="0" algn="just">
              <a:lnSpc>
                <a:spcPct val="170000"/>
              </a:lnSpc>
              <a:spcBef>
                <a:spcPts val="0"/>
              </a:spcBef>
              <a:buNone/>
            </a:pPr>
            <a:r>
              <a:rPr lang="en-US" sz="2400" dirty="0">
                <a:latin typeface="Times New Roman" panose="02020603050405020304" pitchFamily="18" charset="0"/>
                <a:cs typeface="Times New Roman" panose="02020603050405020304" pitchFamily="18" charset="0"/>
              </a:rPr>
              <a:t>This system consist of inflatable volatile liquid which gasifies at body temperature, or air filled or either loaded with stable gases with or without bio erodible plug made of polyvinyl alcohol, polyethylene etc. for ejection of system after a pre-determined time.</a:t>
            </a:r>
            <a:endParaRPr lang="en-IN" sz="2400" dirty="0">
              <a:latin typeface="Times New Roman" panose="02020603050405020304" pitchFamily="18" charset="0"/>
              <a:cs typeface="Times New Roman" panose="02020603050405020304" pitchFamily="18" charset="0"/>
            </a:endParaRPr>
          </a:p>
          <a:p>
            <a:pPr marL="0" indent="0" algn="just">
              <a:lnSpc>
                <a:spcPct val="170000"/>
              </a:lnSpc>
              <a:spcBef>
                <a:spcPts val="0"/>
              </a:spcBef>
              <a:buNone/>
            </a:pPr>
            <a:r>
              <a:rPr lang="en-IN" sz="2400" b="1" dirty="0">
                <a:solidFill>
                  <a:srgbClr val="2E74B5"/>
                </a:solidFill>
                <a:latin typeface="Times New Roman" panose="02020603050405020304" pitchFamily="18" charset="0"/>
                <a:ea typeface="SimSun" panose="02010600030101010101" pitchFamily="2" charset="-122"/>
                <a:cs typeface="Times New Roman" panose="02020603050405020304" pitchFamily="18" charset="0"/>
              </a:rPr>
              <a:t>6.3.2.1.2.1 </a:t>
            </a:r>
            <a:r>
              <a:rPr lang="en-US" sz="2400" b="1" dirty="0">
                <a:solidFill>
                  <a:srgbClr val="2E74B5"/>
                </a:solidFill>
                <a:latin typeface="Times New Roman" panose="02020603050405020304" pitchFamily="18" charset="0"/>
                <a:ea typeface="SimSun" panose="02010600030101010101" pitchFamily="2" charset="-122"/>
                <a:cs typeface="Times New Roman" panose="02020603050405020304" pitchFamily="18" charset="0"/>
              </a:rPr>
              <a:t>Intragastric floating gastrointestinal delivery system:</a:t>
            </a:r>
            <a:endParaRPr lang="en-IN" sz="2400" b="1" dirty="0">
              <a:solidFill>
                <a:srgbClr val="2E74B5"/>
              </a:solidFill>
              <a:latin typeface="Times New Roman" panose="02020603050405020304" pitchFamily="18" charset="0"/>
              <a:ea typeface="SimSun" panose="02010600030101010101" pitchFamily="2" charset="-122"/>
              <a:cs typeface="Times New Roman" panose="02020603050405020304" pitchFamily="18" charset="0"/>
            </a:endParaRPr>
          </a:p>
          <a:p>
            <a:pPr marL="0" indent="0" algn="just">
              <a:lnSpc>
                <a:spcPct val="170000"/>
              </a:lnSpc>
              <a:spcBef>
                <a:spcPts val="0"/>
              </a:spcBef>
              <a:buNone/>
            </a:pPr>
            <a:r>
              <a:rPr lang="en-US" sz="2400" dirty="0">
                <a:latin typeface="Times New Roman" panose="02020603050405020304" pitchFamily="18" charset="0"/>
                <a:cs typeface="Times New Roman" panose="02020603050405020304" pitchFamily="18" charset="0"/>
              </a:rPr>
              <a:t>The drug reservoir is embedded in the micro porous environment for drug release which attached with an inflatable chamber which is either vacuum or air filled or stable gas.</a:t>
            </a:r>
            <a:endParaRPr lang="en-IN" sz="2400" dirty="0">
              <a:latin typeface="Times New Roman" panose="02020603050405020304" pitchFamily="18" charset="0"/>
              <a:cs typeface="Times New Roman" panose="02020603050405020304" pitchFamily="18" charset="0"/>
            </a:endParaRPr>
          </a:p>
          <a:p>
            <a:pPr marL="0" indent="0" algn="just">
              <a:lnSpc>
                <a:spcPct val="170000"/>
              </a:lnSpc>
              <a:spcBef>
                <a:spcPts val="0"/>
              </a:spcBef>
              <a:buNone/>
            </a:pPr>
            <a:r>
              <a:rPr lang="en-IN" sz="2400" b="1" dirty="0">
                <a:solidFill>
                  <a:srgbClr val="2E74B5"/>
                </a:solidFill>
                <a:latin typeface="Times New Roman" panose="02020603050405020304" pitchFamily="18" charset="0"/>
                <a:ea typeface="SimSun" panose="02010600030101010101" pitchFamily="2" charset="-122"/>
                <a:cs typeface="Times New Roman" panose="02020603050405020304" pitchFamily="18" charset="0"/>
              </a:rPr>
              <a:t>6.3.2.1.2.2 </a:t>
            </a:r>
            <a:r>
              <a:rPr lang="en-US" sz="2400" b="1" dirty="0">
                <a:solidFill>
                  <a:srgbClr val="2E74B5"/>
                </a:solidFill>
                <a:latin typeface="Times New Roman" panose="02020603050405020304" pitchFamily="18" charset="0"/>
                <a:ea typeface="SimSun" panose="02010600030101010101" pitchFamily="2" charset="-122"/>
                <a:cs typeface="Times New Roman" panose="02020603050405020304" pitchFamily="18" charset="0"/>
              </a:rPr>
              <a:t>Inflatable Gastrointestinal delivery system:</a:t>
            </a:r>
            <a:endParaRPr lang="en-IN" sz="2400" b="1" dirty="0">
              <a:solidFill>
                <a:srgbClr val="1F4E79"/>
              </a:solidFill>
              <a:effectLst/>
              <a:latin typeface="Times New Roman" panose="02020603050405020304" pitchFamily="18" charset="0"/>
              <a:ea typeface="SimSun" panose="02010600030101010101" pitchFamily="2" charset="-122"/>
              <a:cs typeface="Times New Roman" panose="02020603050405020304" pitchFamily="18" charset="0"/>
            </a:endParaRPr>
          </a:p>
          <a:p>
            <a:pPr marL="0" indent="0" algn="just">
              <a:lnSpc>
                <a:spcPct val="170000"/>
              </a:lnSpc>
              <a:spcBef>
                <a:spcPts val="0"/>
              </a:spcBef>
              <a:buNone/>
              <a:tabLst>
                <a:tab pos="3710940" algn="l"/>
              </a:tabLst>
            </a:pPr>
            <a:r>
              <a:rPr lang="en-US" sz="2400" dirty="0">
                <a:latin typeface="Times New Roman" panose="02020603050405020304" pitchFamily="18" charset="0"/>
                <a:cs typeface="Times New Roman" panose="02020603050405020304" pitchFamily="18" charset="0"/>
              </a:rPr>
              <a:t>This system consist of Volatile liquid incorporated into a polymer which gasifies at body temperature forms inflatable system, on to this drug reservoir is loaded which is impregnated  by polymeric matrix which is encapsulated into the gelatin capsule.</a:t>
            </a:r>
            <a:endParaRPr lang="en-IN" sz="2400" dirty="0">
              <a:latin typeface="Times New Roman" panose="02020603050405020304" pitchFamily="18" charset="0"/>
              <a:cs typeface="Times New Roman" panose="02020603050405020304" pitchFamily="18" charset="0"/>
            </a:endParaRPr>
          </a:p>
          <a:p>
            <a:pPr marL="0" indent="0" algn="just">
              <a:lnSpc>
                <a:spcPct val="170000"/>
              </a:lnSpc>
              <a:spcBef>
                <a:spcPts val="0"/>
              </a:spcBef>
              <a:buNone/>
              <a:tabLst>
                <a:tab pos="3710940" algn="l"/>
              </a:tabLst>
            </a:pPr>
            <a:r>
              <a:rPr lang="en-IN" sz="2400" b="1" dirty="0">
                <a:solidFill>
                  <a:srgbClr val="2E74B5"/>
                </a:solidFill>
                <a:latin typeface="Times New Roman" panose="02020603050405020304" pitchFamily="18" charset="0"/>
                <a:ea typeface="SimSun" panose="02010600030101010101" pitchFamily="2" charset="-122"/>
                <a:cs typeface="Times New Roman" panose="02020603050405020304" pitchFamily="18" charset="0"/>
              </a:rPr>
              <a:t>6.3.2.2</a:t>
            </a:r>
            <a:r>
              <a:rPr lang="en-US" sz="2400" b="1" dirty="0">
                <a:solidFill>
                  <a:srgbClr val="2E74B5"/>
                </a:solidFill>
                <a:latin typeface="Times New Roman" panose="02020603050405020304" pitchFamily="18" charset="0"/>
                <a:ea typeface="SimSun" panose="02010600030101010101" pitchFamily="2" charset="-122"/>
                <a:cs typeface="Times New Roman" panose="02020603050405020304" pitchFamily="18" charset="0"/>
              </a:rPr>
              <a:t> Non effervescent system:</a:t>
            </a:r>
          </a:p>
          <a:p>
            <a:pPr marL="0" indent="0" algn="just">
              <a:lnSpc>
                <a:spcPct val="170000"/>
              </a:lnSpc>
              <a:spcBef>
                <a:spcPts val="0"/>
              </a:spcBef>
              <a:buNone/>
              <a:tabLst>
                <a:tab pos="3710940" algn="l"/>
              </a:tabLst>
            </a:pPr>
            <a:r>
              <a:rPr lang="en-US" sz="2400" dirty="0">
                <a:latin typeface="Times New Roman" panose="02020603050405020304" pitchFamily="18" charset="0"/>
                <a:cs typeface="Times New Roman" panose="02020603050405020304" pitchFamily="18" charset="0"/>
              </a:rPr>
              <a:t>The mechanism involves use of highly swellable polymers &amp; Bio adhesive polymers which Retard and retain the system in gastro intestinal region. </a:t>
            </a:r>
          </a:p>
          <a:p>
            <a:pPr marL="0" indent="0" algn="just">
              <a:lnSpc>
                <a:spcPct val="170000"/>
              </a:lnSpc>
              <a:spcBef>
                <a:spcPts val="0"/>
              </a:spcBef>
              <a:buNone/>
              <a:tabLst>
                <a:tab pos="3710940" algn="l"/>
              </a:tabLst>
            </a:pPr>
            <a:r>
              <a:rPr lang="en-US" sz="2400" b="1" dirty="0">
                <a:solidFill>
                  <a:srgbClr val="2E74B5"/>
                </a:solidFill>
                <a:latin typeface="Times New Roman" panose="02020603050405020304" pitchFamily="18" charset="0"/>
                <a:ea typeface="SimSun" panose="02010600030101010101" pitchFamily="2" charset="-122"/>
                <a:cs typeface="Times New Roman" panose="02020603050405020304" pitchFamily="18" charset="0"/>
              </a:rPr>
              <a:t>6.3.2.2.1 Single layer floating tablets</a:t>
            </a:r>
          </a:p>
          <a:p>
            <a:pPr marL="0" indent="0" algn="just">
              <a:lnSpc>
                <a:spcPct val="170000"/>
              </a:lnSpc>
              <a:spcBef>
                <a:spcPts val="0"/>
              </a:spcBef>
              <a:buNone/>
              <a:tabLst>
                <a:tab pos="3710940" algn="l"/>
              </a:tabLst>
            </a:pPr>
            <a:r>
              <a:rPr lang="en-US" sz="2400" dirty="0">
                <a:latin typeface="Times New Roman" panose="02020603050405020304" pitchFamily="18" charset="0"/>
                <a:cs typeface="Times New Roman" panose="02020603050405020304" pitchFamily="18" charset="0"/>
              </a:rPr>
              <a:t>It involves use of drug and polymer as key ingredients which confer buoyancy due to its swelling nature which cause decrease in density of the system.</a:t>
            </a:r>
            <a:endParaRPr lang="en-IN" sz="2400" dirty="0">
              <a:latin typeface="Times New Roman" panose="02020603050405020304" pitchFamily="18" charset="0"/>
              <a:cs typeface="Times New Roman" panose="02020603050405020304" pitchFamily="18" charset="0"/>
            </a:endParaRPr>
          </a:p>
          <a:p>
            <a:pPr marL="0" indent="0" algn="just">
              <a:lnSpc>
                <a:spcPct val="170000"/>
              </a:lnSpc>
              <a:spcBef>
                <a:spcPts val="0"/>
              </a:spcBef>
              <a:buNone/>
              <a:tabLst>
                <a:tab pos="3710940" algn="l"/>
              </a:tabLst>
            </a:pPr>
            <a:r>
              <a:rPr lang="en-US" sz="2400" b="1" dirty="0">
                <a:solidFill>
                  <a:srgbClr val="2E74B5"/>
                </a:solidFill>
                <a:latin typeface="Times New Roman" panose="02020603050405020304" pitchFamily="18" charset="0"/>
                <a:ea typeface="SimSun" panose="02010600030101010101" pitchFamily="2" charset="-122"/>
                <a:cs typeface="Times New Roman" panose="02020603050405020304" pitchFamily="18" charset="0"/>
              </a:rPr>
              <a:t>6.3.2.2.2 Bilayer floating tablets</a:t>
            </a:r>
          </a:p>
          <a:p>
            <a:pPr marL="0" indent="0" algn="just">
              <a:lnSpc>
                <a:spcPct val="170000"/>
              </a:lnSpc>
              <a:spcBef>
                <a:spcPts val="0"/>
              </a:spcBef>
              <a:buNone/>
              <a:tabLst>
                <a:tab pos="3710940" algn="l"/>
              </a:tabLst>
            </a:pPr>
            <a:r>
              <a:rPr lang="en-US" sz="2400" dirty="0">
                <a:latin typeface="Times New Roman" panose="02020603050405020304" pitchFamily="18" charset="0"/>
                <a:cs typeface="Times New Roman" panose="02020603050405020304" pitchFamily="18" charset="0"/>
              </a:rPr>
              <a:t>It consist of immediate release layer &amp; sustained release layer, The initial loading dose is released the rest maintenance dose is acted upon by sustained release layer which basically acts in the gastric region </a:t>
            </a:r>
          </a:p>
          <a:p>
            <a:pPr marL="0" indent="0" algn="just">
              <a:lnSpc>
                <a:spcPct val="170000"/>
              </a:lnSpc>
              <a:spcBef>
                <a:spcPts val="0"/>
              </a:spcBef>
              <a:buNone/>
              <a:tabLst>
                <a:tab pos="3710940" algn="l"/>
              </a:tabLst>
            </a:pPr>
            <a:r>
              <a:rPr lang="en-US" sz="2400" b="1" dirty="0">
                <a:solidFill>
                  <a:srgbClr val="2E74B5"/>
                </a:solidFill>
                <a:latin typeface="Times New Roman" panose="02020603050405020304" pitchFamily="18" charset="0"/>
                <a:ea typeface="SimSun" panose="02010600030101010101" pitchFamily="2" charset="-122"/>
                <a:cs typeface="Times New Roman" panose="02020603050405020304" pitchFamily="18" charset="0"/>
              </a:rPr>
              <a:t>6.3.2.2.3 Alginate beads</a:t>
            </a:r>
            <a:endParaRPr lang="en-IN" sz="2400" b="1" dirty="0">
              <a:solidFill>
                <a:srgbClr val="2E74B5"/>
              </a:solidFill>
              <a:latin typeface="Times New Roman" panose="02020603050405020304" pitchFamily="18" charset="0"/>
              <a:ea typeface="SimSun" panose="02010600030101010101" pitchFamily="2" charset="-122"/>
              <a:cs typeface="Times New Roman" panose="02020603050405020304" pitchFamily="18" charset="0"/>
            </a:endParaRPr>
          </a:p>
          <a:p>
            <a:pPr marL="0" indent="0" algn="just">
              <a:lnSpc>
                <a:spcPct val="170000"/>
              </a:lnSpc>
              <a:spcBef>
                <a:spcPts val="0"/>
              </a:spcBef>
              <a:buNone/>
              <a:tabLst>
                <a:tab pos="3710940" algn="l"/>
              </a:tabLst>
            </a:pPr>
            <a:r>
              <a:rPr lang="en-US" sz="2400" dirty="0">
                <a:latin typeface="Times New Roman" panose="02020603050405020304" pitchFamily="18" charset="0"/>
                <a:cs typeface="Times New Roman" panose="02020603050405020304" pitchFamily="18" charset="0"/>
              </a:rPr>
              <a:t>The freeze dry calcium alginate beads prepared by Dropping sodium alginate solution into aqueous solution of calcium chloride. These floating beads have prolonged residence time.</a:t>
            </a:r>
            <a:endParaRPr lang="en-IN" sz="2400" dirty="0">
              <a:latin typeface="Times New Roman" panose="02020603050405020304" pitchFamily="18" charset="0"/>
              <a:cs typeface="Times New Roman" panose="02020603050405020304" pitchFamily="18" charset="0"/>
            </a:endParaRPr>
          </a:p>
          <a:p>
            <a:pPr marL="0" indent="0" algn="just">
              <a:lnSpc>
                <a:spcPct val="170000"/>
              </a:lnSpc>
              <a:spcBef>
                <a:spcPts val="0"/>
              </a:spcBef>
              <a:buNone/>
              <a:tabLst>
                <a:tab pos="3710940" algn="l"/>
              </a:tabLst>
            </a:pPr>
            <a:r>
              <a:rPr lang="en-US" sz="2400" b="1" dirty="0">
                <a:solidFill>
                  <a:srgbClr val="2E74B5"/>
                </a:solidFill>
                <a:latin typeface="Times New Roman" panose="02020603050405020304" pitchFamily="18" charset="0"/>
                <a:ea typeface="SimSun" panose="02010600030101010101" pitchFamily="2" charset="-122"/>
                <a:cs typeface="Times New Roman" panose="02020603050405020304" pitchFamily="18" charset="0"/>
              </a:rPr>
              <a:t>6.3.2.2.4 Hollow microspheres</a:t>
            </a:r>
          </a:p>
          <a:p>
            <a:pPr marL="0" indent="0" algn="just">
              <a:lnSpc>
                <a:spcPct val="170000"/>
              </a:lnSpc>
              <a:spcBef>
                <a:spcPts val="0"/>
              </a:spcBef>
              <a:buNone/>
              <a:tabLst>
                <a:tab pos="3710940" algn="l"/>
              </a:tabLst>
            </a:pPr>
            <a:r>
              <a:rPr lang="en-US" sz="2400" dirty="0">
                <a:latin typeface="Times New Roman" panose="02020603050405020304" pitchFamily="18" charset="0"/>
                <a:cs typeface="Times New Roman" panose="02020603050405020304" pitchFamily="18" charset="0"/>
              </a:rPr>
              <a:t>Hollow microspheres are prepared by novel solvent emulsion and diffusion technique. This microsphere are balloon type particles having properties to float in the gastric region and to release drug. Different types hydrophobic &amp; hydrophilic polymers are involved in the development of hollow microsphere.</a:t>
            </a:r>
            <a:endParaRPr lang="en-IN" sz="24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xmlns="" id="{5647F91D-0124-EC52-02A7-9463CD0B5BDC}"/>
              </a:ext>
            </a:extLst>
          </p:cNvPr>
          <p:cNvSpPr>
            <a:spLocks noGrp="1"/>
          </p:cNvSpPr>
          <p:nvPr>
            <p:ph type="sldNum" sz="quarter" idx="12"/>
          </p:nvPr>
        </p:nvSpPr>
        <p:spPr/>
        <p:txBody>
          <a:bodyPr/>
          <a:lstStyle/>
          <a:p>
            <a:fld id="{76C9062F-060B-42E8-A609-D5D394DED522}" type="slidenum">
              <a:rPr lang="en-IN" smtClean="0">
                <a:latin typeface="Times New Roman" panose="02020603050405020304" pitchFamily="18" charset="0"/>
                <a:cs typeface="Times New Roman" panose="02020603050405020304" pitchFamily="18" charset="0"/>
              </a:rPr>
              <a:t>17</a:t>
            </a:fld>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58763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5535A0D-2707-AA66-B7C0-435C75531389}"/>
              </a:ext>
            </a:extLst>
          </p:cNvPr>
          <p:cNvSpPr>
            <a:spLocks noGrp="1"/>
          </p:cNvSpPr>
          <p:nvPr>
            <p:ph idx="1"/>
          </p:nvPr>
        </p:nvSpPr>
        <p:spPr>
          <a:xfrm>
            <a:off x="1941347" y="42204"/>
            <a:ext cx="10227212" cy="6858000"/>
          </a:xfrm>
        </p:spPr>
        <p:txBody>
          <a:bodyPr>
            <a:normAutofit fontScale="92500" lnSpcReduction="10000"/>
          </a:bodyPr>
          <a:lstStyle/>
          <a:p>
            <a:pPr marL="0" indent="0" algn="just">
              <a:lnSpc>
                <a:spcPct val="107000"/>
              </a:lnSpc>
              <a:spcBef>
                <a:spcPts val="0"/>
              </a:spcBef>
              <a:buNone/>
            </a:pPr>
            <a:r>
              <a:rPr lang="en-US" sz="2000" b="1" dirty="0">
                <a:solidFill>
                  <a:srgbClr val="2E74B5"/>
                </a:solidFill>
                <a:latin typeface="Times New Roman" panose="02020603050405020304" pitchFamily="18" charset="0"/>
                <a:ea typeface="SimSun" panose="02010600030101010101" pitchFamily="2" charset="-122"/>
                <a:cs typeface="Times New Roman" panose="02020603050405020304" pitchFamily="18" charset="0"/>
              </a:rPr>
              <a:t>6.3.3 Super porous Hydrogels:</a:t>
            </a:r>
            <a:endParaRPr lang="en-IN" sz="2000" b="1" dirty="0">
              <a:solidFill>
                <a:srgbClr val="2E74B5"/>
              </a:solidFill>
              <a:latin typeface="Times New Roman" panose="02020603050405020304" pitchFamily="18" charset="0"/>
              <a:ea typeface="SimSun" panose="02010600030101010101" pitchFamily="2" charset="-122"/>
              <a:cs typeface="Times New Roman" panose="02020603050405020304" pitchFamily="18" charset="0"/>
            </a:endParaRPr>
          </a:p>
          <a:p>
            <a:pPr marL="0" indent="0" algn="just">
              <a:lnSpc>
                <a:spcPct val="107000"/>
              </a:lnSpc>
              <a:spcBef>
                <a:spcPts val="0"/>
              </a:spcBef>
              <a:buNone/>
            </a:pPr>
            <a:r>
              <a:rPr lang="en-IN" sz="2000" dirty="0">
                <a:latin typeface="Times New Roman" panose="02020603050405020304" pitchFamily="18" charset="0"/>
                <a:cs typeface="Times New Roman" panose="02020603050405020304" pitchFamily="18" charset="0"/>
              </a:rPr>
              <a:t>	This dosage forms have polymers pore size less than 100 which rapidly causes swelling of polymer which is primary properties of this formulation as delayed swelling may lead to premature evacuation of the dosage form.</a:t>
            </a:r>
          </a:p>
          <a:p>
            <a:pPr marL="0" indent="0" algn="just">
              <a:lnSpc>
                <a:spcPct val="107000"/>
              </a:lnSpc>
              <a:spcBef>
                <a:spcPts val="0"/>
              </a:spcBef>
              <a:buNone/>
            </a:pPr>
            <a:r>
              <a:rPr lang="en-IN" sz="2000" b="1" dirty="0">
                <a:solidFill>
                  <a:srgbClr val="2E74B5"/>
                </a:solidFill>
                <a:latin typeface="Times New Roman" panose="02020603050405020304" pitchFamily="18" charset="0"/>
                <a:ea typeface="SimSun" panose="02010600030101010101" pitchFamily="2" charset="-122"/>
                <a:cs typeface="Times New Roman" panose="02020603050405020304" pitchFamily="18" charset="0"/>
              </a:rPr>
              <a:t>6.3.4 </a:t>
            </a:r>
            <a:r>
              <a:rPr lang="en-US" sz="2000" b="1" dirty="0">
                <a:solidFill>
                  <a:srgbClr val="2E74B5"/>
                </a:solidFill>
                <a:latin typeface="Times New Roman" panose="02020603050405020304" pitchFamily="18" charset="0"/>
                <a:ea typeface="SimSun" panose="02010600030101010101" pitchFamily="2" charset="-122"/>
                <a:cs typeface="Times New Roman" panose="02020603050405020304" pitchFamily="18" charset="0"/>
              </a:rPr>
              <a:t>Mucoadhesive system:</a:t>
            </a:r>
            <a:endParaRPr lang="en-IN" sz="2000" b="1" dirty="0">
              <a:solidFill>
                <a:srgbClr val="2E74B5"/>
              </a:solidFill>
              <a:latin typeface="Times New Roman" panose="02020603050405020304" pitchFamily="18" charset="0"/>
              <a:ea typeface="SimSun" panose="02010600030101010101" pitchFamily="2" charset="-122"/>
              <a:cs typeface="Times New Roman" panose="02020603050405020304" pitchFamily="18" charset="0"/>
            </a:endParaRPr>
          </a:p>
          <a:p>
            <a:pPr marL="0" indent="0" algn="just">
              <a:lnSpc>
                <a:spcPct val="107000"/>
              </a:lnSpc>
              <a:spcBef>
                <a:spcPts val="0"/>
              </a:spcBef>
              <a:buNone/>
            </a:pPr>
            <a:r>
              <a:rPr lang="en-US" sz="2000" dirty="0">
                <a:latin typeface="Times New Roman" panose="02020603050405020304" pitchFamily="18" charset="0"/>
                <a:cs typeface="Times New Roman" panose="02020603050405020304" pitchFamily="18" charset="0"/>
              </a:rPr>
              <a:t>	This system in charge retain the dosage form by adhering in the gastric region different natural, synthetic &amp; semi-synthetic polymers are used for the development of muco-adhesive system. This adhesion leads to retention in GRDD’s with the desired release profile with appropriative tailoring of 	the formulation.</a:t>
            </a:r>
            <a:endParaRPr lang="en-IN" sz="2000" dirty="0">
              <a:latin typeface="Times New Roman" panose="02020603050405020304" pitchFamily="18" charset="0"/>
              <a:cs typeface="Times New Roman" panose="02020603050405020304" pitchFamily="18" charset="0"/>
            </a:endParaRPr>
          </a:p>
          <a:p>
            <a:pPr marL="0" indent="0" algn="just">
              <a:lnSpc>
                <a:spcPct val="107000"/>
              </a:lnSpc>
              <a:spcBef>
                <a:spcPts val="0"/>
              </a:spcBef>
              <a:buNone/>
            </a:pPr>
            <a:r>
              <a:rPr lang="en-IN" sz="2000" b="1" dirty="0">
                <a:solidFill>
                  <a:srgbClr val="2E74B5"/>
                </a:solidFill>
                <a:latin typeface="Times New Roman" panose="02020603050405020304" pitchFamily="18" charset="0"/>
                <a:ea typeface="SimSun" panose="02010600030101010101" pitchFamily="2" charset="-122"/>
                <a:cs typeface="Times New Roman" panose="02020603050405020304" pitchFamily="18" charset="0"/>
              </a:rPr>
              <a:t>6.3.5 </a:t>
            </a:r>
            <a:r>
              <a:rPr lang="en-US" sz="2000" b="1" dirty="0">
                <a:solidFill>
                  <a:srgbClr val="2E74B5"/>
                </a:solidFill>
                <a:latin typeface="Times New Roman" panose="02020603050405020304" pitchFamily="18" charset="0"/>
                <a:ea typeface="SimSun" panose="02010600030101010101" pitchFamily="2" charset="-122"/>
                <a:cs typeface="Times New Roman" panose="02020603050405020304" pitchFamily="18" charset="0"/>
              </a:rPr>
              <a:t>Magnetic system:</a:t>
            </a:r>
            <a:endParaRPr lang="en-IN" sz="2000" b="1" dirty="0">
              <a:solidFill>
                <a:srgbClr val="2E74B5"/>
              </a:solidFill>
              <a:latin typeface="Times New Roman" panose="02020603050405020304" pitchFamily="18" charset="0"/>
              <a:ea typeface="SimSun" panose="02010600030101010101" pitchFamily="2" charset="-122"/>
              <a:cs typeface="Times New Roman" panose="02020603050405020304" pitchFamily="18" charset="0"/>
            </a:endParaRPr>
          </a:p>
          <a:p>
            <a:pPr marL="0" indent="0" algn="just">
              <a:lnSpc>
                <a:spcPct val="107000"/>
              </a:lnSpc>
              <a:spcBef>
                <a:spcPts val="0"/>
              </a:spcBef>
              <a:buNone/>
            </a:pPr>
            <a:r>
              <a:rPr lang="en-US" sz="2000" dirty="0">
                <a:latin typeface="Times New Roman" panose="02020603050405020304" pitchFamily="18" charset="0"/>
                <a:cs typeface="Times New Roman" panose="02020603050405020304" pitchFamily="18" charset="0"/>
              </a:rPr>
              <a:t>	This system simply implies placement of magnetic system inside the formulation variable and the other magnetic system which will be placed above the abdomen to retain in the formulation in the gastric region to achieve gastric residence time.</a:t>
            </a:r>
            <a:endParaRPr lang="en-IN" sz="2000" dirty="0">
              <a:latin typeface="Times New Roman" panose="02020603050405020304" pitchFamily="18" charset="0"/>
              <a:cs typeface="Times New Roman" panose="02020603050405020304" pitchFamily="18" charset="0"/>
            </a:endParaRPr>
          </a:p>
          <a:p>
            <a:pPr marL="0" indent="0" algn="just">
              <a:lnSpc>
                <a:spcPct val="107000"/>
              </a:lnSpc>
              <a:spcBef>
                <a:spcPts val="0"/>
              </a:spcBef>
              <a:buNone/>
            </a:pPr>
            <a:r>
              <a:rPr lang="en-IN" sz="2000" b="1" dirty="0">
                <a:solidFill>
                  <a:srgbClr val="2E74B5"/>
                </a:solidFill>
                <a:latin typeface="Times New Roman" panose="02020603050405020304" pitchFamily="18" charset="0"/>
                <a:ea typeface="SimSun" panose="02010600030101010101" pitchFamily="2" charset="-122"/>
                <a:cs typeface="Times New Roman" panose="02020603050405020304" pitchFamily="18" charset="0"/>
              </a:rPr>
              <a:t>6.3.6 </a:t>
            </a:r>
            <a:r>
              <a:rPr lang="en-US" sz="2000" b="1" dirty="0">
                <a:solidFill>
                  <a:srgbClr val="2E74B5"/>
                </a:solidFill>
                <a:latin typeface="Times New Roman" panose="02020603050405020304" pitchFamily="18" charset="0"/>
                <a:ea typeface="SimSun" panose="02010600030101010101" pitchFamily="2" charset="-122"/>
                <a:cs typeface="Times New Roman" panose="02020603050405020304" pitchFamily="18" charset="0"/>
              </a:rPr>
              <a:t>RAFT forming system</a:t>
            </a:r>
            <a:r>
              <a:rPr lang="en-IN" sz="2000" b="1" dirty="0">
                <a:solidFill>
                  <a:srgbClr val="2E74B5"/>
                </a:solidFill>
                <a:latin typeface="Times New Roman" panose="02020603050405020304" pitchFamily="18" charset="0"/>
                <a:ea typeface="SimSun" panose="02010600030101010101" pitchFamily="2" charset="-122"/>
                <a:cs typeface="Times New Roman" panose="02020603050405020304" pitchFamily="18" charset="0"/>
              </a:rPr>
              <a:t>:</a:t>
            </a:r>
          </a:p>
          <a:p>
            <a:pPr marL="0" indent="0" algn="just">
              <a:lnSpc>
                <a:spcPct val="107000"/>
              </a:lnSpc>
              <a:spcBef>
                <a:spcPts val="0"/>
              </a:spcBef>
              <a:buNone/>
            </a:pPr>
            <a:r>
              <a:rPr lang="en-US" sz="2000" dirty="0">
                <a:latin typeface="Times New Roman" panose="02020603050405020304" pitchFamily="18" charset="0"/>
                <a:cs typeface="Times New Roman" panose="02020603050405020304" pitchFamily="18" charset="0"/>
              </a:rPr>
              <a:t>	RAFT forming system are preventive formulation gaining hold over gastro esophageal refluxes irritating the esophageal region, this formulations form thick viscous layer above the gastric 	content restricting the gastric contents to reach lower esophageal sphincter which provide a 	preventive action for GERD’s patients. This formulation actually float on water which are either 	thick or thin having density lower than the gastric contents such type of system termed as RAFT 	system which.</a:t>
            </a:r>
            <a:endParaRPr lang="en-IN" sz="2000" dirty="0">
              <a:latin typeface="Times New Roman" panose="02020603050405020304" pitchFamily="18" charset="0"/>
              <a:cs typeface="Times New Roman" panose="02020603050405020304" pitchFamily="18" charset="0"/>
            </a:endParaRPr>
          </a:p>
          <a:p>
            <a:pPr marL="0" indent="0" algn="just">
              <a:lnSpc>
                <a:spcPct val="107000"/>
              </a:lnSpc>
              <a:spcBef>
                <a:spcPts val="0"/>
              </a:spcBef>
              <a:buNone/>
            </a:pPr>
            <a:r>
              <a:rPr lang="en-US" sz="2000" dirty="0">
                <a:latin typeface="Times New Roman" panose="02020603050405020304" pitchFamily="18" charset="0"/>
                <a:cs typeface="Times New Roman" panose="02020603050405020304" pitchFamily="18" charset="0"/>
              </a:rPr>
              <a:t>	This RAFT forming system consist of Gel forming, swell able polymer, viscous gums etc. and CO2 driven system to make this polymer float over the gastric media. As soon as the formulation comes in contact with the gastric media it forms a viscous layer of thick or thin type of jellified 	structure with some partial entrapment of CO2 bubbles having reduced density forming RAFT	system. This RAFT acts as a barrier between stomach and its esophagus layers [9, 10].</a:t>
            </a:r>
            <a:endParaRPr lang="en-IN" sz="2000" baseline="30000" dirty="0">
              <a:latin typeface="Times New Roman" panose="02020603050405020304" pitchFamily="18" charset="0"/>
              <a:cs typeface="Times New Roman" panose="02020603050405020304" pitchFamily="18" charset="0"/>
            </a:endParaRPr>
          </a:p>
          <a:p>
            <a:endParaRPr lang="en-IN" dirty="0"/>
          </a:p>
        </p:txBody>
      </p:sp>
      <p:sp>
        <p:nvSpPr>
          <p:cNvPr id="4" name="Slide Number Placeholder 3">
            <a:extLst>
              <a:ext uri="{FF2B5EF4-FFF2-40B4-BE49-F238E27FC236}">
                <a16:creationId xmlns:a16="http://schemas.microsoft.com/office/drawing/2014/main" xmlns="" id="{26FB0842-0C87-E036-EBF0-3B795B22A82F}"/>
              </a:ext>
            </a:extLst>
          </p:cNvPr>
          <p:cNvSpPr>
            <a:spLocks noGrp="1"/>
          </p:cNvSpPr>
          <p:nvPr>
            <p:ph type="sldNum" sz="quarter" idx="12"/>
          </p:nvPr>
        </p:nvSpPr>
        <p:spPr/>
        <p:txBody>
          <a:bodyPr/>
          <a:lstStyle/>
          <a:p>
            <a:fld id="{76C9062F-060B-42E8-A609-D5D394DED522}" type="slidenum">
              <a:rPr lang="en-IN" smtClean="0">
                <a:latin typeface="Times New Roman" panose="02020603050405020304" pitchFamily="18" charset="0"/>
                <a:cs typeface="Times New Roman" panose="02020603050405020304" pitchFamily="18" charset="0"/>
              </a:rPr>
              <a:t>18</a:t>
            </a:fld>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14424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565047-A33D-3C30-5ECF-F01D6BFAD8FE}"/>
              </a:ext>
            </a:extLst>
          </p:cNvPr>
          <p:cNvSpPr>
            <a:spLocks noGrp="1"/>
          </p:cNvSpPr>
          <p:nvPr>
            <p:ph type="title"/>
          </p:nvPr>
        </p:nvSpPr>
        <p:spPr>
          <a:xfrm>
            <a:off x="2592925" y="0"/>
            <a:ext cx="8911687" cy="492369"/>
          </a:xfrm>
        </p:spPr>
        <p:txBody>
          <a:bodyPr>
            <a:normAutofit fontScale="90000"/>
          </a:bodyPr>
          <a:lstStyle/>
          <a:p>
            <a:r>
              <a:rPr lang="en-US" sz="2400" b="1" dirty="0">
                <a:solidFill>
                  <a:schemeClr val="accent4">
                    <a:lumMod val="75000"/>
                  </a:schemeClr>
                </a:solidFill>
                <a:latin typeface="Times New Roman" panose="02020603050405020304" pitchFamily="18" charset="0"/>
                <a:cs typeface="Times New Roman" panose="02020603050405020304" pitchFamily="18" charset="0"/>
              </a:rPr>
              <a:t>7.  </a:t>
            </a:r>
            <a:r>
              <a:rPr lang="en-IN" sz="2400" b="1" dirty="0">
                <a:solidFill>
                  <a:schemeClr val="accent4">
                    <a:lumMod val="75000"/>
                  </a:schemeClr>
                </a:solidFill>
                <a:latin typeface="Times New Roman" panose="02020603050405020304" pitchFamily="18" charset="0"/>
                <a:cs typeface="Times New Roman" panose="02020603050405020304" pitchFamily="18" charset="0"/>
              </a:rPr>
              <a:t>Evaluation of </a:t>
            </a:r>
            <a:r>
              <a:rPr lang="en-US" sz="2400" b="1" dirty="0">
                <a:solidFill>
                  <a:schemeClr val="accent4">
                    <a:lumMod val="75000"/>
                  </a:schemeClr>
                </a:solidFill>
                <a:latin typeface="Times New Roman" panose="02020603050405020304" pitchFamily="18" charset="0"/>
                <a:cs typeface="Times New Roman" panose="02020603050405020304" pitchFamily="18" charset="0"/>
              </a:rPr>
              <a:t>Gastro Retentive Drug Delivery System:-[11, 12]</a:t>
            </a:r>
            <a:r>
              <a:rPr lang="en-IN" sz="3600" dirty="0">
                <a:latin typeface="Times New Roman" panose="02020603050405020304" pitchFamily="18" charset="0"/>
                <a:cs typeface="Times New Roman" panose="02020603050405020304" pitchFamily="18" charset="0"/>
              </a:rPr>
              <a:t/>
            </a:r>
            <a:br>
              <a:rPr lang="en-IN" sz="3600" dirty="0">
                <a:latin typeface="Times New Roman" panose="02020603050405020304" pitchFamily="18"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xmlns="" id="{14E57E25-ACEA-C65D-93DE-3BFC64899F34}"/>
              </a:ext>
            </a:extLst>
          </p:cNvPr>
          <p:cNvSpPr>
            <a:spLocks noGrp="1"/>
          </p:cNvSpPr>
          <p:nvPr>
            <p:ph idx="1"/>
          </p:nvPr>
        </p:nvSpPr>
        <p:spPr>
          <a:xfrm>
            <a:off x="2589212" y="492369"/>
            <a:ext cx="8915400" cy="6365631"/>
          </a:xfrm>
        </p:spPr>
        <p:txBody>
          <a:bodyPr>
            <a:normAutofit fontScale="92500" lnSpcReduction="20000"/>
          </a:bodyPr>
          <a:lstStyle/>
          <a:p>
            <a:pPr marL="0" indent="0">
              <a:buNone/>
            </a:pPr>
            <a:r>
              <a:rPr lang="en-US" sz="2200" b="1" dirty="0">
                <a:solidFill>
                  <a:srgbClr val="0070C0"/>
                </a:solidFill>
                <a:latin typeface="Times New Roman" panose="02020603050405020304" pitchFamily="18" charset="0"/>
                <a:ea typeface="+mj-ea"/>
                <a:cs typeface="Times New Roman" panose="02020603050405020304" pitchFamily="18" charset="0"/>
              </a:rPr>
              <a:t>7.1 </a:t>
            </a:r>
            <a:r>
              <a:rPr lang="en-US" sz="2200" b="1" i="1" dirty="0">
                <a:solidFill>
                  <a:srgbClr val="0070C0"/>
                </a:solidFill>
                <a:latin typeface="Times New Roman" panose="02020603050405020304" pitchFamily="18" charset="0"/>
                <a:ea typeface="+mj-ea"/>
                <a:cs typeface="Times New Roman" panose="02020603050405020304" pitchFamily="18" charset="0"/>
              </a:rPr>
              <a:t>In Vitro</a:t>
            </a:r>
            <a:r>
              <a:rPr lang="en-US" sz="2200" b="1" dirty="0">
                <a:solidFill>
                  <a:srgbClr val="0070C0"/>
                </a:solidFill>
                <a:latin typeface="Times New Roman" panose="02020603050405020304" pitchFamily="18" charset="0"/>
                <a:ea typeface="+mj-ea"/>
                <a:cs typeface="Times New Roman" panose="02020603050405020304" pitchFamily="18" charset="0"/>
              </a:rPr>
              <a:t> Evaluation Parameters:-</a:t>
            </a:r>
          </a:p>
          <a:p>
            <a:r>
              <a:rPr lang="en-US" sz="2200" dirty="0">
                <a:latin typeface="Times New Roman" panose="02020603050405020304" pitchFamily="18" charset="0"/>
                <a:cs typeface="Times New Roman" panose="02020603050405020304" pitchFamily="18" charset="0"/>
              </a:rPr>
              <a:t>Particle size and morphology</a:t>
            </a:r>
          </a:p>
          <a:p>
            <a:r>
              <a:rPr lang="en-US" sz="2200" dirty="0">
                <a:latin typeface="Times New Roman" panose="02020603050405020304" pitchFamily="18" charset="0"/>
                <a:cs typeface="Times New Roman" panose="02020603050405020304" pitchFamily="18" charset="0"/>
              </a:rPr>
              <a:t>Drug entrapment study</a:t>
            </a:r>
          </a:p>
          <a:p>
            <a:r>
              <a:rPr lang="en-US" sz="2200" dirty="0">
                <a:latin typeface="Times New Roman" panose="02020603050405020304" pitchFamily="18" charset="0"/>
                <a:cs typeface="Times New Roman" panose="02020603050405020304" pitchFamily="18" charset="0"/>
              </a:rPr>
              <a:t>Measurement of tablet tensile strength</a:t>
            </a:r>
          </a:p>
          <a:p>
            <a:r>
              <a:rPr lang="en-US" sz="2200" dirty="0">
                <a:latin typeface="Times New Roman" panose="02020603050405020304" pitchFamily="18" charset="0"/>
                <a:cs typeface="Times New Roman" panose="02020603050405020304" pitchFamily="18" charset="0"/>
              </a:rPr>
              <a:t>Floating lag time (FLT), Total floating time (TFT), Floating strength</a:t>
            </a:r>
          </a:p>
          <a:p>
            <a:r>
              <a:rPr lang="en-IN" sz="2200" dirty="0">
                <a:latin typeface="Times New Roman" panose="02020603050405020304" pitchFamily="18" charset="0"/>
                <a:cs typeface="Times New Roman" panose="02020603050405020304" pitchFamily="18" charset="0"/>
              </a:rPr>
              <a:t>Swelling studies</a:t>
            </a:r>
            <a:endParaRPr lang="en-US" sz="2200" dirty="0">
              <a:latin typeface="Times New Roman" panose="02020603050405020304" pitchFamily="18" charset="0"/>
              <a:cs typeface="Times New Roman" panose="02020603050405020304" pitchFamily="18" charset="0"/>
            </a:endParaRPr>
          </a:p>
          <a:p>
            <a:r>
              <a:rPr lang="en-IN" sz="2200" dirty="0">
                <a:latin typeface="Times New Roman" panose="02020603050405020304" pitchFamily="18" charset="0"/>
                <a:cs typeface="Times New Roman" panose="02020603050405020304" pitchFamily="18" charset="0"/>
              </a:rPr>
              <a:t>Viscosity and Rheology</a:t>
            </a:r>
            <a:endParaRPr lang="en-US" sz="2200" dirty="0">
              <a:latin typeface="Times New Roman" panose="02020603050405020304" pitchFamily="18" charset="0"/>
              <a:cs typeface="Times New Roman" panose="02020603050405020304" pitchFamily="18" charset="0"/>
            </a:endParaRPr>
          </a:p>
          <a:p>
            <a:r>
              <a:rPr lang="en-IN" sz="2200" dirty="0">
                <a:latin typeface="Times New Roman" panose="02020603050405020304" pitchFamily="18" charset="0"/>
                <a:cs typeface="Times New Roman" panose="02020603050405020304" pitchFamily="18" charset="0"/>
              </a:rPr>
              <a:t>In vitro unfolding study</a:t>
            </a:r>
          </a:p>
          <a:p>
            <a:r>
              <a:rPr lang="en-IN" sz="2200" dirty="0">
                <a:latin typeface="Times New Roman" panose="02020603050405020304" pitchFamily="18" charset="0"/>
                <a:cs typeface="Times New Roman" panose="02020603050405020304" pitchFamily="18" charset="0"/>
              </a:rPr>
              <a:t>Ion exchange capacity, moisture content</a:t>
            </a:r>
          </a:p>
          <a:p>
            <a:r>
              <a:rPr lang="en-IN" sz="2200" dirty="0">
                <a:latin typeface="Times New Roman" panose="02020603050405020304" pitchFamily="18" charset="0"/>
                <a:cs typeface="Times New Roman" panose="02020603050405020304" pitchFamily="18" charset="0"/>
              </a:rPr>
              <a:t>In vitro drug release</a:t>
            </a:r>
          </a:p>
          <a:p>
            <a:r>
              <a:rPr lang="en-IN" sz="2200" dirty="0">
                <a:latin typeface="Times New Roman" panose="02020603050405020304" pitchFamily="18" charset="0"/>
                <a:cs typeface="Times New Roman" panose="02020603050405020304" pitchFamily="18" charset="0"/>
              </a:rPr>
              <a:t>Gel strength</a:t>
            </a:r>
          </a:p>
          <a:p>
            <a:r>
              <a:rPr lang="en-IN" sz="2200" dirty="0">
                <a:latin typeface="Times New Roman" panose="02020603050405020304" pitchFamily="18" charset="0"/>
                <a:cs typeface="Times New Roman" panose="02020603050405020304" pitchFamily="18" charset="0"/>
              </a:rPr>
              <a:t>Drug-excipient interaction study</a:t>
            </a:r>
          </a:p>
          <a:p>
            <a:pPr marL="0" indent="0">
              <a:buNone/>
            </a:pPr>
            <a:r>
              <a:rPr lang="en-US" sz="2200" b="1" dirty="0">
                <a:solidFill>
                  <a:srgbClr val="0070C0"/>
                </a:solidFill>
                <a:latin typeface="Times New Roman" panose="02020603050405020304" pitchFamily="18" charset="0"/>
                <a:ea typeface="+mj-ea"/>
                <a:cs typeface="Times New Roman" panose="02020603050405020304" pitchFamily="18" charset="0"/>
              </a:rPr>
              <a:t>7.2 </a:t>
            </a:r>
            <a:r>
              <a:rPr lang="en-US" sz="2200" b="1" i="1" dirty="0">
                <a:solidFill>
                  <a:srgbClr val="0070C0"/>
                </a:solidFill>
                <a:latin typeface="Times New Roman" panose="02020603050405020304" pitchFamily="18" charset="0"/>
                <a:ea typeface="+mj-ea"/>
                <a:cs typeface="Times New Roman" panose="02020603050405020304" pitchFamily="18" charset="0"/>
              </a:rPr>
              <a:t>In Vivo</a:t>
            </a:r>
            <a:r>
              <a:rPr lang="en-US" sz="2200" b="1" dirty="0">
                <a:solidFill>
                  <a:srgbClr val="0070C0"/>
                </a:solidFill>
                <a:latin typeface="Times New Roman" panose="02020603050405020304" pitchFamily="18" charset="0"/>
                <a:ea typeface="+mj-ea"/>
                <a:cs typeface="Times New Roman" panose="02020603050405020304" pitchFamily="18" charset="0"/>
              </a:rPr>
              <a:t> Evaluation Parameters:-</a:t>
            </a:r>
          </a:p>
          <a:p>
            <a:r>
              <a:rPr lang="en-US" sz="2200" dirty="0">
                <a:latin typeface="Times New Roman" panose="02020603050405020304" pitchFamily="18" charset="0"/>
                <a:cs typeface="Times New Roman" panose="02020603050405020304" pitchFamily="18" charset="0"/>
              </a:rPr>
              <a:t>GRT and bioavailability of the drug</a:t>
            </a:r>
          </a:p>
          <a:p>
            <a:r>
              <a:rPr lang="en-IN" sz="2200" dirty="0">
                <a:latin typeface="Times New Roman" panose="02020603050405020304" pitchFamily="18" charset="0"/>
                <a:cs typeface="Times New Roman" panose="02020603050405020304" pitchFamily="18" charset="0"/>
              </a:rPr>
              <a:t>Various diagnostic imaging techniques including gamma scintigraphy, radiology, gastroscopy, ultrasonography, and magnetic resonance imaging (MRI) can be applied for in vivo evaluations of GRDD’s.</a:t>
            </a:r>
          </a:p>
        </p:txBody>
      </p:sp>
      <p:sp>
        <p:nvSpPr>
          <p:cNvPr id="4" name="Slide Number Placeholder 3">
            <a:extLst>
              <a:ext uri="{FF2B5EF4-FFF2-40B4-BE49-F238E27FC236}">
                <a16:creationId xmlns:a16="http://schemas.microsoft.com/office/drawing/2014/main" xmlns="" id="{6E097686-06CD-9E6E-13D8-F51FC52E2E32}"/>
              </a:ext>
            </a:extLst>
          </p:cNvPr>
          <p:cNvSpPr>
            <a:spLocks noGrp="1"/>
          </p:cNvSpPr>
          <p:nvPr>
            <p:ph type="sldNum" sz="quarter" idx="12"/>
          </p:nvPr>
        </p:nvSpPr>
        <p:spPr/>
        <p:txBody>
          <a:bodyPr/>
          <a:lstStyle/>
          <a:p>
            <a:fld id="{76C9062F-060B-42E8-A609-D5D394DED522}" type="slidenum">
              <a:rPr lang="en-IN" smtClean="0">
                <a:latin typeface="Times New Roman" panose="02020603050405020304" pitchFamily="18" charset="0"/>
                <a:cs typeface="Times New Roman" panose="02020603050405020304" pitchFamily="18" charset="0"/>
              </a:rPr>
              <a:t>19</a:t>
            </a:fld>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3670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183515-18E9-F084-6BBD-980A82CB0269}"/>
              </a:ext>
            </a:extLst>
          </p:cNvPr>
          <p:cNvSpPr>
            <a:spLocks noGrp="1"/>
          </p:cNvSpPr>
          <p:nvPr>
            <p:ph type="title"/>
          </p:nvPr>
        </p:nvSpPr>
        <p:spPr>
          <a:xfrm>
            <a:off x="2716992" y="14068"/>
            <a:ext cx="8691905" cy="928468"/>
          </a:xfrm>
        </p:spPr>
        <p:txBody>
          <a:bodyPr>
            <a:normAutofit/>
          </a:bodyPr>
          <a:lstStyle/>
          <a:p>
            <a:r>
              <a:rPr lang="en-US" sz="3200" b="1" cap="none" dirty="0">
                <a:latin typeface="Times New Roman" panose="02020603050405020304" pitchFamily="18" charset="0"/>
                <a:cs typeface="Times New Roman" panose="02020603050405020304" pitchFamily="18" charset="0"/>
              </a:rPr>
              <a:t>Contents of Presentation</a:t>
            </a:r>
            <a:endParaRPr lang="en-IN" sz="3200" b="1" cap="none"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3BCB07D8-E45D-1788-6749-D434CF0CBF10}"/>
              </a:ext>
            </a:extLst>
          </p:cNvPr>
          <p:cNvSpPr>
            <a:spLocks noGrp="1"/>
          </p:cNvSpPr>
          <p:nvPr>
            <p:ph idx="1"/>
          </p:nvPr>
        </p:nvSpPr>
        <p:spPr>
          <a:xfrm>
            <a:off x="2632585" y="787790"/>
            <a:ext cx="7566491" cy="5838091"/>
          </a:xfrm>
        </p:spPr>
        <p:txBody>
          <a:bodyPr>
            <a:normAutofit fontScale="92500"/>
          </a:bodyPr>
          <a:lstStyle/>
          <a:p>
            <a:pPr marL="457200" indent="-457200" algn="just">
              <a:lnSpc>
                <a:spcPct val="150000"/>
              </a:lnSpc>
              <a:buFont typeface="+mj-lt"/>
              <a:buAutoNum type="arabicPeriod"/>
            </a:pPr>
            <a:r>
              <a:rPr lang="en-IN" sz="2400" dirty="0">
                <a:latin typeface="Times New Roman" panose="02020603050405020304" pitchFamily="18" charset="0"/>
                <a:cs typeface="Times New Roman" panose="02020603050405020304" pitchFamily="18" charset="0"/>
              </a:rPr>
              <a:t>Introduction</a:t>
            </a:r>
          </a:p>
          <a:p>
            <a:pPr marL="457200" indent="-457200" algn="just">
              <a:lnSpc>
                <a:spcPct val="150000"/>
              </a:lnSpc>
              <a:buFont typeface="+mj-lt"/>
              <a:buAutoNum type="arabicPeriod"/>
            </a:pPr>
            <a:r>
              <a:rPr lang="en-IN" sz="2400" dirty="0">
                <a:latin typeface="Times New Roman" panose="02020603050405020304" pitchFamily="18" charset="0"/>
                <a:cs typeface="Times New Roman" panose="02020603050405020304" pitchFamily="18" charset="0"/>
              </a:rPr>
              <a:t>Need and Rationale</a:t>
            </a:r>
          </a:p>
          <a:p>
            <a:pPr marL="457200" indent="-457200" algn="just">
              <a:lnSpc>
                <a:spcPct val="150000"/>
              </a:lnSpc>
              <a:buFont typeface="+mj-lt"/>
              <a:buAutoNum type="arabicPeriod"/>
            </a:pPr>
            <a:r>
              <a:rPr lang="en-IN" sz="2400" dirty="0">
                <a:latin typeface="Times New Roman" panose="02020603050405020304" pitchFamily="18" charset="0"/>
                <a:cs typeface="Times New Roman" panose="02020603050405020304" pitchFamily="18" charset="0"/>
              </a:rPr>
              <a:t>Advantages</a:t>
            </a:r>
          </a:p>
          <a:p>
            <a:pPr marL="457200" indent="-457200" algn="just">
              <a:lnSpc>
                <a:spcPct val="150000"/>
              </a:lnSpc>
              <a:buFont typeface="+mj-lt"/>
              <a:buAutoNum type="arabicPeriod"/>
            </a:pPr>
            <a:r>
              <a:rPr lang="en-IN" sz="2400" dirty="0">
                <a:latin typeface="Times New Roman" panose="02020603050405020304" pitchFamily="18" charset="0"/>
                <a:cs typeface="Times New Roman" panose="02020603050405020304" pitchFamily="18" charset="0"/>
              </a:rPr>
              <a:t>Disadvantages</a:t>
            </a:r>
          </a:p>
          <a:p>
            <a:pPr marL="457200" indent="-457200" algn="just">
              <a:lnSpc>
                <a:spcPct val="150000"/>
              </a:lnSpc>
              <a:buFont typeface="+mj-lt"/>
              <a:buAutoNum type="arabicPeriod"/>
            </a:pPr>
            <a:r>
              <a:rPr lang="en-IN" sz="2400" dirty="0">
                <a:latin typeface="Times New Roman" panose="02020603050405020304" pitchFamily="18" charset="0"/>
                <a:cs typeface="Times New Roman" panose="02020603050405020304" pitchFamily="18" charset="0"/>
              </a:rPr>
              <a:t>An Overview of Gastro Retentive Drug Delivery System</a:t>
            </a:r>
          </a:p>
          <a:p>
            <a:pPr marL="457200" indent="-457200" algn="just">
              <a:lnSpc>
                <a:spcPct val="150000"/>
              </a:lnSpc>
              <a:buFont typeface="+mj-lt"/>
              <a:buAutoNum type="arabicPeriod"/>
            </a:pPr>
            <a:r>
              <a:rPr lang="en-US" sz="2400" dirty="0">
                <a:latin typeface="Times New Roman" panose="02020603050405020304" pitchFamily="18" charset="0"/>
                <a:cs typeface="Times New Roman" panose="02020603050405020304" pitchFamily="18" charset="0"/>
              </a:rPr>
              <a:t>Approaches for Gastro Retentive Drug Delivery System</a:t>
            </a:r>
            <a:endParaRPr lang="en-IN" sz="2400" dirty="0">
              <a:latin typeface="Times New Roman" panose="02020603050405020304" pitchFamily="18" charset="0"/>
              <a:cs typeface="Times New Roman" panose="02020603050405020304" pitchFamily="18" charset="0"/>
            </a:endParaRPr>
          </a:p>
          <a:p>
            <a:pPr marL="457200" indent="-457200" algn="just">
              <a:lnSpc>
                <a:spcPct val="150000"/>
              </a:lnSpc>
              <a:buFont typeface="+mj-lt"/>
              <a:buAutoNum type="arabicPeriod"/>
            </a:pPr>
            <a:r>
              <a:rPr lang="en-IN" sz="2400" dirty="0">
                <a:latin typeface="Times New Roman" panose="02020603050405020304" pitchFamily="18" charset="0"/>
                <a:cs typeface="Times New Roman" panose="02020603050405020304" pitchFamily="18" charset="0"/>
              </a:rPr>
              <a:t>Evaluation of </a:t>
            </a:r>
            <a:r>
              <a:rPr lang="en-US" sz="2400" dirty="0">
                <a:latin typeface="Times New Roman" panose="02020603050405020304" pitchFamily="18" charset="0"/>
                <a:cs typeface="Times New Roman" panose="02020603050405020304" pitchFamily="18" charset="0"/>
              </a:rPr>
              <a:t>Gastro Retentive Drug Delivery System</a:t>
            </a:r>
            <a:endParaRPr lang="en-IN" sz="2400" dirty="0">
              <a:latin typeface="Times New Roman" panose="02020603050405020304" pitchFamily="18" charset="0"/>
              <a:cs typeface="Times New Roman" panose="02020603050405020304" pitchFamily="18" charset="0"/>
            </a:endParaRPr>
          </a:p>
          <a:p>
            <a:pPr marL="457200" indent="-457200" algn="just">
              <a:lnSpc>
                <a:spcPct val="150000"/>
              </a:lnSpc>
              <a:buFont typeface="+mj-lt"/>
              <a:buAutoNum type="arabicPeriod"/>
            </a:pPr>
            <a:r>
              <a:rPr lang="en-US" sz="2400" dirty="0">
                <a:latin typeface="Times New Roman" panose="02020603050405020304" pitchFamily="18" charset="0"/>
                <a:cs typeface="Times New Roman" panose="02020603050405020304" pitchFamily="18" charset="0"/>
              </a:rPr>
              <a:t>Commercial Formulations of GRDD’s</a:t>
            </a:r>
            <a:endParaRPr lang="en-IN" sz="2400" dirty="0">
              <a:latin typeface="Times New Roman" panose="02020603050405020304" pitchFamily="18" charset="0"/>
              <a:cs typeface="Times New Roman" panose="02020603050405020304" pitchFamily="18" charset="0"/>
            </a:endParaRPr>
          </a:p>
          <a:p>
            <a:pPr marL="457200" indent="-457200" algn="just">
              <a:lnSpc>
                <a:spcPct val="150000"/>
              </a:lnSpc>
              <a:buFont typeface="+mj-lt"/>
              <a:buAutoNum type="arabicPeriod"/>
            </a:pPr>
            <a:r>
              <a:rPr lang="en-IN" sz="2400" dirty="0">
                <a:latin typeface="Times New Roman" panose="02020603050405020304" pitchFamily="18" charset="0"/>
                <a:cs typeface="Times New Roman" panose="02020603050405020304" pitchFamily="18" charset="0"/>
              </a:rPr>
              <a:t>References</a:t>
            </a:r>
          </a:p>
        </p:txBody>
      </p:sp>
      <p:sp>
        <p:nvSpPr>
          <p:cNvPr id="4" name="Slide Number Placeholder 3">
            <a:extLst>
              <a:ext uri="{FF2B5EF4-FFF2-40B4-BE49-F238E27FC236}">
                <a16:creationId xmlns:a16="http://schemas.microsoft.com/office/drawing/2014/main" xmlns="" id="{129743B2-C383-D12F-7C87-F3738BE52997}"/>
              </a:ext>
            </a:extLst>
          </p:cNvPr>
          <p:cNvSpPr>
            <a:spLocks noGrp="1"/>
          </p:cNvSpPr>
          <p:nvPr>
            <p:ph type="sldNum" sz="quarter" idx="12"/>
          </p:nvPr>
        </p:nvSpPr>
        <p:spPr/>
        <p:txBody>
          <a:bodyPr/>
          <a:lstStyle/>
          <a:p>
            <a:fld id="{76C9062F-060B-42E8-A609-D5D394DED522}" type="slidenum">
              <a:rPr lang="en-IN" smtClean="0">
                <a:latin typeface="Times New Roman" panose="02020603050405020304" pitchFamily="18" charset="0"/>
                <a:cs typeface="Times New Roman" panose="02020603050405020304" pitchFamily="18" charset="0"/>
              </a:rPr>
              <a:t>2</a:t>
            </a:fld>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20913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642AC8-FDE9-9AF7-381B-4ADD3158AB04}"/>
              </a:ext>
            </a:extLst>
          </p:cNvPr>
          <p:cNvSpPr>
            <a:spLocks noGrp="1"/>
          </p:cNvSpPr>
          <p:nvPr>
            <p:ph type="title"/>
          </p:nvPr>
        </p:nvSpPr>
        <p:spPr>
          <a:xfrm>
            <a:off x="1436829" y="-42204"/>
            <a:ext cx="7791572" cy="464234"/>
          </a:xfrm>
        </p:spPr>
        <p:txBody>
          <a:bodyPr>
            <a:noAutofit/>
          </a:bodyPr>
          <a:lstStyle/>
          <a:p>
            <a:r>
              <a:rPr lang="en-US" sz="2400" b="1" dirty="0">
                <a:solidFill>
                  <a:schemeClr val="accent4">
                    <a:lumMod val="75000"/>
                  </a:schemeClr>
                </a:solidFill>
                <a:latin typeface="Times New Roman" panose="02020603050405020304" pitchFamily="18" charset="0"/>
                <a:cs typeface="Times New Roman" panose="02020603050405020304" pitchFamily="18" charset="0"/>
              </a:rPr>
              <a:t>  8. Commercial Formulations of GRDD’s:-</a:t>
            </a:r>
            <a:endParaRPr lang="en-IN" sz="2400" b="1" dirty="0">
              <a:solidFill>
                <a:schemeClr val="accent4">
                  <a:lumMod val="75000"/>
                </a:schemeClr>
              </a:solidFill>
              <a:latin typeface="Times New Roman" panose="02020603050405020304" pitchFamily="18" charset="0"/>
              <a:cs typeface="Times New Roman" panose="02020603050405020304" pitchFamily="18" charset="0"/>
            </a:endParaRPr>
          </a:p>
        </p:txBody>
      </p:sp>
      <p:graphicFrame>
        <p:nvGraphicFramePr>
          <p:cNvPr id="4" name="Table 4">
            <a:extLst>
              <a:ext uri="{FF2B5EF4-FFF2-40B4-BE49-F238E27FC236}">
                <a16:creationId xmlns:a16="http://schemas.microsoft.com/office/drawing/2014/main" xmlns="" id="{82A433A3-0DC5-3BAC-9DAB-8A71000AF078}"/>
              </a:ext>
            </a:extLst>
          </p:cNvPr>
          <p:cNvGraphicFramePr>
            <a:graphicFrameLocks noGrp="1"/>
          </p:cNvGraphicFramePr>
          <p:nvPr>
            <p:ph idx="1"/>
            <p:extLst>
              <p:ext uri="{D42A27DB-BD31-4B8C-83A1-F6EECF244321}">
                <p14:modId xmlns:p14="http://schemas.microsoft.com/office/powerpoint/2010/main" val="642883779"/>
              </p:ext>
            </p:extLst>
          </p:nvPr>
        </p:nvGraphicFramePr>
        <p:xfrm>
          <a:off x="1659988" y="383454"/>
          <a:ext cx="10386238" cy="6319798"/>
        </p:xfrm>
        <a:graphic>
          <a:graphicData uri="http://schemas.openxmlformats.org/drawingml/2006/table">
            <a:tbl>
              <a:tblPr firstRow="1" bandRow="1">
                <a:tableStyleId>{5C22544A-7EE6-4342-B048-85BDC9FD1C3A}</a:tableStyleId>
              </a:tblPr>
              <a:tblGrid>
                <a:gridCol w="1050978">
                  <a:extLst>
                    <a:ext uri="{9D8B030D-6E8A-4147-A177-3AD203B41FA5}">
                      <a16:colId xmlns:a16="http://schemas.microsoft.com/office/drawing/2014/main" xmlns="" val="1582575030"/>
                    </a:ext>
                  </a:extLst>
                </a:gridCol>
                <a:gridCol w="1633304">
                  <a:extLst>
                    <a:ext uri="{9D8B030D-6E8A-4147-A177-3AD203B41FA5}">
                      <a16:colId xmlns:a16="http://schemas.microsoft.com/office/drawing/2014/main" xmlns="" val="2992337557"/>
                    </a:ext>
                  </a:extLst>
                </a:gridCol>
                <a:gridCol w="3573034">
                  <a:extLst>
                    <a:ext uri="{9D8B030D-6E8A-4147-A177-3AD203B41FA5}">
                      <a16:colId xmlns:a16="http://schemas.microsoft.com/office/drawing/2014/main" xmlns="" val="2632221339"/>
                    </a:ext>
                  </a:extLst>
                </a:gridCol>
                <a:gridCol w="2354233">
                  <a:extLst>
                    <a:ext uri="{9D8B030D-6E8A-4147-A177-3AD203B41FA5}">
                      <a16:colId xmlns:a16="http://schemas.microsoft.com/office/drawing/2014/main" xmlns="" val="2680639688"/>
                    </a:ext>
                  </a:extLst>
                </a:gridCol>
                <a:gridCol w="1774689">
                  <a:extLst>
                    <a:ext uri="{9D8B030D-6E8A-4147-A177-3AD203B41FA5}">
                      <a16:colId xmlns:a16="http://schemas.microsoft.com/office/drawing/2014/main" xmlns="" val="3656065194"/>
                    </a:ext>
                  </a:extLst>
                </a:gridCol>
              </a:tblGrid>
              <a:tr h="414737">
                <a:tc>
                  <a:txBody>
                    <a:bodyPr/>
                    <a:lstStyle/>
                    <a:p>
                      <a:pPr algn="ctr"/>
                      <a:r>
                        <a:rPr lang="en-US" sz="2000" dirty="0">
                          <a:solidFill>
                            <a:schemeClr val="bg2"/>
                          </a:solidFill>
                          <a:latin typeface="Times New Roman" panose="02020603050405020304" pitchFamily="18" charset="0"/>
                          <a:cs typeface="Times New Roman" panose="02020603050405020304" pitchFamily="18" charset="0"/>
                        </a:rPr>
                        <a:t>Sr. No.</a:t>
                      </a:r>
                      <a:endParaRPr lang="en-IN" sz="2000" dirty="0">
                        <a:solidFill>
                          <a:schemeClr val="bg2"/>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solidFill>
                            <a:schemeClr val="bg2"/>
                          </a:solidFill>
                          <a:latin typeface="Times New Roman" panose="02020603050405020304" pitchFamily="18" charset="0"/>
                          <a:cs typeface="Times New Roman" panose="02020603050405020304" pitchFamily="18" charset="0"/>
                        </a:rPr>
                        <a:t>Drug</a:t>
                      </a:r>
                      <a:endParaRPr lang="en-IN" sz="2000" dirty="0">
                        <a:solidFill>
                          <a:schemeClr val="bg2"/>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solidFill>
                            <a:schemeClr val="bg2"/>
                          </a:solidFill>
                          <a:latin typeface="Times New Roman" panose="02020603050405020304" pitchFamily="18" charset="0"/>
                          <a:cs typeface="Times New Roman" panose="02020603050405020304" pitchFamily="18" charset="0"/>
                        </a:rPr>
                        <a:t>Technology</a:t>
                      </a:r>
                      <a:endParaRPr lang="en-IN" sz="2000" dirty="0">
                        <a:solidFill>
                          <a:schemeClr val="bg2"/>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solidFill>
                            <a:schemeClr val="bg2"/>
                          </a:solidFill>
                          <a:latin typeface="Times New Roman" panose="02020603050405020304" pitchFamily="18" charset="0"/>
                          <a:cs typeface="Times New Roman" panose="02020603050405020304" pitchFamily="18" charset="0"/>
                        </a:rPr>
                        <a:t>Product</a:t>
                      </a:r>
                      <a:endParaRPr lang="en-IN" sz="2000" dirty="0">
                        <a:solidFill>
                          <a:schemeClr val="bg2"/>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solidFill>
                            <a:schemeClr val="bg2"/>
                          </a:solidFill>
                          <a:latin typeface="Times New Roman" panose="02020603050405020304" pitchFamily="18" charset="0"/>
                          <a:cs typeface="Times New Roman" panose="02020603050405020304" pitchFamily="18" charset="0"/>
                        </a:rPr>
                        <a:t>Company</a:t>
                      </a:r>
                      <a:endParaRPr lang="en-IN" sz="2000" dirty="0">
                        <a:solidFill>
                          <a:schemeClr val="bg2"/>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700490495"/>
                  </a:ext>
                </a:extLst>
              </a:tr>
              <a:tr h="740601">
                <a:tc>
                  <a:txBody>
                    <a:bodyPr/>
                    <a:lstStyle/>
                    <a:p>
                      <a:pPr algn="ctr">
                        <a:lnSpc>
                          <a:spcPct val="100000"/>
                        </a:lnSpc>
                      </a:pPr>
                      <a:r>
                        <a:rPr lang="en-US" sz="2000" dirty="0">
                          <a:solidFill>
                            <a:schemeClr val="tx1">
                              <a:lumMod val="75000"/>
                              <a:lumOff val="25000"/>
                            </a:schemeClr>
                          </a:solidFill>
                          <a:latin typeface="Times New Roman" panose="02020603050405020304" pitchFamily="18" charset="0"/>
                          <a:cs typeface="Times New Roman" panose="02020603050405020304" pitchFamily="18" charset="0"/>
                        </a:rPr>
                        <a:t>1.</a:t>
                      </a:r>
                      <a:endParaRPr lang="en-IN" sz="20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pPr>
                      <a:r>
                        <a:rPr lang="en-US" sz="2000" dirty="0">
                          <a:solidFill>
                            <a:schemeClr val="tx1">
                              <a:lumMod val="75000"/>
                              <a:lumOff val="25000"/>
                            </a:schemeClr>
                          </a:solidFill>
                          <a:latin typeface="Times New Roman" panose="02020603050405020304" pitchFamily="18" charset="0"/>
                          <a:cs typeface="Times New Roman" panose="02020603050405020304" pitchFamily="18" charset="0"/>
                        </a:rPr>
                        <a:t>O</a:t>
                      </a:r>
                      <a:r>
                        <a:rPr lang="en-IN" sz="2000" dirty="0" err="1">
                          <a:solidFill>
                            <a:schemeClr val="tx1">
                              <a:lumMod val="75000"/>
                              <a:lumOff val="25000"/>
                            </a:schemeClr>
                          </a:solidFill>
                          <a:latin typeface="Times New Roman" panose="02020603050405020304" pitchFamily="18" charset="0"/>
                          <a:cs typeface="Times New Roman" panose="02020603050405020304" pitchFamily="18" charset="0"/>
                        </a:rPr>
                        <a:t>floxacin</a:t>
                      </a:r>
                      <a:endParaRPr lang="en-IN" sz="20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pPr>
                      <a:r>
                        <a:rPr lang="en-US" sz="2000" dirty="0">
                          <a:solidFill>
                            <a:schemeClr val="tx1">
                              <a:lumMod val="75000"/>
                              <a:lumOff val="25000"/>
                            </a:schemeClr>
                          </a:solidFill>
                          <a:latin typeface="Times New Roman" panose="02020603050405020304" pitchFamily="18" charset="0"/>
                          <a:cs typeface="Times New Roman" panose="02020603050405020304" pitchFamily="18" charset="0"/>
                        </a:rPr>
                        <a:t>Gas generating floating tablet</a:t>
                      </a:r>
                      <a:endParaRPr lang="en-IN" sz="20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pPr>
                      <a:r>
                        <a:rPr lang="en-US" sz="2000" dirty="0" err="1">
                          <a:solidFill>
                            <a:schemeClr val="tx1">
                              <a:lumMod val="75000"/>
                              <a:lumOff val="25000"/>
                            </a:schemeClr>
                          </a:solidFill>
                          <a:latin typeface="Times New Roman" panose="02020603050405020304" pitchFamily="18" charset="0"/>
                          <a:cs typeface="Times New Roman" panose="02020603050405020304" pitchFamily="18" charset="0"/>
                        </a:rPr>
                        <a:t>Oflin</a:t>
                      </a:r>
                      <a:r>
                        <a:rPr lang="en-US" sz="2000" dirty="0">
                          <a:solidFill>
                            <a:schemeClr val="tx1">
                              <a:lumMod val="75000"/>
                              <a:lumOff val="25000"/>
                            </a:schemeClr>
                          </a:solidFill>
                          <a:latin typeface="Times New Roman" panose="02020603050405020304" pitchFamily="18" charset="0"/>
                          <a:cs typeface="Times New Roman" panose="02020603050405020304" pitchFamily="18" charset="0"/>
                        </a:rPr>
                        <a:t> OD</a:t>
                      </a:r>
                      <a:r>
                        <a:rPr lang="en-US" sz="2000" kern="1200" dirty="0">
                          <a:solidFill>
                            <a:schemeClr val="tx1">
                              <a:lumMod val="75000"/>
                              <a:lumOff val="25000"/>
                            </a:schemeClr>
                          </a:solidFill>
                          <a:effectLst/>
                          <a:latin typeface="Times New Roman" panose="02020603050405020304" pitchFamily="18" charset="0"/>
                          <a:ea typeface="+mn-ea"/>
                          <a:cs typeface="Times New Roman" panose="02020603050405020304" pitchFamily="18" charset="0"/>
                        </a:rPr>
                        <a:t>®</a:t>
                      </a:r>
                      <a:endParaRPr lang="en-IN" sz="20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pPr>
                      <a:r>
                        <a:rPr lang="en-US" sz="2000" dirty="0">
                          <a:solidFill>
                            <a:schemeClr val="tx1">
                              <a:lumMod val="75000"/>
                              <a:lumOff val="25000"/>
                            </a:schemeClr>
                          </a:solidFill>
                          <a:latin typeface="Times New Roman" panose="02020603050405020304" pitchFamily="18" charset="0"/>
                          <a:cs typeface="Times New Roman" panose="02020603050405020304" pitchFamily="18" charset="0"/>
                        </a:rPr>
                        <a:t>Ranbaxy, India</a:t>
                      </a:r>
                      <a:endParaRPr lang="en-IN" sz="20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864646107"/>
                  </a:ext>
                </a:extLst>
              </a:tr>
              <a:tr h="414737">
                <a:tc>
                  <a:txBody>
                    <a:bodyPr/>
                    <a:lstStyle/>
                    <a:p>
                      <a:pPr algn="ctr">
                        <a:lnSpc>
                          <a:spcPct val="100000"/>
                        </a:lnSpc>
                      </a:pPr>
                      <a:r>
                        <a:rPr lang="en-US" sz="2000" dirty="0">
                          <a:solidFill>
                            <a:schemeClr val="tx1">
                              <a:lumMod val="75000"/>
                              <a:lumOff val="25000"/>
                            </a:schemeClr>
                          </a:solidFill>
                          <a:latin typeface="Times New Roman" panose="02020603050405020304" pitchFamily="18" charset="0"/>
                          <a:cs typeface="Times New Roman" panose="02020603050405020304" pitchFamily="18" charset="0"/>
                        </a:rPr>
                        <a:t>2.</a:t>
                      </a:r>
                      <a:endParaRPr lang="en-IN" sz="20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pPr>
                      <a:r>
                        <a:rPr lang="en-US" sz="2000" dirty="0">
                          <a:solidFill>
                            <a:schemeClr val="tx1">
                              <a:lumMod val="75000"/>
                              <a:lumOff val="25000"/>
                            </a:schemeClr>
                          </a:solidFill>
                          <a:latin typeface="Times New Roman" panose="02020603050405020304" pitchFamily="18" charset="0"/>
                          <a:cs typeface="Times New Roman" panose="02020603050405020304" pitchFamily="18" charset="0"/>
                        </a:rPr>
                        <a:t>Rifaximin</a:t>
                      </a:r>
                      <a:endParaRPr lang="en-IN" sz="20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Aft>
                          <a:spcPts val="800"/>
                        </a:spcAft>
                      </a:pPr>
                      <a:r>
                        <a:rPr lang="en-US" sz="2000" kern="1200" dirty="0" err="1">
                          <a:solidFill>
                            <a:schemeClr val="tx1">
                              <a:lumMod val="75000"/>
                              <a:lumOff val="25000"/>
                            </a:schemeClr>
                          </a:solidFill>
                          <a:latin typeface="Times New Roman" panose="02020603050405020304" pitchFamily="18" charset="0"/>
                          <a:ea typeface="+mn-ea"/>
                          <a:cs typeface="Times New Roman" panose="02020603050405020304" pitchFamily="18" charset="0"/>
                        </a:rPr>
                        <a:t>Bioadhesive</a:t>
                      </a:r>
                      <a:r>
                        <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t> tablets</a:t>
                      </a:r>
                      <a:endParaRPr lang="en-IN"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Aft>
                          <a:spcPts val="800"/>
                        </a:spcAft>
                      </a:pPr>
                      <a:r>
                        <a:rPr lang="en-US" sz="2000" kern="1200" dirty="0" err="1">
                          <a:solidFill>
                            <a:schemeClr val="tx1">
                              <a:lumMod val="75000"/>
                              <a:lumOff val="25000"/>
                            </a:schemeClr>
                          </a:solidFill>
                          <a:latin typeface="Times New Roman" panose="02020603050405020304" pitchFamily="18" charset="0"/>
                          <a:ea typeface="+mn-ea"/>
                          <a:cs typeface="Times New Roman" panose="02020603050405020304" pitchFamily="18" charset="0"/>
                        </a:rPr>
                        <a:t>Xifaxan</a:t>
                      </a:r>
                      <a:r>
                        <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t>®</a:t>
                      </a:r>
                      <a:endParaRPr lang="en-IN"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Aft>
                          <a:spcPts val="800"/>
                        </a:spcAft>
                      </a:pPr>
                      <a:r>
                        <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t>Lupin, India</a:t>
                      </a:r>
                      <a:endParaRPr lang="en-IN"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786014152"/>
                  </a:ext>
                </a:extLst>
              </a:tr>
              <a:tr h="414737">
                <a:tc>
                  <a:txBody>
                    <a:bodyPr/>
                    <a:lstStyle/>
                    <a:p>
                      <a:pPr algn="ctr">
                        <a:lnSpc>
                          <a:spcPct val="100000"/>
                        </a:lnSpc>
                      </a:pPr>
                      <a:r>
                        <a:rPr lang="en-US" sz="2000" dirty="0">
                          <a:solidFill>
                            <a:schemeClr val="tx1">
                              <a:lumMod val="75000"/>
                              <a:lumOff val="25000"/>
                            </a:schemeClr>
                          </a:solidFill>
                          <a:latin typeface="Times New Roman" panose="02020603050405020304" pitchFamily="18" charset="0"/>
                          <a:cs typeface="Times New Roman" panose="02020603050405020304" pitchFamily="18" charset="0"/>
                        </a:rPr>
                        <a:t>3.</a:t>
                      </a:r>
                      <a:endParaRPr lang="en-IN" sz="20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457200" rtl="0" eaLnBrk="1" latinLnBrk="0" hangingPunct="1">
                        <a:lnSpc>
                          <a:spcPct val="100000"/>
                        </a:lnSpc>
                        <a:spcAft>
                          <a:spcPts val="800"/>
                        </a:spcAft>
                      </a:pPr>
                      <a:r>
                        <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t>Misoprostol</a:t>
                      </a:r>
                      <a:endParaRPr lang="en-IN"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457200" rtl="0" eaLnBrk="1" latinLnBrk="0" hangingPunct="1">
                        <a:lnSpc>
                          <a:spcPct val="100000"/>
                        </a:lnSpc>
                        <a:spcAft>
                          <a:spcPts val="800"/>
                        </a:spcAft>
                      </a:pPr>
                      <a:r>
                        <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t>Bilayer floating capsule</a:t>
                      </a:r>
                      <a:endParaRPr lang="en-IN"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457200" rtl="0" eaLnBrk="1" latinLnBrk="0" hangingPunct="1">
                        <a:lnSpc>
                          <a:spcPct val="100000"/>
                        </a:lnSpc>
                        <a:spcAft>
                          <a:spcPts val="800"/>
                        </a:spcAft>
                      </a:pPr>
                      <a:r>
                        <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t>Cytotec®</a:t>
                      </a:r>
                      <a:endParaRPr lang="en-IN"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457200" rtl="0" eaLnBrk="1" latinLnBrk="0" hangingPunct="1">
                        <a:lnSpc>
                          <a:spcPct val="100000"/>
                        </a:lnSpc>
                        <a:spcAft>
                          <a:spcPts val="800"/>
                        </a:spcAft>
                      </a:pPr>
                      <a:r>
                        <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t>Pfizer, UK</a:t>
                      </a:r>
                      <a:endParaRPr lang="en-IN"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096280483"/>
                  </a:ext>
                </a:extLst>
              </a:tr>
              <a:tr h="750476">
                <a:tc>
                  <a:txBody>
                    <a:bodyPr/>
                    <a:lstStyle/>
                    <a:p>
                      <a:pPr algn="ctr">
                        <a:lnSpc>
                          <a:spcPct val="100000"/>
                        </a:lnSpc>
                      </a:pPr>
                      <a:r>
                        <a:rPr lang="en-US" sz="2000" dirty="0">
                          <a:solidFill>
                            <a:schemeClr val="tx1">
                              <a:lumMod val="75000"/>
                              <a:lumOff val="25000"/>
                            </a:schemeClr>
                          </a:solidFill>
                          <a:latin typeface="Times New Roman" panose="02020603050405020304" pitchFamily="18" charset="0"/>
                          <a:cs typeface="Times New Roman" panose="02020603050405020304" pitchFamily="18" charset="0"/>
                        </a:rPr>
                        <a:t>4.</a:t>
                      </a:r>
                      <a:endParaRPr lang="en-IN" sz="20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457200" rtl="0" eaLnBrk="1" latinLnBrk="0" hangingPunct="1">
                        <a:lnSpc>
                          <a:spcPct val="100000"/>
                        </a:lnSpc>
                        <a:spcAft>
                          <a:spcPts val="800"/>
                        </a:spcAft>
                      </a:pPr>
                      <a:r>
                        <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t>Carbidopa/</a:t>
                      </a:r>
                    </a:p>
                    <a:p>
                      <a:pPr marL="0" algn="l" defTabSz="457200" rtl="0" eaLnBrk="1" latinLnBrk="0" hangingPunct="1">
                        <a:lnSpc>
                          <a:spcPct val="100000"/>
                        </a:lnSpc>
                        <a:spcAft>
                          <a:spcPts val="800"/>
                        </a:spcAft>
                      </a:pPr>
                      <a:r>
                        <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t>Levodopa</a:t>
                      </a:r>
                      <a:endParaRPr lang="en-IN"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457200" rtl="0" eaLnBrk="1" latinLnBrk="0" hangingPunct="1">
                        <a:lnSpc>
                          <a:spcPct val="100000"/>
                        </a:lnSpc>
                        <a:spcAft>
                          <a:spcPts val="800"/>
                        </a:spcAft>
                      </a:pPr>
                      <a:r>
                        <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t>Expandable system</a:t>
                      </a:r>
                      <a:br>
                        <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br>
                      <a:r>
                        <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t>(unfolding)</a:t>
                      </a:r>
                      <a:endParaRPr lang="en-IN"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457200" rtl="0" eaLnBrk="1" latinLnBrk="0" hangingPunct="1">
                        <a:lnSpc>
                          <a:spcPct val="100000"/>
                        </a:lnSpc>
                        <a:spcAft>
                          <a:spcPts val="800"/>
                        </a:spcAft>
                      </a:pPr>
                      <a:r>
                        <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t>Accordion Pill®</a:t>
                      </a:r>
                      <a:endParaRPr lang="en-IN"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457200" rtl="0" eaLnBrk="1" latinLnBrk="0" hangingPunct="1">
                        <a:lnSpc>
                          <a:spcPct val="100000"/>
                        </a:lnSpc>
                        <a:spcAft>
                          <a:spcPts val="800"/>
                        </a:spcAft>
                      </a:pPr>
                      <a:r>
                        <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t>Intec Pharma, Israel</a:t>
                      </a:r>
                      <a:endParaRPr lang="en-IN"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075836995"/>
                  </a:ext>
                </a:extLst>
              </a:tr>
              <a:tr h="651729">
                <a:tc>
                  <a:txBody>
                    <a:bodyPr/>
                    <a:lstStyle/>
                    <a:p>
                      <a:pPr algn="ctr">
                        <a:lnSpc>
                          <a:spcPct val="100000"/>
                        </a:lnSpc>
                      </a:pPr>
                      <a:r>
                        <a:rPr lang="en-US" sz="2000" dirty="0">
                          <a:solidFill>
                            <a:schemeClr val="tx1">
                              <a:lumMod val="75000"/>
                              <a:lumOff val="25000"/>
                            </a:schemeClr>
                          </a:solidFill>
                          <a:latin typeface="Times New Roman" panose="02020603050405020304" pitchFamily="18" charset="0"/>
                          <a:cs typeface="Times New Roman" panose="02020603050405020304" pitchFamily="18" charset="0"/>
                        </a:rPr>
                        <a:t>5.</a:t>
                      </a:r>
                      <a:endParaRPr lang="en-IN" sz="20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457200" rtl="0" eaLnBrk="1" latinLnBrk="0" hangingPunct="1">
                        <a:lnSpc>
                          <a:spcPct val="100000"/>
                        </a:lnSpc>
                        <a:spcAft>
                          <a:spcPts val="800"/>
                        </a:spcAft>
                      </a:pPr>
                      <a:r>
                        <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t>Baclofen</a:t>
                      </a:r>
                      <a:endParaRPr lang="en-IN"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457200" rtl="0" eaLnBrk="1" latinLnBrk="0" hangingPunct="1">
                        <a:lnSpc>
                          <a:spcPct val="100000"/>
                        </a:lnSpc>
                        <a:spcAft>
                          <a:spcPts val="800"/>
                        </a:spcAft>
                      </a:pPr>
                      <a:r>
                        <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t>Coated multi-layer floating and swelling system</a:t>
                      </a:r>
                      <a:endParaRPr lang="en-IN"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457200" rtl="0" eaLnBrk="1" latinLnBrk="0" hangingPunct="1">
                        <a:lnSpc>
                          <a:spcPct val="100000"/>
                        </a:lnSpc>
                        <a:spcAft>
                          <a:spcPts val="800"/>
                        </a:spcAft>
                      </a:pPr>
                      <a:r>
                        <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t>Baclofen GRS®</a:t>
                      </a:r>
                      <a:endParaRPr lang="en-IN"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457200" rtl="0" eaLnBrk="1" latinLnBrk="0" hangingPunct="1">
                        <a:lnSpc>
                          <a:spcPct val="100000"/>
                        </a:lnSpc>
                        <a:spcAft>
                          <a:spcPts val="800"/>
                        </a:spcAft>
                      </a:pPr>
                      <a:r>
                        <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t>Sun Pharma, India</a:t>
                      </a:r>
                      <a:endParaRPr lang="en-IN"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30107404"/>
                  </a:ext>
                </a:extLst>
              </a:tr>
              <a:tr h="651729">
                <a:tc>
                  <a:txBody>
                    <a:bodyPr/>
                    <a:lstStyle/>
                    <a:p>
                      <a:pPr algn="ctr">
                        <a:lnSpc>
                          <a:spcPct val="100000"/>
                        </a:lnSpc>
                      </a:pPr>
                      <a:r>
                        <a:rPr lang="en-US" sz="2000" dirty="0">
                          <a:solidFill>
                            <a:schemeClr val="tx1">
                              <a:lumMod val="75000"/>
                              <a:lumOff val="25000"/>
                            </a:schemeClr>
                          </a:solidFill>
                          <a:latin typeface="Times New Roman" panose="02020603050405020304" pitchFamily="18" charset="0"/>
                          <a:cs typeface="Times New Roman" panose="02020603050405020304" pitchFamily="18" charset="0"/>
                        </a:rPr>
                        <a:t>6.</a:t>
                      </a:r>
                      <a:endParaRPr lang="en-IN" sz="20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457200" rtl="0" eaLnBrk="1" latinLnBrk="0" hangingPunct="1">
                        <a:lnSpc>
                          <a:spcPct val="100000"/>
                        </a:lnSpc>
                        <a:spcAft>
                          <a:spcPts val="800"/>
                        </a:spcAft>
                      </a:pPr>
                      <a:r>
                        <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t>Simethicone</a:t>
                      </a:r>
                      <a:endParaRPr lang="en-IN"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457200" rtl="0" eaLnBrk="1" latinLnBrk="0" hangingPunct="1">
                        <a:lnSpc>
                          <a:spcPct val="100000"/>
                        </a:lnSpc>
                        <a:spcAft>
                          <a:spcPts val="800"/>
                        </a:spcAft>
                      </a:pPr>
                      <a:r>
                        <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t>Foam based floating system</a:t>
                      </a:r>
                      <a:endParaRPr lang="en-IN"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457200" rtl="0" eaLnBrk="1" latinLnBrk="0" hangingPunct="1">
                        <a:lnSpc>
                          <a:spcPct val="100000"/>
                        </a:lnSpc>
                        <a:spcAft>
                          <a:spcPts val="800"/>
                        </a:spcAft>
                      </a:pPr>
                      <a:r>
                        <a:rPr lang="en-US" sz="2000" kern="1200" dirty="0" err="1">
                          <a:solidFill>
                            <a:schemeClr val="tx1">
                              <a:lumMod val="75000"/>
                              <a:lumOff val="25000"/>
                            </a:schemeClr>
                          </a:solidFill>
                          <a:latin typeface="Times New Roman" panose="02020603050405020304" pitchFamily="18" charset="0"/>
                          <a:ea typeface="+mn-ea"/>
                          <a:cs typeface="Times New Roman" panose="02020603050405020304" pitchFamily="18" charset="0"/>
                        </a:rPr>
                        <a:t>Inon</a:t>
                      </a:r>
                      <a:r>
                        <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t> Ace Tables®</a:t>
                      </a:r>
                      <a:endParaRPr lang="en-IN"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457200" rtl="0" eaLnBrk="1" latinLnBrk="0" hangingPunct="1">
                        <a:lnSpc>
                          <a:spcPct val="100000"/>
                        </a:lnSpc>
                        <a:spcAft>
                          <a:spcPts val="800"/>
                        </a:spcAft>
                      </a:pPr>
                      <a:r>
                        <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t>Sato Pharma, Japan</a:t>
                      </a:r>
                      <a:endParaRPr lang="en-IN"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403759295"/>
                  </a:ext>
                </a:extLst>
              </a:tr>
              <a:tr h="651729">
                <a:tc>
                  <a:txBody>
                    <a:bodyPr/>
                    <a:lstStyle/>
                    <a:p>
                      <a:pPr algn="ctr">
                        <a:lnSpc>
                          <a:spcPct val="100000"/>
                        </a:lnSpc>
                      </a:pPr>
                      <a:r>
                        <a:rPr lang="en-US" sz="2000" dirty="0">
                          <a:solidFill>
                            <a:schemeClr val="tx1">
                              <a:lumMod val="75000"/>
                              <a:lumOff val="25000"/>
                            </a:schemeClr>
                          </a:solidFill>
                          <a:latin typeface="Times New Roman" panose="02020603050405020304" pitchFamily="18" charset="0"/>
                          <a:cs typeface="Times New Roman" panose="02020603050405020304" pitchFamily="18" charset="0"/>
                        </a:rPr>
                        <a:t>7.</a:t>
                      </a:r>
                      <a:endParaRPr lang="en-IN" sz="20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457200" rtl="0" eaLnBrk="1" latinLnBrk="0" hangingPunct="1">
                        <a:lnSpc>
                          <a:spcPct val="100000"/>
                        </a:lnSpc>
                        <a:spcAft>
                          <a:spcPts val="800"/>
                        </a:spcAft>
                      </a:pPr>
                      <a:r>
                        <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t>Carvedilol</a:t>
                      </a:r>
                      <a:endParaRPr lang="en-IN"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457200" rtl="0" eaLnBrk="1" latinLnBrk="0" hangingPunct="1">
                        <a:lnSpc>
                          <a:spcPct val="100000"/>
                        </a:lnSpc>
                        <a:spcAft>
                          <a:spcPts val="800"/>
                        </a:spcAft>
                      </a:pPr>
                      <a:r>
                        <a:rPr lang="en-US" sz="2000" kern="1200" dirty="0" err="1">
                          <a:solidFill>
                            <a:schemeClr val="tx1">
                              <a:lumMod val="75000"/>
                              <a:lumOff val="25000"/>
                            </a:schemeClr>
                          </a:solidFill>
                          <a:latin typeface="Times New Roman" panose="02020603050405020304" pitchFamily="18" charset="0"/>
                          <a:ea typeface="+mn-ea"/>
                          <a:cs typeface="Times New Roman" panose="02020603050405020304" pitchFamily="18" charset="0"/>
                        </a:rPr>
                        <a:t>Gastroretention</a:t>
                      </a:r>
                      <a:r>
                        <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t> with</a:t>
                      </a:r>
                      <a:br>
                        <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br>
                      <a:r>
                        <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t>osmotic system</a:t>
                      </a:r>
                      <a:endParaRPr lang="en-IN"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457200" rtl="0" eaLnBrk="1" latinLnBrk="0" hangingPunct="1">
                        <a:lnSpc>
                          <a:spcPct val="100000"/>
                        </a:lnSpc>
                        <a:spcAft>
                          <a:spcPts val="800"/>
                        </a:spcAft>
                      </a:pPr>
                      <a:r>
                        <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t>Coreg CR®</a:t>
                      </a:r>
                      <a:endParaRPr lang="en-IN"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457200" rtl="0" eaLnBrk="1" latinLnBrk="0" hangingPunct="1">
                        <a:lnSpc>
                          <a:spcPct val="100000"/>
                        </a:lnSpc>
                        <a:spcAft>
                          <a:spcPts val="800"/>
                        </a:spcAft>
                      </a:pPr>
                      <a:r>
                        <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t>GlaxoSmithKline, UK</a:t>
                      </a:r>
                      <a:endParaRPr lang="en-IN"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873839825"/>
                  </a:ext>
                </a:extLst>
              </a:tr>
              <a:tr h="651729">
                <a:tc>
                  <a:txBody>
                    <a:bodyPr/>
                    <a:lstStyle/>
                    <a:p>
                      <a:pPr algn="ctr">
                        <a:lnSpc>
                          <a:spcPct val="100000"/>
                        </a:lnSpc>
                      </a:pPr>
                      <a:r>
                        <a:rPr lang="en-US" sz="2000" dirty="0">
                          <a:solidFill>
                            <a:schemeClr val="tx1">
                              <a:lumMod val="75000"/>
                              <a:lumOff val="25000"/>
                            </a:schemeClr>
                          </a:solidFill>
                          <a:latin typeface="Times New Roman" panose="02020603050405020304" pitchFamily="18" charset="0"/>
                          <a:cs typeface="Times New Roman" panose="02020603050405020304" pitchFamily="18" charset="0"/>
                        </a:rPr>
                        <a:t>8.</a:t>
                      </a:r>
                      <a:endParaRPr lang="en-IN" sz="20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457200" rtl="0" eaLnBrk="1" latinLnBrk="0" hangingPunct="1">
                        <a:lnSpc>
                          <a:spcPct val="100000"/>
                        </a:lnSpc>
                        <a:spcAft>
                          <a:spcPts val="800"/>
                        </a:spcAft>
                      </a:pPr>
                      <a:r>
                        <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t>Baclofen</a:t>
                      </a:r>
                      <a:endParaRPr lang="en-IN"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457200" rtl="0" eaLnBrk="1" latinLnBrk="0" hangingPunct="1">
                        <a:lnSpc>
                          <a:spcPct val="100000"/>
                        </a:lnSpc>
                        <a:spcAft>
                          <a:spcPts val="800"/>
                        </a:spcAft>
                      </a:pPr>
                      <a:r>
                        <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t>Coated multi-layer floating and swelling system</a:t>
                      </a:r>
                      <a:endParaRPr lang="en-IN"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457200" rtl="0" eaLnBrk="1" latinLnBrk="0" hangingPunct="1">
                        <a:lnSpc>
                          <a:spcPct val="100000"/>
                        </a:lnSpc>
                        <a:spcAft>
                          <a:spcPts val="800"/>
                        </a:spcAft>
                      </a:pPr>
                      <a:r>
                        <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t>Baclofen GRS®</a:t>
                      </a:r>
                      <a:endParaRPr lang="en-IN"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457200" rtl="0" eaLnBrk="1" latinLnBrk="0" hangingPunct="1">
                        <a:lnSpc>
                          <a:spcPct val="100000"/>
                        </a:lnSpc>
                        <a:spcAft>
                          <a:spcPts val="800"/>
                        </a:spcAft>
                      </a:pPr>
                      <a:r>
                        <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t>Sun Pharma, India</a:t>
                      </a:r>
                      <a:endParaRPr lang="en-IN"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666941987"/>
                  </a:ext>
                </a:extLst>
              </a:tr>
              <a:tr h="977594">
                <a:tc>
                  <a:txBody>
                    <a:bodyPr/>
                    <a:lstStyle/>
                    <a:p>
                      <a:pPr algn="ctr">
                        <a:lnSpc>
                          <a:spcPct val="100000"/>
                        </a:lnSpc>
                      </a:pPr>
                      <a:r>
                        <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t>9.</a:t>
                      </a:r>
                      <a:endParaRPr lang="en-IN"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Aft>
                          <a:spcPts val="800"/>
                        </a:spcAft>
                      </a:pPr>
                      <a:r>
                        <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t>Aluminum Magnesium</a:t>
                      </a:r>
                      <a:endParaRPr lang="en-IN"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Aft>
                          <a:spcPts val="800"/>
                        </a:spcAft>
                      </a:pPr>
                      <a:r>
                        <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t>Raft forming system</a:t>
                      </a:r>
                      <a:endParaRPr lang="en-IN"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Aft>
                          <a:spcPts val="800"/>
                        </a:spcAft>
                      </a:pPr>
                      <a:r>
                        <a:rPr lang="en-US" sz="2000" kern="1200" dirty="0" err="1">
                          <a:solidFill>
                            <a:schemeClr val="tx1">
                              <a:lumMod val="75000"/>
                              <a:lumOff val="25000"/>
                            </a:schemeClr>
                          </a:solidFill>
                          <a:latin typeface="Times New Roman" panose="02020603050405020304" pitchFamily="18" charset="0"/>
                          <a:ea typeface="+mn-ea"/>
                          <a:cs typeface="Times New Roman" panose="02020603050405020304" pitchFamily="18" charset="0"/>
                        </a:rPr>
                        <a:t>Topalkan</a:t>
                      </a:r>
                      <a:r>
                        <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t>®</a:t>
                      </a:r>
                      <a:endParaRPr lang="en-IN"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Aft>
                          <a:spcPts val="800"/>
                        </a:spcAft>
                      </a:pPr>
                      <a:r>
                        <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t>Pierre Fabre</a:t>
                      </a:r>
                      <a:br>
                        <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br>
                      <a:r>
                        <a:rPr lang="en-US"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rPr>
                        <a:t>Medicament, France</a:t>
                      </a:r>
                      <a:endParaRPr lang="en-IN" sz="20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471528106"/>
                  </a:ext>
                </a:extLst>
              </a:tr>
            </a:tbl>
          </a:graphicData>
        </a:graphic>
      </p:graphicFrame>
      <p:sp>
        <p:nvSpPr>
          <p:cNvPr id="3" name="Slide Number Placeholder 2">
            <a:extLst>
              <a:ext uri="{FF2B5EF4-FFF2-40B4-BE49-F238E27FC236}">
                <a16:creationId xmlns:a16="http://schemas.microsoft.com/office/drawing/2014/main" xmlns="" id="{9928471C-8DBE-3158-2E3E-7CFE74881092}"/>
              </a:ext>
            </a:extLst>
          </p:cNvPr>
          <p:cNvSpPr>
            <a:spLocks noGrp="1"/>
          </p:cNvSpPr>
          <p:nvPr>
            <p:ph type="sldNum" sz="quarter" idx="12"/>
          </p:nvPr>
        </p:nvSpPr>
        <p:spPr/>
        <p:txBody>
          <a:bodyPr/>
          <a:lstStyle/>
          <a:p>
            <a:fld id="{76C9062F-060B-42E8-A609-D5D394DED522}" type="slidenum">
              <a:rPr lang="en-IN" smtClean="0">
                <a:latin typeface="Times New Roman" panose="02020603050405020304" pitchFamily="18" charset="0"/>
                <a:cs typeface="Times New Roman" panose="02020603050405020304" pitchFamily="18" charset="0"/>
              </a:rPr>
              <a:t>20</a:t>
            </a:fld>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365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86372F-30FB-7188-729C-B01D6922961C}"/>
              </a:ext>
            </a:extLst>
          </p:cNvPr>
          <p:cNvSpPr>
            <a:spLocks noGrp="1"/>
          </p:cNvSpPr>
          <p:nvPr>
            <p:ph type="title"/>
          </p:nvPr>
        </p:nvSpPr>
        <p:spPr>
          <a:xfrm>
            <a:off x="1480628" y="49750"/>
            <a:ext cx="9905998" cy="548111"/>
          </a:xfrm>
        </p:spPr>
        <p:txBody>
          <a:bodyPr>
            <a:normAutofit fontScale="90000"/>
          </a:bodyPr>
          <a:lstStyle/>
          <a:p>
            <a:r>
              <a:rPr lang="en-US" sz="3200" b="1" cap="none" dirty="0">
                <a:solidFill>
                  <a:schemeClr val="accent4">
                    <a:lumMod val="75000"/>
                  </a:schemeClr>
                </a:solidFill>
                <a:latin typeface="Times New Roman" panose="02020603050405020304" pitchFamily="18" charset="0"/>
                <a:cs typeface="Times New Roman" panose="02020603050405020304" pitchFamily="18" charset="0"/>
              </a:rPr>
              <a:t>9. References:-</a:t>
            </a:r>
            <a:endParaRPr lang="en-IN" sz="3200" b="1" dirty="0">
              <a:solidFill>
                <a:schemeClr val="accent4">
                  <a:lumMod val="75000"/>
                </a:schemeClr>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913496E5-EDD3-8510-42B6-9A4ED41E9AC0}"/>
              </a:ext>
            </a:extLst>
          </p:cNvPr>
          <p:cNvSpPr>
            <a:spLocks noGrp="1"/>
          </p:cNvSpPr>
          <p:nvPr>
            <p:ph idx="1"/>
          </p:nvPr>
        </p:nvSpPr>
        <p:spPr>
          <a:xfrm>
            <a:off x="1508756" y="590848"/>
            <a:ext cx="10523163" cy="6154615"/>
          </a:xfrm>
        </p:spPr>
        <p:txBody>
          <a:bodyPr>
            <a:noAutofit/>
          </a:bodyPr>
          <a:lstStyle/>
          <a:p>
            <a:pPr marL="342900" indent="-342900" algn="just">
              <a:lnSpc>
                <a:spcPct val="114000"/>
              </a:lnSpc>
              <a:buAutoNum type="arabicPeriod"/>
            </a:pPr>
            <a:r>
              <a:rPr lang="en-US" sz="2200" dirty="0" err="1">
                <a:latin typeface="Times New Roman" panose="02020603050405020304" pitchFamily="18" charset="0"/>
                <a:cs typeface="Times New Roman" panose="02020603050405020304" pitchFamily="18" charset="0"/>
              </a:rPr>
              <a:t>Vichurkar</a:t>
            </a:r>
            <a:r>
              <a:rPr lang="en-US" sz="2200" dirty="0">
                <a:latin typeface="Times New Roman" panose="02020603050405020304" pitchFamily="18" charset="0"/>
                <a:cs typeface="Times New Roman" panose="02020603050405020304" pitchFamily="18" charset="0"/>
              </a:rPr>
              <a:t>, K.; </a:t>
            </a:r>
            <a:r>
              <a:rPr lang="en-US" sz="2200" dirty="0" err="1">
                <a:latin typeface="Times New Roman" panose="02020603050405020304" pitchFamily="18" charset="0"/>
                <a:cs typeface="Times New Roman" panose="02020603050405020304" pitchFamily="18" charset="0"/>
              </a:rPr>
              <a:t>Sainy</a:t>
            </a:r>
            <a:r>
              <a:rPr lang="en-US" sz="2200" dirty="0">
                <a:latin typeface="Times New Roman" panose="02020603050405020304" pitchFamily="18" charset="0"/>
                <a:cs typeface="Times New Roman" panose="02020603050405020304" pitchFamily="18" charset="0"/>
              </a:rPr>
              <a:t>, J.; Khan, M. A.; Mane, S.; Mishra, D.; Dixit, P.; Features and Facts of a </a:t>
            </a:r>
            <a:r>
              <a:rPr lang="en-US" sz="2200" dirty="0" err="1">
                <a:latin typeface="Times New Roman" panose="02020603050405020304" pitchFamily="18" charset="0"/>
                <a:cs typeface="Times New Roman" panose="02020603050405020304" pitchFamily="18" charset="0"/>
              </a:rPr>
              <a:t>Gastroretentive</a:t>
            </a:r>
            <a:r>
              <a:rPr lang="en-US" sz="2200" dirty="0">
                <a:latin typeface="Times New Roman" panose="02020603050405020304" pitchFamily="18" charset="0"/>
                <a:cs typeface="Times New Roman" panose="02020603050405020304" pitchFamily="18" charset="0"/>
              </a:rPr>
              <a:t> Drug Delivery System-A Review,</a:t>
            </a:r>
            <a:r>
              <a:rPr lang="en-US" sz="1600" dirty="0"/>
              <a:t> </a:t>
            </a:r>
            <a:r>
              <a:rPr lang="en-US" sz="2200" i="1" dirty="0">
                <a:latin typeface="Times New Roman" panose="02020603050405020304" pitchFamily="18" charset="0"/>
                <a:cs typeface="Times New Roman" panose="02020603050405020304" pitchFamily="18" charset="0"/>
              </a:rPr>
              <a:t>Turk J Pharm Sci., </a:t>
            </a:r>
            <a:r>
              <a:rPr lang="en-US" sz="2200" b="1" dirty="0">
                <a:latin typeface="Times New Roman" panose="02020603050405020304" pitchFamily="18" charset="0"/>
                <a:cs typeface="Times New Roman" panose="02020603050405020304" pitchFamily="18" charset="0"/>
              </a:rPr>
              <a:t>2022,</a:t>
            </a:r>
            <a:r>
              <a:rPr lang="en-US" sz="2200" dirty="0">
                <a:latin typeface="Times New Roman" panose="02020603050405020304" pitchFamily="18" charset="0"/>
                <a:cs typeface="Times New Roman" panose="02020603050405020304" pitchFamily="18" charset="0"/>
              </a:rPr>
              <a:t> 19(4), 476-487.</a:t>
            </a:r>
          </a:p>
          <a:p>
            <a:pPr marL="342900" indent="-342900" algn="just">
              <a:lnSpc>
                <a:spcPct val="114000"/>
              </a:lnSpc>
              <a:buAutoNum type="arabicPeriod"/>
            </a:pPr>
            <a:r>
              <a:rPr lang="en-US" sz="2200" dirty="0">
                <a:latin typeface="Times New Roman" panose="02020603050405020304" pitchFamily="18" charset="0"/>
                <a:cs typeface="Times New Roman" panose="02020603050405020304" pitchFamily="18" charset="0"/>
              </a:rPr>
              <a:t>Badoni, A.; Ojha, A.; </a:t>
            </a:r>
            <a:r>
              <a:rPr lang="en-US" sz="2200" dirty="0" err="1">
                <a:latin typeface="Times New Roman" panose="02020603050405020304" pitchFamily="18" charset="0"/>
                <a:cs typeface="Times New Roman" panose="02020603050405020304" pitchFamily="18" charset="0"/>
              </a:rPr>
              <a:t>Nanarajan</a:t>
            </a:r>
            <a:r>
              <a:rPr lang="en-US" sz="2200" dirty="0">
                <a:latin typeface="Times New Roman" panose="02020603050405020304" pitchFamily="18" charset="0"/>
                <a:cs typeface="Times New Roman" panose="02020603050405020304" pitchFamily="18" charset="0"/>
              </a:rPr>
              <a:t>, G.; </a:t>
            </a:r>
            <a:r>
              <a:rPr lang="en-US" sz="2200" dirty="0" err="1">
                <a:latin typeface="Times New Roman" panose="02020603050405020304" pitchFamily="18" charset="0"/>
                <a:cs typeface="Times New Roman" panose="02020603050405020304" pitchFamily="18" charset="0"/>
              </a:rPr>
              <a:t>Kothiyal</a:t>
            </a:r>
            <a:r>
              <a:rPr lang="en-US" sz="2200" dirty="0">
                <a:latin typeface="Times New Roman" panose="02020603050405020304" pitchFamily="18" charset="0"/>
                <a:cs typeface="Times New Roman" panose="02020603050405020304" pitchFamily="18" charset="0"/>
              </a:rPr>
              <a:t>, P.; Review on </a:t>
            </a:r>
            <a:r>
              <a:rPr lang="en-US" sz="2200" dirty="0" err="1">
                <a:latin typeface="Times New Roman" panose="02020603050405020304" pitchFamily="18" charset="0"/>
                <a:cs typeface="Times New Roman" panose="02020603050405020304" pitchFamily="18" charset="0"/>
              </a:rPr>
              <a:t>Gastroretentive</a:t>
            </a:r>
            <a:r>
              <a:rPr lang="en-US" sz="2200" dirty="0">
                <a:latin typeface="Times New Roman" panose="02020603050405020304" pitchFamily="18" charset="0"/>
                <a:cs typeface="Times New Roman" panose="02020603050405020304" pitchFamily="18" charset="0"/>
              </a:rPr>
              <a:t> Drug Delivery System, </a:t>
            </a:r>
            <a:r>
              <a:rPr lang="en-IN" sz="2200" i="1" dirty="0">
                <a:latin typeface="Times New Roman" panose="02020603050405020304" pitchFamily="18" charset="0"/>
                <a:cs typeface="Times New Roman" panose="02020603050405020304" pitchFamily="18" charset="0"/>
              </a:rPr>
              <a:t>The Pharma Journal, </a:t>
            </a:r>
            <a:r>
              <a:rPr lang="en-IN" sz="2200" b="1" dirty="0">
                <a:latin typeface="Times New Roman" panose="02020603050405020304" pitchFamily="18" charset="0"/>
                <a:cs typeface="Times New Roman" panose="02020603050405020304" pitchFamily="18" charset="0"/>
              </a:rPr>
              <a:t>2012, </a:t>
            </a:r>
            <a:r>
              <a:rPr lang="en-IN" sz="2200" dirty="0">
                <a:latin typeface="Times New Roman" panose="02020603050405020304" pitchFamily="18" charset="0"/>
                <a:cs typeface="Times New Roman" panose="02020603050405020304" pitchFamily="18" charset="0"/>
              </a:rPr>
              <a:t>1(8), 32-42.</a:t>
            </a:r>
          </a:p>
          <a:p>
            <a:pPr algn="just">
              <a:lnSpc>
                <a:spcPct val="114000"/>
              </a:lnSpc>
              <a:buFont typeface="Wingdings 3" charset="2"/>
              <a:buAutoNum type="arabicPeriod"/>
            </a:pPr>
            <a:r>
              <a:rPr lang="nl-NL" sz="2200" dirty="0">
                <a:latin typeface="Times New Roman" panose="02020603050405020304" pitchFamily="18" charset="0"/>
                <a:cs typeface="Times New Roman" panose="02020603050405020304" pitchFamily="18" charset="0"/>
              </a:rPr>
              <a:t>Hatwar, P. R.; Channawar, M. A.; </a:t>
            </a:r>
            <a:r>
              <a:rPr lang="en-IN" sz="2200" dirty="0" err="1">
                <a:latin typeface="Times New Roman" panose="02020603050405020304" pitchFamily="18" charset="0"/>
                <a:cs typeface="Times New Roman" panose="02020603050405020304" pitchFamily="18" charset="0"/>
              </a:rPr>
              <a:t>Gastroretentive</a:t>
            </a:r>
            <a:r>
              <a:rPr lang="en-IN" sz="2200" dirty="0">
                <a:latin typeface="Times New Roman" panose="02020603050405020304" pitchFamily="18" charset="0"/>
                <a:cs typeface="Times New Roman" panose="02020603050405020304" pitchFamily="18" charset="0"/>
              </a:rPr>
              <a:t> Mucoadhesive Drug Delivery System, </a:t>
            </a:r>
            <a:r>
              <a:rPr lang="en-US" sz="2200" i="1" dirty="0">
                <a:latin typeface="Times New Roman" panose="02020603050405020304" pitchFamily="18" charset="0"/>
                <a:cs typeface="Times New Roman" panose="02020603050405020304" pitchFamily="18" charset="0"/>
              </a:rPr>
              <a:t>World Journal of Pharmaceutical Research</a:t>
            </a:r>
            <a:r>
              <a:rPr lang="en-US" sz="1600" i="1" dirty="0"/>
              <a:t>, </a:t>
            </a:r>
            <a:r>
              <a:rPr lang="en-US" sz="2200" b="1" dirty="0">
                <a:latin typeface="Times New Roman" panose="02020603050405020304" pitchFamily="18" charset="0"/>
                <a:cs typeface="Times New Roman" panose="02020603050405020304" pitchFamily="18" charset="0"/>
              </a:rPr>
              <a:t>2020,</a:t>
            </a:r>
            <a:r>
              <a:rPr lang="en-US" sz="2200" dirty="0">
                <a:latin typeface="Times New Roman" panose="02020603050405020304" pitchFamily="18" charset="0"/>
                <a:cs typeface="Times New Roman" panose="02020603050405020304" pitchFamily="18" charset="0"/>
              </a:rPr>
              <a:t> 9(8), 812-831.</a:t>
            </a:r>
          </a:p>
          <a:p>
            <a:pPr algn="just">
              <a:lnSpc>
                <a:spcPct val="114000"/>
              </a:lnSpc>
              <a:buFont typeface="Wingdings 3" charset="2"/>
              <a:buAutoNum type="arabicPeriod"/>
            </a:pPr>
            <a:r>
              <a:rPr lang="en-IN" sz="2200" dirty="0">
                <a:latin typeface="Times New Roman" panose="02020603050405020304" pitchFamily="18" charset="0"/>
                <a:cs typeface="Times New Roman" panose="02020603050405020304" pitchFamily="18" charset="0"/>
              </a:rPr>
              <a:t>Grosso, R.; Paz, M. V.; </a:t>
            </a:r>
            <a:r>
              <a:rPr lang="en-US" sz="2200" dirty="0">
                <a:latin typeface="Times New Roman" panose="02020603050405020304" pitchFamily="18" charset="0"/>
                <a:cs typeface="Times New Roman" panose="02020603050405020304" pitchFamily="18" charset="0"/>
              </a:rPr>
              <a:t>Polymeric Materials for the Development of Dual-Working </a:t>
            </a:r>
            <a:r>
              <a:rPr lang="en-US" sz="2200" dirty="0" err="1">
                <a:latin typeface="Times New Roman" panose="02020603050405020304" pitchFamily="18" charset="0"/>
                <a:cs typeface="Times New Roman" panose="02020603050405020304" pitchFamily="18" charset="0"/>
              </a:rPr>
              <a:t>Gastroretentive</a:t>
            </a:r>
            <a:r>
              <a:rPr lang="en-US" sz="2200" dirty="0">
                <a:latin typeface="Times New Roman" panose="02020603050405020304" pitchFamily="18" charset="0"/>
                <a:cs typeface="Times New Roman" panose="02020603050405020304" pitchFamily="18" charset="0"/>
              </a:rPr>
              <a:t> Drug Delivery Systems. A Breakthrough Approach, </a:t>
            </a:r>
            <a:r>
              <a:rPr lang="en-IN" sz="2200" i="1" dirty="0" err="1">
                <a:latin typeface="Times New Roman" panose="02020603050405020304" pitchFamily="18" charset="0"/>
                <a:cs typeface="Times New Roman" panose="02020603050405020304" pitchFamily="18" charset="0"/>
              </a:rPr>
              <a:t>Academ</a:t>
            </a:r>
            <a:r>
              <a:rPr lang="en-IN" sz="2200" i="1" dirty="0">
                <a:latin typeface="Times New Roman" panose="02020603050405020304" pitchFamily="18" charset="0"/>
                <a:cs typeface="Times New Roman" panose="02020603050405020304" pitchFamily="18" charset="0"/>
              </a:rPr>
              <a:t> J </a:t>
            </a:r>
            <a:r>
              <a:rPr lang="en-IN" sz="2200" i="1" dirty="0" err="1">
                <a:latin typeface="Times New Roman" panose="02020603050405020304" pitchFamily="18" charset="0"/>
                <a:cs typeface="Times New Roman" panose="02020603050405020304" pitchFamily="18" charset="0"/>
              </a:rPr>
              <a:t>Polym</a:t>
            </a:r>
            <a:r>
              <a:rPr lang="en-IN" sz="2200" i="1" dirty="0">
                <a:latin typeface="Times New Roman" panose="02020603050405020304" pitchFamily="18" charset="0"/>
                <a:cs typeface="Times New Roman" panose="02020603050405020304" pitchFamily="18" charset="0"/>
              </a:rPr>
              <a:t> Sci, </a:t>
            </a:r>
            <a:r>
              <a:rPr lang="en-IN" sz="2200" b="1" dirty="0">
                <a:latin typeface="Times New Roman" panose="02020603050405020304" pitchFamily="18" charset="0"/>
                <a:cs typeface="Times New Roman" panose="02020603050405020304" pitchFamily="18" charset="0"/>
              </a:rPr>
              <a:t>2021,</a:t>
            </a:r>
            <a:r>
              <a:rPr lang="en-IN" sz="2200" dirty="0">
                <a:latin typeface="Times New Roman" panose="02020603050405020304" pitchFamily="18" charset="0"/>
                <a:cs typeface="Times New Roman" panose="02020603050405020304" pitchFamily="18" charset="0"/>
              </a:rPr>
              <a:t> 4(5), 00186-00193. </a:t>
            </a:r>
          </a:p>
          <a:p>
            <a:pPr marL="342900" indent="-342900" algn="just">
              <a:lnSpc>
                <a:spcPct val="114000"/>
              </a:lnSpc>
              <a:buAutoNum type="arabicPeriod"/>
            </a:pPr>
            <a:r>
              <a:rPr lang="en-IN" sz="2200" dirty="0">
                <a:latin typeface="Times New Roman" panose="02020603050405020304" pitchFamily="18" charset="0"/>
                <a:cs typeface="Times New Roman" panose="02020603050405020304" pitchFamily="18" charset="0"/>
              </a:rPr>
              <a:t>Tripathi, J.; Thapa, P.; </a:t>
            </a:r>
            <a:r>
              <a:rPr lang="en-IN" sz="2200" dirty="0" err="1">
                <a:latin typeface="Times New Roman" panose="02020603050405020304" pitchFamily="18" charset="0"/>
                <a:cs typeface="Times New Roman" panose="02020603050405020304" pitchFamily="18" charset="0"/>
              </a:rPr>
              <a:t>Maharjan</a:t>
            </a:r>
            <a:r>
              <a:rPr lang="en-IN" sz="2200" dirty="0">
                <a:latin typeface="Times New Roman" panose="02020603050405020304" pitchFamily="18" charset="0"/>
                <a:cs typeface="Times New Roman" panose="02020603050405020304" pitchFamily="18" charset="0"/>
              </a:rPr>
              <a:t>, R.; Jeong, S. H.; </a:t>
            </a:r>
            <a:r>
              <a:rPr lang="en-US" sz="2200" dirty="0">
                <a:latin typeface="Times New Roman" panose="02020603050405020304" pitchFamily="18" charset="0"/>
                <a:cs typeface="Times New Roman" panose="02020603050405020304" pitchFamily="18" charset="0"/>
              </a:rPr>
              <a:t>Current State and Future Perspectives on </a:t>
            </a:r>
            <a:r>
              <a:rPr lang="en-US" sz="2200" dirty="0" err="1">
                <a:latin typeface="Times New Roman" panose="02020603050405020304" pitchFamily="18" charset="0"/>
                <a:cs typeface="Times New Roman" panose="02020603050405020304" pitchFamily="18" charset="0"/>
              </a:rPr>
              <a:t>Gastroretentive</a:t>
            </a:r>
            <a:r>
              <a:rPr lang="en-US" sz="2200" dirty="0">
                <a:latin typeface="Times New Roman" panose="02020603050405020304" pitchFamily="18" charset="0"/>
                <a:cs typeface="Times New Roman" panose="02020603050405020304" pitchFamily="18" charset="0"/>
              </a:rPr>
              <a:t> Drug Delivery Systems, </a:t>
            </a:r>
            <a:r>
              <a:rPr lang="en-IN" sz="2200" i="1" dirty="0">
                <a:latin typeface="Times New Roman" panose="02020603050405020304" pitchFamily="18" charset="0"/>
                <a:cs typeface="Times New Roman" panose="02020603050405020304" pitchFamily="18" charset="0"/>
              </a:rPr>
              <a:t>Pharmaceutics,</a:t>
            </a:r>
            <a:r>
              <a:rPr lang="en-IN" sz="1600" dirty="0"/>
              <a:t> </a:t>
            </a:r>
            <a:r>
              <a:rPr lang="en-IN" sz="2200" b="1" dirty="0">
                <a:latin typeface="Times New Roman" panose="02020603050405020304" pitchFamily="18" charset="0"/>
                <a:cs typeface="Times New Roman" panose="02020603050405020304" pitchFamily="18" charset="0"/>
              </a:rPr>
              <a:t>2019, </a:t>
            </a:r>
            <a:r>
              <a:rPr lang="en-IN" sz="2200" dirty="0">
                <a:latin typeface="Times New Roman" panose="02020603050405020304" pitchFamily="18" charset="0"/>
                <a:cs typeface="Times New Roman" panose="02020603050405020304" pitchFamily="18" charset="0"/>
              </a:rPr>
              <a:t>11, 193.</a:t>
            </a:r>
          </a:p>
          <a:p>
            <a:pPr marL="342900" indent="-342900" algn="just">
              <a:lnSpc>
                <a:spcPct val="114000"/>
              </a:lnSpc>
              <a:buAutoNum type="arabicPeriod"/>
            </a:pPr>
            <a:r>
              <a:rPr lang="en-US" sz="2200" dirty="0">
                <a:latin typeface="Times New Roman" panose="02020603050405020304" pitchFamily="18" charset="0"/>
                <a:cs typeface="Times New Roman" panose="02020603050405020304" pitchFamily="18" charset="0"/>
              </a:rPr>
              <a:t>Shinde, S.; </a:t>
            </a:r>
            <a:r>
              <a:rPr lang="en-US" sz="2200" dirty="0" err="1">
                <a:latin typeface="Times New Roman" panose="02020603050405020304" pitchFamily="18" charset="0"/>
                <a:cs typeface="Times New Roman" panose="02020603050405020304" pitchFamily="18" charset="0"/>
              </a:rPr>
              <a:t>Tadwee</a:t>
            </a:r>
            <a:r>
              <a:rPr lang="en-US" sz="2200" dirty="0">
                <a:latin typeface="Times New Roman" panose="02020603050405020304" pitchFamily="18" charset="0"/>
                <a:cs typeface="Times New Roman" panose="02020603050405020304" pitchFamily="18" charset="0"/>
              </a:rPr>
              <a:t>, I.; Shahi, S.; </a:t>
            </a:r>
            <a:r>
              <a:rPr lang="en-IN" sz="2200" dirty="0">
                <a:latin typeface="Times New Roman" panose="02020603050405020304" pitchFamily="18" charset="0"/>
                <a:cs typeface="Times New Roman" panose="02020603050405020304" pitchFamily="18" charset="0"/>
              </a:rPr>
              <a:t>Gastro retentive Drug Delivery System: A Review, </a:t>
            </a:r>
            <a:r>
              <a:rPr lang="en-US" sz="2200" i="1" dirty="0">
                <a:latin typeface="Times New Roman" panose="02020603050405020304" pitchFamily="18" charset="0"/>
                <a:cs typeface="Times New Roman" panose="02020603050405020304" pitchFamily="18" charset="0"/>
              </a:rPr>
              <a:t>International Journal of Pharmaceutical Research &amp; Allied Sciences, </a:t>
            </a:r>
            <a:r>
              <a:rPr lang="en-US" sz="2200" b="1" dirty="0">
                <a:latin typeface="Times New Roman" panose="02020603050405020304" pitchFamily="18" charset="0"/>
                <a:cs typeface="Times New Roman" panose="02020603050405020304" pitchFamily="18" charset="0"/>
              </a:rPr>
              <a:t>2011,</a:t>
            </a:r>
            <a:r>
              <a:rPr lang="en-US" sz="2200" dirty="0">
                <a:latin typeface="Times New Roman" panose="02020603050405020304" pitchFamily="18" charset="0"/>
                <a:cs typeface="Times New Roman" panose="02020603050405020304" pitchFamily="18" charset="0"/>
              </a:rPr>
              <a:t> 1(1), 01-13.</a:t>
            </a:r>
            <a:endParaRPr lang="en-IN" sz="22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xmlns="" id="{B5751D25-B225-C2DC-BEE2-E8A4D6A98B13}"/>
              </a:ext>
            </a:extLst>
          </p:cNvPr>
          <p:cNvSpPr>
            <a:spLocks noGrp="1"/>
          </p:cNvSpPr>
          <p:nvPr>
            <p:ph type="sldNum" sz="quarter" idx="12"/>
          </p:nvPr>
        </p:nvSpPr>
        <p:spPr/>
        <p:txBody>
          <a:bodyPr/>
          <a:lstStyle/>
          <a:p>
            <a:fld id="{76C9062F-060B-42E8-A609-D5D394DED522}" type="slidenum">
              <a:rPr lang="en-IN" smtClean="0">
                <a:latin typeface="Times New Roman" panose="02020603050405020304" pitchFamily="18" charset="0"/>
                <a:cs typeface="Times New Roman" panose="02020603050405020304" pitchFamily="18" charset="0"/>
              </a:rPr>
              <a:t>21</a:t>
            </a:fld>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51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3729297-1FA2-E014-5163-F101C118C2EB}"/>
              </a:ext>
            </a:extLst>
          </p:cNvPr>
          <p:cNvSpPr>
            <a:spLocks noGrp="1"/>
          </p:cNvSpPr>
          <p:nvPr>
            <p:ph idx="1"/>
          </p:nvPr>
        </p:nvSpPr>
        <p:spPr>
          <a:xfrm>
            <a:off x="1677964" y="42204"/>
            <a:ext cx="9905999" cy="6514685"/>
          </a:xfrm>
        </p:spPr>
        <p:txBody>
          <a:bodyPr>
            <a:noAutofit/>
          </a:bodyPr>
          <a:lstStyle/>
          <a:p>
            <a:pPr marL="457200" indent="-457200" algn="just">
              <a:buFont typeface="+mj-lt"/>
              <a:buAutoNum type="arabicPeriod" startAt="7"/>
            </a:pPr>
            <a:r>
              <a:rPr lang="en-IN" sz="2200" dirty="0">
                <a:latin typeface="Times New Roman" panose="02020603050405020304" pitchFamily="18" charset="0"/>
                <a:cs typeface="Times New Roman" panose="02020603050405020304" pitchFamily="18" charset="0"/>
              </a:rPr>
              <a:t>Patel, N.; Nagesh, C.; Chandrashekhar, S.; Patel, J.; </a:t>
            </a:r>
            <a:r>
              <a:rPr lang="en-IN" sz="2200" dirty="0" err="1">
                <a:latin typeface="Times New Roman" panose="02020603050405020304" pitchFamily="18" charset="0"/>
                <a:cs typeface="Times New Roman" panose="02020603050405020304" pitchFamily="18" charset="0"/>
              </a:rPr>
              <a:t>Devdatt</a:t>
            </a:r>
            <a:r>
              <a:rPr lang="en-IN" sz="2200" dirty="0">
                <a:latin typeface="Times New Roman" panose="02020603050405020304" pitchFamily="18" charset="0"/>
                <a:cs typeface="Times New Roman" panose="02020603050405020304" pitchFamily="18" charset="0"/>
              </a:rPr>
              <a:t>, J.; </a:t>
            </a:r>
            <a:r>
              <a:rPr lang="en-US" sz="2200" dirty="0">
                <a:latin typeface="Times New Roman" panose="02020603050405020304" pitchFamily="18" charset="0"/>
                <a:cs typeface="Times New Roman" panose="02020603050405020304" pitchFamily="18" charset="0"/>
              </a:rPr>
              <a:t>Floating Drug Delivery System: An Innovative Acceptable Approach In Gastro Retentive Drug Delivery, </a:t>
            </a:r>
            <a:r>
              <a:rPr lang="en-US" sz="2200" i="1" dirty="0">
                <a:latin typeface="Times New Roman" panose="02020603050405020304" pitchFamily="18" charset="0"/>
                <a:cs typeface="Times New Roman" panose="02020603050405020304" pitchFamily="18" charset="0"/>
              </a:rPr>
              <a:t>Asian Journal Of Pharmaceutical Research,</a:t>
            </a:r>
            <a:r>
              <a:rPr lang="en-US" sz="2200" dirty="0">
                <a:latin typeface="Times New Roman" panose="02020603050405020304" pitchFamily="18" charset="0"/>
                <a:cs typeface="Times New Roman" panose="02020603050405020304" pitchFamily="18" charset="0"/>
              </a:rPr>
              <a:t> </a:t>
            </a:r>
            <a:r>
              <a:rPr lang="en-US" sz="2200" b="1" dirty="0">
                <a:latin typeface="Times New Roman" panose="02020603050405020304" pitchFamily="18" charset="0"/>
                <a:cs typeface="Times New Roman" panose="02020603050405020304" pitchFamily="18" charset="0"/>
              </a:rPr>
              <a:t>2012,</a:t>
            </a:r>
            <a:r>
              <a:rPr lang="en-US" sz="2200" dirty="0">
                <a:latin typeface="Times New Roman" panose="02020603050405020304" pitchFamily="18" charset="0"/>
                <a:cs typeface="Times New Roman" panose="02020603050405020304" pitchFamily="18" charset="0"/>
              </a:rPr>
              <a:t> 2(1), 7-18.</a:t>
            </a:r>
            <a:endParaRPr lang="en-IN" sz="2200" dirty="0">
              <a:latin typeface="Times New Roman" panose="02020603050405020304" pitchFamily="18" charset="0"/>
              <a:cs typeface="Times New Roman" panose="02020603050405020304" pitchFamily="18" charset="0"/>
            </a:endParaRPr>
          </a:p>
          <a:p>
            <a:pPr marL="457200" indent="-457200" algn="just">
              <a:buFont typeface="+mj-lt"/>
              <a:buAutoNum type="arabicPeriod" startAt="7"/>
            </a:pPr>
            <a:r>
              <a:rPr lang="en-IN" sz="2200" dirty="0">
                <a:latin typeface="Times New Roman" panose="02020603050405020304" pitchFamily="18" charset="0"/>
                <a:cs typeface="Times New Roman" panose="02020603050405020304" pitchFamily="18" charset="0"/>
              </a:rPr>
              <a:t>Vrettos, N. N.; Roberts, C. J.; Zhu, Z.; </a:t>
            </a:r>
            <a:r>
              <a:rPr lang="en-US" sz="2200" dirty="0" err="1">
                <a:latin typeface="Times New Roman" panose="02020603050405020304" pitchFamily="18" charset="0"/>
                <a:cs typeface="Times New Roman" panose="02020603050405020304" pitchFamily="18" charset="0"/>
              </a:rPr>
              <a:t>Gastroretentive</a:t>
            </a:r>
            <a:r>
              <a:rPr lang="en-US" sz="2200" dirty="0">
                <a:latin typeface="Times New Roman" panose="02020603050405020304" pitchFamily="18" charset="0"/>
                <a:cs typeface="Times New Roman" panose="02020603050405020304" pitchFamily="18" charset="0"/>
              </a:rPr>
              <a:t> Technologies in Tandem with Controlled-Release Strategies: A Potent Answer to Oral Drug Bioavailability and Patient Compliance Implications, </a:t>
            </a:r>
            <a:r>
              <a:rPr lang="en-IN" sz="2200" i="1" dirty="0">
                <a:latin typeface="Times New Roman" panose="02020603050405020304" pitchFamily="18" charset="0"/>
                <a:cs typeface="Times New Roman" panose="02020603050405020304" pitchFamily="18" charset="0"/>
              </a:rPr>
              <a:t>Pharmaceutics,</a:t>
            </a:r>
            <a:r>
              <a:rPr lang="en-IN" sz="2200" dirty="0">
                <a:latin typeface="Times New Roman" panose="02020603050405020304" pitchFamily="18" charset="0"/>
                <a:cs typeface="Times New Roman" panose="02020603050405020304" pitchFamily="18" charset="0"/>
              </a:rPr>
              <a:t> </a:t>
            </a:r>
            <a:r>
              <a:rPr lang="en-IN" sz="2200" b="1" dirty="0">
                <a:latin typeface="Times New Roman" panose="02020603050405020304" pitchFamily="18" charset="0"/>
                <a:cs typeface="Times New Roman" panose="02020603050405020304" pitchFamily="18" charset="0"/>
              </a:rPr>
              <a:t>2021,</a:t>
            </a:r>
            <a:r>
              <a:rPr lang="en-IN" sz="2200" dirty="0">
                <a:latin typeface="Times New Roman" panose="02020603050405020304" pitchFamily="18" charset="0"/>
                <a:cs typeface="Times New Roman" panose="02020603050405020304" pitchFamily="18" charset="0"/>
              </a:rPr>
              <a:t> 13, 1591.</a:t>
            </a:r>
          </a:p>
          <a:p>
            <a:pPr marL="457200" indent="-457200" algn="just">
              <a:buFont typeface="+mj-lt"/>
              <a:buAutoNum type="arabicPeriod" startAt="7"/>
            </a:pPr>
            <a:r>
              <a:rPr lang="en-IN" sz="2200" dirty="0">
                <a:latin typeface="Times New Roman" panose="02020603050405020304" pitchFamily="18" charset="0"/>
                <a:cs typeface="Times New Roman" panose="02020603050405020304" pitchFamily="18" charset="0"/>
              </a:rPr>
              <a:t>Ayre, A.; </a:t>
            </a:r>
            <a:r>
              <a:rPr lang="en-IN" sz="2200" dirty="0" err="1">
                <a:latin typeface="Times New Roman" panose="02020603050405020304" pitchFamily="18" charset="0"/>
                <a:cs typeface="Times New Roman" panose="02020603050405020304" pitchFamily="18" charset="0"/>
              </a:rPr>
              <a:t>Dand</a:t>
            </a:r>
            <a:r>
              <a:rPr lang="en-IN" sz="2200" dirty="0">
                <a:latin typeface="Times New Roman" panose="02020603050405020304" pitchFamily="18" charset="0"/>
                <a:cs typeface="Times New Roman" panose="02020603050405020304" pitchFamily="18" charset="0"/>
              </a:rPr>
              <a:t>, N.; Lalitha, K. G.; </a:t>
            </a:r>
            <a:r>
              <a:rPr lang="en-US" sz="2200" dirty="0" err="1">
                <a:latin typeface="Times New Roman" panose="02020603050405020304" pitchFamily="18" charset="0"/>
                <a:cs typeface="Times New Roman" panose="02020603050405020304" pitchFamily="18" charset="0"/>
              </a:rPr>
              <a:t>Gastroretentive</a:t>
            </a:r>
            <a:r>
              <a:rPr lang="en-US" sz="2200" dirty="0">
                <a:latin typeface="Times New Roman" panose="02020603050405020304" pitchFamily="18" charset="0"/>
                <a:cs typeface="Times New Roman" panose="02020603050405020304" pitchFamily="18" charset="0"/>
              </a:rPr>
              <a:t> Floating and Mucoadhesive Drug Delivery Systems-Insights and Current Applications,</a:t>
            </a:r>
            <a:r>
              <a:rPr lang="en-US" sz="1600" dirty="0"/>
              <a:t> </a:t>
            </a:r>
            <a:r>
              <a:rPr lang="en-US" sz="2200" i="1" dirty="0">
                <a:latin typeface="Times New Roman" panose="02020603050405020304" pitchFamily="18" charset="0"/>
                <a:cs typeface="Times New Roman" panose="02020603050405020304" pitchFamily="18" charset="0"/>
              </a:rPr>
              <a:t>IOSR Journal of Pharmacy and Biological Sciences (IOSR-JPBS</a:t>
            </a:r>
            <a:r>
              <a:rPr lang="en-US" sz="1600" dirty="0"/>
              <a:t>)</a:t>
            </a:r>
            <a:r>
              <a:rPr lang="en-US" sz="2200" dirty="0">
                <a:latin typeface="Times New Roman" panose="02020603050405020304" pitchFamily="18" charset="0"/>
                <a:cs typeface="Times New Roman" panose="02020603050405020304" pitchFamily="18" charset="0"/>
              </a:rPr>
              <a:t>, </a:t>
            </a:r>
            <a:r>
              <a:rPr lang="en-US" sz="2200" b="1" dirty="0">
                <a:latin typeface="Times New Roman" panose="02020603050405020304" pitchFamily="18" charset="0"/>
                <a:cs typeface="Times New Roman" panose="02020603050405020304" pitchFamily="18" charset="0"/>
              </a:rPr>
              <a:t>2016,</a:t>
            </a:r>
            <a:r>
              <a:rPr lang="en-US" sz="2200" dirty="0">
                <a:latin typeface="Times New Roman" panose="02020603050405020304" pitchFamily="18" charset="0"/>
                <a:cs typeface="Times New Roman" panose="02020603050405020304" pitchFamily="18" charset="0"/>
              </a:rPr>
              <a:t> 11(3), 89-96.</a:t>
            </a:r>
            <a:endParaRPr lang="nl-NL" sz="2200" dirty="0">
              <a:latin typeface="Times New Roman" panose="02020603050405020304" pitchFamily="18" charset="0"/>
              <a:cs typeface="Times New Roman" panose="02020603050405020304" pitchFamily="18" charset="0"/>
            </a:endParaRPr>
          </a:p>
          <a:p>
            <a:pPr marL="457200" indent="-457200" algn="just">
              <a:buFont typeface="+mj-lt"/>
              <a:buAutoNum type="arabicPeriod" startAt="7"/>
            </a:pPr>
            <a:r>
              <a:rPr lang="en-IN" sz="2200" dirty="0">
                <a:latin typeface="Times New Roman" panose="02020603050405020304" pitchFamily="18" charset="0"/>
                <a:cs typeface="Times New Roman" panose="02020603050405020304" pitchFamily="18" charset="0"/>
              </a:rPr>
              <a:t>Mandal, U. K.; Chatterjee, B.; </a:t>
            </a:r>
            <a:r>
              <a:rPr lang="en-IN" sz="2200" dirty="0" err="1">
                <a:latin typeface="Times New Roman" panose="02020603050405020304" pitchFamily="18" charset="0"/>
                <a:cs typeface="Times New Roman" panose="02020603050405020304" pitchFamily="18" charset="0"/>
              </a:rPr>
              <a:t>Senjoti</a:t>
            </a:r>
            <a:r>
              <a:rPr lang="en-IN" sz="2200" dirty="0">
                <a:latin typeface="Times New Roman" panose="02020603050405020304" pitchFamily="18" charset="0"/>
                <a:cs typeface="Times New Roman" panose="02020603050405020304" pitchFamily="18" charset="0"/>
              </a:rPr>
              <a:t>, F. G.; </a:t>
            </a:r>
            <a:r>
              <a:rPr lang="en-US" sz="2200" dirty="0">
                <a:latin typeface="Times New Roman" panose="02020603050405020304" pitchFamily="18" charset="0"/>
                <a:cs typeface="Times New Roman" panose="02020603050405020304" pitchFamily="18" charset="0"/>
              </a:rPr>
              <a:t>Gastro-retentive Drug Delivery Systems And Their In Vivo Success: A Recent Update, </a:t>
            </a:r>
            <a:r>
              <a:rPr lang="en-US" sz="2200" i="1" dirty="0">
                <a:latin typeface="Times New Roman" panose="02020603050405020304" pitchFamily="18" charset="0"/>
                <a:cs typeface="Times New Roman" panose="02020603050405020304" pitchFamily="18" charset="0"/>
              </a:rPr>
              <a:t>Asian Journal Of Pharmaceutical Sciences, </a:t>
            </a:r>
            <a:r>
              <a:rPr lang="en-US" sz="2200" b="1" dirty="0">
                <a:latin typeface="Times New Roman" panose="02020603050405020304" pitchFamily="18" charset="0"/>
                <a:cs typeface="Times New Roman" panose="02020603050405020304" pitchFamily="18" charset="0"/>
              </a:rPr>
              <a:t>2016,</a:t>
            </a:r>
            <a:r>
              <a:rPr lang="en-US" sz="2200" dirty="0">
                <a:latin typeface="Times New Roman" panose="02020603050405020304" pitchFamily="18" charset="0"/>
                <a:cs typeface="Times New Roman" panose="02020603050405020304" pitchFamily="18" charset="0"/>
              </a:rPr>
              <a:t> 11, 575-584.</a:t>
            </a:r>
          </a:p>
          <a:p>
            <a:pPr marL="457200" indent="-457200" algn="just">
              <a:buFont typeface="+mj-lt"/>
              <a:buAutoNum type="arabicPeriod" startAt="7"/>
            </a:pPr>
            <a:r>
              <a:rPr lang="en-US" sz="2200" dirty="0" err="1">
                <a:latin typeface="Times New Roman" panose="02020603050405020304" pitchFamily="18" charset="0"/>
                <a:cs typeface="Times New Roman" panose="02020603050405020304" pitchFamily="18" charset="0"/>
              </a:rPr>
              <a:t>Umamaheshwari</a:t>
            </a:r>
            <a:r>
              <a:rPr lang="en-US" sz="2200" dirty="0">
                <a:latin typeface="Times New Roman" panose="02020603050405020304" pitchFamily="18" charset="0"/>
                <a:cs typeface="Times New Roman" panose="02020603050405020304" pitchFamily="18" charset="0"/>
              </a:rPr>
              <a:t>, R. B.; Ramteke, S.; Jain, N. K.; </a:t>
            </a:r>
            <a:r>
              <a:rPr lang="en-IN" sz="2200" dirty="0">
                <a:latin typeface="Times New Roman" panose="02020603050405020304" pitchFamily="18" charset="0"/>
                <a:cs typeface="Times New Roman" panose="02020603050405020304" pitchFamily="18" charset="0"/>
              </a:rPr>
              <a:t>Anti–Helicobacter Pylori Effect of Mucoadhesive Nanoparticles Bearing Amoxicillin in Experimental Gerbils Model, </a:t>
            </a:r>
            <a:r>
              <a:rPr lang="en-US" sz="2200" i="1" dirty="0">
                <a:latin typeface="Times New Roman" panose="02020603050405020304" pitchFamily="18" charset="0"/>
                <a:cs typeface="Times New Roman" panose="02020603050405020304" pitchFamily="18" charset="0"/>
              </a:rPr>
              <a:t>AAPS Pharm. Sci. Tech.,</a:t>
            </a:r>
            <a:r>
              <a:rPr lang="en-US" sz="2200" dirty="0">
                <a:latin typeface="Times New Roman" panose="02020603050405020304" pitchFamily="18" charset="0"/>
                <a:cs typeface="Times New Roman" panose="02020603050405020304" pitchFamily="18" charset="0"/>
              </a:rPr>
              <a:t> </a:t>
            </a:r>
            <a:r>
              <a:rPr lang="en-US" sz="2200" b="1" dirty="0">
                <a:latin typeface="Times New Roman" panose="02020603050405020304" pitchFamily="18" charset="0"/>
                <a:cs typeface="Times New Roman" panose="02020603050405020304" pitchFamily="18" charset="0"/>
              </a:rPr>
              <a:t>2004,</a:t>
            </a:r>
            <a:r>
              <a:rPr lang="en-US" sz="2200" dirty="0">
                <a:latin typeface="Times New Roman" panose="02020603050405020304" pitchFamily="18" charset="0"/>
                <a:cs typeface="Times New Roman" panose="02020603050405020304" pitchFamily="18" charset="0"/>
              </a:rPr>
              <a:t> 5(2), Article 32</a:t>
            </a:r>
            <a:r>
              <a:rPr lang="en-IN" sz="2200" dirty="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marL="457200" indent="-457200" algn="just">
              <a:buFont typeface="+mj-lt"/>
              <a:buAutoNum type="arabicPeriod" startAt="7"/>
            </a:pPr>
            <a:r>
              <a:rPr lang="en-IN" sz="2200" dirty="0">
                <a:latin typeface="Times New Roman" panose="02020603050405020304" pitchFamily="18" charset="0"/>
                <a:cs typeface="Times New Roman" panose="02020603050405020304" pitchFamily="18" charset="0"/>
              </a:rPr>
              <a:t>Lopes, C. M.; Bettencourt, C.; Rossi, A.; </a:t>
            </a:r>
            <a:r>
              <a:rPr lang="en-IN" sz="2200" dirty="0" err="1">
                <a:latin typeface="Times New Roman" panose="02020603050405020304" pitchFamily="18" charset="0"/>
                <a:cs typeface="Times New Roman" panose="02020603050405020304" pitchFamily="18" charset="0"/>
              </a:rPr>
              <a:t>Buttini</a:t>
            </a:r>
            <a:r>
              <a:rPr lang="en-IN" sz="2200" dirty="0">
                <a:latin typeface="Times New Roman" panose="02020603050405020304" pitchFamily="18" charset="0"/>
                <a:cs typeface="Times New Roman" panose="02020603050405020304" pitchFamily="18" charset="0"/>
              </a:rPr>
              <a:t>, F.; </a:t>
            </a:r>
            <a:r>
              <a:rPr lang="en-IN" sz="2200" dirty="0" err="1">
                <a:latin typeface="Times New Roman" panose="02020603050405020304" pitchFamily="18" charset="0"/>
                <a:cs typeface="Times New Roman" panose="02020603050405020304" pitchFamily="18" charset="0"/>
              </a:rPr>
              <a:t>Barata</a:t>
            </a:r>
            <a:r>
              <a:rPr lang="en-IN" sz="2200" dirty="0">
                <a:latin typeface="Times New Roman" panose="02020603050405020304" pitchFamily="18" charset="0"/>
                <a:cs typeface="Times New Roman" panose="02020603050405020304" pitchFamily="18" charset="0"/>
              </a:rPr>
              <a:t>, P.; </a:t>
            </a:r>
            <a:r>
              <a:rPr lang="en-US" sz="2200" dirty="0">
                <a:latin typeface="Times New Roman" panose="02020603050405020304" pitchFamily="18" charset="0"/>
                <a:cs typeface="Times New Roman" panose="02020603050405020304" pitchFamily="18" charset="0"/>
              </a:rPr>
              <a:t>Overview On Gastroretentive Drug Delivery Systems For Improving Drug Bioavailability, </a:t>
            </a:r>
            <a:r>
              <a:rPr lang="en-US" sz="2200" i="1" dirty="0">
                <a:latin typeface="Times New Roman" panose="02020603050405020304" pitchFamily="18" charset="0"/>
                <a:cs typeface="Times New Roman" panose="02020603050405020304" pitchFamily="18" charset="0"/>
              </a:rPr>
              <a:t>International Journal Of Pharmaceutics,</a:t>
            </a:r>
            <a:r>
              <a:rPr lang="en-US" sz="2200" dirty="0">
                <a:latin typeface="Times New Roman" panose="02020603050405020304" pitchFamily="18" charset="0"/>
                <a:cs typeface="Times New Roman" panose="02020603050405020304" pitchFamily="18" charset="0"/>
              </a:rPr>
              <a:t> </a:t>
            </a:r>
            <a:r>
              <a:rPr lang="en-US" sz="2200" b="1" dirty="0">
                <a:latin typeface="Times New Roman" panose="02020603050405020304" pitchFamily="18" charset="0"/>
                <a:cs typeface="Times New Roman" panose="02020603050405020304" pitchFamily="18" charset="0"/>
              </a:rPr>
              <a:t>2016,</a:t>
            </a:r>
            <a:r>
              <a:rPr lang="en-US" sz="2200" dirty="0">
                <a:latin typeface="Times New Roman" panose="02020603050405020304" pitchFamily="18" charset="0"/>
                <a:cs typeface="Times New Roman" panose="02020603050405020304" pitchFamily="18" charset="0"/>
              </a:rPr>
              <a:t> 510, 144-158.</a:t>
            </a:r>
            <a:endParaRPr lang="en-IN" sz="2200" dirty="0">
              <a:latin typeface="Times New Roman" panose="02020603050405020304" pitchFamily="18"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xmlns="" id="{1D5AFB31-0EDF-95A1-6707-74E4A6EF8930}"/>
              </a:ext>
            </a:extLst>
          </p:cNvPr>
          <p:cNvSpPr>
            <a:spLocks noGrp="1"/>
          </p:cNvSpPr>
          <p:nvPr>
            <p:ph type="sldNum" sz="quarter" idx="12"/>
          </p:nvPr>
        </p:nvSpPr>
        <p:spPr/>
        <p:txBody>
          <a:bodyPr/>
          <a:lstStyle/>
          <a:p>
            <a:fld id="{76C9062F-060B-42E8-A609-D5D394DED522}" type="slidenum">
              <a:rPr lang="en-IN" smtClean="0">
                <a:latin typeface="Times New Roman" panose="02020603050405020304" pitchFamily="18" charset="0"/>
                <a:cs typeface="Times New Roman" panose="02020603050405020304" pitchFamily="18" charset="0"/>
              </a:rPr>
              <a:t>22</a:t>
            </a:fld>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36888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36788971-7D6E-9ABF-131D-80A463690821}"/>
              </a:ext>
            </a:extLst>
          </p:cNvPr>
          <p:cNvSpPr txBox="1"/>
          <p:nvPr/>
        </p:nvSpPr>
        <p:spPr>
          <a:xfrm>
            <a:off x="4206241" y="2489982"/>
            <a:ext cx="5373858" cy="1692771"/>
          </a:xfrm>
          <a:prstGeom prst="rect">
            <a:avLst/>
          </a:prstGeom>
          <a:noFill/>
        </p:spPr>
        <p:txBody>
          <a:bodyPr wrap="square" rtlCol="0">
            <a:spAutoFit/>
          </a:bodyPr>
          <a:lstStyle/>
          <a:p>
            <a:r>
              <a:rPr lang="en-US" sz="8000" b="1" i="1" dirty="0">
                <a:solidFill>
                  <a:schemeClr val="accent4">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Thank You!</a:t>
            </a:r>
          </a:p>
          <a:p>
            <a:endParaRPr lang="en-IN" sz="2400" b="1" i="1"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xmlns="" id="{4A0FE1C7-A93A-BFCE-80A3-CB0CFA7C39C3}"/>
              </a:ext>
            </a:extLst>
          </p:cNvPr>
          <p:cNvSpPr>
            <a:spLocks noGrp="1"/>
          </p:cNvSpPr>
          <p:nvPr>
            <p:ph type="sldNum" sz="quarter" idx="12"/>
          </p:nvPr>
        </p:nvSpPr>
        <p:spPr/>
        <p:txBody>
          <a:bodyPr/>
          <a:lstStyle/>
          <a:p>
            <a:fld id="{76C9062F-060B-42E8-A609-D5D394DED522}" type="slidenum">
              <a:rPr lang="en-IN" smtClean="0">
                <a:latin typeface="Times New Roman" panose="02020603050405020304" pitchFamily="18" charset="0"/>
                <a:cs typeface="Times New Roman" panose="02020603050405020304" pitchFamily="18" charset="0"/>
              </a:rPr>
              <a:t>23</a:t>
            </a:fld>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1221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9C19A7CB-E441-854F-7E30-CAAEC5A09C71}"/>
              </a:ext>
            </a:extLst>
          </p:cNvPr>
          <p:cNvSpPr>
            <a:spLocks noGrp="1"/>
          </p:cNvSpPr>
          <p:nvPr>
            <p:ph type="sldNum" sz="quarter" idx="12"/>
          </p:nvPr>
        </p:nvSpPr>
        <p:spPr/>
        <p:txBody>
          <a:bodyPr/>
          <a:lstStyle/>
          <a:p>
            <a:fld id="{76C9062F-060B-42E8-A609-D5D394DED522}" type="slidenum">
              <a:rPr lang="en-IN" smtClean="0">
                <a:latin typeface="Times New Roman" panose="02020603050405020304" pitchFamily="18" charset="0"/>
                <a:cs typeface="Times New Roman" panose="02020603050405020304" pitchFamily="18" charset="0"/>
              </a:rPr>
              <a:t>24</a:t>
            </a:fld>
            <a:endParaRPr lang="en-IN" dirty="0">
              <a:latin typeface="Times New Roman" panose="02020603050405020304" pitchFamily="18"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xmlns="" id="{7AF80E7F-7E0C-66C4-45D3-FFF589C120AC}"/>
              </a:ext>
            </a:extLst>
          </p:cNvPr>
          <p:cNvSpPr txBox="1">
            <a:spLocks noGrp="1"/>
          </p:cNvSpPr>
          <p:nvPr>
            <p:ph idx="1"/>
          </p:nvPr>
        </p:nvSpPr>
        <p:spPr>
          <a:xfrm>
            <a:off x="4544623" y="2133600"/>
            <a:ext cx="6779870" cy="2554545"/>
          </a:xfrm>
          <a:prstGeom prst="rect">
            <a:avLst/>
          </a:prstGeom>
          <a:noFill/>
        </p:spPr>
        <p:txBody>
          <a:bodyPr wrap="square" rtlCol="0">
            <a:spAutoFit/>
          </a:bodyPr>
          <a:lstStyle/>
          <a:p>
            <a:pPr marL="0" indent="0">
              <a:buNone/>
            </a:pPr>
            <a:r>
              <a:rPr lang="en-US" sz="8000" b="1" i="1" dirty="0">
                <a:solidFill>
                  <a:schemeClr val="accent4">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Any Questions?</a:t>
            </a:r>
            <a:endParaRPr lang="en-IN" sz="2400" b="1" i="1"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5236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62E738-CA6A-957D-E1E6-087B4B93B35C}"/>
              </a:ext>
            </a:extLst>
          </p:cNvPr>
          <p:cNvSpPr>
            <a:spLocks noGrp="1"/>
          </p:cNvSpPr>
          <p:nvPr>
            <p:ph type="title"/>
          </p:nvPr>
        </p:nvSpPr>
        <p:spPr>
          <a:xfrm>
            <a:off x="1633786" y="168352"/>
            <a:ext cx="9905998" cy="577236"/>
          </a:xfrm>
        </p:spPr>
        <p:txBody>
          <a:bodyPr>
            <a:normAutofit fontScale="90000"/>
          </a:bodyPr>
          <a:lstStyle/>
          <a:p>
            <a:r>
              <a:rPr lang="en-US" b="1" cap="none" dirty="0">
                <a:solidFill>
                  <a:schemeClr val="accent4">
                    <a:lumMod val="75000"/>
                  </a:schemeClr>
                </a:solidFill>
                <a:latin typeface="Times New Roman" panose="02020603050405020304" pitchFamily="18" charset="0"/>
                <a:cs typeface="Times New Roman" panose="02020603050405020304" pitchFamily="18" charset="0"/>
              </a:rPr>
              <a:t>1. Introduction:-</a:t>
            </a:r>
            <a:endParaRPr lang="en-IN" b="1" cap="none" dirty="0">
              <a:solidFill>
                <a:schemeClr val="accent4">
                  <a:lumMod val="75000"/>
                </a:schemeClr>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F2C1F185-6657-8181-F06A-09C8991F1F90}"/>
              </a:ext>
            </a:extLst>
          </p:cNvPr>
          <p:cNvSpPr>
            <a:spLocks noGrp="1"/>
          </p:cNvSpPr>
          <p:nvPr>
            <p:ph idx="1"/>
          </p:nvPr>
        </p:nvSpPr>
        <p:spPr>
          <a:xfrm>
            <a:off x="1324296" y="661180"/>
            <a:ext cx="10337825" cy="6112411"/>
          </a:xfrm>
        </p:spPr>
        <p:txBody>
          <a:bodyPr>
            <a:noAutofit/>
          </a:bodyPr>
          <a:lstStyle/>
          <a:p>
            <a:pPr indent="0" algn="just">
              <a:lnSpc>
                <a:spcPct val="107000"/>
              </a:lnSpc>
              <a:spcAft>
                <a:spcPts val="80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Drug delivery via the oral route is one of most preferred route in state of patient compliance among the other routes. The absorption window is the influential parameters due to which most commercially available modified release dosage forms are acting in this physiological region for their desired effect.</a:t>
            </a:r>
            <a:endParaRPr lang="en-IN" sz="24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Gastro Retentive Drug Delivery System’s (GRDD’s) aims to hold the dosage form in this stomach to attain desired activity by the formulator against the challenges involved with the body. Improvised Control Drug Delivery System(CDD’s) before reaching its site of absorption as compared to conventional drug delivery, GRDD’s comparably prevails in this process of sustaining in the GI tract influenced by the nature of excipients driven by the type of formulation to attain therapeutic goal. Solid oral dosage forms are the on leading class of preferred modified release system in action which minimizes the frequency of dosing on an account to minimize multiple dosing to attain this desired release profile [1].</a:t>
            </a:r>
            <a:endParaRPr lang="en-IN" sz="2400" baseline="30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xmlns="" id="{1324261D-F956-165F-3280-7593620A54FF}"/>
              </a:ext>
            </a:extLst>
          </p:cNvPr>
          <p:cNvSpPr>
            <a:spLocks noGrp="1"/>
          </p:cNvSpPr>
          <p:nvPr>
            <p:ph type="sldNum" sz="quarter" idx="12"/>
          </p:nvPr>
        </p:nvSpPr>
        <p:spPr/>
        <p:txBody>
          <a:bodyPr/>
          <a:lstStyle/>
          <a:p>
            <a:fld id="{76C9062F-060B-42E8-A609-D5D394DED522}" type="slidenum">
              <a:rPr lang="en-IN" smtClean="0">
                <a:latin typeface="Times New Roman" panose="02020603050405020304" pitchFamily="18" charset="0"/>
                <a:cs typeface="Times New Roman" panose="02020603050405020304" pitchFamily="18" charset="0"/>
              </a:rPr>
              <a:t>3</a:t>
            </a:fld>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9609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CB94C5-8F3E-551D-2F01-6D1EE06FFCCB}"/>
              </a:ext>
            </a:extLst>
          </p:cNvPr>
          <p:cNvSpPr>
            <a:spLocks noGrp="1"/>
          </p:cNvSpPr>
          <p:nvPr>
            <p:ph type="title"/>
          </p:nvPr>
        </p:nvSpPr>
        <p:spPr>
          <a:xfrm>
            <a:off x="1704113" y="208209"/>
            <a:ext cx="9905998" cy="858590"/>
          </a:xfrm>
        </p:spPr>
        <p:txBody>
          <a:bodyPr>
            <a:normAutofit/>
          </a:bodyPr>
          <a:lstStyle/>
          <a:p>
            <a:r>
              <a:rPr lang="en-US" sz="3200" b="1" cap="none" dirty="0">
                <a:solidFill>
                  <a:schemeClr val="accent4">
                    <a:lumMod val="75000"/>
                  </a:schemeClr>
                </a:solidFill>
                <a:latin typeface="Times New Roman" panose="02020603050405020304" pitchFamily="18" charset="0"/>
                <a:cs typeface="Times New Roman" panose="02020603050405020304" pitchFamily="18" charset="0"/>
              </a:rPr>
              <a:t>2. Need &amp; Rationale:-</a:t>
            </a:r>
            <a:endParaRPr lang="en-IN" sz="3200" b="1" dirty="0">
              <a:solidFill>
                <a:schemeClr val="accent4">
                  <a:lumMod val="75000"/>
                </a:schemeClr>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A4437F1A-2E0D-CE2B-AB4E-420CA5421626}"/>
              </a:ext>
            </a:extLst>
          </p:cNvPr>
          <p:cNvSpPr>
            <a:spLocks noGrp="1"/>
          </p:cNvSpPr>
          <p:nvPr>
            <p:ph idx="1"/>
          </p:nvPr>
        </p:nvSpPr>
        <p:spPr>
          <a:xfrm>
            <a:off x="1718184" y="771371"/>
            <a:ext cx="9905998" cy="5582992"/>
          </a:xfrm>
        </p:spPr>
        <p:txBody>
          <a:bodyPr>
            <a:normAutofit fontScale="25000" lnSpcReduction="20000"/>
          </a:bodyPr>
          <a:lstStyle/>
          <a:p>
            <a:pPr marL="0" indent="0" algn="just">
              <a:lnSpc>
                <a:spcPct val="120000"/>
              </a:lnSpc>
              <a:buNone/>
            </a:pPr>
            <a:r>
              <a:rPr lang="en-IN" sz="2400" dirty="0">
                <a:effectLst/>
                <a:latin typeface="Palatino Linotype" panose="02040502050505030304" pitchFamily="18" charset="0"/>
                <a:ea typeface="SimSun" panose="02010600030101010101" pitchFamily="2" charset="-122"/>
                <a:cs typeface="Times New Roman" panose="02020603050405020304" pitchFamily="18" charset="0"/>
              </a:rPr>
              <a:t>	</a:t>
            </a:r>
            <a:r>
              <a:rPr lang="en-IN" sz="9600" dirty="0">
                <a:effectLst/>
                <a:latin typeface="Times New Roman" panose="02020603050405020304" pitchFamily="18" charset="0"/>
                <a:ea typeface="SimSun" panose="02010600030101010101" pitchFamily="2" charset="-122"/>
                <a:cs typeface="Times New Roman" panose="02020603050405020304" pitchFamily="18" charset="0"/>
              </a:rPr>
              <a:t>Oral route has </a:t>
            </a:r>
            <a:r>
              <a:rPr lang="en-US" sz="9600" dirty="0">
                <a:effectLst/>
                <a:latin typeface="Times New Roman" panose="02020603050405020304" pitchFamily="18" charset="0"/>
                <a:ea typeface="Calibri" panose="020F0502020204030204" pitchFamily="34" charset="0"/>
                <a:cs typeface="Times New Roman" panose="02020603050405020304" pitchFamily="18" charset="0"/>
              </a:rPr>
              <a:t>numerous challenges, </a:t>
            </a:r>
            <a:r>
              <a:rPr lang="en-US" sz="9600" dirty="0">
                <a:latin typeface="Times New Roman" panose="02020603050405020304" pitchFamily="18" charset="0"/>
                <a:cs typeface="Times New Roman" panose="02020603050405020304" pitchFamily="18" charset="0"/>
              </a:rPr>
              <a:t>unpredictable gastric emptying rate, a brief gastrointestinal transit time (8-12 Hrs.), </a:t>
            </a:r>
            <a:r>
              <a:rPr lang="en-US" sz="9600" dirty="0">
                <a:effectLst/>
                <a:latin typeface="Times New Roman" panose="02020603050405020304" pitchFamily="18" charset="0"/>
                <a:ea typeface="Calibri" panose="020F0502020204030204" pitchFamily="34" charset="0"/>
                <a:cs typeface="Times New Roman" panose="02020603050405020304" pitchFamily="18" charset="0"/>
              </a:rPr>
              <a:t>every drug candidate have its absorption window in GIT, </a:t>
            </a:r>
            <a:r>
              <a:rPr lang="en-US" sz="9600" dirty="0">
                <a:latin typeface="Times New Roman" panose="02020603050405020304" pitchFamily="18" charset="0"/>
                <a:ea typeface="Calibri" panose="020F0502020204030204" pitchFamily="34" charset="0"/>
                <a:cs typeface="Times New Roman" panose="02020603050405020304" pitchFamily="18" charset="0"/>
              </a:rPr>
              <a:t>s</a:t>
            </a:r>
            <a:r>
              <a:rPr lang="en-US" sz="9600" dirty="0">
                <a:effectLst/>
                <a:latin typeface="Times New Roman" panose="02020603050405020304" pitchFamily="18" charset="0"/>
                <a:ea typeface="Calibri" panose="020F0502020204030204" pitchFamily="34" charset="0"/>
                <a:cs typeface="Times New Roman" panose="02020603050405020304" pitchFamily="18" charset="0"/>
              </a:rPr>
              <a:t>olubility aspects, pH dependent factors, stability, physiological region etc. Contributing to barriers of this system still numerous products have been produced on this account.</a:t>
            </a:r>
            <a:endParaRPr lang="en-IN" sz="9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20000"/>
              </a:lnSpc>
              <a:buNone/>
            </a:pPr>
            <a:r>
              <a:rPr lang="en-US" sz="9600" dirty="0">
                <a:latin typeface="Times New Roman" panose="02020603050405020304" pitchFamily="18" charset="0"/>
                <a:cs typeface="Times New Roman" panose="02020603050405020304" pitchFamily="18" charset="0"/>
              </a:rPr>
              <a:t>	These difficulties have prompted researchers to design a drug delivery system which can stay in the stomach for prolonged and predictable period. Attempts are being made to develop a drug delivery system which can provide therapeutically effective plasma drug concentration for a longer period, reducing the dosing frequency and minimizing fluctuation in plasma drug concentration at steady state by delivering the drug in a controlled and reproducible manner. One novel approach in this area is GRDDS’s. Dosage forms that can be retained in the stomach are called GRDDs. GRDDSs can improve the controlled delivery of drugs that have an absorption window by continuously releasing the drug for a prolonged period of time before it reaches its absorption site [2].</a:t>
            </a:r>
            <a:endParaRPr lang="en-IN" sz="9600" baseline="30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xmlns="" id="{3EC1F19C-0897-F65A-62BF-609F6F29255B}"/>
              </a:ext>
            </a:extLst>
          </p:cNvPr>
          <p:cNvSpPr>
            <a:spLocks noGrp="1"/>
          </p:cNvSpPr>
          <p:nvPr>
            <p:ph type="sldNum" sz="quarter" idx="12"/>
          </p:nvPr>
        </p:nvSpPr>
        <p:spPr/>
        <p:txBody>
          <a:bodyPr/>
          <a:lstStyle/>
          <a:p>
            <a:fld id="{76C9062F-060B-42E8-A609-D5D394DED522}" type="slidenum">
              <a:rPr lang="en-IN" smtClean="0">
                <a:latin typeface="Times New Roman" panose="02020603050405020304" pitchFamily="18" charset="0"/>
                <a:cs typeface="Times New Roman" panose="02020603050405020304" pitchFamily="18" charset="0"/>
              </a:rPr>
              <a:t>4</a:t>
            </a:fld>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433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3FDDA8-F219-1CA6-5CE2-E6EC0C360C17}"/>
              </a:ext>
            </a:extLst>
          </p:cNvPr>
          <p:cNvSpPr>
            <a:spLocks noGrp="1"/>
          </p:cNvSpPr>
          <p:nvPr>
            <p:ph type="title"/>
          </p:nvPr>
        </p:nvSpPr>
        <p:spPr>
          <a:xfrm>
            <a:off x="1619714" y="-20161"/>
            <a:ext cx="9905998" cy="448281"/>
          </a:xfrm>
        </p:spPr>
        <p:txBody>
          <a:bodyPr>
            <a:noAutofit/>
          </a:bodyPr>
          <a:lstStyle/>
          <a:p>
            <a:r>
              <a:rPr lang="en-US" sz="2800" b="1" cap="none" dirty="0">
                <a:solidFill>
                  <a:schemeClr val="accent4">
                    <a:lumMod val="75000"/>
                  </a:schemeClr>
                </a:solidFill>
                <a:latin typeface="Times New Roman" panose="02020603050405020304" pitchFamily="18" charset="0"/>
                <a:cs typeface="Times New Roman" panose="02020603050405020304" pitchFamily="18" charset="0"/>
              </a:rPr>
              <a:t>3. Advantages:-[2, 3, 4]</a:t>
            </a:r>
            <a:endParaRPr lang="en-IN" sz="2800" b="1" cap="none" baseline="30000" dirty="0">
              <a:solidFill>
                <a:schemeClr val="accent4">
                  <a:lumMod val="75000"/>
                </a:schemeClr>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D58D3C98-8C08-25E9-D430-6BD54EAC9C0F}"/>
              </a:ext>
            </a:extLst>
          </p:cNvPr>
          <p:cNvSpPr>
            <a:spLocks noGrp="1"/>
          </p:cNvSpPr>
          <p:nvPr>
            <p:ph idx="1"/>
          </p:nvPr>
        </p:nvSpPr>
        <p:spPr>
          <a:xfrm>
            <a:off x="1619713" y="470324"/>
            <a:ext cx="9905999" cy="5515880"/>
          </a:xfrm>
        </p:spPr>
        <p:txBody>
          <a:bodyPr>
            <a:noAutofit/>
          </a:bodyPr>
          <a:lstStyle/>
          <a:p>
            <a:pPr algn="just"/>
            <a:r>
              <a:rPr lang="en-US" sz="1600" dirty="0">
                <a:latin typeface="Times New Roman" panose="02020603050405020304" pitchFamily="18" charset="0"/>
                <a:cs typeface="Times New Roman" panose="02020603050405020304" pitchFamily="18" charset="0"/>
              </a:rPr>
              <a:t>Drug delivery with narrow absorption windows in the area of the small intestine.</a:t>
            </a:r>
          </a:p>
          <a:p>
            <a:pPr algn="just"/>
            <a:r>
              <a:rPr lang="en-US" sz="1600" dirty="0">
                <a:latin typeface="Times New Roman" panose="02020603050405020304" pitchFamily="18" charset="0"/>
                <a:cs typeface="Times New Roman" panose="02020603050405020304" pitchFamily="18" charset="0"/>
              </a:rPr>
              <a:t>A longer residence time in the stomach may be beneficial for local effect in the upper part of the small intestine. E.g. to treat peptic ulcer disease.</a:t>
            </a:r>
          </a:p>
          <a:p>
            <a:pPr algn="just"/>
            <a:r>
              <a:rPr lang="en-US" sz="1600" dirty="0">
                <a:latin typeface="Times New Roman" panose="02020603050405020304" pitchFamily="18" charset="0"/>
                <a:cs typeface="Times New Roman" panose="02020603050405020304" pitchFamily="18" charset="0"/>
              </a:rPr>
              <a:t>Drugs that are easily absorbed after release in the gastrointestinal tract, such as cyclosporine, captopril, ranitidine, amoxicillin, ciprofloxacin, etc., are expected to improve their bioavailability.</a:t>
            </a:r>
          </a:p>
          <a:p>
            <a:pPr algn="just"/>
            <a:r>
              <a:rPr lang="en-US" sz="1600" dirty="0">
                <a:latin typeface="Times New Roman" panose="02020603050405020304" pitchFamily="18" charset="0"/>
                <a:cs typeface="Times New Roman" panose="02020603050405020304" pitchFamily="18" charset="0"/>
              </a:rPr>
              <a:t>Compliance is achieved through treatment once a day. </a:t>
            </a:r>
          </a:p>
          <a:p>
            <a:pPr algn="just"/>
            <a:r>
              <a:rPr lang="en-US" sz="1600" dirty="0">
                <a:latin typeface="Times New Roman" panose="02020603050405020304" pitchFamily="18" charset="0"/>
                <a:cs typeface="Times New Roman" panose="02020603050405020304" pitchFamily="18" charset="0"/>
              </a:rPr>
              <a:t>Reduces the frequency of administration.</a:t>
            </a:r>
          </a:p>
          <a:p>
            <a:pPr algn="just"/>
            <a:r>
              <a:rPr lang="en-US" sz="1600" dirty="0">
                <a:latin typeface="Times New Roman" panose="02020603050405020304" pitchFamily="18" charset="0"/>
                <a:cs typeface="Times New Roman" panose="02020603050405020304" pitchFamily="18" charset="0"/>
              </a:rPr>
              <a:t>Targeted treatment for local disease of the upper digestive tract.</a:t>
            </a:r>
          </a:p>
          <a:p>
            <a:pPr algn="just"/>
            <a:r>
              <a:rPr lang="en-US" sz="1600" dirty="0">
                <a:latin typeface="Times New Roman" panose="02020603050405020304" pitchFamily="18" charset="0"/>
                <a:cs typeface="Times New Roman" panose="02020603050405020304" pitchFamily="18" charset="0"/>
              </a:rPr>
              <a:t>The bioavailability of therapeutic drugs can be significantly improved especially drugs metabolized in the upper GIT by this gastro retentive drug delivery method compared to administration of non-gastro retentive drugs.</a:t>
            </a:r>
          </a:p>
          <a:p>
            <a:pPr algn="just"/>
            <a:r>
              <a:rPr lang="en-US" sz="1600" dirty="0">
                <a:latin typeface="Times New Roman" panose="02020603050405020304" pitchFamily="18" charset="0"/>
                <a:cs typeface="Times New Roman" panose="02020603050405020304" pitchFamily="18" charset="0"/>
              </a:rPr>
              <a:t>Gastric retention drug delivery can produce prolonged and sustained release of drugs from dosage forms for local treatment in the stomach and small intestine. </a:t>
            </a:r>
          </a:p>
          <a:p>
            <a:pPr algn="just"/>
            <a:r>
              <a:rPr lang="en-US" sz="1600" dirty="0">
                <a:latin typeface="Times New Roman" panose="02020603050405020304" pitchFamily="18" charset="0"/>
                <a:cs typeface="Times New Roman" panose="02020603050405020304" pitchFamily="18" charset="0"/>
              </a:rPr>
              <a:t>Therefore, they can be used to treat diseases related to stomach and small intestine.</a:t>
            </a:r>
          </a:p>
          <a:p>
            <a:pPr algn="just"/>
            <a:r>
              <a:rPr lang="en-US" sz="1600" dirty="0">
                <a:latin typeface="Times New Roman" panose="02020603050405020304" pitchFamily="18" charset="0"/>
                <a:cs typeface="Times New Roman" panose="02020603050405020304" pitchFamily="18" charset="0"/>
              </a:rPr>
              <a:t>The drug delivery of gastric retention can minimize the side effect of human body, thereby improving the efficiency of the drugs.</a:t>
            </a:r>
          </a:p>
          <a:p>
            <a:pPr algn="just"/>
            <a:r>
              <a:rPr lang="en-US" sz="1600" dirty="0">
                <a:latin typeface="Times New Roman" panose="02020603050405020304" pitchFamily="18" charset="0"/>
                <a:cs typeface="Times New Roman" panose="02020603050405020304" pitchFamily="18" charset="0"/>
              </a:rPr>
              <a:t>Extend the retention time of the dosage form at the absorption site.</a:t>
            </a:r>
          </a:p>
          <a:p>
            <a:pPr algn="just"/>
            <a:r>
              <a:rPr lang="en-US" sz="1600" dirty="0">
                <a:latin typeface="Times New Roman" panose="02020603050405020304" pitchFamily="18" charset="0"/>
                <a:cs typeface="Times New Roman" panose="02020603050405020304" pitchFamily="18" charset="0"/>
              </a:rPr>
              <a:t>Excellent accessibility.</a:t>
            </a:r>
          </a:p>
          <a:p>
            <a:pPr algn="just"/>
            <a:r>
              <a:rPr lang="en-US" sz="1600" dirty="0">
                <a:latin typeface="Times New Roman" panose="02020603050405020304" pitchFamily="18" charset="0"/>
                <a:cs typeface="Times New Roman" panose="02020603050405020304" pitchFamily="18" charset="0"/>
              </a:rPr>
              <a:t>Due to first pass metabolism, drug bioavailability increases.</a:t>
            </a:r>
          </a:p>
          <a:p>
            <a:pPr algn="just"/>
            <a:r>
              <a:rPr lang="en-US" sz="1600" dirty="0">
                <a:latin typeface="Times New Roman" panose="02020603050405020304" pitchFamily="18" charset="0"/>
                <a:cs typeface="Times New Roman" panose="02020603050405020304" pitchFamily="18" charset="0"/>
              </a:rPr>
              <a:t>By slowly releasing the drug at a controlled rate, drug minimized mucosal irritation.</a:t>
            </a:r>
            <a:endParaRPr lang="en-IN" sz="16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xmlns="" id="{62C4306D-2E3F-D934-A063-C82811C04CAC}"/>
              </a:ext>
            </a:extLst>
          </p:cNvPr>
          <p:cNvSpPr>
            <a:spLocks noGrp="1"/>
          </p:cNvSpPr>
          <p:nvPr>
            <p:ph type="sldNum" sz="quarter" idx="12"/>
          </p:nvPr>
        </p:nvSpPr>
        <p:spPr/>
        <p:txBody>
          <a:bodyPr/>
          <a:lstStyle/>
          <a:p>
            <a:fld id="{76C9062F-060B-42E8-A609-D5D394DED522}" type="slidenum">
              <a:rPr lang="en-IN" smtClean="0">
                <a:latin typeface="Times New Roman" panose="02020603050405020304" pitchFamily="18" charset="0"/>
                <a:cs typeface="Times New Roman" panose="02020603050405020304" pitchFamily="18" charset="0"/>
              </a:rPr>
              <a:t>5</a:t>
            </a:fld>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0137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E1D464-029B-BEC8-FDC3-E1C17C31AD17}"/>
              </a:ext>
            </a:extLst>
          </p:cNvPr>
          <p:cNvSpPr>
            <a:spLocks noGrp="1"/>
          </p:cNvSpPr>
          <p:nvPr>
            <p:ph type="title"/>
          </p:nvPr>
        </p:nvSpPr>
        <p:spPr>
          <a:xfrm>
            <a:off x="1619708" y="0"/>
            <a:ext cx="9905998" cy="448281"/>
          </a:xfrm>
        </p:spPr>
        <p:txBody>
          <a:bodyPr>
            <a:normAutofit fontScale="90000"/>
          </a:bodyPr>
          <a:lstStyle/>
          <a:p>
            <a:r>
              <a:rPr lang="en-US" b="1" cap="none" dirty="0">
                <a:solidFill>
                  <a:schemeClr val="accent4">
                    <a:lumMod val="75000"/>
                  </a:schemeClr>
                </a:solidFill>
                <a:latin typeface="Times New Roman" panose="02020603050405020304" pitchFamily="18" charset="0"/>
                <a:cs typeface="Times New Roman" panose="02020603050405020304" pitchFamily="18" charset="0"/>
              </a:rPr>
              <a:t>4. Disadvantages:-[2, 3, 4]</a:t>
            </a:r>
            <a:endParaRPr lang="en-IN" b="1" cap="none" baseline="30000" dirty="0">
              <a:solidFill>
                <a:schemeClr val="accent4">
                  <a:lumMod val="75000"/>
                </a:schemeClr>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BFD14AAC-8180-26C2-9573-E1EB6C8EBFCF}"/>
              </a:ext>
            </a:extLst>
          </p:cNvPr>
          <p:cNvSpPr>
            <a:spLocks noGrp="1"/>
          </p:cNvSpPr>
          <p:nvPr>
            <p:ph idx="1"/>
          </p:nvPr>
        </p:nvSpPr>
        <p:spPr>
          <a:xfrm>
            <a:off x="1619708" y="699195"/>
            <a:ext cx="9905999" cy="6158805"/>
          </a:xfrm>
        </p:spPr>
        <p:txBody>
          <a:bodyPr>
            <a:normAutofit fontScale="85000" lnSpcReduction="20000"/>
          </a:bodyPr>
          <a:lstStyle/>
          <a:p>
            <a:pPr algn="just"/>
            <a:r>
              <a:rPr lang="en-US" sz="2800" dirty="0">
                <a:latin typeface="Times New Roman" panose="02020603050405020304" pitchFamily="18" charset="0"/>
                <a:cs typeface="Times New Roman" panose="02020603050405020304" pitchFamily="18" charset="0"/>
              </a:rPr>
              <a:t>Need to increase the level of gastric juice.</a:t>
            </a:r>
          </a:p>
          <a:p>
            <a:pPr algn="just"/>
            <a:r>
              <a:rPr lang="en-US" sz="2800" dirty="0">
                <a:latin typeface="Times New Roman" panose="02020603050405020304" pitchFamily="18" charset="0"/>
                <a:cs typeface="Times New Roman" panose="02020603050405020304" pitchFamily="18" charset="0"/>
              </a:rPr>
              <a:t>Not suitable for the following drugs: Problems with solubility in gastric juice, Causing G.I stimulation, Inefficient in acidic environment.</a:t>
            </a:r>
          </a:p>
          <a:p>
            <a:pPr algn="just"/>
            <a:r>
              <a:rPr lang="en-US" sz="2800" dirty="0">
                <a:latin typeface="Times New Roman" panose="02020603050405020304" pitchFamily="18" charset="0"/>
                <a:cs typeface="Times New Roman" panose="02020603050405020304" pitchFamily="18" charset="0"/>
              </a:rPr>
              <a:t>Drugs intended for selective release in the colon.</a:t>
            </a:r>
          </a:p>
          <a:p>
            <a:pPr algn="just"/>
            <a:r>
              <a:rPr lang="en-US" sz="2800" dirty="0">
                <a:latin typeface="Times New Roman" panose="02020603050405020304" pitchFamily="18" charset="0"/>
                <a:cs typeface="Times New Roman" panose="02020603050405020304" pitchFamily="18" charset="0"/>
              </a:rPr>
              <a:t>Due to the constantly updated state of gastric mucus wall lead to unpredictable compliance.</a:t>
            </a:r>
          </a:p>
          <a:p>
            <a:pPr algn="just"/>
            <a:r>
              <a:rPr lang="en-US" sz="2800" dirty="0">
                <a:latin typeface="Times New Roman" panose="02020603050405020304" pitchFamily="18" charset="0"/>
                <a:cs typeface="Times New Roman" panose="02020603050405020304" pitchFamily="18" charset="0"/>
              </a:rPr>
              <a:t>Hydrogel based swelling system require longer time to swell.</a:t>
            </a:r>
          </a:p>
          <a:p>
            <a:pPr algn="just"/>
            <a:r>
              <a:rPr lang="en-US" sz="2800" dirty="0">
                <a:latin typeface="Times New Roman" panose="02020603050405020304" pitchFamily="18" charset="0"/>
                <a:cs typeface="Times New Roman" panose="02020603050405020304" pitchFamily="18" charset="0"/>
              </a:rPr>
              <a:t>After multiple administrations, the increased size of the drug delivery systems poses a threat to life due to the potential danger of permanent retention in stomach.</a:t>
            </a:r>
          </a:p>
          <a:p>
            <a:pPr algn="just"/>
            <a:r>
              <a:rPr lang="en-US" sz="2800" dirty="0">
                <a:latin typeface="Times New Roman" panose="02020603050405020304" pitchFamily="18" charset="0"/>
                <a:cs typeface="Times New Roman" panose="02020603050405020304" pitchFamily="18" charset="0"/>
              </a:rPr>
              <a:t>Super porous systems have disadvantages such as problematic storage of easily hydrolyzed, biodegradable polymers.</a:t>
            </a:r>
          </a:p>
          <a:p>
            <a:pPr algn="just"/>
            <a:r>
              <a:rPr lang="en-US" sz="2800" dirty="0">
                <a:latin typeface="Times New Roman" panose="02020603050405020304" pitchFamily="18" charset="0"/>
                <a:cs typeface="Times New Roman" panose="02020603050405020304" pitchFamily="18" charset="0"/>
              </a:rPr>
              <a:t>Drugs that absorb equally well through GIT. E.g. Isosorbide dinitrate, Nifedipine.</a:t>
            </a:r>
          </a:p>
          <a:p>
            <a:pPr algn="just"/>
            <a:r>
              <a:rPr lang="en-US" sz="2800" dirty="0">
                <a:latin typeface="Times New Roman" panose="02020603050405020304" pitchFamily="18" charset="0"/>
                <a:cs typeface="Times New Roman" panose="02020603050405020304" pitchFamily="18" charset="0"/>
              </a:rPr>
              <a:t>Floating drug delivery systems require high fluid level in stomach to float and work effectively. </a:t>
            </a:r>
          </a:p>
        </p:txBody>
      </p:sp>
      <p:sp>
        <p:nvSpPr>
          <p:cNvPr id="4" name="Slide Number Placeholder 3">
            <a:extLst>
              <a:ext uri="{FF2B5EF4-FFF2-40B4-BE49-F238E27FC236}">
                <a16:creationId xmlns:a16="http://schemas.microsoft.com/office/drawing/2014/main" xmlns="" id="{44A6222B-1223-74B9-9753-F2DABE7C2071}"/>
              </a:ext>
            </a:extLst>
          </p:cNvPr>
          <p:cNvSpPr>
            <a:spLocks noGrp="1"/>
          </p:cNvSpPr>
          <p:nvPr>
            <p:ph type="sldNum" sz="quarter" idx="12"/>
          </p:nvPr>
        </p:nvSpPr>
        <p:spPr/>
        <p:txBody>
          <a:bodyPr/>
          <a:lstStyle/>
          <a:p>
            <a:fld id="{76C9062F-060B-42E8-A609-D5D394DED522}" type="slidenum">
              <a:rPr lang="en-IN" smtClean="0">
                <a:latin typeface="Times New Roman" panose="02020603050405020304" pitchFamily="18" charset="0"/>
                <a:cs typeface="Times New Roman" panose="02020603050405020304" pitchFamily="18" charset="0"/>
              </a:rPr>
              <a:t>6</a:t>
            </a:fld>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8549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68D1CA-5753-EE40-575F-2A6B1E1F7EE5}"/>
              </a:ext>
            </a:extLst>
          </p:cNvPr>
          <p:cNvSpPr>
            <a:spLocks noGrp="1"/>
          </p:cNvSpPr>
          <p:nvPr>
            <p:ph type="title"/>
          </p:nvPr>
        </p:nvSpPr>
        <p:spPr>
          <a:xfrm>
            <a:off x="1579096" y="35424"/>
            <a:ext cx="10612903" cy="448281"/>
          </a:xfrm>
        </p:spPr>
        <p:txBody>
          <a:bodyPr>
            <a:normAutofit fontScale="90000"/>
          </a:bodyPr>
          <a:lstStyle/>
          <a:p>
            <a:r>
              <a:rPr lang="en-IN" b="1" cap="none" dirty="0">
                <a:solidFill>
                  <a:schemeClr val="accent4">
                    <a:lumMod val="75000"/>
                  </a:schemeClr>
                </a:solidFill>
                <a:latin typeface="Times New Roman" panose="02020603050405020304" pitchFamily="18" charset="0"/>
                <a:cs typeface="Times New Roman" panose="02020603050405020304" pitchFamily="18" charset="0"/>
              </a:rPr>
              <a:t>5. An Overview of Gastro Retentive D</a:t>
            </a:r>
            <a:r>
              <a:rPr lang="en-IN" sz="3600" b="1" cap="none" dirty="0">
                <a:solidFill>
                  <a:schemeClr val="accent4">
                    <a:lumMod val="75000"/>
                  </a:schemeClr>
                </a:solidFill>
                <a:latin typeface="Times New Roman" panose="02020603050405020304" pitchFamily="18" charset="0"/>
                <a:cs typeface="Times New Roman" panose="02020603050405020304" pitchFamily="18" charset="0"/>
              </a:rPr>
              <a:t>rug D</a:t>
            </a:r>
            <a:r>
              <a:rPr lang="en-IN" b="1" cap="none" dirty="0">
                <a:solidFill>
                  <a:schemeClr val="accent4">
                    <a:lumMod val="75000"/>
                  </a:schemeClr>
                </a:solidFill>
                <a:latin typeface="Times New Roman" panose="02020603050405020304" pitchFamily="18" charset="0"/>
                <a:cs typeface="Times New Roman" panose="02020603050405020304" pitchFamily="18" charset="0"/>
              </a:rPr>
              <a:t>elivery System:-</a:t>
            </a:r>
            <a:endParaRPr lang="en-IN" b="1" cap="none" dirty="0">
              <a:solidFill>
                <a:schemeClr val="accent4">
                  <a:lumMod val="75000"/>
                </a:schemeClr>
              </a:solidFill>
            </a:endParaRPr>
          </a:p>
        </p:txBody>
      </p:sp>
      <p:sp>
        <p:nvSpPr>
          <p:cNvPr id="3" name="Content Placeholder 2">
            <a:extLst>
              <a:ext uri="{FF2B5EF4-FFF2-40B4-BE49-F238E27FC236}">
                <a16:creationId xmlns:a16="http://schemas.microsoft.com/office/drawing/2014/main" xmlns="" id="{D80BA60D-A0BA-29DC-4ADD-C8114D13F028}"/>
              </a:ext>
            </a:extLst>
          </p:cNvPr>
          <p:cNvSpPr>
            <a:spLocks noGrp="1"/>
          </p:cNvSpPr>
          <p:nvPr>
            <p:ph idx="1"/>
          </p:nvPr>
        </p:nvSpPr>
        <p:spPr>
          <a:xfrm>
            <a:off x="1579097" y="614286"/>
            <a:ext cx="10350306" cy="6208290"/>
          </a:xfrm>
        </p:spPr>
        <p:txBody>
          <a:bodyPr>
            <a:normAutofit fontScale="25000" lnSpcReduction="20000"/>
          </a:bodyPr>
          <a:lstStyle/>
          <a:p>
            <a:pPr marL="0" indent="0" algn="just">
              <a:buNone/>
            </a:pPr>
            <a:r>
              <a:rPr lang="en-US" sz="8800" dirty="0">
                <a:latin typeface="Times New Roman" panose="02020603050405020304" pitchFamily="18" charset="0"/>
                <a:cs typeface="Times New Roman" panose="02020603050405020304" pitchFamily="18" charset="0"/>
              </a:rPr>
              <a:t>	Oral route has been the most important route of drug delivery route because of its easiness of administration, low cost of therapy, patient compliance and flexibility in its formulation. But drugs that are simply absorbed from gastrointestinal tract (GIT) and have short half-life are quickly eliminated from the systemic circulation. Frequent dosing of these drugs is required to achieve suitable therapeutic activity.</a:t>
            </a:r>
          </a:p>
          <a:p>
            <a:pPr marL="0" indent="0" algn="just">
              <a:buNone/>
            </a:pPr>
            <a:r>
              <a:rPr lang="en-US" sz="8800" dirty="0">
                <a:latin typeface="Times New Roman" panose="02020603050405020304" pitchFamily="18" charset="0"/>
                <a:cs typeface="Times New Roman" panose="02020603050405020304" pitchFamily="18" charset="0"/>
              </a:rPr>
              <a:t>To avoid this limitation gastro retentive novel drug delivery system has been introduced.</a:t>
            </a:r>
          </a:p>
          <a:p>
            <a:pPr marL="0" indent="0" algn="just">
              <a:buNone/>
            </a:pPr>
            <a:r>
              <a:rPr lang="en-US" sz="8800" dirty="0">
                <a:solidFill>
                  <a:schemeClr val="tx2"/>
                </a:solidFill>
                <a:latin typeface="Times New Roman" panose="02020603050405020304" pitchFamily="18" charset="0"/>
                <a:cs typeface="Times New Roman" panose="02020603050405020304" pitchFamily="18" charset="0"/>
              </a:rPr>
              <a:t>	The main benefits of gastro retentive drug delivery systems include improved bioavailability, which leads to dosage reductions and eventually a reduction in GI disorders. They also include particular sites for drug administration for gastrointestinal ailments. One of them is creating dosage formulations with mucoadhesive properties. Gastric mucosal adhesion, a phenomena where the medicine attempts to mix with stomach mucosa, is the main strategy for overcoming issues with gastric emptying time [3].</a:t>
            </a:r>
            <a:endParaRPr lang="en-US" sz="8800" baseline="30000" dirty="0">
              <a:solidFill>
                <a:schemeClr val="tx2"/>
              </a:solidFill>
              <a:latin typeface="Times New Roman" panose="02020603050405020304" pitchFamily="18" charset="0"/>
              <a:cs typeface="Times New Roman" panose="02020603050405020304" pitchFamily="18" charset="0"/>
            </a:endParaRPr>
          </a:p>
          <a:p>
            <a:pPr marL="0" indent="0" algn="just">
              <a:buNone/>
            </a:pPr>
            <a:r>
              <a:rPr lang="en-US" sz="8800" dirty="0">
                <a:solidFill>
                  <a:schemeClr val="tx2"/>
                </a:solidFill>
                <a:latin typeface="Times New Roman" panose="02020603050405020304" pitchFamily="18" charset="0"/>
                <a:cs typeface="Times New Roman" panose="02020603050405020304" pitchFamily="18" charset="0"/>
              </a:rPr>
              <a:t>	To formulate a site specific orally administered controlled release dosage form, it is desirable to achieve a prolong gastro residence time by the drug delivery. Prolonged gastric retention time in the stomach could be advantageous for local action in the upper part of the small intestine e.g. treatment of peptic ulcer.</a:t>
            </a:r>
          </a:p>
          <a:p>
            <a:pPr marL="0" indent="0" algn="just">
              <a:buNone/>
            </a:pPr>
            <a:r>
              <a:rPr lang="en-US" sz="8800" dirty="0">
                <a:solidFill>
                  <a:schemeClr val="tx2"/>
                </a:solidFill>
                <a:latin typeface="Times New Roman" panose="02020603050405020304" pitchFamily="18" charset="0"/>
                <a:cs typeface="Times New Roman" panose="02020603050405020304" pitchFamily="18" charset="0"/>
              </a:rPr>
              <a:t>	In recent year, oral dosage forms for gastric retention have drown more and more attention for their therapeutic advantage in permitting command over the time and site of drug release. Many drugs categorized as once a day delivery have demonstrated on transit time of dosage form. Therefore, a system designed for longer gastric retention will extend the time within which drug absorption can occur in small intestine [2].</a:t>
            </a:r>
            <a:endParaRPr lang="en-US" sz="8800" baseline="30000" dirty="0">
              <a:solidFill>
                <a:schemeClr val="tx2"/>
              </a:solidFill>
              <a:latin typeface="Times New Roman" panose="02020603050405020304" pitchFamily="18" charset="0"/>
              <a:cs typeface="Times New Roman" panose="02020603050405020304" pitchFamily="18" charset="0"/>
            </a:endParaRPr>
          </a:p>
          <a:p>
            <a:pPr marL="0" indent="0" algn="just">
              <a:buNone/>
            </a:pPr>
            <a:endParaRPr lang="en-US" sz="2000" baseline="30000" dirty="0">
              <a:solidFill>
                <a:schemeClr val="tx2"/>
              </a:solidFill>
              <a:latin typeface="Times New Roman" panose="02020603050405020304" pitchFamily="18" charset="0"/>
              <a:cs typeface="Times New Roman" panose="02020603050405020304" pitchFamily="18" charset="0"/>
            </a:endParaRPr>
          </a:p>
          <a:p>
            <a:pPr marL="0" indent="0" algn="just">
              <a:buNone/>
            </a:pPr>
            <a:endParaRPr lang="en-IN" sz="2000" dirty="0">
              <a:solidFill>
                <a:schemeClr val="tx2"/>
              </a:solidFill>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xmlns="" id="{7D5711F1-57D4-4A94-54EF-4207288C6BE6}"/>
              </a:ext>
            </a:extLst>
          </p:cNvPr>
          <p:cNvSpPr>
            <a:spLocks noGrp="1"/>
          </p:cNvSpPr>
          <p:nvPr>
            <p:ph type="sldNum" sz="quarter" idx="12"/>
          </p:nvPr>
        </p:nvSpPr>
        <p:spPr/>
        <p:txBody>
          <a:bodyPr/>
          <a:lstStyle/>
          <a:p>
            <a:fld id="{76C9062F-060B-42E8-A609-D5D394DED522}" type="slidenum">
              <a:rPr lang="en-IN" smtClean="0">
                <a:latin typeface="Times New Roman" panose="02020603050405020304" pitchFamily="18" charset="0"/>
                <a:cs typeface="Times New Roman" panose="02020603050405020304" pitchFamily="18" charset="0"/>
              </a:rPr>
              <a:t>7</a:t>
            </a:fld>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8746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9DF384-452E-850B-D103-003341B6586C}"/>
              </a:ext>
            </a:extLst>
          </p:cNvPr>
          <p:cNvSpPr>
            <a:spLocks noGrp="1"/>
          </p:cNvSpPr>
          <p:nvPr>
            <p:ph type="title"/>
          </p:nvPr>
        </p:nvSpPr>
        <p:spPr>
          <a:xfrm>
            <a:off x="1139486" y="140680"/>
            <a:ext cx="11235399" cy="548640"/>
          </a:xfrm>
        </p:spPr>
        <p:txBody>
          <a:bodyPr>
            <a:normAutofit/>
          </a:bodyPr>
          <a:lstStyle/>
          <a:p>
            <a:r>
              <a:rPr lang="en-US" sz="2400" b="1" dirty="0">
                <a:solidFill>
                  <a:schemeClr val="accent4">
                    <a:lumMod val="75000"/>
                  </a:schemeClr>
                </a:solidFill>
                <a:latin typeface="Times New Roman" panose="02020603050405020304" pitchFamily="18" charset="0"/>
                <a:cs typeface="Times New Roman" panose="02020603050405020304" pitchFamily="18" charset="0"/>
              </a:rPr>
              <a:t>Conventional Drug Delivery System Vs Gastro Retentive Drug Delivery System:-[2]</a:t>
            </a:r>
            <a:endParaRPr lang="en-IN" b="1" baseline="30000" dirty="0">
              <a:solidFill>
                <a:schemeClr val="accent4">
                  <a:lumMod val="75000"/>
                </a:schemeClr>
              </a:solidFill>
              <a:latin typeface="Times New Roman" panose="02020603050405020304" pitchFamily="18" charset="0"/>
              <a:cs typeface="Times New Roman" panose="02020603050405020304" pitchFamily="18" charset="0"/>
            </a:endParaRPr>
          </a:p>
        </p:txBody>
      </p:sp>
      <p:graphicFrame>
        <p:nvGraphicFramePr>
          <p:cNvPr id="5" name="Table 5">
            <a:extLst>
              <a:ext uri="{FF2B5EF4-FFF2-40B4-BE49-F238E27FC236}">
                <a16:creationId xmlns:a16="http://schemas.microsoft.com/office/drawing/2014/main" xmlns="" id="{8B9AD3B0-9065-F078-5E1C-F3A40ADEEDF1}"/>
              </a:ext>
            </a:extLst>
          </p:cNvPr>
          <p:cNvGraphicFramePr>
            <a:graphicFrameLocks noGrp="1"/>
          </p:cNvGraphicFramePr>
          <p:nvPr>
            <p:ph idx="1"/>
            <p:extLst>
              <p:ext uri="{D42A27DB-BD31-4B8C-83A1-F6EECF244321}">
                <p14:modId xmlns:p14="http://schemas.microsoft.com/office/powerpoint/2010/main" val="2357085438"/>
              </p:ext>
            </p:extLst>
          </p:nvPr>
        </p:nvGraphicFramePr>
        <p:xfrm>
          <a:off x="2335998" y="787786"/>
          <a:ext cx="9283920" cy="5699760"/>
        </p:xfrm>
        <a:graphic>
          <a:graphicData uri="http://schemas.openxmlformats.org/drawingml/2006/table">
            <a:tbl>
              <a:tblPr firstRow="1" bandRow="1">
                <a:tableStyleId>{5C22544A-7EE6-4342-B048-85BDC9FD1C3A}</a:tableStyleId>
              </a:tblPr>
              <a:tblGrid>
                <a:gridCol w="927711">
                  <a:extLst>
                    <a:ext uri="{9D8B030D-6E8A-4147-A177-3AD203B41FA5}">
                      <a16:colId xmlns:a16="http://schemas.microsoft.com/office/drawing/2014/main" xmlns="" val="725845054"/>
                    </a:ext>
                  </a:extLst>
                </a:gridCol>
                <a:gridCol w="3529989">
                  <a:extLst>
                    <a:ext uri="{9D8B030D-6E8A-4147-A177-3AD203B41FA5}">
                      <a16:colId xmlns:a16="http://schemas.microsoft.com/office/drawing/2014/main" xmlns="" val="2866879581"/>
                    </a:ext>
                  </a:extLst>
                </a:gridCol>
                <a:gridCol w="2434712">
                  <a:extLst>
                    <a:ext uri="{9D8B030D-6E8A-4147-A177-3AD203B41FA5}">
                      <a16:colId xmlns:a16="http://schemas.microsoft.com/office/drawing/2014/main" xmlns="" val="4016641893"/>
                    </a:ext>
                  </a:extLst>
                </a:gridCol>
                <a:gridCol w="2391508">
                  <a:extLst>
                    <a:ext uri="{9D8B030D-6E8A-4147-A177-3AD203B41FA5}">
                      <a16:colId xmlns:a16="http://schemas.microsoft.com/office/drawing/2014/main" xmlns="" val="3378994841"/>
                    </a:ext>
                  </a:extLst>
                </a:gridCol>
              </a:tblGrid>
              <a:tr h="370840">
                <a:tc>
                  <a:txBody>
                    <a:bodyPr/>
                    <a:lstStyle/>
                    <a:p>
                      <a:pPr algn="ctr"/>
                      <a:r>
                        <a:rPr lang="en-US" sz="2000" dirty="0">
                          <a:latin typeface="Times New Roman" panose="02020603050405020304" pitchFamily="18" charset="0"/>
                          <a:cs typeface="Times New Roman" panose="02020603050405020304" pitchFamily="18" charset="0"/>
                        </a:rPr>
                        <a:t>Sr. No.</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US" sz="2000" dirty="0">
                          <a:latin typeface="Times New Roman" panose="02020603050405020304" pitchFamily="18" charset="0"/>
                          <a:cs typeface="Times New Roman" panose="02020603050405020304" pitchFamily="18" charset="0"/>
                        </a:rPr>
                        <a:t>Parameters</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US" sz="2000" dirty="0">
                          <a:latin typeface="Times New Roman" panose="02020603050405020304" pitchFamily="18" charset="0"/>
                          <a:cs typeface="Times New Roman" panose="02020603050405020304" pitchFamily="18" charset="0"/>
                        </a:rPr>
                        <a:t>Conventional DD’s</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US" sz="2000" dirty="0">
                          <a:latin typeface="Times New Roman" panose="02020603050405020304" pitchFamily="18" charset="0"/>
                          <a:cs typeface="Times New Roman" panose="02020603050405020304" pitchFamily="18" charset="0"/>
                        </a:rPr>
                        <a:t>GRDD’s</a:t>
                      </a:r>
                      <a:endParaRPr lang="en-IN"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45930012"/>
                  </a:ext>
                </a:extLst>
              </a:tr>
              <a:tr h="370840">
                <a:tc>
                  <a:txBody>
                    <a:bodyPr/>
                    <a:lstStyle/>
                    <a:p>
                      <a:pPr algn="ctr"/>
                      <a:r>
                        <a:rPr lang="en-US" sz="2000" dirty="0">
                          <a:solidFill>
                            <a:schemeClr val="tx1">
                              <a:lumMod val="75000"/>
                              <a:lumOff val="25000"/>
                            </a:schemeClr>
                          </a:solidFill>
                          <a:latin typeface="Times New Roman" panose="02020603050405020304" pitchFamily="18" charset="0"/>
                          <a:cs typeface="Times New Roman" panose="02020603050405020304" pitchFamily="18" charset="0"/>
                        </a:rPr>
                        <a:t>1.</a:t>
                      </a:r>
                      <a:endParaRPr lang="en-IN" sz="20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tc>
                <a:tc>
                  <a:txBody>
                    <a:bodyPr/>
                    <a:lstStyle/>
                    <a:p>
                      <a:r>
                        <a:rPr lang="en-US" sz="2000" dirty="0">
                          <a:solidFill>
                            <a:schemeClr val="tx1">
                              <a:lumMod val="75000"/>
                              <a:lumOff val="25000"/>
                            </a:schemeClr>
                          </a:solidFill>
                          <a:latin typeface="Times New Roman" panose="02020603050405020304" pitchFamily="18" charset="0"/>
                          <a:cs typeface="Times New Roman" panose="02020603050405020304" pitchFamily="18" charset="0"/>
                        </a:rPr>
                        <a:t>Toxicity</a:t>
                      </a:r>
                      <a:endParaRPr lang="en-IN" sz="20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tc>
                <a:tc>
                  <a:txBody>
                    <a:bodyPr/>
                    <a:lstStyle/>
                    <a:p>
                      <a:r>
                        <a:rPr lang="en-IN" sz="2000" dirty="0">
                          <a:solidFill>
                            <a:schemeClr val="tx1">
                              <a:lumMod val="75000"/>
                              <a:lumOff val="25000"/>
                            </a:schemeClr>
                          </a:solidFill>
                          <a:latin typeface="Times New Roman" panose="02020603050405020304" pitchFamily="18" charset="0"/>
                          <a:cs typeface="Times New Roman" panose="02020603050405020304" pitchFamily="18" charset="0"/>
                        </a:rPr>
                        <a:t>High risk of toxicity</a:t>
                      </a:r>
                    </a:p>
                  </a:txBody>
                  <a:tcPr/>
                </a:tc>
                <a:tc>
                  <a:txBody>
                    <a:bodyPr/>
                    <a:lstStyle/>
                    <a:p>
                      <a:r>
                        <a:rPr lang="en-IN" sz="2000" dirty="0">
                          <a:solidFill>
                            <a:schemeClr val="tx1">
                              <a:lumMod val="75000"/>
                              <a:lumOff val="25000"/>
                            </a:schemeClr>
                          </a:solidFill>
                          <a:latin typeface="Times New Roman" panose="02020603050405020304" pitchFamily="18" charset="0"/>
                          <a:cs typeface="Times New Roman" panose="02020603050405020304" pitchFamily="18" charset="0"/>
                        </a:rPr>
                        <a:t>Low risk of toxicity</a:t>
                      </a:r>
                    </a:p>
                  </a:txBody>
                  <a:tcPr/>
                </a:tc>
                <a:extLst>
                  <a:ext uri="{0D108BD9-81ED-4DB2-BD59-A6C34878D82A}">
                    <a16:rowId xmlns:a16="http://schemas.microsoft.com/office/drawing/2014/main" xmlns="" val="3895827172"/>
                  </a:ext>
                </a:extLst>
              </a:tr>
              <a:tr h="370840">
                <a:tc>
                  <a:txBody>
                    <a:bodyPr/>
                    <a:lstStyle/>
                    <a:p>
                      <a:pPr algn="ctr"/>
                      <a:r>
                        <a:rPr lang="en-US" sz="2000" dirty="0">
                          <a:solidFill>
                            <a:schemeClr val="tx1">
                              <a:lumMod val="75000"/>
                              <a:lumOff val="25000"/>
                            </a:schemeClr>
                          </a:solidFill>
                          <a:latin typeface="Times New Roman" panose="02020603050405020304" pitchFamily="18" charset="0"/>
                          <a:cs typeface="Times New Roman" panose="02020603050405020304" pitchFamily="18" charset="0"/>
                        </a:rPr>
                        <a:t>2.</a:t>
                      </a:r>
                      <a:endParaRPr lang="en-IN" sz="20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tc>
                <a:tc>
                  <a:txBody>
                    <a:bodyPr/>
                    <a:lstStyle/>
                    <a:p>
                      <a:r>
                        <a:rPr lang="en-US" sz="2000" dirty="0">
                          <a:solidFill>
                            <a:schemeClr val="tx1">
                              <a:lumMod val="75000"/>
                              <a:lumOff val="25000"/>
                            </a:schemeClr>
                          </a:solidFill>
                          <a:latin typeface="Times New Roman" panose="02020603050405020304" pitchFamily="18" charset="0"/>
                          <a:cs typeface="Times New Roman" panose="02020603050405020304" pitchFamily="18" charset="0"/>
                        </a:rPr>
                        <a:t>Patient Compliance</a:t>
                      </a:r>
                      <a:endParaRPr lang="en-IN" sz="20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tc>
                <a:tc>
                  <a:txBody>
                    <a:bodyPr/>
                    <a:lstStyle/>
                    <a:p>
                      <a:r>
                        <a:rPr lang="en-US" sz="2000" dirty="0">
                          <a:solidFill>
                            <a:schemeClr val="tx1">
                              <a:lumMod val="75000"/>
                              <a:lumOff val="25000"/>
                            </a:schemeClr>
                          </a:solidFill>
                          <a:latin typeface="Times New Roman" panose="02020603050405020304" pitchFamily="18" charset="0"/>
                          <a:cs typeface="Times New Roman" panose="02020603050405020304" pitchFamily="18" charset="0"/>
                        </a:rPr>
                        <a:t>Less</a:t>
                      </a:r>
                      <a:endParaRPr lang="en-IN" sz="20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tc>
                <a:tc>
                  <a:txBody>
                    <a:bodyPr/>
                    <a:lstStyle/>
                    <a:p>
                      <a:r>
                        <a:rPr lang="en-IN" sz="2000" dirty="0">
                          <a:solidFill>
                            <a:schemeClr val="tx1">
                              <a:lumMod val="75000"/>
                              <a:lumOff val="25000"/>
                            </a:schemeClr>
                          </a:solidFill>
                          <a:latin typeface="Times New Roman" panose="02020603050405020304" pitchFamily="18" charset="0"/>
                          <a:cs typeface="Times New Roman" panose="02020603050405020304" pitchFamily="18" charset="0"/>
                        </a:rPr>
                        <a:t>Improves patient compliance</a:t>
                      </a:r>
                    </a:p>
                  </a:txBody>
                  <a:tcPr/>
                </a:tc>
                <a:extLst>
                  <a:ext uri="{0D108BD9-81ED-4DB2-BD59-A6C34878D82A}">
                    <a16:rowId xmlns:a16="http://schemas.microsoft.com/office/drawing/2014/main" xmlns="" val="4093849250"/>
                  </a:ext>
                </a:extLst>
              </a:tr>
              <a:tr h="370840">
                <a:tc>
                  <a:txBody>
                    <a:bodyPr/>
                    <a:lstStyle/>
                    <a:p>
                      <a:pPr algn="ctr"/>
                      <a:r>
                        <a:rPr lang="en-US" sz="2000" dirty="0">
                          <a:solidFill>
                            <a:schemeClr val="tx1">
                              <a:lumMod val="75000"/>
                              <a:lumOff val="25000"/>
                            </a:schemeClr>
                          </a:solidFill>
                          <a:latin typeface="Times New Roman" panose="02020603050405020304" pitchFamily="18" charset="0"/>
                          <a:cs typeface="Times New Roman" panose="02020603050405020304" pitchFamily="18" charset="0"/>
                        </a:rPr>
                        <a:t>3.</a:t>
                      </a:r>
                      <a:endParaRPr lang="en-IN" sz="20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tc>
                <a:tc>
                  <a:txBody>
                    <a:bodyPr/>
                    <a:lstStyle/>
                    <a:p>
                      <a:r>
                        <a:rPr lang="en-US" sz="2000" dirty="0">
                          <a:solidFill>
                            <a:schemeClr val="tx1">
                              <a:lumMod val="75000"/>
                              <a:lumOff val="25000"/>
                            </a:schemeClr>
                          </a:solidFill>
                          <a:latin typeface="Times New Roman" panose="02020603050405020304" pitchFamily="18" charset="0"/>
                          <a:cs typeface="Times New Roman" panose="02020603050405020304" pitchFamily="18" charset="0"/>
                        </a:rPr>
                        <a:t>Drug with narrow absorption window in small intestine</a:t>
                      </a:r>
                      <a:endParaRPr lang="en-IN" sz="20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tc>
                <a:tc>
                  <a:txBody>
                    <a:bodyPr/>
                    <a:lstStyle/>
                    <a:p>
                      <a:r>
                        <a:rPr lang="en-US" sz="2000" dirty="0">
                          <a:solidFill>
                            <a:schemeClr val="tx1">
                              <a:lumMod val="75000"/>
                              <a:lumOff val="25000"/>
                            </a:schemeClr>
                          </a:solidFill>
                          <a:latin typeface="Times New Roman" panose="02020603050405020304" pitchFamily="18" charset="0"/>
                          <a:cs typeface="Times New Roman" panose="02020603050405020304" pitchFamily="18" charset="0"/>
                        </a:rPr>
                        <a:t>Not Suitable</a:t>
                      </a:r>
                      <a:endParaRPr lang="en-IN" sz="20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tc>
                <a:tc>
                  <a:txBody>
                    <a:bodyPr/>
                    <a:lstStyle/>
                    <a:p>
                      <a:r>
                        <a:rPr lang="en-US" sz="2000" dirty="0">
                          <a:solidFill>
                            <a:schemeClr val="tx1">
                              <a:lumMod val="75000"/>
                              <a:lumOff val="25000"/>
                            </a:schemeClr>
                          </a:solidFill>
                          <a:latin typeface="Times New Roman" panose="02020603050405020304" pitchFamily="18" charset="0"/>
                          <a:cs typeface="Times New Roman" panose="02020603050405020304" pitchFamily="18" charset="0"/>
                        </a:rPr>
                        <a:t>Suitable</a:t>
                      </a:r>
                      <a:endParaRPr lang="en-IN" sz="20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3354240042"/>
                  </a:ext>
                </a:extLst>
              </a:tr>
              <a:tr h="370840">
                <a:tc>
                  <a:txBody>
                    <a:bodyPr/>
                    <a:lstStyle/>
                    <a:p>
                      <a:pPr algn="ctr"/>
                      <a:r>
                        <a:rPr lang="en-US" sz="2000" dirty="0">
                          <a:solidFill>
                            <a:schemeClr val="tx1">
                              <a:lumMod val="75000"/>
                              <a:lumOff val="25000"/>
                            </a:schemeClr>
                          </a:solidFill>
                          <a:latin typeface="Times New Roman" panose="02020603050405020304" pitchFamily="18" charset="0"/>
                          <a:cs typeface="Times New Roman" panose="02020603050405020304" pitchFamily="18" charset="0"/>
                        </a:rPr>
                        <a:t>4.</a:t>
                      </a:r>
                      <a:endParaRPr lang="en-IN" sz="20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tc>
                <a:tc>
                  <a:txBody>
                    <a:bodyPr/>
                    <a:lstStyle/>
                    <a:p>
                      <a:r>
                        <a:rPr lang="en-US" sz="2000" dirty="0">
                          <a:solidFill>
                            <a:schemeClr val="tx1">
                              <a:lumMod val="75000"/>
                              <a:lumOff val="25000"/>
                            </a:schemeClr>
                          </a:solidFill>
                          <a:latin typeface="Times New Roman" panose="02020603050405020304" pitchFamily="18" charset="0"/>
                          <a:cs typeface="Times New Roman" panose="02020603050405020304" pitchFamily="18" charset="0"/>
                        </a:rPr>
                        <a:t>Drugs having rapid absorption through GIT</a:t>
                      </a:r>
                      <a:endParaRPr lang="en-IN" sz="20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tc>
                <a:tc>
                  <a:txBody>
                    <a:bodyPr/>
                    <a:lstStyle/>
                    <a:p>
                      <a:r>
                        <a:rPr lang="en-IN" sz="2000" dirty="0">
                          <a:solidFill>
                            <a:schemeClr val="tx1">
                              <a:lumMod val="75000"/>
                              <a:lumOff val="25000"/>
                            </a:schemeClr>
                          </a:solidFill>
                          <a:latin typeface="Times New Roman" panose="02020603050405020304" pitchFamily="18" charset="0"/>
                          <a:cs typeface="Times New Roman" panose="02020603050405020304" pitchFamily="18" charset="0"/>
                        </a:rPr>
                        <a:t>Not much advantageous</a:t>
                      </a:r>
                    </a:p>
                  </a:txBody>
                  <a:tcPr/>
                </a:tc>
                <a:tc>
                  <a:txBody>
                    <a:bodyPr/>
                    <a:lstStyle/>
                    <a:p>
                      <a:r>
                        <a:rPr lang="en-IN" sz="2000" dirty="0">
                          <a:solidFill>
                            <a:schemeClr val="tx1">
                              <a:lumMod val="75000"/>
                              <a:lumOff val="25000"/>
                            </a:schemeClr>
                          </a:solidFill>
                          <a:latin typeface="Times New Roman" panose="02020603050405020304" pitchFamily="18" charset="0"/>
                          <a:cs typeface="Times New Roman" panose="02020603050405020304" pitchFamily="18" charset="0"/>
                        </a:rPr>
                        <a:t>Very much advantageous</a:t>
                      </a:r>
                    </a:p>
                  </a:txBody>
                  <a:tcPr/>
                </a:tc>
                <a:extLst>
                  <a:ext uri="{0D108BD9-81ED-4DB2-BD59-A6C34878D82A}">
                    <a16:rowId xmlns:a16="http://schemas.microsoft.com/office/drawing/2014/main" xmlns="" val="698338013"/>
                  </a:ext>
                </a:extLst>
              </a:tr>
              <a:tr h="370840">
                <a:tc>
                  <a:txBody>
                    <a:bodyPr/>
                    <a:lstStyle/>
                    <a:p>
                      <a:pPr algn="ctr"/>
                      <a:r>
                        <a:rPr lang="en-US" sz="2000" dirty="0">
                          <a:solidFill>
                            <a:schemeClr val="tx1">
                              <a:lumMod val="75000"/>
                              <a:lumOff val="25000"/>
                            </a:schemeClr>
                          </a:solidFill>
                          <a:latin typeface="Times New Roman" panose="02020603050405020304" pitchFamily="18" charset="0"/>
                          <a:cs typeface="Times New Roman" panose="02020603050405020304" pitchFamily="18" charset="0"/>
                        </a:rPr>
                        <a:t>5.</a:t>
                      </a:r>
                      <a:endParaRPr lang="en-IN" sz="20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tc>
                <a:tc>
                  <a:txBody>
                    <a:bodyPr/>
                    <a:lstStyle/>
                    <a:p>
                      <a:r>
                        <a:rPr lang="en-US" sz="2000" dirty="0">
                          <a:solidFill>
                            <a:schemeClr val="tx1">
                              <a:lumMod val="75000"/>
                              <a:lumOff val="25000"/>
                            </a:schemeClr>
                          </a:solidFill>
                          <a:latin typeface="Times New Roman" panose="02020603050405020304" pitchFamily="18" charset="0"/>
                          <a:cs typeface="Times New Roman" panose="02020603050405020304" pitchFamily="18" charset="0"/>
                        </a:rPr>
                        <a:t>Drug which degrades in the colon</a:t>
                      </a:r>
                      <a:endParaRPr lang="en-IN" sz="20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tc>
                <a:tc>
                  <a:txBody>
                    <a:bodyPr/>
                    <a:lstStyle/>
                    <a:p>
                      <a:r>
                        <a:rPr lang="en-IN" sz="2000" dirty="0">
                          <a:solidFill>
                            <a:schemeClr val="tx1">
                              <a:lumMod val="75000"/>
                              <a:lumOff val="25000"/>
                            </a:schemeClr>
                          </a:solidFill>
                          <a:latin typeface="Times New Roman" panose="02020603050405020304" pitchFamily="18" charset="0"/>
                          <a:cs typeface="Times New Roman" panose="02020603050405020304" pitchFamily="18" charset="0"/>
                        </a:rPr>
                        <a:t>Not much advantageous</a:t>
                      </a:r>
                    </a:p>
                  </a:txBody>
                  <a:tcPr/>
                </a:tc>
                <a:tc>
                  <a:txBody>
                    <a:bodyPr/>
                    <a:lstStyle/>
                    <a:p>
                      <a:r>
                        <a:rPr lang="en-IN" sz="2000" dirty="0">
                          <a:solidFill>
                            <a:schemeClr val="tx1">
                              <a:lumMod val="75000"/>
                              <a:lumOff val="25000"/>
                            </a:schemeClr>
                          </a:solidFill>
                          <a:latin typeface="Times New Roman" panose="02020603050405020304" pitchFamily="18" charset="0"/>
                          <a:cs typeface="Times New Roman" panose="02020603050405020304" pitchFamily="18" charset="0"/>
                        </a:rPr>
                        <a:t>Very much advantageous</a:t>
                      </a:r>
                    </a:p>
                  </a:txBody>
                  <a:tcPr/>
                </a:tc>
                <a:extLst>
                  <a:ext uri="{0D108BD9-81ED-4DB2-BD59-A6C34878D82A}">
                    <a16:rowId xmlns:a16="http://schemas.microsoft.com/office/drawing/2014/main" xmlns="" val="1751873976"/>
                  </a:ext>
                </a:extLst>
              </a:tr>
              <a:tr h="370840">
                <a:tc>
                  <a:txBody>
                    <a:bodyPr/>
                    <a:lstStyle/>
                    <a:p>
                      <a:pPr algn="ctr"/>
                      <a:r>
                        <a:rPr lang="en-US" sz="2000" dirty="0">
                          <a:solidFill>
                            <a:schemeClr val="tx1">
                              <a:lumMod val="75000"/>
                              <a:lumOff val="25000"/>
                            </a:schemeClr>
                          </a:solidFill>
                          <a:latin typeface="Times New Roman" panose="02020603050405020304" pitchFamily="18" charset="0"/>
                          <a:cs typeface="Times New Roman" panose="02020603050405020304" pitchFamily="18" charset="0"/>
                        </a:rPr>
                        <a:t>6.</a:t>
                      </a:r>
                      <a:endParaRPr lang="en-IN" sz="20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tc>
                <a:tc>
                  <a:txBody>
                    <a:bodyPr/>
                    <a:lstStyle/>
                    <a:p>
                      <a:r>
                        <a:rPr lang="en-US" sz="2000" dirty="0">
                          <a:solidFill>
                            <a:schemeClr val="tx1">
                              <a:lumMod val="75000"/>
                              <a:lumOff val="25000"/>
                            </a:schemeClr>
                          </a:solidFill>
                          <a:latin typeface="Times New Roman" panose="02020603050405020304" pitchFamily="18" charset="0"/>
                          <a:cs typeface="Times New Roman" panose="02020603050405020304" pitchFamily="18" charset="0"/>
                        </a:rPr>
                        <a:t>Drugs acting locally in the stomach</a:t>
                      </a:r>
                      <a:endParaRPr lang="en-IN" sz="20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tc>
                <a:tc>
                  <a:txBody>
                    <a:bodyPr/>
                    <a:lstStyle/>
                    <a:p>
                      <a:r>
                        <a:rPr lang="en-IN" sz="2000" dirty="0">
                          <a:solidFill>
                            <a:schemeClr val="tx1">
                              <a:lumMod val="75000"/>
                              <a:lumOff val="25000"/>
                            </a:schemeClr>
                          </a:solidFill>
                          <a:latin typeface="Times New Roman" panose="02020603050405020304" pitchFamily="18" charset="0"/>
                          <a:cs typeface="Times New Roman" panose="02020603050405020304" pitchFamily="18" charset="0"/>
                        </a:rPr>
                        <a:t>Not much advantageous</a:t>
                      </a:r>
                    </a:p>
                  </a:txBody>
                  <a:tcPr/>
                </a:tc>
                <a:tc>
                  <a:txBody>
                    <a:bodyPr/>
                    <a:lstStyle/>
                    <a:p>
                      <a:r>
                        <a:rPr lang="en-IN" sz="2000" dirty="0">
                          <a:solidFill>
                            <a:schemeClr val="tx1">
                              <a:lumMod val="75000"/>
                              <a:lumOff val="25000"/>
                            </a:schemeClr>
                          </a:solidFill>
                          <a:latin typeface="Times New Roman" panose="02020603050405020304" pitchFamily="18" charset="0"/>
                          <a:cs typeface="Times New Roman" panose="02020603050405020304" pitchFamily="18" charset="0"/>
                        </a:rPr>
                        <a:t>Very much advantageous</a:t>
                      </a:r>
                    </a:p>
                  </a:txBody>
                  <a:tcPr/>
                </a:tc>
                <a:extLst>
                  <a:ext uri="{0D108BD9-81ED-4DB2-BD59-A6C34878D82A}">
                    <a16:rowId xmlns:a16="http://schemas.microsoft.com/office/drawing/2014/main" xmlns="" val="876290628"/>
                  </a:ext>
                </a:extLst>
              </a:tr>
              <a:tr h="370840">
                <a:tc>
                  <a:txBody>
                    <a:bodyPr/>
                    <a:lstStyle/>
                    <a:p>
                      <a:pPr algn="ctr"/>
                      <a:r>
                        <a:rPr lang="en-US" sz="2000" dirty="0">
                          <a:solidFill>
                            <a:schemeClr val="tx1">
                              <a:lumMod val="75000"/>
                              <a:lumOff val="25000"/>
                            </a:schemeClr>
                          </a:solidFill>
                          <a:latin typeface="Times New Roman" panose="02020603050405020304" pitchFamily="18" charset="0"/>
                          <a:cs typeface="Times New Roman" panose="02020603050405020304" pitchFamily="18" charset="0"/>
                        </a:rPr>
                        <a:t>7.</a:t>
                      </a:r>
                      <a:endParaRPr lang="en-IN" sz="20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tc>
                <a:tc>
                  <a:txBody>
                    <a:bodyPr/>
                    <a:lstStyle/>
                    <a:p>
                      <a:r>
                        <a:rPr lang="en-US" sz="2000" dirty="0">
                          <a:solidFill>
                            <a:schemeClr val="tx1">
                              <a:lumMod val="75000"/>
                              <a:lumOff val="25000"/>
                            </a:schemeClr>
                          </a:solidFill>
                          <a:latin typeface="Times New Roman" panose="02020603050405020304" pitchFamily="18" charset="0"/>
                          <a:cs typeface="Times New Roman" panose="02020603050405020304" pitchFamily="18" charset="0"/>
                        </a:rPr>
                        <a:t>Drugs which are poorly soluble at an alkaline pH</a:t>
                      </a:r>
                    </a:p>
                  </a:txBody>
                  <a:tcPr/>
                </a:tc>
                <a:tc>
                  <a:txBody>
                    <a:bodyPr/>
                    <a:lstStyle/>
                    <a:p>
                      <a:r>
                        <a:rPr lang="en-IN" sz="2000" dirty="0">
                          <a:solidFill>
                            <a:schemeClr val="tx1">
                              <a:lumMod val="75000"/>
                              <a:lumOff val="25000"/>
                            </a:schemeClr>
                          </a:solidFill>
                          <a:latin typeface="Times New Roman" panose="02020603050405020304" pitchFamily="18" charset="0"/>
                          <a:cs typeface="Times New Roman" panose="02020603050405020304" pitchFamily="18" charset="0"/>
                        </a:rPr>
                        <a:t>Not much advantageous</a:t>
                      </a:r>
                    </a:p>
                  </a:txBody>
                  <a:tcPr/>
                </a:tc>
                <a:tc>
                  <a:txBody>
                    <a:bodyPr/>
                    <a:lstStyle/>
                    <a:p>
                      <a:r>
                        <a:rPr lang="en-IN" sz="2000" dirty="0">
                          <a:solidFill>
                            <a:schemeClr val="tx1">
                              <a:lumMod val="75000"/>
                              <a:lumOff val="25000"/>
                            </a:schemeClr>
                          </a:solidFill>
                          <a:latin typeface="Times New Roman" panose="02020603050405020304" pitchFamily="18" charset="0"/>
                          <a:cs typeface="Times New Roman" panose="02020603050405020304" pitchFamily="18" charset="0"/>
                        </a:rPr>
                        <a:t>Very much advantageous</a:t>
                      </a:r>
                    </a:p>
                  </a:txBody>
                  <a:tcPr/>
                </a:tc>
                <a:extLst>
                  <a:ext uri="{0D108BD9-81ED-4DB2-BD59-A6C34878D82A}">
                    <a16:rowId xmlns:a16="http://schemas.microsoft.com/office/drawing/2014/main" xmlns="" val="2949176871"/>
                  </a:ext>
                </a:extLst>
              </a:tr>
              <a:tr h="370840">
                <a:tc>
                  <a:txBody>
                    <a:bodyPr/>
                    <a:lstStyle/>
                    <a:p>
                      <a:pPr algn="ctr"/>
                      <a:r>
                        <a:rPr lang="en-US" sz="2000" dirty="0">
                          <a:solidFill>
                            <a:schemeClr val="tx1">
                              <a:lumMod val="75000"/>
                              <a:lumOff val="25000"/>
                            </a:schemeClr>
                          </a:solidFill>
                          <a:latin typeface="Times New Roman" panose="02020603050405020304" pitchFamily="18" charset="0"/>
                          <a:cs typeface="Times New Roman" panose="02020603050405020304" pitchFamily="18" charset="0"/>
                        </a:rPr>
                        <a:t>8.</a:t>
                      </a:r>
                      <a:endParaRPr lang="en-IN" sz="20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tc>
                <a:tc>
                  <a:txBody>
                    <a:bodyPr/>
                    <a:lstStyle/>
                    <a:p>
                      <a:r>
                        <a:rPr lang="en-IN" sz="2000" dirty="0">
                          <a:solidFill>
                            <a:schemeClr val="tx1">
                              <a:lumMod val="75000"/>
                              <a:lumOff val="25000"/>
                            </a:schemeClr>
                          </a:solidFill>
                          <a:latin typeface="Times New Roman" panose="02020603050405020304" pitchFamily="18" charset="0"/>
                          <a:cs typeface="Times New Roman" panose="02020603050405020304" pitchFamily="18" charset="0"/>
                        </a:rPr>
                        <a:t>Dose dumping</a:t>
                      </a:r>
                      <a:endParaRPr lang="en-US" sz="20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tc>
                <a:tc>
                  <a:txBody>
                    <a:bodyPr/>
                    <a:lstStyle/>
                    <a:p>
                      <a:r>
                        <a:rPr lang="en-US" sz="2000" dirty="0">
                          <a:solidFill>
                            <a:schemeClr val="tx1">
                              <a:lumMod val="75000"/>
                              <a:lumOff val="25000"/>
                            </a:schemeClr>
                          </a:solidFill>
                          <a:latin typeface="Times New Roman" panose="02020603050405020304" pitchFamily="18" charset="0"/>
                          <a:cs typeface="Times New Roman" panose="02020603050405020304" pitchFamily="18" charset="0"/>
                        </a:rPr>
                        <a:t>High risk of dose dumping</a:t>
                      </a:r>
                      <a:endParaRPr lang="en-IN" sz="20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tc>
                <a:tc>
                  <a:txBody>
                    <a:bodyPr/>
                    <a:lstStyle/>
                    <a:p>
                      <a:r>
                        <a:rPr lang="en-US" sz="2000" dirty="0">
                          <a:solidFill>
                            <a:schemeClr val="tx1">
                              <a:lumMod val="75000"/>
                              <a:lumOff val="25000"/>
                            </a:schemeClr>
                          </a:solidFill>
                          <a:latin typeface="Times New Roman" panose="02020603050405020304" pitchFamily="18" charset="0"/>
                          <a:cs typeface="Times New Roman" panose="02020603050405020304" pitchFamily="18" charset="0"/>
                        </a:rPr>
                        <a:t>No risk of dose dumping</a:t>
                      </a:r>
                      <a:endParaRPr lang="en-IN" sz="20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99485190"/>
                  </a:ext>
                </a:extLst>
              </a:tr>
            </a:tbl>
          </a:graphicData>
        </a:graphic>
      </p:graphicFrame>
      <p:sp>
        <p:nvSpPr>
          <p:cNvPr id="6" name="Slide Number Placeholder 5">
            <a:extLst>
              <a:ext uri="{FF2B5EF4-FFF2-40B4-BE49-F238E27FC236}">
                <a16:creationId xmlns:a16="http://schemas.microsoft.com/office/drawing/2014/main" xmlns="" id="{50F9D6ED-DF3C-F5DB-15C4-40150E6FDCF3}"/>
              </a:ext>
            </a:extLst>
          </p:cNvPr>
          <p:cNvSpPr>
            <a:spLocks noGrp="1"/>
          </p:cNvSpPr>
          <p:nvPr>
            <p:ph type="sldNum" sz="quarter" idx="12"/>
          </p:nvPr>
        </p:nvSpPr>
        <p:spPr/>
        <p:txBody>
          <a:bodyPr/>
          <a:lstStyle/>
          <a:p>
            <a:fld id="{76C9062F-060B-42E8-A609-D5D394DED522}" type="slidenum">
              <a:rPr lang="en-IN" smtClean="0">
                <a:latin typeface="Times New Roman" panose="02020603050405020304" pitchFamily="18" charset="0"/>
                <a:cs typeface="Times New Roman" panose="02020603050405020304" pitchFamily="18" charset="0"/>
              </a:rPr>
              <a:t>8</a:t>
            </a:fld>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54144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3DA41A-26C6-ECD7-1EA3-A32864ED6674}"/>
              </a:ext>
            </a:extLst>
          </p:cNvPr>
          <p:cNvSpPr>
            <a:spLocks noGrp="1"/>
          </p:cNvSpPr>
          <p:nvPr>
            <p:ph type="title"/>
          </p:nvPr>
        </p:nvSpPr>
        <p:spPr>
          <a:xfrm>
            <a:off x="1621303" y="140677"/>
            <a:ext cx="9905998" cy="675249"/>
          </a:xfrm>
        </p:spPr>
        <p:txBody>
          <a:bodyPr>
            <a:normAutofit fontScale="90000"/>
          </a:bodyPr>
          <a:lstStyle/>
          <a:p>
            <a:r>
              <a:rPr lang="en-IN" sz="3200" b="1" dirty="0">
                <a:solidFill>
                  <a:schemeClr val="accent4">
                    <a:lumMod val="75000"/>
                  </a:schemeClr>
                </a:solidFill>
                <a:latin typeface="Times New Roman" panose="02020603050405020304" pitchFamily="18" charset="0"/>
                <a:cs typeface="Times New Roman" panose="02020603050405020304" pitchFamily="18" charset="0"/>
              </a:rPr>
              <a:t>Anatomy and Physiology of Gastrointestinal Tract</a:t>
            </a:r>
            <a:r>
              <a:rPr lang="en-IN" sz="3200" b="1" cap="none" dirty="0">
                <a:solidFill>
                  <a:schemeClr val="accent4">
                    <a:lumMod val="75000"/>
                  </a:schemeClr>
                </a:solidFill>
                <a:latin typeface="Times New Roman" panose="02020603050405020304" pitchFamily="18" charset="0"/>
                <a:cs typeface="Times New Roman" panose="02020603050405020304" pitchFamily="18" charset="0"/>
              </a:rPr>
              <a:t>:-[1, 2, 5, 6]</a:t>
            </a:r>
            <a:endParaRPr lang="en-IN" b="1" baseline="30000" dirty="0">
              <a:solidFill>
                <a:schemeClr val="accent4">
                  <a:lumMod val="75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xmlns="" id="{608B43BE-2A5B-D3B7-FA63-746AD8F8371E}"/>
              </a:ext>
            </a:extLst>
          </p:cNvPr>
          <p:cNvSpPr txBox="1"/>
          <p:nvPr/>
        </p:nvSpPr>
        <p:spPr>
          <a:xfrm>
            <a:off x="3380935" y="5584874"/>
            <a:ext cx="5552049" cy="369332"/>
          </a:xfrm>
          <a:prstGeom prst="rect">
            <a:avLst/>
          </a:prstGeom>
          <a:noFill/>
        </p:spPr>
        <p:txBody>
          <a:bodyPr wrap="square" rtlCol="0">
            <a:spAutoFit/>
          </a:bodyPr>
          <a:lstStyle/>
          <a:p>
            <a:pPr algn="ctr"/>
            <a:r>
              <a:rPr lang="en-US" b="1" dirty="0">
                <a:solidFill>
                  <a:schemeClr val="tx1">
                    <a:lumMod val="75000"/>
                    <a:lumOff val="25000"/>
                  </a:schemeClr>
                </a:solidFill>
                <a:latin typeface="Times New Roman" panose="02020603050405020304" pitchFamily="18" charset="0"/>
                <a:cs typeface="Times New Roman" panose="02020603050405020304" pitchFamily="18" charset="0"/>
              </a:rPr>
              <a:t>Figure 1 </a:t>
            </a:r>
            <a:r>
              <a:rPr lang="en-IN" sz="1800" dirty="0">
                <a:solidFill>
                  <a:schemeClr val="tx1">
                    <a:lumMod val="75000"/>
                    <a:lumOff val="25000"/>
                  </a:schemeClr>
                </a:solidFill>
                <a:latin typeface="Times New Roman" panose="02020603050405020304" pitchFamily="18" charset="0"/>
                <a:cs typeface="Times New Roman" panose="02020603050405020304" pitchFamily="18" charset="0"/>
              </a:rPr>
              <a:t>Anatomy of the Stomach</a:t>
            </a:r>
            <a:r>
              <a:rPr lang="en-US" dirty="0">
                <a:solidFill>
                  <a:schemeClr val="tx1">
                    <a:lumMod val="75000"/>
                    <a:lumOff val="25000"/>
                  </a:schemeClr>
                </a:solidFill>
                <a:latin typeface="Times New Roman" panose="02020603050405020304" pitchFamily="18" charset="0"/>
                <a:cs typeface="Times New Roman" panose="02020603050405020304" pitchFamily="18" charset="0"/>
              </a:rPr>
              <a:t> </a:t>
            </a:r>
            <a:endParaRPr lang="en-IN"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7" name="Slide Number Placeholder 6">
            <a:extLst>
              <a:ext uri="{FF2B5EF4-FFF2-40B4-BE49-F238E27FC236}">
                <a16:creationId xmlns:a16="http://schemas.microsoft.com/office/drawing/2014/main" xmlns="" id="{89C5625F-FE79-E78E-9E56-079FE598BD06}"/>
              </a:ext>
            </a:extLst>
          </p:cNvPr>
          <p:cNvSpPr>
            <a:spLocks noGrp="1"/>
          </p:cNvSpPr>
          <p:nvPr>
            <p:ph type="sldNum" sz="quarter" idx="12"/>
          </p:nvPr>
        </p:nvSpPr>
        <p:spPr/>
        <p:txBody>
          <a:bodyPr/>
          <a:lstStyle/>
          <a:p>
            <a:fld id="{76C9062F-060B-42E8-A609-D5D394DED522}" type="slidenum">
              <a:rPr lang="en-IN" smtClean="0">
                <a:latin typeface="Times New Roman" panose="02020603050405020304" pitchFamily="18" charset="0"/>
                <a:cs typeface="Times New Roman" panose="02020603050405020304" pitchFamily="18" charset="0"/>
              </a:rPr>
              <a:t>9</a:t>
            </a:fld>
            <a:endParaRPr lang="en-IN" dirty="0">
              <a:latin typeface="Times New Roman" panose="02020603050405020304" pitchFamily="18" charset="0"/>
              <a:cs typeface="Times New Roman" panose="02020603050405020304" pitchFamily="18" charset="0"/>
            </a:endParaRPr>
          </a:p>
        </p:txBody>
      </p:sp>
      <p:pic>
        <p:nvPicPr>
          <p:cNvPr id="8" name="Content Placeholder 7">
            <a:extLst>
              <a:ext uri="{FF2B5EF4-FFF2-40B4-BE49-F238E27FC236}">
                <a16:creationId xmlns:a16="http://schemas.microsoft.com/office/drawing/2014/main" xmlns="" id="{264E10C4-71C4-D9E2-B5A9-0F25005462A3}"/>
              </a:ext>
            </a:extLst>
          </p:cNvPr>
          <p:cNvPicPr>
            <a:picLocks noGrp="1" noChangeAspect="1"/>
          </p:cNvPicPr>
          <p:nvPr>
            <p:ph idx="1"/>
          </p:nvPr>
        </p:nvPicPr>
        <p:blipFill>
          <a:blip r:embed="rId2"/>
          <a:stretch>
            <a:fillRect/>
          </a:stretch>
        </p:blipFill>
        <p:spPr>
          <a:xfrm>
            <a:off x="3024554" y="1152907"/>
            <a:ext cx="6583680" cy="3993768"/>
          </a:xfrm>
          <a:prstGeom prst="rect">
            <a:avLst/>
          </a:prstGeom>
        </p:spPr>
      </p:pic>
    </p:spTree>
    <p:extLst>
      <p:ext uri="{BB962C8B-B14F-4D97-AF65-F5344CB8AC3E}">
        <p14:creationId xmlns:p14="http://schemas.microsoft.com/office/powerpoint/2010/main" val="189031774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2729</TotalTime>
  <Words>2736</Words>
  <Application>Microsoft Office PowerPoint</Application>
  <PresentationFormat>Widescreen</PresentationFormat>
  <Paragraphs>319</Paragraphs>
  <Slides>24</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24</vt:i4>
      </vt:variant>
    </vt:vector>
  </HeadingPairs>
  <TitlesOfParts>
    <vt:vector size="36" baseType="lpstr">
      <vt:lpstr>SimSun</vt:lpstr>
      <vt:lpstr>Arial</vt:lpstr>
      <vt:lpstr>Calibri</vt:lpstr>
      <vt:lpstr>Century Gothic</vt:lpstr>
      <vt:lpstr>Palatino Linotype</vt:lpstr>
      <vt:lpstr>PalatinoLinotype-Bold</vt:lpstr>
      <vt:lpstr>PalatinoLinotype-Roman</vt:lpstr>
      <vt:lpstr>Times New Roman</vt:lpstr>
      <vt:lpstr>Times Roman</vt:lpstr>
      <vt:lpstr>TimesNewRomanPS-BoldMT</vt:lpstr>
      <vt:lpstr>Wingdings 3</vt:lpstr>
      <vt:lpstr>Wisp</vt:lpstr>
      <vt:lpstr>NANOMATERIALS  FOR  GASTRO RETENTIVE DRUG DELIVERY</vt:lpstr>
      <vt:lpstr>Contents of Presentation</vt:lpstr>
      <vt:lpstr>1. Introduction:-</vt:lpstr>
      <vt:lpstr>2. Need &amp; Rationale:-</vt:lpstr>
      <vt:lpstr>3. Advantages:-[2, 3, 4]</vt:lpstr>
      <vt:lpstr>4. Disadvantages:-[2, 3, 4]</vt:lpstr>
      <vt:lpstr>5. An Overview of Gastro Retentive Drug Delivery System:-</vt:lpstr>
      <vt:lpstr>Conventional Drug Delivery System Vs Gastro Retentive Drug Delivery System:-[2]</vt:lpstr>
      <vt:lpstr>Anatomy and Physiology of Gastrointestinal Tract:-[1, 2, 5, 6]</vt:lpstr>
      <vt:lpstr>Anatomy &amp; Histology of Stomach:-[5, 6]</vt:lpstr>
      <vt:lpstr>Physiology of Digestion:-[2] </vt:lpstr>
      <vt:lpstr>Factors Affecting Gastro Retention:-[7, 8]</vt:lpstr>
      <vt:lpstr>Ideal drug candidate for GRDD’s:-[7, 8]</vt:lpstr>
      <vt:lpstr>6. Approaches for gastro retentive drug delivery system:-[9, 10]</vt:lpstr>
      <vt:lpstr>PowerPoint Presentation</vt:lpstr>
      <vt:lpstr>PowerPoint Presentation</vt:lpstr>
      <vt:lpstr>PowerPoint Presentation</vt:lpstr>
      <vt:lpstr>PowerPoint Presentation</vt:lpstr>
      <vt:lpstr>7.  Evaluation of Gastro Retentive Drug Delivery System:-[11, 12] </vt:lpstr>
      <vt:lpstr>  8. Commercial Formulations of GRDD’s:-</vt:lpstr>
      <vt:lpstr>9. References:-</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and EVALUATION of Antifungal DRUG DELIVERY SYSTEM</dc:title>
  <dc:creator>Administrator</dc:creator>
  <cp:lastModifiedBy>bliss frnd</cp:lastModifiedBy>
  <cp:revision>67</cp:revision>
  <cp:lastPrinted>2023-03-27T05:20:32Z</cp:lastPrinted>
  <dcterms:created xsi:type="dcterms:W3CDTF">2023-03-20T16:51:06Z</dcterms:created>
  <dcterms:modified xsi:type="dcterms:W3CDTF">2023-04-08T09:37:30Z</dcterms:modified>
</cp:coreProperties>
</file>