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
  </p:notesMasterIdLst>
  <p:sldIdLst>
    <p:sldId id="257"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4248" autoAdjust="0"/>
  </p:normalViewPr>
  <p:slideViewPr>
    <p:cSldViewPr snapToGrid="0">
      <p:cViewPr>
        <p:scale>
          <a:sx n="75" d="100"/>
          <a:sy n="75" d="100"/>
        </p:scale>
        <p:origin x="1536" y="-1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D21B5-29E3-47F3-845B-612B4706EB96}" type="datetimeFigureOut">
              <a:rPr lang="en-US" smtClean="0"/>
              <a:t>5/1/2023</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C00B3-1246-42EF-A589-637F73D16816}" type="slidenum">
              <a:rPr lang="en-US" smtClean="0"/>
              <a:t>‹#›</a:t>
            </a:fld>
            <a:endParaRPr lang="en-US"/>
          </a:p>
        </p:txBody>
      </p:sp>
    </p:spTree>
    <p:extLst>
      <p:ext uri="{BB962C8B-B14F-4D97-AF65-F5344CB8AC3E}">
        <p14:creationId xmlns:p14="http://schemas.microsoft.com/office/powerpoint/2010/main" val="332705333"/>
      </p:ext>
    </p:extLst>
  </p:cSld>
  <p:clrMap bg1="lt1" tx1="dk1" bg2="lt2" tx2="dk2" accent1="accent1" accent2="accent2" accent3="accent3" accent4="accent4" accent5="accent5" accent6="accent6" hlink="hlink" folHlink="folHlink"/>
  <p:notesStyle>
    <a:lvl1pPr marL="0" algn="l" defTabSz="671804" rtl="0" eaLnBrk="1" latinLnBrk="0" hangingPunct="1">
      <a:defRPr sz="882" kern="1200">
        <a:solidFill>
          <a:schemeClr val="tx1"/>
        </a:solidFill>
        <a:latin typeface="+mn-lt"/>
        <a:ea typeface="+mn-ea"/>
        <a:cs typeface="+mn-cs"/>
      </a:defRPr>
    </a:lvl1pPr>
    <a:lvl2pPr marL="335902" algn="l" defTabSz="671804" rtl="0" eaLnBrk="1" latinLnBrk="0" hangingPunct="1">
      <a:defRPr sz="882" kern="1200">
        <a:solidFill>
          <a:schemeClr val="tx1"/>
        </a:solidFill>
        <a:latin typeface="+mn-lt"/>
        <a:ea typeface="+mn-ea"/>
        <a:cs typeface="+mn-cs"/>
      </a:defRPr>
    </a:lvl2pPr>
    <a:lvl3pPr marL="671804" algn="l" defTabSz="671804" rtl="0" eaLnBrk="1" latinLnBrk="0" hangingPunct="1">
      <a:defRPr sz="882" kern="1200">
        <a:solidFill>
          <a:schemeClr val="tx1"/>
        </a:solidFill>
        <a:latin typeface="+mn-lt"/>
        <a:ea typeface="+mn-ea"/>
        <a:cs typeface="+mn-cs"/>
      </a:defRPr>
    </a:lvl3pPr>
    <a:lvl4pPr marL="1007704" algn="l" defTabSz="671804" rtl="0" eaLnBrk="1" latinLnBrk="0" hangingPunct="1">
      <a:defRPr sz="882" kern="1200">
        <a:solidFill>
          <a:schemeClr val="tx1"/>
        </a:solidFill>
        <a:latin typeface="+mn-lt"/>
        <a:ea typeface="+mn-ea"/>
        <a:cs typeface="+mn-cs"/>
      </a:defRPr>
    </a:lvl4pPr>
    <a:lvl5pPr marL="1343605" algn="l" defTabSz="671804" rtl="0" eaLnBrk="1" latinLnBrk="0" hangingPunct="1">
      <a:defRPr sz="882" kern="1200">
        <a:solidFill>
          <a:schemeClr val="tx1"/>
        </a:solidFill>
        <a:latin typeface="+mn-lt"/>
        <a:ea typeface="+mn-ea"/>
        <a:cs typeface="+mn-cs"/>
      </a:defRPr>
    </a:lvl5pPr>
    <a:lvl6pPr marL="1679506" algn="l" defTabSz="671804" rtl="0" eaLnBrk="1" latinLnBrk="0" hangingPunct="1">
      <a:defRPr sz="882" kern="1200">
        <a:solidFill>
          <a:schemeClr val="tx1"/>
        </a:solidFill>
        <a:latin typeface="+mn-lt"/>
        <a:ea typeface="+mn-ea"/>
        <a:cs typeface="+mn-cs"/>
      </a:defRPr>
    </a:lvl6pPr>
    <a:lvl7pPr marL="2015406" algn="l" defTabSz="671804" rtl="0" eaLnBrk="1" latinLnBrk="0" hangingPunct="1">
      <a:defRPr sz="882" kern="1200">
        <a:solidFill>
          <a:schemeClr val="tx1"/>
        </a:solidFill>
        <a:latin typeface="+mn-lt"/>
        <a:ea typeface="+mn-ea"/>
        <a:cs typeface="+mn-cs"/>
      </a:defRPr>
    </a:lvl7pPr>
    <a:lvl8pPr marL="2351307" algn="l" defTabSz="671804" rtl="0" eaLnBrk="1" latinLnBrk="0" hangingPunct="1">
      <a:defRPr sz="882" kern="1200">
        <a:solidFill>
          <a:schemeClr val="tx1"/>
        </a:solidFill>
        <a:latin typeface="+mn-lt"/>
        <a:ea typeface="+mn-ea"/>
        <a:cs typeface="+mn-cs"/>
      </a:defRPr>
    </a:lvl8pPr>
    <a:lvl9pPr marL="2687211" algn="l" defTabSz="671804" rtl="0" eaLnBrk="1" latinLnBrk="0" hangingPunct="1">
      <a:defRPr sz="88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9CC1BD-C5B9-402D-BD60-4A889475457C}"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CCAA7-F8E8-42B9-A2E7-09EBFEA7B97B}" type="slidenum">
              <a:rPr lang="en-US" smtClean="0"/>
              <a:t>‹#›</a:t>
            </a:fld>
            <a:endParaRPr lang="en-US"/>
          </a:p>
        </p:txBody>
      </p:sp>
    </p:spTree>
    <p:extLst>
      <p:ext uri="{BB962C8B-B14F-4D97-AF65-F5344CB8AC3E}">
        <p14:creationId xmlns:p14="http://schemas.microsoft.com/office/powerpoint/2010/main" val="398100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CC1BD-C5B9-402D-BD60-4A889475457C}"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CCAA7-F8E8-42B9-A2E7-09EBFEA7B97B}" type="slidenum">
              <a:rPr lang="en-US" smtClean="0"/>
              <a:t>‹#›</a:t>
            </a:fld>
            <a:endParaRPr lang="en-US"/>
          </a:p>
        </p:txBody>
      </p:sp>
    </p:spTree>
    <p:extLst>
      <p:ext uri="{BB962C8B-B14F-4D97-AF65-F5344CB8AC3E}">
        <p14:creationId xmlns:p14="http://schemas.microsoft.com/office/powerpoint/2010/main" val="406264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CC1BD-C5B9-402D-BD60-4A889475457C}"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CCAA7-F8E8-42B9-A2E7-09EBFEA7B97B}" type="slidenum">
              <a:rPr lang="en-US" smtClean="0"/>
              <a:t>‹#›</a:t>
            </a:fld>
            <a:endParaRPr lang="en-US"/>
          </a:p>
        </p:txBody>
      </p:sp>
    </p:spTree>
    <p:extLst>
      <p:ext uri="{BB962C8B-B14F-4D97-AF65-F5344CB8AC3E}">
        <p14:creationId xmlns:p14="http://schemas.microsoft.com/office/powerpoint/2010/main" val="271834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CC1BD-C5B9-402D-BD60-4A889475457C}"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CCAA7-F8E8-42B9-A2E7-09EBFEA7B97B}" type="slidenum">
              <a:rPr lang="en-US" smtClean="0"/>
              <a:t>‹#›</a:t>
            </a:fld>
            <a:endParaRPr lang="en-US"/>
          </a:p>
        </p:txBody>
      </p:sp>
    </p:spTree>
    <p:extLst>
      <p:ext uri="{BB962C8B-B14F-4D97-AF65-F5344CB8AC3E}">
        <p14:creationId xmlns:p14="http://schemas.microsoft.com/office/powerpoint/2010/main" val="117933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CC1BD-C5B9-402D-BD60-4A889475457C}"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CCAA7-F8E8-42B9-A2E7-09EBFEA7B97B}" type="slidenum">
              <a:rPr lang="en-US" smtClean="0"/>
              <a:t>‹#›</a:t>
            </a:fld>
            <a:endParaRPr lang="en-US"/>
          </a:p>
        </p:txBody>
      </p:sp>
    </p:spTree>
    <p:extLst>
      <p:ext uri="{BB962C8B-B14F-4D97-AF65-F5344CB8AC3E}">
        <p14:creationId xmlns:p14="http://schemas.microsoft.com/office/powerpoint/2010/main" val="273525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CC1BD-C5B9-402D-BD60-4A889475457C}"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CCAA7-F8E8-42B9-A2E7-09EBFEA7B97B}" type="slidenum">
              <a:rPr lang="en-US" smtClean="0"/>
              <a:t>‹#›</a:t>
            </a:fld>
            <a:endParaRPr lang="en-US"/>
          </a:p>
        </p:txBody>
      </p:sp>
    </p:spTree>
    <p:extLst>
      <p:ext uri="{BB962C8B-B14F-4D97-AF65-F5344CB8AC3E}">
        <p14:creationId xmlns:p14="http://schemas.microsoft.com/office/powerpoint/2010/main" val="179640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9CC1BD-C5B9-402D-BD60-4A889475457C}"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CCAA7-F8E8-42B9-A2E7-09EBFEA7B97B}" type="slidenum">
              <a:rPr lang="en-US" smtClean="0"/>
              <a:t>‹#›</a:t>
            </a:fld>
            <a:endParaRPr lang="en-US"/>
          </a:p>
        </p:txBody>
      </p:sp>
    </p:spTree>
    <p:extLst>
      <p:ext uri="{BB962C8B-B14F-4D97-AF65-F5344CB8AC3E}">
        <p14:creationId xmlns:p14="http://schemas.microsoft.com/office/powerpoint/2010/main" val="63487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9CC1BD-C5B9-402D-BD60-4A889475457C}"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CCAA7-F8E8-42B9-A2E7-09EBFEA7B97B}" type="slidenum">
              <a:rPr lang="en-US" smtClean="0"/>
              <a:t>‹#›</a:t>
            </a:fld>
            <a:endParaRPr lang="en-US"/>
          </a:p>
        </p:txBody>
      </p:sp>
    </p:spTree>
    <p:extLst>
      <p:ext uri="{BB962C8B-B14F-4D97-AF65-F5344CB8AC3E}">
        <p14:creationId xmlns:p14="http://schemas.microsoft.com/office/powerpoint/2010/main" val="104266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CC1BD-C5B9-402D-BD60-4A889475457C}" type="datetimeFigureOut">
              <a:rPr lang="en-US" smtClean="0"/>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CCAA7-F8E8-42B9-A2E7-09EBFEA7B97B}" type="slidenum">
              <a:rPr lang="en-US" smtClean="0"/>
              <a:t>‹#›</a:t>
            </a:fld>
            <a:endParaRPr lang="en-US"/>
          </a:p>
        </p:txBody>
      </p:sp>
    </p:spTree>
    <p:extLst>
      <p:ext uri="{BB962C8B-B14F-4D97-AF65-F5344CB8AC3E}">
        <p14:creationId xmlns:p14="http://schemas.microsoft.com/office/powerpoint/2010/main" val="116450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D9CC1BD-C5B9-402D-BD60-4A889475457C}"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CCAA7-F8E8-42B9-A2E7-09EBFEA7B97B}" type="slidenum">
              <a:rPr lang="en-US" smtClean="0"/>
              <a:t>‹#›</a:t>
            </a:fld>
            <a:endParaRPr lang="en-US"/>
          </a:p>
        </p:txBody>
      </p:sp>
    </p:spTree>
    <p:extLst>
      <p:ext uri="{BB962C8B-B14F-4D97-AF65-F5344CB8AC3E}">
        <p14:creationId xmlns:p14="http://schemas.microsoft.com/office/powerpoint/2010/main" val="314751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D9CC1BD-C5B9-402D-BD60-4A889475457C}"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CCAA7-F8E8-42B9-A2E7-09EBFEA7B97B}" type="slidenum">
              <a:rPr lang="en-US" smtClean="0"/>
              <a:t>‹#›</a:t>
            </a:fld>
            <a:endParaRPr lang="en-US"/>
          </a:p>
        </p:txBody>
      </p:sp>
    </p:spTree>
    <p:extLst>
      <p:ext uri="{BB962C8B-B14F-4D97-AF65-F5344CB8AC3E}">
        <p14:creationId xmlns:p14="http://schemas.microsoft.com/office/powerpoint/2010/main" val="88406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D9CC1BD-C5B9-402D-BD60-4A889475457C}" type="datetimeFigureOut">
              <a:rPr lang="en-US" smtClean="0"/>
              <a:t>5/1/2023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C7CCAA7-F8E8-42B9-A2E7-09EBFEA7B97B}" type="slidenum">
              <a:rPr lang="en-US" smtClean="0"/>
              <a:t>‹#›</a:t>
            </a:fld>
            <a:endParaRPr lang="en-US"/>
          </a:p>
        </p:txBody>
      </p:sp>
    </p:spTree>
    <p:extLst>
      <p:ext uri="{BB962C8B-B14F-4D97-AF65-F5344CB8AC3E}">
        <p14:creationId xmlns:p14="http://schemas.microsoft.com/office/powerpoint/2010/main" val="3474446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44">
            <a:extLst>
              <a:ext uri="{FF2B5EF4-FFF2-40B4-BE49-F238E27FC236}">
                <a16:creationId xmlns="" xmlns:a16="http://schemas.microsoft.com/office/drawing/2014/main" id="{E8EFF590-AD7A-CF35-25DD-D09E422C03BA}"/>
              </a:ext>
            </a:extLst>
          </p:cNvPr>
          <p:cNvSpPr/>
          <p:nvPr/>
        </p:nvSpPr>
        <p:spPr>
          <a:xfrm>
            <a:off x="155701" y="1459509"/>
            <a:ext cx="1600200" cy="237647"/>
          </a:xfrm>
          <a:prstGeom prst="roundRect">
            <a:avLst/>
          </a:prstGeom>
          <a:solidFill>
            <a:srgbClr val="C7B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a:solidFill>
                  <a:schemeClr val="tx1"/>
                </a:solidFill>
                <a:latin typeface="Arial" panose="020B0604020202020204" pitchFamily="34" charset="0"/>
                <a:cs typeface="Arial" panose="020B0604020202020204" pitchFamily="34" charset="0"/>
              </a:rPr>
              <a:t>Abstract</a:t>
            </a:r>
          </a:p>
        </p:txBody>
      </p:sp>
      <p:sp>
        <p:nvSpPr>
          <p:cNvPr id="10" name="Rectangle: Rounded Corners 44">
            <a:extLst>
              <a:ext uri="{FF2B5EF4-FFF2-40B4-BE49-F238E27FC236}">
                <a16:creationId xmlns="" xmlns:a16="http://schemas.microsoft.com/office/drawing/2014/main" id="{3DE64FE9-0400-0CB2-275B-5468F74A98F8}"/>
              </a:ext>
            </a:extLst>
          </p:cNvPr>
          <p:cNvSpPr/>
          <p:nvPr/>
        </p:nvSpPr>
        <p:spPr>
          <a:xfrm>
            <a:off x="3638107" y="1473721"/>
            <a:ext cx="1028699" cy="237647"/>
          </a:xfrm>
          <a:prstGeom prst="roundRect">
            <a:avLst/>
          </a:prstGeom>
          <a:solidFill>
            <a:srgbClr val="C7B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a:solidFill>
                  <a:schemeClr val="tx1"/>
                </a:solidFill>
                <a:latin typeface="Arial" panose="020B0604020202020204" pitchFamily="34" charset="0"/>
                <a:cs typeface="Arial" panose="020B0604020202020204" pitchFamily="34" charset="0"/>
              </a:rPr>
              <a:t>Objectives</a:t>
            </a:r>
          </a:p>
        </p:txBody>
      </p:sp>
      <p:sp>
        <p:nvSpPr>
          <p:cNvPr id="11" name="TextBox 10">
            <a:extLst>
              <a:ext uri="{FF2B5EF4-FFF2-40B4-BE49-F238E27FC236}">
                <a16:creationId xmlns="" xmlns:a16="http://schemas.microsoft.com/office/drawing/2014/main" id="{87A4B17D-50C7-6947-F5DA-45103A03974F}"/>
              </a:ext>
            </a:extLst>
          </p:cNvPr>
          <p:cNvSpPr txBox="1"/>
          <p:nvPr/>
        </p:nvSpPr>
        <p:spPr>
          <a:xfrm>
            <a:off x="3600308" y="1782138"/>
            <a:ext cx="3112297" cy="646331"/>
          </a:xfrm>
          <a:prstGeom prst="rect">
            <a:avLst/>
          </a:prstGeom>
          <a:noFill/>
        </p:spPr>
        <p:txBody>
          <a:bodyPr wrap="square">
            <a:spAutoFit/>
          </a:bodyPr>
          <a:lstStyle/>
          <a:p>
            <a:pPr algn="just"/>
            <a:r>
              <a:rPr lang="en-US" sz="900" dirty="0">
                <a:latin typeface="Times New Roman" panose="02020603050405020304" pitchFamily="18" charset="0"/>
                <a:cs typeface="Times New Roman" panose="02020603050405020304" pitchFamily="18" charset="0"/>
              </a:rPr>
              <a:t>To assess the </a:t>
            </a:r>
            <a:r>
              <a:rPr lang="en-US" sz="900" dirty="0" smtClean="0">
                <a:latin typeface="Times New Roman" panose="02020603050405020304" pitchFamily="18" charset="0"/>
                <a:cs typeface="Times New Roman" panose="02020603050405020304" pitchFamily="18" charset="0"/>
              </a:rPr>
              <a:t>performance of mixed </a:t>
            </a:r>
            <a:r>
              <a:rPr lang="en-US" sz="900" dirty="0">
                <a:latin typeface="Times New Roman" panose="02020603050405020304" pitchFamily="18" charset="0"/>
                <a:cs typeface="Times New Roman" panose="02020603050405020304" pitchFamily="18" charset="0"/>
              </a:rPr>
              <a:t>cation perovskite solar cells with the incorporation of blended organic LPL materials (i.e., TMB and PPT).</a:t>
            </a:r>
          </a:p>
          <a:p>
            <a:pPr algn="just"/>
            <a:endParaRPr lang="en-US" sz="900" dirty="0">
              <a:latin typeface="Times New Roman" panose="02020603050405020304" pitchFamily="18" charset="0"/>
              <a:cs typeface="Times New Roman" panose="02020603050405020304" pitchFamily="18" charset="0"/>
            </a:endParaRPr>
          </a:p>
        </p:txBody>
      </p:sp>
      <p:sp>
        <p:nvSpPr>
          <p:cNvPr id="12" name="Rectangle: Rounded Corners 44">
            <a:extLst>
              <a:ext uri="{FF2B5EF4-FFF2-40B4-BE49-F238E27FC236}">
                <a16:creationId xmlns="" xmlns:a16="http://schemas.microsoft.com/office/drawing/2014/main" id="{B2559F5B-8146-6FB1-0BDC-CBB7EAFF5FC5}"/>
              </a:ext>
            </a:extLst>
          </p:cNvPr>
          <p:cNvSpPr/>
          <p:nvPr/>
        </p:nvSpPr>
        <p:spPr>
          <a:xfrm>
            <a:off x="3638107" y="2365947"/>
            <a:ext cx="1373013" cy="308675"/>
          </a:xfrm>
          <a:prstGeom prst="roundRect">
            <a:avLst/>
          </a:prstGeom>
          <a:solidFill>
            <a:srgbClr val="C7B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a:solidFill>
                  <a:schemeClr val="tx1"/>
                </a:solidFill>
                <a:latin typeface="Arial" panose="020B0604020202020204" pitchFamily="34" charset="0"/>
                <a:cs typeface="Arial" panose="020B0604020202020204" pitchFamily="34" charset="0"/>
              </a:rPr>
              <a:t>Highlights of LPL </a:t>
            </a:r>
          </a:p>
        </p:txBody>
      </p:sp>
      <p:sp>
        <p:nvSpPr>
          <p:cNvPr id="13" name="TextBox 12">
            <a:extLst>
              <a:ext uri="{FF2B5EF4-FFF2-40B4-BE49-F238E27FC236}">
                <a16:creationId xmlns="" xmlns:a16="http://schemas.microsoft.com/office/drawing/2014/main" id="{E3210934-79C6-F5CC-2F6C-72A5E03FB9A1}"/>
              </a:ext>
            </a:extLst>
          </p:cNvPr>
          <p:cNvSpPr txBox="1"/>
          <p:nvPr/>
        </p:nvSpPr>
        <p:spPr>
          <a:xfrm>
            <a:off x="3563981" y="2744706"/>
            <a:ext cx="1654244" cy="1200329"/>
          </a:xfrm>
          <a:prstGeom prst="rect">
            <a:avLst/>
          </a:prstGeom>
          <a:noFill/>
        </p:spPr>
        <p:txBody>
          <a:bodyPr wrap="square">
            <a:spAutoFit/>
          </a:bodyPr>
          <a:lstStyle/>
          <a:p>
            <a:pPr marL="165121" indent="-165121" algn="just">
              <a:buFont typeface="Wingdings" panose="05000000000000000000" pitchFamily="2" charset="2"/>
              <a:buChar char="ü"/>
            </a:pPr>
            <a:r>
              <a:rPr lang="en-IN" sz="900" dirty="0">
                <a:latin typeface="Times New Roman" panose="02020603050405020304" pitchFamily="18" charset="0"/>
                <a:ea typeface="Calibri" panose="020F0502020204030204" pitchFamily="34" charset="0"/>
                <a:cs typeface="Times New Roman" panose="02020603050405020304" pitchFamily="18" charset="0"/>
              </a:rPr>
              <a:t> </a:t>
            </a:r>
            <a:r>
              <a:rPr lang="en-IN" sz="900"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Emission of light </a:t>
            </a:r>
            <a:r>
              <a:rPr lang="en-IN" sz="900" dirty="0">
                <a:latin typeface="Times New Roman" panose="02020603050405020304" pitchFamily="18" charset="0"/>
                <a:ea typeface="Calibri" panose="020F0502020204030204" pitchFamily="34" charset="0"/>
                <a:cs typeface="Times New Roman" panose="02020603050405020304" pitchFamily="18" charset="0"/>
              </a:rPr>
              <a:t>from a material at a specific wavelength</a:t>
            </a:r>
          </a:p>
          <a:p>
            <a:pPr algn="just"/>
            <a:endParaRPr lang="en-IN" sz="900" dirty="0">
              <a:latin typeface="Times New Roman" panose="02020603050405020304" pitchFamily="18" charset="0"/>
              <a:cs typeface="Times New Roman" panose="02020603050405020304" pitchFamily="18" charset="0"/>
            </a:endParaRPr>
          </a:p>
          <a:p>
            <a:pPr marL="165121" indent="-165121" algn="just">
              <a:buFont typeface="Wingdings" panose="05000000000000000000" pitchFamily="2" charset="2"/>
              <a:buChar char="ü"/>
            </a:pPr>
            <a:r>
              <a:rPr lang="en-US" sz="900" dirty="0">
                <a:latin typeface="Times New Roman" panose="02020603050405020304" pitchFamily="18" charset="0"/>
                <a:cs typeface="Times New Roman" panose="02020603050405020304" pitchFamily="18" charset="0"/>
              </a:rPr>
              <a:t>This material has the </a:t>
            </a:r>
            <a:r>
              <a:rPr lang="en-US" sz="900" dirty="0">
                <a:solidFill>
                  <a:schemeClr val="accent1"/>
                </a:solidFill>
                <a:latin typeface="Times New Roman" panose="02020603050405020304" pitchFamily="18" charset="0"/>
                <a:cs typeface="Times New Roman" panose="02020603050405020304" pitchFamily="18" charset="0"/>
              </a:rPr>
              <a:t>ability to glow in the dark </a:t>
            </a:r>
            <a:r>
              <a:rPr lang="en-US" sz="900" dirty="0">
                <a:latin typeface="Times New Roman" panose="02020603050405020304" pitchFamily="18" charset="0"/>
                <a:cs typeface="Times New Roman" panose="02020603050405020304" pitchFamily="18" charset="0"/>
              </a:rPr>
              <a:t>after being excited by the light</a:t>
            </a:r>
          </a:p>
          <a:p>
            <a:pPr algn="just"/>
            <a:endParaRPr lang="en-US" sz="900" dirty="0">
              <a:latin typeface="Times New Roman" panose="02020603050405020304" pitchFamily="18" charset="0"/>
              <a:cs typeface="Times New Roman" panose="02020603050405020304" pitchFamily="18" charset="0"/>
            </a:endParaRPr>
          </a:p>
        </p:txBody>
      </p:sp>
      <p:sp>
        <p:nvSpPr>
          <p:cNvPr id="14" name="Rectangle: Rounded Corners 44">
            <a:extLst>
              <a:ext uri="{FF2B5EF4-FFF2-40B4-BE49-F238E27FC236}">
                <a16:creationId xmlns="" xmlns:a16="http://schemas.microsoft.com/office/drawing/2014/main" id="{FAE99A21-98E1-DA2E-1E3D-64F0698117D5}"/>
              </a:ext>
            </a:extLst>
          </p:cNvPr>
          <p:cNvSpPr/>
          <p:nvPr/>
        </p:nvSpPr>
        <p:spPr>
          <a:xfrm>
            <a:off x="127632" y="3877649"/>
            <a:ext cx="1917907" cy="237647"/>
          </a:xfrm>
          <a:prstGeom prst="roundRect">
            <a:avLst/>
          </a:prstGeom>
          <a:solidFill>
            <a:srgbClr val="C7B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a:solidFill>
                  <a:schemeClr val="tx1"/>
                </a:solidFill>
                <a:latin typeface="Arial" panose="020B0604020202020204" pitchFamily="34" charset="0"/>
                <a:cs typeface="Arial" panose="020B0604020202020204" pitchFamily="34" charset="0"/>
              </a:rPr>
              <a:t>Methodology</a:t>
            </a:r>
          </a:p>
        </p:txBody>
      </p:sp>
      <p:grpSp>
        <p:nvGrpSpPr>
          <p:cNvPr id="15" name="Group 14">
            <a:extLst>
              <a:ext uri="{FF2B5EF4-FFF2-40B4-BE49-F238E27FC236}">
                <a16:creationId xmlns="" xmlns:a16="http://schemas.microsoft.com/office/drawing/2014/main" id="{93584908-EF38-62D1-1983-C5995FBF2298}"/>
              </a:ext>
            </a:extLst>
          </p:cNvPr>
          <p:cNvGrpSpPr/>
          <p:nvPr/>
        </p:nvGrpSpPr>
        <p:grpSpPr>
          <a:xfrm>
            <a:off x="131318" y="4218670"/>
            <a:ext cx="6653549" cy="641239"/>
            <a:chOff x="5642787" y="1987717"/>
            <a:chExt cx="7848999" cy="641239"/>
          </a:xfrm>
        </p:grpSpPr>
        <p:sp>
          <p:nvSpPr>
            <p:cNvPr id="16" name="Rectangle: Rounded Corners 15">
              <a:extLst>
                <a:ext uri="{FF2B5EF4-FFF2-40B4-BE49-F238E27FC236}">
                  <a16:creationId xmlns="" xmlns:a16="http://schemas.microsoft.com/office/drawing/2014/main" id="{1AC2E3C2-5828-A427-2115-65C1815B47F4}"/>
                </a:ext>
              </a:extLst>
            </p:cNvPr>
            <p:cNvSpPr/>
            <p:nvPr/>
          </p:nvSpPr>
          <p:spPr>
            <a:xfrm>
              <a:off x="5642787" y="1995039"/>
              <a:ext cx="985731" cy="6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Preparation of LPL </a:t>
              </a:r>
            </a:p>
          </p:txBody>
        </p:sp>
        <p:sp>
          <p:nvSpPr>
            <p:cNvPr id="17" name="Rectangle: Rounded Corners 16">
              <a:extLst>
                <a:ext uri="{FF2B5EF4-FFF2-40B4-BE49-F238E27FC236}">
                  <a16:creationId xmlns="" xmlns:a16="http://schemas.microsoft.com/office/drawing/2014/main" id="{9AE19572-0706-DC28-679E-FC8B6B78B8ED}"/>
                </a:ext>
              </a:extLst>
            </p:cNvPr>
            <p:cNvSpPr/>
            <p:nvPr/>
          </p:nvSpPr>
          <p:spPr>
            <a:xfrm>
              <a:off x="8324845" y="1987717"/>
              <a:ext cx="1122188" cy="6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Add 2% of DMSO </a:t>
              </a:r>
            </a:p>
          </p:txBody>
        </p:sp>
        <p:sp>
          <p:nvSpPr>
            <p:cNvPr id="18" name="Rectangle: Rounded Corners 17">
              <a:extLst>
                <a:ext uri="{FF2B5EF4-FFF2-40B4-BE49-F238E27FC236}">
                  <a16:creationId xmlns="" xmlns:a16="http://schemas.microsoft.com/office/drawing/2014/main" id="{176B6DA8-B4D7-C37A-AB9F-486268E03446}"/>
                </a:ext>
              </a:extLst>
            </p:cNvPr>
            <p:cNvSpPr/>
            <p:nvPr/>
          </p:nvSpPr>
          <p:spPr>
            <a:xfrm>
              <a:off x="9792625" y="2034455"/>
              <a:ext cx="1195588" cy="518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Spin-coating (layer by layer)</a:t>
              </a:r>
            </a:p>
          </p:txBody>
        </p:sp>
        <p:sp>
          <p:nvSpPr>
            <p:cNvPr id="19" name="Rectangle: Rounded Corners 18">
              <a:extLst>
                <a:ext uri="{FF2B5EF4-FFF2-40B4-BE49-F238E27FC236}">
                  <a16:creationId xmlns="" xmlns:a16="http://schemas.microsoft.com/office/drawing/2014/main" id="{B4A7E7E6-4EF8-43CC-3C85-734E8CC3F14A}"/>
                </a:ext>
              </a:extLst>
            </p:cNvPr>
            <p:cNvSpPr/>
            <p:nvPr/>
          </p:nvSpPr>
          <p:spPr>
            <a:xfrm>
              <a:off x="6988712" y="2004994"/>
              <a:ext cx="985731" cy="6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Synthesis of FAMAPbI3 Perovskite</a:t>
              </a:r>
            </a:p>
          </p:txBody>
        </p:sp>
        <p:sp>
          <p:nvSpPr>
            <p:cNvPr id="20" name="Rectangle: Rounded Corners 19">
              <a:extLst>
                <a:ext uri="{FF2B5EF4-FFF2-40B4-BE49-F238E27FC236}">
                  <a16:creationId xmlns="" xmlns:a16="http://schemas.microsoft.com/office/drawing/2014/main" id="{7CE18B52-2257-04B2-DA97-53157E67E8EF}"/>
                </a:ext>
              </a:extLst>
            </p:cNvPr>
            <p:cNvSpPr/>
            <p:nvPr/>
          </p:nvSpPr>
          <p:spPr>
            <a:xfrm>
              <a:off x="12402484" y="2044836"/>
              <a:ext cx="1089302" cy="518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Data Analysis</a:t>
              </a:r>
            </a:p>
            <a:p>
              <a:pPr algn="ctr"/>
              <a:r>
                <a:rPr lang="en-US" sz="900" dirty="0"/>
                <a:t>I-V  Analysis</a:t>
              </a:r>
            </a:p>
            <a:p>
              <a:pPr algn="ctr"/>
              <a:r>
                <a:rPr lang="en-US" sz="900" dirty="0"/>
                <a:t>XRD, SEM</a:t>
              </a:r>
            </a:p>
          </p:txBody>
        </p:sp>
        <p:sp>
          <p:nvSpPr>
            <p:cNvPr id="21" name="Arrow: Right 20">
              <a:extLst>
                <a:ext uri="{FF2B5EF4-FFF2-40B4-BE49-F238E27FC236}">
                  <a16:creationId xmlns="" xmlns:a16="http://schemas.microsoft.com/office/drawing/2014/main" id="{5ECD46C9-D958-0F68-928C-E332650AEF6C}"/>
                </a:ext>
              </a:extLst>
            </p:cNvPr>
            <p:cNvSpPr/>
            <p:nvPr/>
          </p:nvSpPr>
          <p:spPr>
            <a:xfrm>
              <a:off x="6650064" y="2237932"/>
              <a:ext cx="350402" cy="20784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66"/>
            </a:p>
          </p:txBody>
        </p:sp>
        <p:sp>
          <p:nvSpPr>
            <p:cNvPr id="22" name="Arrow: Right 21">
              <a:extLst>
                <a:ext uri="{FF2B5EF4-FFF2-40B4-BE49-F238E27FC236}">
                  <a16:creationId xmlns="" xmlns:a16="http://schemas.microsoft.com/office/drawing/2014/main" id="{281F891D-9CBA-6C6A-B5C4-6D260A64F6D2}"/>
                </a:ext>
              </a:extLst>
            </p:cNvPr>
            <p:cNvSpPr/>
            <p:nvPr/>
          </p:nvSpPr>
          <p:spPr>
            <a:xfrm>
              <a:off x="7974443" y="2240025"/>
              <a:ext cx="350402" cy="17627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66"/>
            </a:p>
          </p:txBody>
        </p:sp>
      </p:grpSp>
      <p:sp>
        <p:nvSpPr>
          <p:cNvPr id="26" name="Rectangle: Rounded Corners 25">
            <a:extLst>
              <a:ext uri="{FF2B5EF4-FFF2-40B4-BE49-F238E27FC236}">
                <a16:creationId xmlns="" xmlns:a16="http://schemas.microsoft.com/office/drawing/2014/main" id="{8AB7E7D4-7D56-83A7-DF2A-A2914806DAAE}"/>
              </a:ext>
            </a:extLst>
          </p:cNvPr>
          <p:cNvSpPr/>
          <p:nvPr/>
        </p:nvSpPr>
        <p:spPr>
          <a:xfrm>
            <a:off x="4894974" y="4267104"/>
            <a:ext cx="760606" cy="502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Fabrication of Device</a:t>
            </a:r>
          </a:p>
        </p:txBody>
      </p:sp>
      <p:sp>
        <p:nvSpPr>
          <p:cNvPr id="27" name="Rectangle: Rounded Corners 44">
            <a:extLst>
              <a:ext uri="{FF2B5EF4-FFF2-40B4-BE49-F238E27FC236}">
                <a16:creationId xmlns="" xmlns:a16="http://schemas.microsoft.com/office/drawing/2014/main" id="{BB93F66D-010A-03F4-52B8-D89BE344F652}"/>
              </a:ext>
            </a:extLst>
          </p:cNvPr>
          <p:cNvSpPr/>
          <p:nvPr/>
        </p:nvSpPr>
        <p:spPr>
          <a:xfrm>
            <a:off x="127632" y="5044616"/>
            <a:ext cx="3049897" cy="32970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smtClean="0">
                <a:solidFill>
                  <a:schemeClr val="tx1"/>
                </a:solidFill>
                <a:latin typeface="Arial" panose="020B0604020202020204" pitchFamily="34" charset="0"/>
                <a:cs typeface="Arial" panose="020B0604020202020204" pitchFamily="34" charset="0"/>
              </a:rPr>
              <a:t>Results and discussion</a:t>
            </a:r>
            <a:endParaRPr lang="en-IN" sz="900" b="1" dirty="0">
              <a:solidFill>
                <a:schemeClr val="tx1"/>
              </a:solidFill>
              <a:latin typeface="Arial" panose="020B0604020202020204" pitchFamily="34" charset="0"/>
              <a:cs typeface="Arial" panose="020B0604020202020204" pitchFamily="34" charset="0"/>
            </a:endParaRPr>
          </a:p>
        </p:txBody>
      </p:sp>
      <p:sp>
        <p:nvSpPr>
          <p:cNvPr id="39" name="Rectangle: Rounded Corners 38">
            <a:extLst>
              <a:ext uri="{FF2B5EF4-FFF2-40B4-BE49-F238E27FC236}">
                <a16:creationId xmlns="" xmlns:a16="http://schemas.microsoft.com/office/drawing/2014/main" id="{592024F2-9920-FBC0-B999-C951836B2778}"/>
              </a:ext>
            </a:extLst>
          </p:cNvPr>
          <p:cNvSpPr/>
          <p:nvPr/>
        </p:nvSpPr>
        <p:spPr>
          <a:xfrm>
            <a:off x="3967519" y="7129792"/>
            <a:ext cx="1813603" cy="346322"/>
          </a:xfrm>
          <a:prstGeom prst="roundRect">
            <a:avLst/>
          </a:prstGeom>
          <a:solidFill>
            <a:srgbClr val="C7B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a:solidFill>
                  <a:schemeClr val="tx1"/>
                </a:solidFill>
                <a:latin typeface="Arial" panose="020B0604020202020204" pitchFamily="34" charset="0"/>
                <a:cs typeface="Arial" panose="020B0604020202020204" pitchFamily="34" charset="0"/>
              </a:rPr>
              <a:t>Conclusion </a:t>
            </a:r>
          </a:p>
        </p:txBody>
      </p:sp>
      <p:sp>
        <p:nvSpPr>
          <p:cNvPr id="40" name="TextBox 39">
            <a:extLst>
              <a:ext uri="{FF2B5EF4-FFF2-40B4-BE49-F238E27FC236}">
                <a16:creationId xmlns="" xmlns:a16="http://schemas.microsoft.com/office/drawing/2014/main" id="{AAED21EC-48EA-42A3-AD6D-72471A405D50}"/>
              </a:ext>
            </a:extLst>
          </p:cNvPr>
          <p:cNvSpPr txBox="1"/>
          <p:nvPr/>
        </p:nvSpPr>
        <p:spPr>
          <a:xfrm>
            <a:off x="3947220" y="7489350"/>
            <a:ext cx="2866083" cy="1892826"/>
          </a:xfrm>
          <a:prstGeom prst="rect">
            <a:avLst/>
          </a:prstGeom>
          <a:solidFill>
            <a:schemeClr val="accent5">
              <a:lumMod val="20000"/>
              <a:lumOff val="80000"/>
            </a:schemeClr>
          </a:solidFill>
        </p:spPr>
        <p:txBody>
          <a:bodyPr wrap="square">
            <a:spAutoFit/>
          </a:bodyPr>
          <a:lstStyle/>
          <a:p>
            <a:pPr algn="just"/>
            <a:r>
              <a:rPr lang="en-US" sz="900" dirty="0">
                <a:latin typeface="Times New Roman" panose="02020603050405020304" pitchFamily="18" charset="0"/>
                <a:cs typeface="Times New Roman" panose="02020603050405020304" pitchFamily="18" charset="0"/>
              </a:rPr>
              <a:t>The FAMAPbI3 based perovskite material has been </a:t>
            </a:r>
            <a:r>
              <a:rPr lang="en-US" sz="900" dirty="0" smtClean="0">
                <a:latin typeface="Times New Roman" panose="02020603050405020304" pitchFamily="18" charset="0"/>
                <a:cs typeface="Times New Roman" panose="02020603050405020304" pitchFamily="18" charset="0"/>
              </a:rPr>
              <a:t>successfully </a:t>
            </a:r>
            <a:r>
              <a:rPr lang="en-US" sz="900" dirty="0">
                <a:latin typeface="Times New Roman" panose="02020603050405020304" pitchFamily="18" charset="0"/>
                <a:cs typeface="Times New Roman" panose="02020603050405020304" pitchFamily="18" charset="0"/>
              </a:rPr>
              <a:t>synthesized under in-room ambient </a:t>
            </a:r>
            <a:r>
              <a:rPr lang="en-US" sz="900" dirty="0" smtClean="0">
                <a:latin typeface="Times New Roman" panose="02020603050405020304" pitchFamily="18" charset="0"/>
                <a:cs typeface="Times New Roman" panose="02020603050405020304" pitchFamily="18" charset="0"/>
              </a:rPr>
              <a:t>conditions. The </a:t>
            </a:r>
            <a:r>
              <a:rPr lang="en-US" sz="900" dirty="0">
                <a:latin typeface="Times New Roman" panose="02020603050405020304" pitchFamily="18" charset="0"/>
                <a:cs typeface="Times New Roman" panose="02020603050405020304" pitchFamily="18" charset="0"/>
              </a:rPr>
              <a:t>synthesized material is characterized under various techniques such as:, SEM, XRD,  PL spectroscopy.</a:t>
            </a:r>
          </a:p>
          <a:p>
            <a:pPr algn="just"/>
            <a:r>
              <a:rPr lang="en-US" sz="900" dirty="0">
                <a:latin typeface="Times New Roman" panose="02020603050405020304" pitchFamily="18" charset="0"/>
                <a:cs typeface="Times New Roman" panose="02020603050405020304" pitchFamily="18" charset="0"/>
              </a:rPr>
              <a:t>Long persistent luminescent (LPL) materials  as an afterglow effect (ETL) has been studies and </a:t>
            </a:r>
            <a:r>
              <a:rPr lang="en-US" sz="900" dirty="0" smtClean="0">
                <a:latin typeface="Times New Roman" panose="02020603050405020304" pitchFamily="18" charset="0"/>
                <a:cs typeface="Times New Roman" panose="02020603050405020304" pitchFamily="18" charset="0"/>
              </a:rPr>
              <a:t>characterized. Due </a:t>
            </a:r>
            <a:r>
              <a:rPr lang="en-US" sz="900" dirty="0">
                <a:latin typeface="Times New Roman" panose="02020603050405020304" pitchFamily="18" charset="0"/>
                <a:cs typeface="Times New Roman" panose="02020603050405020304" pitchFamily="18" charset="0"/>
              </a:rPr>
              <a:t>to  afterglow mechanisms of </a:t>
            </a:r>
            <a:r>
              <a:rPr lang="en-US" sz="900" dirty="0" smtClean="0">
                <a:latin typeface="Times New Roman" panose="02020603050405020304" pitchFamily="18" charset="0"/>
                <a:cs typeface="Times New Roman" panose="02020603050405020304" pitchFamily="18" charset="0"/>
              </a:rPr>
              <a:t>LPLs, they are </a:t>
            </a:r>
            <a:r>
              <a:rPr lang="en-US" sz="900" dirty="0">
                <a:latin typeface="Times New Roman" panose="02020603050405020304" pitchFamily="18" charset="0"/>
                <a:cs typeface="Times New Roman" panose="02020603050405020304" pitchFamily="18" charset="0"/>
              </a:rPr>
              <a:t>being </a:t>
            </a:r>
            <a:r>
              <a:rPr lang="en-US" sz="900" dirty="0" smtClean="0">
                <a:latin typeface="Times New Roman" panose="02020603050405020304" pitchFamily="18" charset="0"/>
                <a:cs typeface="Times New Roman" panose="02020603050405020304" pitchFamily="18" charset="0"/>
              </a:rPr>
              <a:t>in the </a:t>
            </a:r>
            <a:r>
              <a:rPr lang="en-US" sz="900" dirty="0">
                <a:latin typeface="Times New Roman" panose="02020603050405020304" pitchFamily="18" charset="0"/>
                <a:cs typeface="Times New Roman" panose="02020603050405020304" pitchFamily="18" charset="0"/>
              </a:rPr>
              <a:t>design of the PSC in future.</a:t>
            </a:r>
          </a:p>
          <a:p>
            <a:pPr algn="just"/>
            <a:r>
              <a:rPr lang="en-US" sz="900" dirty="0">
                <a:latin typeface="Times New Roman" panose="02020603050405020304" pitchFamily="18" charset="0"/>
                <a:cs typeface="Times New Roman" panose="02020603050405020304" pitchFamily="18" charset="0"/>
              </a:rPr>
              <a:t>In this work, we present perovskite solar cells that can generate electricity like DSSC </a:t>
            </a:r>
            <a:r>
              <a:rPr lang="en-US" sz="900" dirty="0" smtClean="0">
                <a:latin typeface="Times New Roman" panose="02020603050405020304" pitchFamily="18" charset="0"/>
                <a:cs typeface="Times New Roman" panose="02020603050405020304" pitchFamily="18" charset="0"/>
              </a:rPr>
              <a:t>in </a:t>
            </a:r>
            <a:r>
              <a:rPr lang="en-US" sz="900" dirty="0">
                <a:latin typeface="Times New Roman" panose="02020603050405020304" pitchFamily="18" charset="0"/>
                <a:cs typeface="Times New Roman" panose="02020603050405020304" pitchFamily="18" charset="0"/>
              </a:rPr>
              <a:t>the daytime and in the dark by incorporating long persistence </a:t>
            </a:r>
            <a:r>
              <a:rPr lang="en-US" sz="900" dirty="0" smtClean="0">
                <a:latin typeface="Times New Roman" panose="02020603050405020304" pitchFamily="18" charset="0"/>
                <a:cs typeface="Times New Roman" panose="02020603050405020304" pitchFamily="18" charset="0"/>
              </a:rPr>
              <a:t>luminescence material.</a:t>
            </a:r>
            <a:endParaRPr lang="en-US" sz="9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 xmlns:a16="http://schemas.microsoft.com/office/drawing/2014/main" id="{D4CB05AF-5DBC-BC55-152E-3705BF4C3303}"/>
              </a:ext>
            </a:extLst>
          </p:cNvPr>
          <p:cNvSpPr txBox="1"/>
          <p:nvPr/>
        </p:nvSpPr>
        <p:spPr>
          <a:xfrm>
            <a:off x="3942994" y="9368573"/>
            <a:ext cx="2866083" cy="553998"/>
          </a:xfrm>
          <a:prstGeom prst="rect">
            <a:avLst/>
          </a:prstGeom>
          <a:solidFill>
            <a:schemeClr val="accent4">
              <a:lumMod val="20000"/>
              <a:lumOff val="80000"/>
            </a:schemeClr>
          </a:solidFill>
        </p:spPr>
        <p:txBody>
          <a:bodyPr wrap="square">
            <a:spAutoFit/>
          </a:bodyPr>
          <a:lstStyle/>
          <a:p>
            <a:pPr marL="0" marR="0" indent="0" algn="just" hangingPunct="0">
              <a:spcBef>
                <a:spcPts val="0"/>
              </a:spcBef>
              <a:spcAft>
                <a:spcPts val="0"/>
              </a:spcAft>
            </a:pPr>
            <a:r>
              <a:rPr lang="en-MY" sz="1000" b="1" dirty="0">
                <a:effectLst/>
                <a:latin typeface="Times New Roman" panose="02020603050405020304" pitchFamily="18" charset="0"/>
                <a:ea typeface="PMingLiU" panose="02020500000000000000" pitchFamily="18" charset="-120"/>
              </a:rPr>
              <a:t>Acknowledgment</a:t>
            </a:r>
            <a:r>
              <a:rPr lang="en-MY" sz="1000" b="1">
                <a:effectLst/>
                <a:latin typeface="Times New Roman" panose="02020603050405020304" pitchFamily="18" charset="0"/>
                <a:ea typeface="PMingLiU" panose="02020500000000000000" pitchFamily="18" charset="-120"/>
              </a:rPr>
              <a:t>:</a:t>
            </a:r>
            <a:r>
              <a:rPr lang="en-MY" sz="1000">
                <a:effectLst/>
                <a:latin typeface="Times New Roman" panose="02020603050405020304" pitchFamily="18" charset="0"/>
                <a:ea typeface="PMingLiU" panose="02020500000000000000" pitchFamily="18" charset="-120"/>
              </a:rPr>
              <a:t> </a:t>
            </a:r>
            <a:endParaRPr lang="en-MY" sz="1000" smtClean="0">
              <a:effectLst/>
              <a:latin typeface="Times New Roman" panose="02020603050405020304" pitchFamily="18" charset="0"/>
              <a:ea typeface="PMingLiU" panose="02020500000000000000" pitchFamily="18" charset="-120"/>
            </a:endParaRPr>
          </a:p>
          <a:p>
            <a:pPr marL="0" marR="0" indent="0" algn="just" hangingPunct="0">
              <a:spcBef>
                <a:spcPts val="0"/>
              </a:spcBef>
              <a:spcAft>
                <a:spcPts val="0"/>
              </a:spcAft>
            </a:pPr>
            <a:r>
              <a:rPr lang="en-MY" sz="1000" smtClean="0">
                <a:effectLst/>
                <a:latin typeface="Times New Roman" panose="02020603050405020304" pitchFamily="18" charset="0"/>
                <a:ea typeface="PMingLiU" panose="02020500000000000000" pitchFamily="18" charset="-120"/>
              </a:rPr>
              <a:t>This </a:t>
            </a:r>
            <a:r>
              <a:rPr lang="en-MY" sz="1000" dirty="0">
                <a:effectLst/>
                <a:latin typeface="Times New Roman" panose="02020603050405020304" pitchFamily="18" charset="0"/>
                <a:ea typeface="PMingLiU" panose="02020500000000000000" pitchFamily="18" charset="-120"/>
              </a:rPr>
              <a:t>work was </a:t>
            </a:r>
            <a:r>
              <a:rPr lang="en-MY" sz="1000" dirty="0" smtClean="0">
                <a:effectLst/>
                <a:latin typeface="Times New Roman" panose="02020603050405020304" pitchFamily="18" charset="0"/>
                <a:ea typeface="PMingLiU" panose="02020500000000000000" pitchFamily="18" charset="-120"/>
              </a:rPr>
              <a:t>supported </a:t>
            </a:r>
            <a:r>
              <a:rPr lang="en-MY" sz="1000" dirty="0">
                <a:effectLst/>
                <a:latin typeface="Times New Roman" panose="02020603050405020304" pitchFamily="18" charset="0"/>
                <a:ea typeface="PMingLiU" panose="02020500000000000000" pitchFamily="18" charset="-120"/>
              </a:rPr>
              <a:t>by the AOARD grant (award no: FA2386-21-1-4106). </a:t>
            </a:r>
            <a:endParaRPr lang="en-US" sz="1000" dirty="0">
              <a:effectLst/>
              <a:latin typeface="Times New Roman" panose="02020603050405020304" pitchFamily="18" charset="0"/>
              <a:ea typeface="PMingLiU" panose="02020500000000000000" pitchFamily="18" charset="-120"/>
            </a:endParaRPr>
          </a:p>
        </p:txBody>
      </p:sp>
      <p:sp>
        <p:nvSpPr>
          <p:cNvPr id="3" name="TextBox 2">
            <a:extLst>
              <a:ext uri="{FF2B5EF4-FFF2-40B4-BE49-F238E27FC236}">
                <a16:creationId xmlns="" xmlns:a16="http://schemas.microsoft.com/office/drawing/2014/main" id="{B3C35D56-5E0B-6AB6-E63D-09D3E7060D95}"/>
              </a:ext>
            </a:extLst>
          </p:cNvPr>
          <p:cNvSpPr txBox="1"/>
          <p:nvPr/>
        </p:nvSpPr>
        <p:spPr>
          <a:xfrm>
            <a:off x="60256" y="1715147"/>
            <a:ext cx="3451860" cy="2062103"/>
          </a:xfrm>
          <a:prstGeom prst="rect">
            <a:avLst/>
          </a:prstGeom>
          <a:noFill/>
        </p:spPr>
        <p:txBody>
          <a:bodyPr wrap="square">
            <a:spAutoFit/>
          </a:bodyPr>
          <a:lstStyle/>
          <a:p>
            <a:pPr algn="just"/>
            <a:r>
              <a:rPr lang="en-US" sz="800" dirty="0" smtClean="0">
                <a:latin typeface="Times New Roman" panose="02020603050405020304" pitchFamily="18" charset="0"/>
                <a:ea typeface="Times New Roman" panose="02020603050405020304" pitchFamily="18" charset="0"/>
              </a:rPr>
              <a:t>Concerning </a:t>
            </a:r>
            <a:r>
              <a:rPr lang="en-US" sz="800" dirty="0">
                <a:latin typeface="Times New Roman" panose="02020603050405020304" pitchFamily="18" charset="0"/>
                <a:ea typeface="Times New Roman" panose="02020603050405020304" pitchFamily="18" charset="0"/>
              </a:rPr>
              <a:t>global climate change and the energy crisis, technologies relying on non-fossil renewable energy sources are in high demand. Solar energy appears to be one of the finest alternatives among all non-conventional energy resources due to its economic capability and environmental sustainability. Perovskite materials have great potential for use as active materials in third-generation solar cells, thanks to their wide spectrum absorption, low excitation binding energy, and long excitation diffusion length. In this work, we studied the room-temperature mixed-cation perovskite material FAMAPbI3 for perovskite solar cells (PSC). To enhance the performance of the PSC samples, we integrated a layer of organic long persistent luminescence (LPL) material into the samples. X-ray diffraction (XRD), scanning electron microscopy (SEM), and photoluminescence (PL) spectroscopy were carried out to identify the phase, morphology, and emission spectra, respectively. We discuss the luminescence material and its application in solar cells, as well as the afterglow effect. The optimized ratio of the LPL material will be used in the fabrication of laboratory-scale PSC.</a:t>
            </a:r>
            <a:endParaRPr lang="en-US" sz="800" dirty="0"/>
          </a:p>
        </p:txBody>
      </p:sp>
      <p:sp>
        <p:nvSpPr>
          <p:cNvPr id="44" name="TextBox 43">
            <a:extLst>
              <a:ext uri="{FF2B5EF4-FFF2-40B4-BE49-F238E27FC236}">
                <a16:creationId xmlns="" xmlns:a16="http://schemas.microsoft.com/office/drawing/2014/main" id="{9EA0CB6E-A1D7-6B7C-3395-3327C88D330A}"/>
              </a:ext>
            </a:extLst>
          </p:cNvPr>
          <p:cNvSpPr txBox="1"/>
          <p:nvPr/>
        </p:nvSpPr>
        <p:spPr>
          <a:xfrm>
            <a:off x="82070" y="8186804"/>
            <a:ext cx="1910879" cy="338554"/>
          </a:xfrm>
          <a:prstGeom prst="rect">
            <a:avLst/>
          </a:prstGeom>
          <a:noFill/>
        </p:spPr>
        <p:txBody>
          <a:bodyPr wrap="square" rtlCol="0">
            <a:spAutoFit/>
          </a:bodyPr>
          <a:lstStyle/>
          <a:p>
            <a:r>
              <a:rPr lang="en-US" sz="800" dirty="0"/>
              <a:t>Figure 3. UV-VIS of TMB:PPT (with varying ratio)</a:t>
            </a:r>
          </a:p>
        </p:txBody>
      </p:sp>
      <p:grpSp>
        <p:nvGrpSpPr>
          <p:cNvPr id="64" name="Group 63">
            <a:extLst>
              <a:ext uri="{FF2B5EF4-FFF2-40B4-BE49-F238E27FC236}">
                <a16:creationId xmlns="" xmlns:a16="http://schemas.microsoft.com/office/drawing/2014/main" id="{EFBBF702-9F5D-B817-C11F-49E296E3D0F0}"/>
              </a:ext>
            </a:extLst>
          </p:cNvPr>
          <p:cNvGrpSpPr/>
          <p:nvPr/>
        </p:nvGrpSpPr>
        <p:grpSpPr>
          <a:xfrm>
            <a:off x="85039" y="5472836"/>
            <a:ext cx="3989054" cy="4476383"/>
            <a:chOff x="1579015" y="3660745"/>
            <a:chExt cx="4530725" cy="4800126"/>
          </a:xfrm>
        </p:grpSpPr>
        <p:pic>
          <p:nvPicPr>
            <p:cNvPr id="36" name="Picture 35">
              <a:extLst>
                <a:ext uri="{FF2B5EF4-FFF2-40B4-BE49-F238E27FC236}">
                  <a16:creationId xmlns="" xmlns:a16="http://schemas.microsoft.com/office/drawing/2014/main" id="{3A559B19-6D28-2FEA-ECEF-9EFFB28B0D90}"/>
                </a:ext>
              </a:extLst>
            </p:cNvPr>
            <p:cNvPicPr>
              <a:picLocks noChangeAspect="1"/>
            </p:cNvPicPr>
            <p:nvPr/>
          </p:nvPicPr>
          <p:blipFill>
            <a:blip r:embed="rId2"/>
            <a:stretch>
              <a:fillRect/>
            </a:stretch>
          </p:blipFill>
          <p:spPr>
            <a:xfrm>
              <a:off x="3852982" y="3660745"/>
              <a:ext cx="2018110" cy="1263724"/>
            </a:xfrm>
            <a:prstGeom prst="rect">
              <a:avLst/>
            </a:prstGeom>
          </p:spPr>
        </p:pic>
        <p:pic>
          <p:nvPicPr>
            <p:cNvPr id="43" name="Picture 42">
              <a:extLst>
                <a:ext uri="{FF2B5EF4-FFF2-40B4-BE49-F238E27FC236}">
                  <a16:creationId xmlns="" xmlns:a16="http://schemas.microsoft.com/office/drawing/2014/main" id="{34AB1920-39B2-57A4-FC9F-F89F92AA8CFD}"/>
                </a:ext>
              </a:extLst>
            </p:cNvPr>
            <p:cNvPicPr>
              <a:picLocks noChangeAspect="1"/>
            </p:cNvPicPr>
            <p:nvPr/>
          </p:nvPicPr>
          <p:blipFill>
            <a:blip r:embed="rId3"/>
            <a:stretch>
              <a:fillRect/>
            </a:stretch>
          </p:blipFill>
          <p:spPr>
            <a:xfrm>
              <a:off x="1637229" y="5143165"/>
              <a:ext cx="2038334" cy="1438682"/>
            </a:xfrm>
            <a:prstGeom prst="rect">
              <a:avLst/>
            </a:prstGeom>
          </p:spPr>
        </p:pic>
        <p:sp>
          <p:nvSpPr>
            <p:cNvPr id="49" name="TextBox 48">
              <a:extLst>
                <a:ext uri="{FF2B5EF4-FFF2-40B4-BE49-F238E27FC236}">
                  <a16:creationId xmlns="" xmlns:a16="http://schemas.microsoft.com/office/drawing/2014/main" id="{128A5CB0-BA48-B75C-71ED-60E0A56B953D}"/>
                </a:ext>
              </a:extLst>
            </p:cNvPr>
            <p:cNvSpPr txBox="1"/>
            <p:nvPr/>
          </p:nvSpPr>
          <p:spPr>
            <a:xfrm>
              <a:off x="1754422" y="8262850"/>
              <a:ext cx="1803946" cy="198021"/>
            </a:xfrm>
            <a:prstGeom prst="rect">
              <a:avLst/>
            </a:prstGeom>
            <a:noFill/>
          </p:spPr>
          <p:txBody>
            <a:bodyPr wrap="square" rtlCol="0">
              <a:spAutoFit/>
            </a:bodyPr>
            <a:lstStyle/>
            <a:p>
              <a:r>
                <a:rPr lang="en-US" sz="600" dirty="0"/>
                <a:t>Figure 5. TRPL of </a:t>
              </a:r>
              <a:r>
                <a:rPr lang="en-US" sz="600" dirty="0" smtClean="0"/>
                <a:t>Cells with varying ratio</a:t>
              </a:r>
              <a:endParaRPr lang="en-US" sz="600" dirty="0"/>
            </a:p>
          </p:txBody>
        </p:sp>
        <p:pic>
          <p:nvPicPr>
            <p:cNvPr id="29" name="Content Placeholder 4">
              <a:extLst>
                <a:ext uri="{FF2B5EF4-FFF2-40B4-BE49-F238E27FC236}">
                  <a16:creationId xmlns="" xmlns:a16="http://schemas.microsoft.com/office/drawing/2014/main" id="{39845D5C-4AFD-386F-6F52-E3588A0294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6418" y="3660745"/>
              <a:ext cx="2024598" cy="1271341"/>
            </a:xfrm>
            <a:prstGeom prst="rect">
              <a:avLst/>
            </a:prstGeom>
          </p:spPr>
        </p:pic>
        <p:pic>
          <p:nvPicPr>
            <p:cNvPr id="30" name="Content Placeholder 3">
              <a:extLst>
                <a:ext uri="{FF2B5EF4-FFF2-40B4-BE49-F238E27FC236}">
                  <a16:creationId xmlns="" xmlns:a16="http://schemas.microsoft.com/office/drawing/2014/main" id="{661F8531-009C-C434-77A4-F6DAC61BBB2E}"/>
                </a:ext>
              </a:extLst>
            </p:cNvPr>
            <p:cNvPicPr>
              <a:picLocks noChangeAspect="1"/>
            </p:cNvPicPr>
            <p:nvPr/>
          </p:nvPicPr>
          <p:blipFill>
            <a:blip r:embed="rId5"/>
            <a:stretch>
              <a:fillRect/>
            </a:stretch>
          </p:blipFill>
          <p:spPr>
            <a:xfrm>
              <a:off x="3772010" y="5141328"/>
              <a:ext cx="2135164" cy="1447156"/>
            </a:xfrm>
            <a:prstGeom prst="rect">
              <a:avLst/>
            </a:prstGeom>
          </p:spPr>
        </p:pic>
        <p:sp>
          <p:nvSpPr>
            <p:cNvPr id="31" name="TextBox 30">
              <a:extLst>
                <a:ext uri="{FF2B5EF4-FFF2-40B4-BE49-F238E27FC236}">
                  <a16:creationId xmlns="" xmlns:a16="http://schemas.microsoft.com/office/drawing/2014/main" id="{06399384-FED9-5FBE-5514-C8F4D5BD23C8}"/>
                </a:ext>
              </a:extLst>
            </p:cNvPr>
            <p:cNvSpPr txBox="1"/>
            <p:nvPr/>
          </p:nvSpPr>
          <p:spPr>
            <a:xfrm>
              <a:off x="1579015" y="4922309"/>
              <a:ext cx="1500897" cy="215444"/>
            </a:xfrm>
            <a:prstGeom prst="rect">
              <a:avLst/>
            </a:prstGeom>
            <a:noFill/>
          </p:spPr>
          <p:txBody>
            <a:bodyPr wrap="square" rtlCol="0">
              <a:spAutoFit/>
            </a:bodyPr>
            <a:lstStyle/>
            <a:p>
              <a:r>
                <a:rPr lang="en-US" sz="800" dirty="0"/>
                <a:t>Figure 1. SEM of Perovskite</a:t>
              </a:r>
            </a:p>
          </p:txBody>
        </p:sp>
        <p:sp>
          <p:nvSpPr>
            <p:cNvPr id="32" name="TextBox 31">
              <a:extLst>
                <a:ext uri="{FF2B5EF4-FFF2-40B4-BE49-F238E27FC236}">
                  <a16:creationId xmlns="" xmlns:a16="http://schemas.microsoft.com/office/drawing/2014/main" id="{5C7FE724-E6B5-6675-1E85-F1E987C26AAB}"/>
                </a:ext>
              </a:extLst>
            </p:cNvPr>
            <p:cNvSpPr txBox="1"/>
            <p:nvPr/>
          </p:nvSpPr>
          <p:spPr>
            <a:xfrm>
              <a:off x="3809626" y="4919605"/>
              <a:ext cx="1927404" cy="215444"/>
            </a:xfrm>
            <a:prstGeom prst="rect">
              <a:avLst/>
            </a:prstGeom>
            <a:noFill/>
          </p:spPr>
          <p:txBody>
            <a:bodyPr wrap="square" rtlCol="0">
              <a:spAutoFit/>
            </a:bodyPr>
            <a:lstStyle/>
            <a:p>
              <a:r>
                <a:rPr lang="en-US" sz="800" dirty="0"/>
                <a:t>Figure 2. XRD of Perovskite</a:t>
              </a:r>
            </a:p>
          </p:txBody>
        </p:sp>
        <p:sp>
          <p:nvSpPr>
            <p:cNvPr id="33" name="TextBox 32">
              <a:extLst>
                <a:ext uri="{FF2B5EF4-FFF2-40B4-BE49-F238E27FC236}">
                  <a16:creationId xmlns="" xmlns:a16="http://schemas.microsoft.com/office/drawing/2014/main" id="{CC48F3DA-9274-77D7-F64C-44B982340D2D}"/>
                </a:ext>
              </a:extLst>
            </p:cNvPr>
            <p:cNvSpPr txBox="1"/>
            <p:nvPr/>
          </p:nvSpPr>
          <p:spPr>
            <a:xfrm>
              <a:off x="3752133" y="6630178"/>
              <a:ext cx="2357607" cy="231025"/>
            </a:xfrm>
            <a:prstGeom prst="rect">
              <a:avLst/>
            </a:prstGeom>
            <a:noFill/>
          </p:spPr>
          <p:txBody>
            <a:bodyPr wrap="square" rtlCol="0">
              <a:spAutoFit/>
            </a:bodyPr>
            <a:lstStyle/>
            <a:p>
              <a:r>
                <a:rPr lang="en-US" sz="800" dirty="0"/>
                <a:t>Figure 4. PL of LPL (Cell-3)</a:t>
              </a:r>
            </a:p>
          </p:txBody>
        </p:sp>
        <p:sp>
          <p:nvSpPr>
            <p:cNvPr id="50" name="TextBox 49">
              <a:extLst>
                <a:ext uri="{FF2B5EF4-FFF2-40B4-BE49-F238E27FC236}">
                  <a16:creationId xmlns="" xmlns:a16="http://schemas.microsoft.com/office/drawing/2014/main" id="{DB509A59-759E-5365-A6F4-F60444727AB4}"/>
                </a:ext>
              </a:extLst>
            </p:cNvPr>
            <p:cNvSpPr txBox="1"/>
            <p:nvPr/>
          </p:nvSpPr>
          <p:spPr>
            <a:xfrm>
              <a:off x="3675563" y="6886029"/>
              <a:ext cx="2231610" cy="1551168"/>
            </a:xfrm>
            <a:prstGeom prst="rect">
              <a:avLst/>
            </a:prstGeom>
            <a:solidFill>
              <a:schemeClr val="accent6">
                <a:lumMod val="20000"/>
                <a:lumOff val="80000"/>
              </a:schemeClr>
            </a:solidFill>
          </p:spPr>
          <p:txBody>
            <a:bodyPr wrap="square">
              <a:spAutoFit/>
            </a:bodyPr>
            <a:lstStyle/>
            <a:p>
              <a:pPr marL="171450" indent="-171450" algn="just">
                <a:buFont typeface="Arial" panose="020B0604020202020204" pitchFamily="34" charset="0"/>
                <a:buChar char="•"/>
              </a:pPr>
              <a:r>
                <a:rPr lang="en-US" sz="800" dirty="0">
                  <a:latin typeface="Times New Roman" panose="02020603050405020304" pitchFamily="18" charset="0"/>
                  <a:ea typeface="Calibri" panose="020F0502020204030204" pitchFamily="34" charset="0"/>
                  <a:cs typeface="Times New Roman" panose="02020603050405020304" pitchFamily="18" charset="0"/>
                </a:rPr>
                <a:t>FAMAPbI3 film has the largest grains because of the FA+, perovskite film has a better </a:t>
              </a:r>
              <a:r>
                <a:rPr lang="en-US" sz="800" dirty="0" smtClean="0">
                  <a:latin typeface="Times New Roman" panose="02020603050405020304" pitchFamily="18" charset="0"/>
                  <a:ea typeface="Calibri" panose="020F0502020204030204" pitchFamily="34" charset="0"/>
                  <a:cs typeface="Times New Roman" panose="02020603050405020304" pitchFamily="18" charset="0"/>
                </a:rPr>
                <a:t>compact </a:t>
              </a:r>
              <a:r>
                <a:rPr lang="en-US" sz="800" dirty="0">
                  <a:latin typeface="Times New Roman" panose="02020603050405020304" pitchFamily="18" charset="0"/>
                  <a:ea typeface="Calibri" panose="020F0502020204030204" pitchFamily="34" charset="0"/>
                  <a:cs typeface="Times New Roman" panose="02020603050405020304" pitchFamily="18" charset="0"/>
                </a:rPr>
                <a:t>surface with larger grain size.</a:t>
              </a:r>
              <a:endParaRPr lang="en-IN" sz="80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The main peaks are located at around 25.02 , 34.2 ° , 38.2 , 52.02 and for the mixed-cation FA</a:t>
              </a:r>
              <a:r>
                <a:rPr lang="en-US" sz="800" baseline="-25000" dirty="0">
                  <a:latin typeface="Times New Roman" panose="02020603050405020304" pitchFamily="18" charset="0"/>
                  <a:cs typeface="Times New Roman" panose="02020603050405020304" pitchFamily="18" charset="0"/>
                </a:rPr>
                <a:t>0.4</a:t>
              </a:r>
              <a:r>
                <a:rPr lang="en-US" sz="800" dirty="0">
                  <a:latin typeface="Times New Roman" panose="02020603050405020304" pitchFamily="18" charset="0"/>
                  <a:cs typeface="Times New Roman" panose="02020603050405020304" pitchFamily="18" charset="0"/>
                </a:rPr>
                <a:t>MA</a:t>
              </a:r>
              <a:r>
                <a:rPr lang="en-US" sz="800" baseline="-25000" dirty="0">
                  <a:latin typeface="Times New Roman" panose="02020603050405020304" pitchFamily="18" charset="0"/>
                  <a:cs typeface="Times New Roman" panose="02020603050405020304" pitchFamily="18" charset="0"/>
                </a:rPr>
                <a:t>0.6</a:t>
              </a:r>
              <a:r>
                <a:rPr lang="en-US" sz="800" dirty="0">
                  <a:latin typeface="Times New Roman" panose="02020603050405020304" pitchFamily="18" charset="0"/>
                  <a:cs typeface="Times New Roman" panose="02020603050405020304" pitchFamily="18" charset="0"/>
                </a:rPr>
                <a:t>PbI</a:t>
              </a:r>
              <a:r>
                <a:rPr lang="en-US" sz="800" baseline="-25000" dirty="0">
                  <a:latin typeface="Times New Roman" panose="02020603050405020304" pitchFamily="18" charset="0"/>
                  <a:cs typeface="Times New Roman" panose="02020603050405020304" pitchFamily="18" charset="0"/>
                </a:rPr>
                <a:t>3</a:t>
              </a:r>
              <a:r>
                <a:rPr lang="en-US" sz="800" dirty="0">
                  <a:latin typeface="Times New Roman" panose="02020603050405020304" pitchFamily="18" charset="0"/>
                  <a:cs typeface="Times New Roman" panose="02020603050405020304" pitchFamily="18" charset="0"/>
                </a:rPr>
                <a:t> perovskite film which clearly match with reported perovskite literature.</a:t>
              </a:r>
            </a:p>
            <a:p>
              <a:pPr marL="171450" indent="-171450" algn="just">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Cell-3 has the highest absorbance rate among the all cells.</a:t>
              </a:r>
            </a:p>
          </p:txBody>
        </p:sp>
      </p:grpSp>
      <p:sp>
        <p:nvSpPr>
          <p:cNvPr id="66" name="TextBox 65">
            <a:extLst>
              <a:ext uri="{FF2B5EF4-FFF2-40B4-BE49-F238E27FC236}">
                <a16:creationId xmlns="" xmlns:a16="http://schemas.microsoft.com/office/drawing/2014/main" id="{2E0C0EFE-803B-7D17-A01E-E6301E94355C}"/>
              </a:ext>
            </a:extLst>
          </p:cNvPr>
          <p:cNvSpPr txBox="1"/>
          <p:nvPr/>
        </p:nvSpPr>
        <p:spPr>
          <a:xfrm>
            <a:off x="3971230" y="5320679"/>
            <a:ext cx="2813498" cy="200055"/>
          </a:xfrm>
          <a:prstGeom prst="rect">
            <a:avLst/>
          </a:prstGeom>
          <a:solidFill>
            <a:srgbClr val="C7B7E7"/>
          </a:solidFill>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700" b="1" dirty="0">
                <a:latin typeface="Arial" pitchFamily="34" charset="0"/>
                <a:cs typeface="Arial" pitchFamily="34" charset="0"/>
              </a:rPr>
              <a:t>I-V measurement of LPL with </a:t>
            </a:r>
            <a:r>
              <a:rPr lang="en-IN" sz="700" b="1" dirty="0" smtClean="0">
                <a:latin typeface="Arial" pitchFamily="34" charset="0"/>
                <a:cs typeface="Arial" pitchFamily="34" charset="0"/>
              </a:rPr>
              <a:t>solar cell</a:t>
            </a:r>
            <a:endParaRPr lang="en-IN" sz="700" b="1" dirty="0">
              <a:solidFill>
                <a:schemeClr val="accent2">
                  <a:lumMod val="50000"/>
                </a:schemeClr>
              </a:solidFill>
              <a:latin typeface="Arial" pitchFamily="34" charset="0"/>
              <a:cs typeface="Arial" pitchFamily="34" charset="0"/>
            </a:endParaRPr>
          </a:p>
        </p:txBody>
      </p:sp>
      <p:pic>
        <p:nvPicPr>
          <p:cNvPr id="47" name="Picture 46" descr="Logo, company name&#10;&#10;Description automatically generated">
            <a:extLst>
              <a:ext uri="{FF2B5EF4-FFF2-40B4-BE49-F238E27FC236}">
                <a16:creationId xmlns="" xmlns:a16="http://schemas.microsoft.com/office/drawing/2014/main" id="{CF595F86-04F5-BE4B-B04F-F917844E2EFC}"/>
              </a:ext>
            </a:extLst>
          </p:cNvPr>
          <p:cNvPicPr>
            <a:picLocks noChangeAspect="1"/>
          </p:cNvPicPr>
          <p:nvPr/>
        </p:nvPicPr>
        <p:blipFill>
          <a:blip r:embed="rId6"/>
          <a:stretch>
            <a:fillRect/>
          </a:stretch>
        </p:blipFill>
        <p:spPr>
          <a:xfrm>
            <a:off x="127632" y="37493"/>
            <a:ext cx="1546417" cy="1072182"/>
          </a:xfrm>
          <a:prstGeom prst="rect">
            <a:avLst/>
          </a:prstGeom>
        </p:spPr>
      </p:pic>
      <p:sp>
        <p:nvSpPr>
          <p:cNvPr id="52" name="Rectangle 51">
            <a:extLst>
              <a:ext uri="{FF2B5EF4-FFF2-40B4-BE49-F238E27FC236}">
                <a16:creationId xmlns="" xmlns:a16="http://schemas.microsoft.com/office/drawing/2014/main" id="{01A45E7C-543F-BAFC-0880-A1E7FF08F2F5}"/>
              </a:ext>
            </a:extLst>
          </p:cNvPr>
          <p:cNvSpPr>
            <a:spLocks noChangeArrowheads="1"/>
          </p:cNvSpPr>
          <p:nvPr/>
        </p:nvSpPr>
        <p:spPr bwMode="auto">
          <a:xfrm>
            <a:off x="1691219" y="13824"/>
            <a:ext cx="5166782" cy="1304139"/>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2700000" scaled="1"/>
            <a:tileRect/>
          </a:gradFill>
          <a:ln>
            <a:headEnd/>
            <a:tailEnd/>
          </a:ln>
        </p:spPr>
        <p:style>
          <a:lnRef idx="2">
            <a:schemeClr val="accent4"/>
          </a:lnRef>
          <a:fillRef idx="1">
            <a:schemeClr val="lt1"/>
          </a:fillRef>
          <a:effectRef idx="0">
            <a:schemeClr val="accent4"/>
          </a:effectRef>
          <a:fontRef idx="minor">
            <a:schemeClr val="dk1"/>
          </a:fontRef>
        </p:style>
        <p:txBody>
          <a:bodyPr wrap="square" lIns="102818" tIns="51403" rIns="102818" bIns="51403">
            <a:prstTxWarp prst="textNoShape">
              <a:avLst/>
            </a:prstTxWarp>
            <a:spAutoFit/>
          </a:bodyPr>
          <a:lstStyle/>
          <a:p>
            <a:pPr algn="ctr"/>
            <a:r>
              <a:rPr lang="en-US" sz="1400" b="1" i="1" dirty="0">
                <a:solidFill>
                  <a:srgbClr val="002060"/>
                </a:solidFill>
                <a:latin typeface="Times New Roman" pitchFamily="18" charset="0"/>
                <a:cs typeface="Times New Roman" pitchFamily="18" charset="0"/>
              </a:rPr>
              <a:t>A short study of perovskite solar cells with the incorporation of long persistent luminescence material</a:t>
            </a:r>
            <a:r>
              <a:rPr lang="en-IN" sz="1400" b="1" i="1" dirty="0">
                <a:solidFill>
                  <a:srgbClr val="002060"/>
                </a:solidFill>
                <a:latin typeface="Times New Roman" pitchFamily="18" charset="0"/>
                <a:cs typeface="Times New Roman" pitchFamily="18" charset="0"/>
              </a:rPr>
              <a:t> </a:t>
            </a:r>
          </a:p>
          <a:p>
            <a:pPr algn="ctr"/>
            <a:endParaRPr lang="en-IN" sz="1000" b="1" i="1" dirty="0">
              <a:latin typeface="Times New Roman" pitchFamily="18" charset="0"/>
              <a:cs typeface="Times New Roman" pitchFamily="18" charset="0"/>
            </a:endParaRPr>
          </a:p>
          <a:p>
            <a:pPr algn="ctr"/>
            <a:r>
              <a:rPr lang="en-IN" sz="1000" b="1" i="1" u="sng" dirty="0">
                <a:latin typeface="Times New Roman" pitchFamily="18" charset="0"/>
                <a:cs typeface="Times New Roman" pitchFamily="18" charset="0"/>
              </a:rPr>
              <a:t>Tejas Sharma</a:t>
            </a:r>
            <a:r>
              <a:rPr lang="en-IN" sz="1000" b="1" i="1" dirty="0">
                <a:latin typeface="Times New Roman" pitchFamily="18" charset="0"/>
                <a:cs typeface="Times New Roman" pitchFamily="18" charset="0"/>
              </a:rPr>
              <a:t>, Jun Hieng </a:t>
            </a:r>
            <a:r>
              <a:rPr lang="en-IN" sz="1000" b="1" i="1" dirty="0" err="1">
                <a:latin typeface="Times New Roman" pitchFamily="18" charset="0"/>
                <a:cs typeface="Times New Roman" pitchFamily="18" charset="0"/>
              </a:rPr>
              <a:t>Kiat</a:t>
            </a:r>
            <a:endParaRPr lang="en-IN" sz="1000" b="1" i="1" dirty="0">
              <a:latin typeface="Times New Roman" pitchFamily="18" charset="0"/>
              <a:cs typeface="Times New Roman" pitchFamily="18" charset="0"/>
            </a:endParaRPr>
          </a:p>
          <a:p>
            <a:pPr algn="ctr"/>
            <a:r>
              <a:rPr lang="en-IN" sz="1000" b="1" i="1" dirty="0">
                <a:latin typeface="Times New Roman" pitchFamily="18" charset="0"/>
                <a:cs typeface="Times New Roman" pitchFamily="18" charset="0"/>
              </a:rPr>
              <a:t>Department of Mechanical and Materials Engineering, Lee Kong </a:t>
            </a:r>
            <a:r>
              <a:rPr lang="en-IN" sz="1000" b="1" i="1" dirty="0" err="1">
                <a:latin typeface="Times New Roman" pitchFamily="18" charset="0"/>
                <a:cs typeface="Times New Roman" pitchFamily="18" charset="0"/>
              </a:rPr>
              <a:t>Chian</a:t>
            </a:r>
            <a:r>
              <a:rPr lang="en-IN" sz="1000" b="1" i="1" dirty="0">
                <a:latin typeface="Times New Roman" pitchFamily="18" charset="0"/>
                <a:cs typeface="Times New Roman" pitchFamily="18" charset="0"/>
              </a:rPr>
              <a:t> Faculty of Engineering and Science, </a:t>
            </a:r>
            <a:r>
              <a:rPr lang="en-IN" sz="1000" b="1" i="1" dirty="0" err="1">
                <a:latin typeface="Times New Roman" pitchFamily="18" charset="0"/>
                <a:cs typeface="Times New Roman" pitchFamily="18" charset="0"/>
              </a:rPr>
              <a:t>Universiti</a:t>
            </a:r>
            <a:r>
              <a:rPr lang="en-IN" sz="1000" b="1" i="1" dirty="0">
                <a:latin typeface="Times New Roman" pitchFamily="18" charset="0"/>
                <a:cs typeface="Times New Roman" pitchFamily="18" charset="0"/>
              </a:rPr>
              <a:t> </a:t>
            </a:r>
            <a:r>
              <a:rPr lang="en-IN" sz="1000" b="1" i="1" dirty="0" err="1">
                <a:latin typeface="Times New Roman" pitchFamily="18" charset="0"/>
                <a:cs typeface="Times New Roman" pitchFamily="18" charset="0"/>
              </a:rPr>
              <a:t>Tunku</a:t>
            </a:r>
            <a:r>
              <a:rPr lang="en-IN" sz="1000" b="1" i="1" dirty="0">
                <a:latin typeface="Times New Roman" pitchFamily="18" charset="0"/>
                <a:cs typeface="Times New Roman" pitchFamily="18" charset="0"/>
              </a:rPr>
              <a:t> Abdul Rahman, Sungai Long Campus, Bandar Sg. Long, 43000 </a:t>
            </a:r>
            <a:r>
              <a:rPr lang="en-IN" sz="1000" b="1" i="1" dirty="0" err="1">
                <a:latin typeface="Times New Roman" pitchFamily="18" charset="0"/>
                <a:cs typeface="Times New Roman" pitchFamily="18" charset="0"/>
              </a:rPr>
              <a:t>Kajang</a:t>
            </a:r>
            <a:r>
              <a:rPr lang="en-IN" sz="1000" b="1" i="1" dirty="0">
                <a:latin typeface="Times New Roman" pitchFamily="18" charset="0"/>
                <a:cs typeface="Times New Roman" pitchFamily="18" charset="0"/>
              </a:rPr>
              <a:t>, </a:t>
            </a:r>
            <a:r>
              <a:rPr lang="en-IN" sz="1000" b="1" i="1" dirty="0" smtClean="0">
                <a:latin typeface="Times New Roman" pitchFamily="18" charset="0"/>
                <a:cs typeface="Times New Roman" pitchFamily="18" charset="0"/>
              </a:rPr>
              <a:t>Malaysia</a:t>
            </a:r>
            <a:endParaRPr lang="en-IN" sz="1000" b="1" i="1" dirty="0">
              <a:latin typeface="Times New Roman" pitchFamily="18" charset="0"/>
              <a:cs typeface="Times New Roman" pitchFamily="18" charset="0"/>
            </a:endParaRPr>
          </a:p>
        </p:txBody>
      </p:sp>
      <p:pic>
        <p:nvPicPr>
          <p:cNvPr id="7" name="Picture 6"/>
          <p:cNvPicPr>
            <a:picLocks noChangeAspect="1"/>
          </p:cNvPicPr>
          <p:nvPr/>
        </p:nvPicPr>
        <p:blipFill>
          <a:blip r:embed="rId7"/>
          <a:stretch>
            <a:fillRect/>
          </a:stretch>
        </p:blipFill>
        <p:spPr>
          <a:xfrm>
            <a:off x="3971230" y="5565768"/>
            <a:ext cx="2855864" cy="1456829"/>
          </a:xfrm>
          <a:prstGeom prst="rect">
            <a:avLst/>
          </a:prstGeom>
        </p:spPr>
      </p:pic>
      <p:pic>
        <p:nvPicPr>
          <p:cNvPr id="53" name="Picture 52">
            <a:extLst>
              <a:ext uri="{FF2B5EF4-FFF2-40B4-BE49-F238E27FC236}">
                <a16:creationId xmlns="" xmlns:a16="http://schemas.microsoft.com/office/drawing/2014/main" id="{B8D0CDBA-D527-2EBB-B965-9F89AD36D572}"/>
              </a:ext>
            </a:extLst>
          </p:cNvPr>
          <p:cNvPicPr>
            <a:picLocks noChangeAspect="1"/>
          </p:cNvPicPr>
          <p:nvPr/>
        </p:nvPicPr>
        <p:blipFill>
          <a:blip r:embed="rId8"/>
          <a:stretch>
            <a:fillRect/>
          </a:stretch>
        </p:blipFill>
        <p:spPr>
          <a:xfrm>
            <a:off x="5316288" y="2633589"/>
            <a:ext cx="1468440" cy="1113889"/>
          </a:xfrm>
          <a:prstGeom prst="rect">
            <a:avLst/>
          </a:prstGeom>
        </p:spPr>
      </p:pic>
      <p:sp>
        <p:nvSpPr>
          <p:cNvPr id="54" name="Arrow: Right 21">
            <a:extLst>
              <a:ext uri="{FF2B5EF4-FFF2-40B4-BE49-F238E27FC236}">
                <a16:creationId xmlns="" xmlns:a16="http://schemas.microsoft.com/office/drawing/2014/main" id="{281F891D-9CBA-6C6A-B5C4-6D260A64F6D2}"/>
              </a:ext>
            </a:extLst>
          </p:cNvPr>
          <p:cNvSpPr/>
          <p:nvPr/>
        </p:nvSpPr>
        <p:spPr>
          <a:xfrm>
            <a:off x="3382373" y="4470978"/>
            <a:ext cx="297034" cy="17627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66"/>
          </a:p>
        </p:txBody>
      </p:sp>
      <p:sp>
        <p:nvSpPr>
          <p:cNvPr id="55" name="Arrow: Right 21">
            <a:extLst>
              <a:ext uri="{FF2B5EF4-FFF2-40B4-BE49-F238E27FC236}">
                <a16:creationId xmlns="" xmlns:a16="http://schemas.microsoft.com/office/drawing/2014/main" id="{281F891D-9CBA-6C6A-B5C4-6D260A64F6D2}"/>
              </a:ext>
            </a:extLst>
          </p:cNvPr>
          <p:cNvSpPr/>
          <p:nvPr/>
        </p:nvSpPr>
        <p:spPr>
          <a:xfrm>
            <a:off x="4660503" y="4459791"/>
            <a:ext cx="297034" cy="17627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66"/>
          </a:p>
        </p:txBody>
      </p:sp>
      <p:sp>
        <p:nvSpPr>
          <p:cNvPr id="56" name="Arrow: Right 21">
            <a:extLst>
              <a:ext uri="{FF2B5EF4-FFF2-40B4-BE49-F238E27FC236}">
                <a16:creationId xmlns="" xmlns:a16="http://schemas.microsoft.com/office/drawing/2014/main" id="{281F891D-9CBA-6C6A-B5C4-6D260A64F6D2}"/>
              </a:ext>
            </a:extLst>
          </p:cNvPr>
          <p:cNvSpPr/>
          <p:nvPr/>
        </p:nvSpPr>
        <p:spPr>
          <a:xfrm>
            <a:off x="5641599" y="4445941"/>
            <a:ext cx="297034" cy="17627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66"/>
          </a:p>
        </p:txBody>
      </p:sp>
      <p:pic>
        <p:nvPicPr>
          <p:cNvPr id="4" name="Picture 3"/>
          <p:cNvPicPr>
            <a:picLocks noChangeAspect="1"/>
          </p:cNvPicPr>
          <p:nvPr/>
        </p:nvPicPr>
        <p:blipFill>
          <a:blip r:embed="rId9"/>
          <a:stretch>
            <a:fillRect/>
          </a:stretch>
        </p:blipFill>
        <p:spPr>
          <a:xfrm>
            <a:off x="95703" y="8547326"/>
            <a:ext cx="1824105" cy="1195259"/>
          </a:xfrm>
          <a:prstGeom prst="rect">
            <a:avLst/>
          </a:prstGeom>
        </p:spPr>
      </p:pic>
    </p:spTree>
    <p:extLst>
      <p:ext uri="{BB962C8B-B14F-4D97-AF65-F5344CB8AC3E}">
        <p14:creationId xmlns:p14="http://schemas.microsoft.com/office/powerpoint/2010/main" val="1327612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230</TotalTime>
  <Words>565</Words>
  <Application>Microsoft Office PowerPoint</Application>
  <PresentationFormat>A4 Paper (210x297 mm)</PresentationFormat>
  <Paragraphs>37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PMingLiU</vt:lpstr>
      <vt:lpstr>Arial</vt:lpstr>
      <vt:lpstr>Calibri</vt:lpstr>
      <vt:lpstr>Calibri Light</vt:lpstr>
      <vt:lpstr>Times New Roman</vt:lpstr>
      <vt:lpstr>Wingdings</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Tejas Sharma</dc:creator>
  <cp:lastModifiedBy>utar</cp:lastModifiedBy>
  <cp:revision>13</cp:revision>
  <dcterms:created xsi:type="dcterms:W3CDTF">2023-05-01T02:00:53Z</dcterms:created>
  <dcterms:modified xsi:type="dcterms:W3CDTF">2023-05-01T04:19:10Z</dcterms:modified>
</cp:coreProperties>
</file>