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sldIdLst>
    <p:sldId id="256" r:id="rId2"/>
    <p:sldId id="257" r:id="rId3"/>
    <p:sldId id="258" r:id="rId4"/>
    <p:sldId id="259" r:id="rId5"/>
    <p:sldId id="260" r:id="rId6"/>
    <p:sldId id="261" r:id="rId7"/>
    <p:sldId id="265" r:id="rId8"/>
    <p:sldId id="266" r:id="rId9"/>
    <p:sldId id="262" r:id="rId10"/>
    <p:sldId id="267"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21" d="100"/>
          <a:sy n="121" d="100"/>
        </p:scale>
        <p:origin x="108"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95516D7-1BE4-42FF-915C-DF82BCB40BA1}" type="datetimeFigureOut">
              <a:rPr lang="en-US" smtClean="0"/>
              <a:t>3/17/2023</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1F4498D-634D-45F6-B65F-DB7A81CF5FF8}"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774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5516D7-1BE4-42FF-915C-DF82BCB40BA1}"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4498D-634D-45F6-B65F-DB7A81CF5FF8}" type="slidenum">
              <a:rPr lang="en-US" smtClean="0"/>
              <a:t>‹#›</a:t>
            </a:fld>
            <a:endParaRPr lang="en-US"/>
          </a:p>
        </p:txBody>
      </p:sp>
    </p:spTree>
    <p:extLst>
      <p:ext uri="{BB962C8B-B14F-4D97-AF65-F5344CB8AC3E}">
        <p14:creationId xmlns:p14="http://schemas.microsoft.com/office/powerpoint/2010/main" val="1521720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5516D7-1BE4-42FF-915C-DF82BCB40BA1}"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4498D-634D-45F6-B65F-DB7A81CF5FF8}" type="slidenum">
              <a:rPr lang="en-US" smtClean="0"/>
              <a:t>‹#›</a:t>
            </a:fld>
            <a:endParaRPr lang="en-US"/>
          </a:p>
        </p:txBody>
      </p:sp>
    </p:spTree>
    <p:extLst>
      <p:ext uri="{BB962C8B-B14F-4D97-AF65-F5344CB8AC3E}">
        <p14:creationId xmlns:p14="http://schemas.microsoft.com/office/powerpoint/2010/main" val="479856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5516D7-1BE4-42FF-915C-DF82BCB40BA1}"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4498D-634D-45F6-B65F-DB7A81CF5FF8}" type="slidenum">
              <a:rPr lang="en-US" smtClean="0"/>
              <a:t>‹#›</a:t>
            </a:fld>
            <a:endParaRPr lang="en-US"/>
          </a:p>
        </p:txBody>
      </p:sp>
    </p:spTree>
    <p:extLst>
      <p:ext uri="{BB962C8B-B14F-4D97-AF65-F5344CB8AC3E}">
        <p14:creationId xmlns:p14="http://schemas.microsoft.com/office/powerpoint/2010/main" val="701527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5516D7-1BE4-42FF-915C-DF82BCB40BA1}"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4498D-634D-45F6-B65F-DB7A81CF5FF8}"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79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5516D7-1BE4-42FF-915C-DF82BCB40BA1}"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4498D-634D-45F6-B65F-DB7A81CF5FF8}" type="slidenum">
              <a:rPr lang="en-US" smtClean="0"/>
              <a:t>‹#›</a:t>
            </a:fld>
            <a:endParaRPr lang="en-US"/>
          </a:p>
        </p:txBody>
      </p:sp>
    </p:spTree>
    <p:extLst>
      <p:ext uri="{BB962C8B-B14F-4D97-AF65-F5344CB8AC3E}">
        <p14:creationId xmlns:p14="http://schemas.microsoft.com/office/powerpoint/2010/main" val="189507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5516D7-1BE4-42FF-915C-DF82BCB40BA1}" type="datetimeFigureOut">
              <a:rPr lang="en-US" smtClean="0"/>
              <a:t>3/17/2023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F4498D-634D-45F6-B65F-DB7A81CF5FF8}" type="slidenum">
              <a:rPr lang="en-US" smtClean="0"/>
              <a:t>‹#›</a:t>
            </a:fld>
            <a:endParaRPr lang="en-US"/>
          </a:p>
        </p:txBody>
      </p:sp>
    </p:spTree>
    <p:extLst>
      <p:ext uri="{BB962C8B-B14F-4D97-AF65-F5344CB8AC3E}">
        <p14:creationId xmlns:p14="http://schemas.microsoft.com/office/powerpoint/2010/main" val="333379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5516D7-1BE4-42FF-915C-DF82BCB40BA1}" type="datetimeFigureOut">
              <a:rPr lang="en-US" smtClean="0"/>
              <a:t>3/17/2023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F4498D-634D-45F6-B65F-DB7A81CF5FF8}" type="slidenum">
              <a:rPr lang="en-US" smtClean="0"/>
              <a:t>‹#›</a:t>
            </a:fld>
            <a:endParaRPr lang="en-US"/>
          </a:p>
        </p:txBody>
      </p:sp>
    </p:spTree>
    <p:extLst>
      <p:ext uri="{BB962C8B-B14F-4D97-AF65-F5344CB8AC3E}">
        <p14:creationId xmlns:p14="http://schemas.microsoft.com/office/powerpoint/2010/main" val="217724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516D7-1BE4-42FF-915C-DF82BCB40BA1}" type="datetimeFigureOut">
              <a:rPr lang="en-US" smtClean="0"/>
              <a:t>3/17/2023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F4498D-634D-45F6-B65F-DB7A81CF5FF8}" type="slidenum">
              <a:rPr lang="en-US" smtClean="0"/>
              <a:t>‹#›</a:t>
            </a:fld>
            <a:endParaRPr lang="en-US"/>
          </a:p>
        </p:txBody>
      </p:sp>
    </p:spTree>
    <p:extLst>
      <p:ext uri="{BB962C8B-B14F-4D97-AF65-F5344CB8AC3E}">
        <p14:creationId xmlns:p14="http://schemas.microsoft.com/office/powerpoint/2010/main" val="2180864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5516D7-1BE4-42FF-915C-DF82BCB40BA1}"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4498D-634D-45F6-B65F-DB7A81CF5FF8}" type="slidenum">
              <a:rPr lang="en-US" smtClean="0"/>
              <a:t>‹#›</a:t>
            </a:fld>
            <a:endParaRPr lang="en-US"/>
          </a:p>
        </p:txBody>
      </p:sp>
    </p:spTree>
    <p:extLst>
      <p:ext uri="{BB962C8B-B14F-4D97-AF65-F5344CB8AC3E}">
        <p14:creationId xmlns:p14="http://schemas.microsoft.com/office/powerpoint/2010/main" val="3381575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5516D7-1BE4-42FF-915C-DF82BCB40BA1}"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4498D-634D-45F6-B65F-DB7A81CF5FF8}" type="slidenum">
              <a:rPr lang="en-US" smtClean="0"/>
              <a:t>‹#›</a:t>
            </a:fld>
            <a:endParaRPr lang="en-US"/>
          </a:p>
        </p:txBody>
      </p:sp>
    </p:spTree>
    <p:extLst>
      <p:ext uri="{BB962C8B-B14F-4D97-AF65-F5344CB8AC3E}">
        <p14:creationId xmlns:p14="http://schemas.microsoft.com/office/powerpoint/2010/main" val="363149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95516D7-1BE4-42FF-915C-DF82BCB40BA1}" type="datetimeFigureOut">
              <a:rPr lang="en-US" smtClean="0"/>
              <a:t>3/17/2023</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1F4498D-634D-45F6-B65F-DB7A81CF5FF8}" type="slidenum">
              <a:rPr lang="en-US" smtClean="0"/>
              <a:t>‹#›</a:t>
            </a:fld>
            <a:endParaRPr lang="en-US"/>
          </a:p>
        </p:txBody>
      </p:sp>
    </p:spTree>
    <p:extLst>
      <p:ext uri="{BB962C8B-B14F-4D97-AF65-F5344CB8AC3E}">
        <p14:creationId xmlns:p14="http://schemas.microsoft.com/office/powerpoint/2010/main" val="359211313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14898" y="3360046"/>
            <a:ext cx="9144000" cy="1750699"/>
          </a:xfrm>
        </p:spPr>
        <p:txBody>
          <a:bodyPr>
            <a:normAutofit/>
          </a:bodyPr>
          <a:lstStyle/>
          <a:p>
            <a:r>
              <a:rPr lang="en-US" sz="2800" b="1" dirty="0">
                <a:latin typeface="Times New Roman" panose="02020603050405020304" pitchFamily="18" charset="0"/>
                <a:ea typeface="Times New Roman" panose="02020603050405020304" pitchFamily="18" charset="0"/>
              </a:rPr>
              <a:t>Implications of Machine Learning in Renewable Energy </a:t>
            </a:r>
            <a:endParaRPr lang="en-US" sz="2800" b="1" dirty="0" smtClean="0">
              <a:latin typeface="Times New Roman" panose="02020603050405020304" pitchFamily="18" charset="0"/>
              <a:ea typeface="Times New Roman" panose="02020603050405020304" pitchFamily="18" charset="0"/>
            </a:endParaRPr>
          </a:p>
          <a:p>
            <a:r>
              <a:rPr lang="en-GB" sz="2400" b="1" i="1" spc="-1" dirty="0" smtClean="0">
                <a:solidFill>
                  <a:srgbClr val="4C4C4C"/>
                </a:solidFill>
                <a:latin typeface="Arial"/>
              </a:rPr>
              <a:t>SEEMANT TIWARI</a:t>
            </a:r>
          </a:p>
          <a:p>
            <a:r>
              <a:rPr lang="en-GB" b="1" i="1" spc="-1" dirty="0" smtClean="0">
                <a:solidFill>
                  <a:srgbClr val="4C4C4C"/>
                </a:solidFill>
                <a:latin typeface="Arial"/>
              </a:rPr>
              <a:t>Session-sciforum-068423</a:t>
            </a:r>
            <a:endParaRPr lang="en-GB" b="1" spc="-1" dirty="0">
              <a:solidFill>
                <a:srgbClr val="4C4C4C"/>
              </a:solidFill>
              <a:latin typeface="Arial"/>
            </a:endParaRPr>
          </a:p>
          <a:p>
            <a:endParaRPr lang="en-US" dirty="0"/>
          </a:p>
        </p:txBody>
      </p:sp>
      <p:pic>
        <p:nvPicPr>
          <p:cNvPr id="7" name="Picture 6"/>
          <p:cNvPicPr>
            <a:picLocks noChangeAspect="1"/>
          </p:cNvPicPr>
          <p:nvPr/>
        </p:nvPicPr>
        <p:blipFill>
          <a:blip r:embed="rId2"/>
          <a:stretch>
            <a:fillRect/>
          </a:stretch>
        </p:blipFill>
        <p:spPr>
          <a:xfrm>
            <a:off x="2086796" y="5024034"/>
            <a:ext cx="8200205" cy="1805152"/>
          </a:xfrm>
          <a:prstGeom prst="rect">
            <a:avLst/>
          </a:prstGeom>
        </p:spPr>
      </p:pic>
      <p:pic>
        <p:nvPicPr>
          <p:cNvPr id="2" name="Picture 1"/>
          <p:cNvPicPr>
            <a:picLocks noChangeAspect="1"/>
          </p:cNvPicPr>
          <p:nvPr/>
        </p:nvPicPr>
        <p:blipFill>
          <a:blip r:embed="rId3"/>
          <a:stretch>
            <a:fillRect/>
          </a:stretch>
        </p:blipFill>
        <p:spPr>
          <a:xfrm>
            <a:off x="331075" y="301534"/>
            <a:ext cx="11500946" cy="3058512"/>
          </a:xfrm>
          <a:prstGeom prst="rect">
            <a:avLst/>
          </a:prstGeom>
        </p:spPr>
      </p:pic>
    </p:spTree>
    <p:extLst>
      <p:ext uri="{BB962C8B-B14F-4D97-AF65-F5344CB8AC3E}">
        <p14:creationId xmlns:p14="http://schemas.microsoft.com/office/powerpoint/2010/main" val="898944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Application-Specific Machine Learning</a:t>
            </a:r>
            <a:endParaRPr lang="en-US" dirty="0"/>
          </a:p>
        </p:txBody>
      </p:sp>
      <p:sp>
        <p:nvSpPr>
          <p:cNvPr id="3" name="Content Placeholder 2"/>
          <p:cNvSpPr>
            <a:spLocks noGrp="1"/>
          </p:cNvSpPr>
          <p:nvPr>
            <p:ph idx="1"/>
          </p:nvPr>
        </p:nvSpPr>
        <p:spPr/>
        <p:txBody>
          <a:bodyPr>
            <a:normAutofit lnSpcReduction="10000"/>
          </a:bodyPr>
          <a:lstStyle/>
          <a:p>
            <a:pPr algn="just"/>
            <a:r>
              <a:rPr lang="en-US" dirty="0"/>
              <a:t>Statistical techniques were applied in the beginning phases of wind energy </a:t>
            </a:r>
            <a:r>
              <a:rPr lang="en-US" dirty="0" smtClean="0"/>
              <a:t>forecasting. </a:t>
            </a:r>
            <a:r>
              <a:rPr lang="en-US" dirty="0"/>
              <a:t>Current research has used machine learning and AI approaches to anticipate wind energy. </a:t>
            </a:r>
            <a:endParaRPr lang="en-US" dirty="0" smtClean="0"/>
          </a:p>
          <a:p>
            <a:pPr algn="just"/>
            <a:r>
              <a:rPr lang="en-US" dirty="0" smtClean="0"/>
              <a:t>Classification </a:t>
            </a:r>
            <a:r>
              <a:rPr lang="en-US" dirty="0"/>
              <a:t>techniques such as random </a:t>
            </a:r>
            <a:r>
              <a:rPr lang="en-US" dirty="0" smtClean="0"/>
              <a:t>forest. SVM </a:t>
            </a:r>
            <a:r>
              <a:rPr lang="en-US" dirty="0"/>
              <a:t>(support vector machine). </a:t>
            </a:r>
            <a:r>
              <a:rPr lang="en-US" dirty="0" smtClean="0"/>
              <a:t>LSTM </a:t>
            </a:r>
            <a:r>
              <a:rPr lang="en-US" dirty="0"/>
              <a:t>Network (large short-term memory). </a:t>
            </a:r>
            <a:r>
              <a:rPr lang="en-US" dirty="0" smtClean="0"/>
              <a:t>ANN </a:t>
            </a:r>
            <a:r>
              <a:rPr lang="en-US" dirty="0"/>
              <a:t>(artificial neural network</a:t>
            </a:r>
            <a:r>
              <a:rPr lang="en-US" dirty="0" smtClean="0"/>
              <a:t>).</a:t>
            </a:r>
          </a:p>
          <a:p>
            <a:pPr algn="just"/>
            <a:r>
              <a:rPr lang="en-US" dirty="0" smtClean="0"/>
              <a:t> </a:t>
            </a:r>
            <a:r>
              <a:rPr lang="en-US" dirty="0"/>
              <a:t>Wavelet decomposition, wavelet packet decomposition, and ensemble empirical mode decomposing were used to remove noisy effects from original information and effectively enhance wind-speed </a:t>
            </a:r>
            <a:r>
              <a:rPr lang="en-US" dirty="0" smtClean="0"/>
              <a:t>estimates.</a:t>
            </a:r>
          </a:p>
          <a:p>
            <a:pPr algn="just"/>
            <a:r>
              <a:rPr lang="en-US" dirty="0"/>
              <a:t>Solar radiation could be modeled as a time series with multiple temporal spans in the solar estimation </a:t>
            </a:r>
            <a:r>
              <a:rPr lang="en-US" dirty="0" smtClean="0"/>
              <a:t>approaches. Deep-learning </a:t>
            </a:r>
            <a:r>
              <a:rPr lang="en-US" dirty="0"/>
              <a:t>methods and approaches, like </a:t>
            </a:r>
            <a:r>
              <a:rPr lang="en-US" dirty="0" smtClean="0"/>
              <a:t>support-vector machines. </a:t>
            </a:r>
            <a:r>
              <a:rPr lang="en-US" dirty="0"/>
              <a:t>As well as artificial neural networks (ANN</a:t>
            </a:r>
            <a:r>
              <a:rPr lang="en-US" dirty="0" smtClean="0"/>
              <a:t>). </a:t>
            </a:r>
            <a:r>
              <a:rPr lang="en-US" dirty="0"/>
              <a:t>Information forecast models have already been </a:t>
            </a:r>
            <a:r>
              <a:rPr lang="en-US" dirty="0" smtClean="0"/>
              <a:t>thriving.</a:t>
            </a:r>
            <a:endParaRPr lang="en-US" dirty="0"/>
          </a:p>
        </p:txBody>
      </p:sp>
    </p:spTree>
    <p:extLst>
      <p:ext uri="{BB962C8B-B14F-4D97-AF65-F5344CB8AC3E}">
        <p14:creationId xmlns:p14="http://schemas.microsoft.com/office/powerpoint/2010/main" val="131264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p:txBody>
          <a:bodyPr/>
          <a:lstStyle/>
          <a:p>
            <a:pPr algn="just"/>
            <a:r>
              <a:rPr lang="en-US" dirty="0"/>
              <a:t>Machine-learning methods have becoming increasingly prominent in renewables forecasting</a:t>
            </a:r>
            <a:r>
              <a:rPr lang="en-US" dirty="0" smtClean="0"/>
              <a:t>.</a:t>
            </a:r>
          </a:p>
          <a:p>
            <a:pPr algn="just"/>
            <a:r>
              <a:rPr lang="en-US" dirty="0"/>
              <a:t>Machine-learning methods are increasingly being applied to renewables, with the bulk of estimates relying on Ai approaches and hybrid models</a:t>
            </a:r>
            <a:r>
              <a:rPr lang="en-US" dirty="0" smtClean="0"/>
              <a:t>.</a:t>
            </a:r>
          </a:p>
          <a:p>
            <a:pPr algn="just"/>
            <a:r>
              <a:rPr lang="en-US" dirty="0"/>
              <a:t>In renewable-energy projections, the wavelet transform is used more frequently compared to the other data pre-processing approaches.</a:t>
            </a:r>
          </a:p>
          <a:p>
            <a:pPr algn="just"/>
            <a:r>
              <a:rPr lang="en-US" dirty="0"/>
              <a:t>Additional kinds of renewable projections, like wave power, geothermal heat, tidal energy, and hydropower, might be possible subjects for upcoming studies rather than solar and wind forecasts.</a:t>
            </a:r>
          </a:p>
        </p:txBody>
      </p:sp>
    </p:spTree>
    <p:extLst>
      <p:ext uri="{BB962C8B-B14F-4D97-AF65-F5344CB8AC3E}">
        <p14:creationId xmlns:p14="http://schemas.microsoft.com/office/powerpoint/2010/main" val="1406853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7" name="Content Placeholder 6"/>
          <p:cNvSpPr>
            <a:spLocks noGrp="1"/>
          </p:cNvSpPr>
          <p:nvPr>
            <p:ph idx="1"/>
          </p:nvPr>
        </p:nvSpPr>
        <p:spPr>
          <a:xfrm>
            <a:off x="551793" y="1608083"/>
            <a:ext cx="11201399" cy="4487917"/>
          </a:xfrm>
        </p:spPr>
        <p:txBody>
          <a:bodyPr>
            <a:normAutofit fontScale="77500" lnSpcReduction="20000"/>
          </a:bodyPr>
          <a:lstStyle/>
          <a:p>
            <a:pPr marL="45720" indent="0" algn="just">
              <a:buNone/>
            </a:pPr>
            <a:r>
              <a:rPr lang="en-US" dirty="0" smtClean="0">
                <a:latin typeface="Arial Narrow" panose="020B0606020202030204" pitchFamily="34" charset="0"/>
              </a:rPr>
              <a:t>S</a:t>
            </a:r>
            <a:r>
              <a:rPr lang="en-US" dirty="0">
                <a:latin typeface="Arial Narrow" panose="020B0606020202030204" pitchFamily="34" charset="0"/>
              </a:rPr>
              <a:t>. T. Concepts and strategies for machine learning, Current Studies in Basic Sciences Engineering and Technology. ISRES Publishing, 2022, 45-54.</a:t>
            </a:r>
          </a:p>
          <a:p>
            <a:pPr marL="45720" indent="0" algn="just">
              <a:buNone/>
            </a:pPr>
            <a:r>
              <a:rPr lang="en-US" dirty="0" smtClean="0">
                <a:latin typeface="Arial Narrow" panose="020B0606020202030204" pitchFamily="34" charset="0"/>
              </a:rPr>
              <a:t>A</a:t>
            </a:r>
            <a:r>
              <a:rPr lang="en-US" dirty="0">
                <a:latin typeface="Arial Narrow" panose="020B0606020202030204" pitchFamily="34" charset="0"/>
              </a:rPr>
              <a:t>. G. </a:t>
            </a:r>
            <a:r>
              <a:rPr lang="en-US" dirty="0" err="1">
                <a:latin typeface="Arial Narrow" panose="020B0606020202030204" pitchFamily="34" charset="0"/>
              </a:rPr>
              <a:t>Olabi</a:t>
            </a:r>
            <a:r>
              <a:rPr lang="en-US" dirty="0">
                <a:latin typeface="Arial Narrow" panose="020B0606020202030204" pitchFamily="34" charset="0"/>
              </a:rPr>
              <a:t>. Renewable energy and energy storage system. Energy, 2017, 136, 1–6.</a:t>
            </a:r>
          </a:p>
          <a:p>
            <a:pPr marL="45720" indent="0" algn="just">
              <a:buNone/>
            </a:pPr>
            <a:r>
              <a:rPr lang="en-US" dirty="0" err="1" smtClean="0">
                <a:latin typeface="Arial Narrow" panose="020B0606020202030204" pitchFamily="34" charset="0"/>
              </a:rPr>
              <a:t>Seemant</a:t>
            </a:r>
            <a:r>
              <a:rPr lang="en-US" dirty="0" smtClean="0">
                <a:latin typeface="Arial Narrow" panose="020B0606020202030204" pitchFamily="34" charset="0"/>
              </a:rPr>
              <a:t> </a:t>
            </a:r>
            <a:r>
              <a:rPr lang="en-US" dirty="0">
                <a:latin typeface="Arial Narrow" panose="020B0606020202030204" pitchFamily="34" charset="0"/>
              </a:rPr>
              <a:t>T. Approaches involving big data analytics (BDA) using machine learning, described. IEEE 3rd Global Conference for Advancement in Technology (GCAT). Bangalore, India, 2022, 1-7.</a:t>
            </a:r>
          </a:p>
          <a:p>
            <a:pPr marL="45720" indent="0" algn="just">
              <a:buNone/>
            </a:pPr>
            <a:r>
              <a:rPr lang="en-US" dirty="0" smtClean="0">
                <a:latin typeface="Arial Narrow" panose="020B0606020202030204" pitchFamily="34" charset="0"/>
              </a:rPr>
              <a:t>A</a:t>
            </a:r>
            <a:r>
              <a:rPr lang="en-US" dirty="0">
                <a:latin typeface="Arial Narrow" panose="020B0606020202030204" pitchFamily="34" charset="0"/>
              </a:rPr>
              <a:t>. L. Blum, Pat Langley. Selection of relevant features and examples in machine learning. Artificial Intelligence. 1997, 97, </a:t>
            </a:r>
            <a:r>
              <a:rPr lang="en-US" dirty="0" smtClean="0">
                <a:latin typeface="Arial Narrow" panose="020B0606020202030204" pitchFamily="34" charset="0"/>
              </a:rPr>
              <a:t>245–271.</a:t>
            </a:r>
          </a:p>
          <a:p>
            <a:pPr marL="45720" indent="0" algn="just">
              <a:buNone/>
            </a:pPr>
            <a:r>
              <a:rPr lang="en-US" dirty="0" smtClean="0">
                <a:latin typeface="Arial Narrow" panose="020B0606020202030204" pitchFamily="34" charset="0"/>
              </a:rPr>
              <a:t>Saul S-F, J. Ariel C-O, Jose </a:t>
            </a:r>
            <a:r>
              <a:rPr lang="en-US" dirty="0" err="1" smtClean="0">
                <a:latin typeface="Arial Narrow" panose="020B0606020202030204" pitchFamily="34" charset="0"/>
              </a:rPr>
              <a:t>Fco</a:t>
            </a:r>
            <a:r>
              <a:rPr lang="en-US" dirty="0" smtClean="0">
                <a:latin typeface="Arial Narrow" panose="020B0606020202030204" pitchFamily="34" charset="0"/>
              </a:rPr>
              <a:t> M-T. A new hybrid filter-wrapper feature selection method for clustering based on ranking. </a:t>
            </a:r>
            <a:r>
              <a:rPr lang="en-US" dirty="0" err="1" smtClean="0">
                <a:latin typeface="Arial Narrow" panose="020B0606020202030204" pitchFamily="34" charset="0"/>
              </a:rPr>
              <a:t>Neurocomputing</a:t>
            </a:r>
            <a:r>
              <a:rPr lang="en-US" dirty="0" smtClean="0">
                <a:latin typeface="Arial Narrow" panose="020B0606020202030204" pitchFamily="34" charset="0"/>
              </a:rPr>
              <a:t>. 2016, 214, 866-880.</a:t>
            </a:r>
          </a:p>
          <a:p>
            <a:pPr marL="45720" indent="0" algn="just">
              <a:buNone/>
            </a:pPr>
            <a:r>
              <a:rPr lang="en-US" dirty="0" smtClean="0">
                <a:latin typeface="Arial Narrow" panose="020B0606020202030204" pitchFamily="34" charset="0"/>
              </a:rPr>
              <a:t>Peng </a:t>
            </a:r>
            <a:r>
              <a:rPr lang="en-US" dirty="0">
                <a:latin typeface="Arial Narrow" panose="020B0606020202030204" pitchFamily="34" charset="0"/>
              </a:rPr>
              <a:t>Kou, </a:t>
            </a:r>
            <a:r>
              <a:rPr lang="en-US" dirty="0" err="1">
                <a:latin typeface="Arial Narrow" panose="020B0606020202030204" pitchFamily="34" charset="0"/>
              </a:rPr>
              <a:t>Deliang</a:t>
            </a:r>
            <a:r>
              <a:rPr lang="en-US" dirty="0">
                <a:latin typeface="Arial Narrow" panose="020B0606020202030204" pitchFamily="34" charset="0"/>
              </a:rPr>
              <a:t> Liang, Feng Gao, Lin Gao. Probabilistic wind power forecasting with online model selection and warped </a:t>
            </a:r>
            <a:r>
              <a:rPr lang="en-US" dirty="0" err="1">
                <a:latin typeface="Arial Narrow" panose="020B0606020202030204" pitchFamily="34" charset="0"/>
              </a:rPr>
              <a:t>gaussian</a:t>
            </a:r>
            <a:r>
              <a:rPr lang="en-US" dirty="0">
                <a:latin typeface="Arial Narrow" panose="020B0606020202030204" pitchFamily="34" charset="0"/>
              </a:rPr>
              <a:t> process. Energy Conversion and Management. 2014, 84, 649–663.</a:t>
            </a:r>
          </a:p>
          <a:p>
            <a:pPr marL="45720" indent="0" algn="just">
              <a:buNone/>
            </a:pPr>
            <a:r>
              <a:rPr lang="en-US" dirty="0" err="1" smtClean="0">
                <a:latin typeface="Arial Narrow" panose="020B0606020202030204" pitchFamily="34" charset="0"/>
              </a:rPr>
              <a:t>Fei</a:t>
            </a:r>
            <a:r>
              <a:rPr lang="en-US" dirty="0" smtClean="0">
                <a:latin typeface="Arial Narrow" panose="020B0606020202030204" pitchFamily="34" charset="0"/>
              </a:rPr>
              <a:t> </a:t>
            </a:r>
            <a:r>
              <a:rPr lang="en-US" dirty="0">
                <a:latin typeface="Arial Narrow" panose="020B0606020202030204" pitchFamily="34" charset="0"/>
              </a:rPr>
              <a:t>Wang, Zhao Zhen, Z. </a:t>
            </a:r>
            <a:r>
              <a:rPr lang="en-US" dirty="0" err="1">
                <a:latin typeface="Arial Narrow" panose="020B0606020202030204" pitchFamily="34" charset="0"/>
              </a:rPr>
              <a:t>Mi</a:t>
            </a:r>
            <a:r>
              <a:rPr lang="en-US" dirty="0">
                <a:latin typeface="Arial Narrow" panose="020B0606020202030204" pitchFamily="34" charset="0"/>
              </a:rPr>
              <a:t>, H. Sun, Shi Su, G. Yang. Solar irradiance feature extraction and support vector machines based weather status pattern recognition model for short-term photovoltaic power forecasting. Energy &amp; Buildings. 2015, 86, 427-438.</a:t>
            </a:r>
          </a:p>
          <a:p>
            <a:pPr marL="45720" indent="0" algn="just">
              <a:buNone/>
            </a:pPr>
            <a:r>
              <a:rPr lang="en-US" dirty="0" smtClean="0">
                <a:latin typeface="Arial Narrow" panose="020B0606020202030204" pitchFamily="34" charset="0"/>
              </a:rPr>
              <a:t>H</a:t>
            </a:r>
            <a:r>
              <a:rPr lang="en-US" dirty="0">
                <a:latin typeface="Arial Narrow" panose="020B0606020202030204" pitchFamily="34" charset="0"/>
              </a:rPr>
              <a:t>. </a:t>
            </a:r>
            <a:r>
              <a:rPr lang="en-US" dirty="0" err="1">
                <a:latin typeface="Arial Narrow" panose="020B0606020202030204" pitchFamily="34" charset="0"/>
              </a:rPr>
              <a:t>Demolli</a:t>
            </a:r>
            <a:r>
              <a:rPr lang="en-US" dirty="0">
                <a:latin typeface="Arial Narrow" panose="020B0606020202030204" pitchFamily="34" charset="0"/>
              </a:rPr>
              <a:t>, A. S. </a:t>
            </a:r>
            <a:r>
              <a:rPr lang="en-US" dirty="0" err="1">
                <a:latin typeface="Arial Narrow" panose="020B0606020202030204" pitchFamily="34" charset="0"/>
              </a:rPr>
              <a:t>Dokuz</a:t>
            </a:r>
            <a:r>
              <a:rPr lang="en-US" dirty="0">
                <a:latin typeface="Arial Narrow" panose="020B0606020202030204" pitchFamily="34" charset="0"/>
              </a:rPr>
              <a:t>, A. </a:t>
            </a:r>
            <a:r>
              <a:rPr lang="en-US" dirty="0" err="1">
                <a:latin typeface="Arial Narrow" panose="020B0606020202030204" pitchFamily="34" charset="0"/>
              </a:rPr>
              <a:t>Ecemis</a:t>
            </a:r>
            <a:r>
              <a:rPr lang="en-US" dirty="0">
                <a:latin typeface="Arial Narrow" panose="020B0606020202030204" pitchFamily="34" charset="0"/>
              </a:rPr>
              <a:t>, M. </a:t>
            </a:r>
            <a:r>
              <a:rPr lang="en-US" dirty="0" err="1">
                <a:latin typeface="Arial Narrow" panose="020B0606020202030204" pitchFamily="34" charset="0"/>
              </a:rPr>
              <a:t>Gokcek</a:t>
            </a:r>
            <a:r>
              <a:rPr lang="en-US" dirty="0">
                <a:latin typeface="Arial Narrow" panose="020B0606020202030204" pitchFamily="34" charset="0"/>
              </a:rPr>
              <a:t>. Wind power forecasting based on daily wind speed data using machine learning algorithms. Energy Conversion and Management. 2019, 198.</a:t>
            </a:r>
          </a:p>
          <a:p>
            <a:pPr marL="45720" indent="0" algn="just">
              <a:buNone/>
            </a:pPr>
            <a:endParaRPr lang="en-US" dirty="0">
              <a:latin typeface="Arial Narrow" panose="020B0606020202030204" pitchFamily="34" charset="0"/>
            </a:endParaRPr>
          </a:p>
        </p:txBody>
      </p:sp>
    </p:spTree>
    <p:extLst>
      <p:ext uri="{BB962C8B-B14F-4D97-AF65-F5344CB8AC3E}">
        <p14:creationId xmlns:p14="http://schemas.microsoft.com/office/powerpoint/2010/main" val="3068711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Contents</a:t>
            </a:r>
            <a:r>
              <a:rPr lang="en-US" dirty="0"/>
              <a:t> </a:t>
            </a:r>
          </a:p>
        </p:txBody>
      </p:sp>
      <p:sp>
        <p:nvSpPr>
          <p:cNvPr id="3" name="Content Placeholder 2"/>
          <p:cNvSpPr>
            <a:spLocks noGrp="1"/>
          </p:cNvSpPr>
          <p:nvPr>
            <p:ph idx="1"/>
          </p:nvPr>
        </p:nvSpPr>
        <p:spPr/>
        <p:txBody>
          <a:bodyPr/>
          <a:lstStyle/>
          <a:p>
            <a:r>
              <a:rPr lang="en-US" dirty="0" smtClean="0"/>
              <a:t>Introduction</a:t>
            </a:r>
          </a:p>
          <a:p>
            <a:r>
              <a:rPr lang="en-US" dirty="0"/>
              <a:t>Energy from Renewable </a:t>
            </a:r>
            <a:r>
              <a:rPr lang="en-US" dirty="0" smtClean="0"/>
              <a:t>Resources</a:t>
            </a:r>
          </a:p>
          <a:p>
            <a:r>
              <a:rPr lang="en-US" dirty="0"/>
              <a:t>Machine </a:t>
            </a:r>
            <a:r>
              <a:rPr lang="en-US" dirty="0" smtClean="0"/>
              <a:t>Learning</a:t>
            </a:r>
          </a:p>
          <a:p>
            <a:r>
              <a:rPr lang="en-US" dirty="0"/>
              <a:t>Machine-Learning Prediction Methods for </a:t>
            </a:r>
            <a:r>
              <a:rPr lang="en-US" dirty="0" smtClean="0"/>
              <a:t>Renewables</a:t>
            </a:r>
          </a:p>
          <a:p>
            <a:r>
              <a:rPr lang="en-US" dirty="0"/>
              <a:t>Approaches for Data </a:t>
            </a:r>
            <a:r>
              <a:rPr lang="en-US" dirty="0" smtClean="0"/>
              <a:t>Processing</a:t>
            </a:r>
          </a:p>
          <a:p>
            <a:r>
              <a:rPr lang="en-US" dirty="0"/>
              <a:t>Application-Specific Machine Learning</a:t>
            </a:r>
            <a:endParaRPr lang="en-US" dirty="0" smtClean="0"/>
          </a:p>
          <a:p>
            <a:r>
              <a:rPr lang="en-US" dirty="0" smtClean="0"/>
              <a:t>Conclusion</a:t>
            </a: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778918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Introduction</a:t>
            </a:r>
            <a:endParaRPr lang="en-US" dirty="0"/>
          </a:p>
        </p:txBody>
      </p:sp>
      <p:sp>
        <p:nvSpPr>
          <p:cNvPr id="3" name="Content Placeholder 2"/>
          <p:cNvSpPr>
            <a:spLocks noGrp="1"/>
          </p:cNvSpPr>
          <p:nvPr>
            <p:ph idx="1"/>
          </p:nvPr>
        </p:nvSpPr>
        <p:spPr/>
        <p:txBody>
          <a:bodyPr>
            <a:normAutofit/>
          </a:bodyPr>
          <a:lstStyle/>
          <a:p>
            <a:pPr algn="just"/>
            <a:r>
              <a:rPr lang="en-US" dirty="0"/>
              <a:t>Artificial neural networks (ANN) are preferred over some other machine learning (ML) techniques due to their extension potential. </a:t>
            </a:r>
            <a:r>
              <a:rPr lang="en-US" dirty="0" smtClean="0"/>
              <a:t> </a:t>
            </a:r>
          </a:p>
          <a:p>
            <a:pPr algn="just"/>
            <a:r>
              <a:rPr lang="en-US" dirty="0"/>
              <a:t>The requirement for using ML approaches inside the renewable energy market would rise significantly in the upcoming decades, due to the huge market for graduate institutions in research, mathematics, and technology connected to machine </a:t>
            </a:r>
            <a:r>
              <a:rPr lang="en-US" dirty="0" smtClean="0"/>
              <a:t>learning.</a:t>
            </a:r>
          </a:p>
          <a:p>
            <a:pPr algn="just"/>
            <a:r>
              <a:rPr lang="en-US" dirty="0"/>
              <a:t>Collection of data, administration, and protection are predicted to play critical roles in the effective deployment of ML techniques that may be distributed among the main players in the renewable energy industry, hence fostering the creation of large smart energy </a:t>
            </a:r>
            <a:r>
              <a:rPr lang="en-US" dirty="0" smtClean="0"/>
              <a:t>schemes.</a:t>
            </a:r>
            <a:endParaRPr lang="en-US" dirty="0"/>
          </a:p>
        </p:txBody>
      </p:sp>
    </p:spTree>
    <p:extLst>
      <p:ext uri="{BB962C8B-B14F-4D97-AF65-F5344CB8AC3E}">
        <p14:creationId xmlns:p14="http://schemas.microsoft.com/office/powerpoint/2010/main" val="1283595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10515600" cy="5719763"/>
          </a:xfrm>
        </p:spPr>
        <p:txBody>
          <a:bodyPr>
            <a:normAutofit/>
          </a:bodyPr>
          <a:lstStyle/>
          <a:p>
            <a:pPr algn="just"/>
            <a:r>
              <a:rPr lang="en-US" dirty="0"/>
              <a:t>The integration of new techniques for generating accurate data, as well as other pieces of knowledge, will improve the communication of data among ML and </a:t>
            </a:r>
            <a:r>
              <a:rPr lang="en-US" dirty="0" smtClean="0"/>
              <a:t>networks.</a:t>
            </a:r>
          </a:p>
          <a:p>
            <a:pPr algn="just"/>
            <a:endParaRPr lang="en-US" dirty="0" smtClean="0"/>
          </a:p>
          <a:p>
            <a:pPr algn="just"/>
            <a:r>
              <a:rPr lang="en-US" dirty="0" smtClean="0"/>
              <a:t>Both </a:t>
            </a:r>
            <a:r>
              <a:rPr lang="en-US" dirty="0"/>
              <a:t>supervised and unsupervised learning are likely to play important roles in the renewable energy industry, however, this will hinge on the development of certain other significant topics in machine learning, like big data analytics (</a:t>
            </a:r>
            <a:r>
              <a:rPr lang="en-US" dirty="0" smtClean="0"/>
              <a:t>BDA).</a:t>
            </a:r>
          </a:p>
          <a:p>
            <a:pPr algn="just"/>
            <a:endParaRPr lang="en-US" dirty="0" smtClean="0"/>
          </a:p>
          <a:p>
            <a:pPr algn="just"/>
            <a:r>
              <a:rPr lang="en-US" dirty="0" smtClean="0"/>
              <a:t>The </a:t>
            </a:r>
            <a:r>
              <a:rPr lang="en-US" dirty="0"/>
              <a:t>renewable energy business is dependent on weather, forecasting is an essential aspect of renewables. Machine learning algorithms aid in the precise prediction of </a:t>
            </a:r>
            <a:r>
              <a:rPr lang="en-US" dirty="0" smtClean="0"/>
              <a:t>renewables.</a:t>
            </a:r>
          </a:p>
          <a:p>
            <a:pPr marL="45720" indent="0" algn="just">
              <a:buNone/>
            </a:pPr>
            <a:endParaRPr lang="en-US" dirty="0"/>
          </a:p>
        </p:txBody>
      </p:sp>
    </p:spTree>
    <p:extLst>
      <p:ext uri="{BB962C8B-B14F-4D97-AF65-F5344CB8AC3E}">
        <p14:creationId xmlns:p14="http://schemas.microsoft.com/office/powerpoint/2010/main" val="3394326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Energy from Renewable </a:t>
            </a:r>
            <a:r>
              <a:rPr lang="en-US" dirty="0" smtClean="0"/>
              <a:t>Resources</a:t>
            </a:r>
            <a:endParaRPr lang="en-US" dirty="0"/>
          </a:p>
        </p:txBody>
      </p:sp>
      <p:sp>
        <p:nvSpPr>
          <p:cNvPr id="3" name="Content Placeholder 2"/>
          <p:cNvSpPr>
            <a:spLocks noGrp="1"/>
          </p:cNvSpPr>
          <p:nvPr>
            <p:ph idx="1"/>
          </p:nvPr>
        </p:nvSpPr>
        <p:spPr/>
        <p:txBody>
          <a:bodyPr>
            <a:normAutofit/>
          </a:bodyPr>
          <a:lstStyle/>
          <a:p>
            <a:pPr algn="just"/>
            <a:r>
              <a:rPr lang="en-US" dirty="0"/>
              <a:t>The advancement of renewable-energy technologies would be capable of meeting critical concerns of present energy difficulties, such as enhancing electricity generation dependability and addressing local power </a:t>
            </a:r>
            <a:r>
              <a:rPr lang="en-US" dirty="0" smtClean="0"/>
              <a:t>outages. </a:t>
            </a:r>
          </a:p>
          <a:p>
            <a:pPr algn="just"/>
            <a:r>
              <a:rPr lang="en-US" dirty="0"/>
              <a:t>Furthermore, because of the significant instability of renewables and their continuous and randomized character, the creation of electricity generated is sporadic and </a:t>
            </a:r>
            <a:r>
              <a:rPr lang="en-US" dirty="0" smtClean="0"/>
              <a:t>disorderly. As </a:t>
            </a:r>
            <a:r>
              <a:rPr lang="en-US" dirty="0"/>
              <a:t>a result, correctly responding to the variability of renewables information is an ongoing process.</a:t>
            </a:r>
          </a:p>
          <a:p>
            <a:pPr algn="just"/>
            <a:r>
              <a:rPr lang="en-US" dirty="0"/>
              <a:t>Highly energetic tracking can boost energy system performance. Energy estimating technologies are critical to the creation, administration, and regulation of power </a:t>
            </a:r>
            <a:r>
              <a:rPr lang="en-US" dirty="0" smtClean="0"/>
              <a:t>generation.</a:t>
            </a:r>
          </a:p>
        </p:txBody>
      </p:sp>
    </p:spTree>
    <p:extLst>
      <p:ext uri="{BB962C8B-B14F-4D97-AF65-F5344CB8AC3E}">
        <p14:creationId xmlns:p14="http://schemas.microsoft.com/office/powerpoint/2010/main" val="2163934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Machine Learning</a:t>
            </a:r>
            <a:endParaRPr lang="en-US" dirty="0"/>
          </a:p>
        </p:txBody>
      </p:sp>
      <p:sp>
        <p:nvSpPr>
          <p:cNvPr id="3" name="Content Placeholder 2"/>
          <p:cNvSpPr>
            <a:spLocks noGrp="1"/>
          </p:cNvSpPr>
          <p:nvPr>
            <p:ph idx="1"/>
          </p:nvPr>
        </p:nvSpPr>
        <p:spPr/>
        <p:txBody>
          <a:bodyPr>
            <a:normAutofit lnSpcReduction="10000"/>
          </a:bodyPr>
          <a:lstStyle/>
          <a:p>
            <a:pPr algn="just"/>
            <a:endParaRPr lang="en-US" dirty="0"/>
          </a:p>
          <a:p>
            <a:pPr algn="just"/>
            <a:r>
              <a:rPr lang="en-US" dirty="0"/>
              <a:t>Machine-learning approaches attempt to discover relationships among input and output data, using or deprived of the usage of mathematical representations of issues</a:t>
            </a:r>
            <a:r>
              <a:rPr lang="en-US" dirty="0" smtClean="0"/>
              <a:t>.</a:t>
            </a:r>
          </a:p>
          <a:p>
            <a:pPr algn="just"/>
            <a:r>
              <a:rPr lang="en-US" dirty="0"/>
              <a:t>After the training data has well-trained the machine-learning algorithms, policymakers can acquire pleasing predicting correct output by putting the forecasted data input into the well-trained concepts</a:t>
            </a:r>
            <a:r>
              <a:rPr lang="en-US" dirty="0" smtClean="0"/>
              <a:t>.</a:t>
            </a:r>
          </a:p>
          <a:p>
            <a:pPr algn="just"/>
            <a:r>
              <a:rPr lang="en-US" dirty="0"/>
              <a:t>The data pre-processing step is critical in machine learning and also can significantly increase machine learning and performance</a:t>
            </a:r>
            <a:r>
              <a:rPr lang="en-US" dirty="0" smtClean="0"/>
              <a:t>.</a:t>
            </a:r>
          </a:p>
          <a:p>
            <a:pPr algn="just"/>
            <a:r>
              <a:rPr lang="en-US" dirty="0"/>
              <a:t>Machine learning technology primarily employs three learning techniques: supervised learning, unsupervised learning, and reinforcement learning.</a:t>
            </a:r>
          </a:p>
        </p:txBody>
      </p:sp>
    </p:spTree>
    <p:extLst>
      <p:ext uri="{BB962C8B-B14F-4D97-AF65-F5344CB8AC3E}">
        <p14:creationId xmlns:p14="http://schemas.microsoft.com/office/powerpoint/2010/main" val="2520508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Machine-Learning Prediction Methods for </a:t>
            </a:r>
            <a:r>
              <a:rPr lang="en-US" dirty="0" smtClean="0"/>
              <a:t>Renewables</a:t>
            </a:r>
            <a:endParaRPr lang="en-US" dirty="0"/>
          </a:p>
        </p:txBody>
      </p:sp>
      <p:sp>
        <p:nvSpPr>
          <p:cNvPr id="3" name="Content Placeholder 2"/>
          <p:cNvSpPr>
            <a:spLocks noGrp="1"/>
          </p:cNvSpPr>
          <p:nvPr>
            <p:ph idx="1"/>
          </p:nvPr>
        </p:nvSpPr>
        <p:spPr/>
        <p:txBody>
          <a:bodyPr>
            <a:normAutofit/>
          </a:bodyPr>
          <a:lstStyle/>
          <a:p>
            <a:pPr algn="just"/>
            <a:r>
              <a:rPr lang="en-US" dirty="0"/>
              <a:t>Estimation of renewables is an essential technique to address this issue. Machine learning is an informal method that generates knowledgeable results. Data gathering and pretreatment, feature selection and retrieval, model identification, and system validation are the fundamental phases of machine learning</a:t>
            </a:r>
            <a:r>
              <a:rPr lang="en-US" dirty="0" smtClean="0"/>
              <a:t>.</a:t>
            </a:r>
          </a:p>
          <a:p>
            <a:pPr algn="just"/>
            <a:endParaRPr lang="en-US" dirty="0" smtClean="0"/>
          </a:p>
          <a:p>
            <a:pPr algn="just"/>
            <a:r>
              <a:rPr lang="en-US" dirty="0" smtClean="0"/>
              <a:t>Solar </a:t>
            </a:r>
            <a:r>
              <a:rPr lang="en-US" dirty="0"/>
              <a:t>and wind power are two renewables that are regularly studied, while A</a:t>
            </a:r>
            <a:r>
              <a:rPr lang="en-US" dirty="0" smtClean="0"/>
              <a:t>i </a:t>
            </a:r>
            <a:r>
              <a:rPr lang="en-US" dirty="0"/>
              <a:t>technology and hybrid methods are two strategies that are widely used.</a:t>
            </a:r>
          </a:p>
        </p:txBody>
      </p:sp>
    </p:spTree>
    <p:extLst>
      <p:ext uri="{BB962C8B-B14F-4D97-AF65-F5344CB8AC3E}">
        <p14:creationId xmlns:p14="http://schemas.microsoft.com/office/powerpoint/2010/main" val="2425923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Approaches for Data </a:t>
            </a:r>
            <a:r>
              <a:rPr lang="en-US" dirty="0" smtClean="0"/>
              <a:t>Processing</a:t>
            </a:r>
            <a:endParaRPr lang="en-US" dirty="0"/>
          </a:p>
        </p:txBody>
      </p:sp>
      <p:sp>
        <p:nvSpPr>
          <p:cNvPr id="3" name="Content Placeholder 2"/>
          <p:cNvSpPr>
            <a:spLocks noGrp="1"/>
          </p:cNvSpPr>
          <p:nvPr>
            <p:ph idx="1"/>
          </p:nvPr>
        </p:nvSpPr>
        <p:spPr/>
        <p:txBody>
          <a:bodyPr>
            <a:normAutofit lnSpcReduction="10000"/>
          </a:bodyPr>
          <a:lstStyle/>
          <a:p>
            <a:pPr algn="just"/>
            <a:r>
              <a:rPr lang="en-US" dirty="0"/>
              <a:t>The simulation method in power prediction can be separated into four phases: data preparation, identifying correct hyper-parameters of algorithms, training concepts, testing, and predicting issues</a:t>
            </a:r>
            <a:r>
              <a:rPr lang="en-US" dirty="0" smtClean="0"/>
              <a:t>.</a:t>
            </a:r>
          </a:p>
          <a:p>
            <a:pPr algn="just"/>
            <a:r>
              <a:rPr lang="en-US" dirty="0"/>
              <a:t>Data preparation entails deleting data with incomplete data as well as data outliers</a:t>
            </a:r>
            <a:r>
              <a:rPr lang="en-US" dirty="0" smtClean="0"/>
              <a:t>.</a:t>
            </a:r>
          </a:p>
          <a:p>
            <a:pPr algn="just"/>
            <a:r>
              <a:rPr lang="en-US" dirty="0" smtClean="0"/>
              <a:t>Machine-learning </a:t>
            </a:r>
            <a:r>
              <a:rPr lang="en-US" dirty="0"/>
              <a:t>algorithms for solar and wind projections, demonstrating that the wavelet transform is more widely employed compared to other data pre-processing strategies</a:t>
            </a:r>
            <a:r>
              <a:rPr lang="en-US" dirty="0" smtClean="0"/>
              <a:t>.</a:t>
            </a:r>
          </a:p>
          <a:p>
            <a:pPr algn="just"/>
            <a:r>
              <a:rPr lang="en-US" dirty="0"/>
              <a:t>The most commonly employed wind-energy forecast methodologies are decomposition techniques. The explanation may be the outcome of dividing wind data into various frequencies, which can increase machine-learning algorithm predicting ability.</a:t>
            </a:r>
          </a:p>
        </p:txBody>
      </p:sp>
    </p:spTree>
    <p:extLst>
      <p:ext uri="{BB962C8B-B14F-4D97-AF65-F5344CB8AC3E}">
        <p14:creationId xmlns:p14="http://schemas.microsoft.com/office/powerpoint/2010/main" val="3107205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Machine-Learning Mathematical Model Choice in Renewables </a:t>
            </a:r>
            <a:r>
              <a:rPr lang="en-US" dirty="0" smtClean="0"/>
              <a:t>Estimates</a:t>
            </a:r>
            <a:endParaRPr lang="en-US" dirty="0"/>
          </a:p>
        </p:txBody>
      </p:sp>
      <p:sp>
        <p:nvSpPr>
          <p:cNvPr id="3" name="Content Placeholder 2"/>
          <p:cNvSpPr>
            <a:spLocks noGrp="1"/>
          </p:cNvSpPr>
          <p:nvPr>
            <p:ph idx="1"/>
          </p:nvPr>
        </p:nvSpPr>
        <p:spPr/>
        <p:txBody>
          <a:bodyPr/>
          <a:lstStyle/>
          <a:p>
            <a:pPr algn="just"/>
            <a:r>
              <a:rPr lang="en-US" dirty="0"/>
              <a:t>The arrangement of variables has a significant impact on the effectiveness of machine-learning algorithms. The vast majority of machine-learning algorithms have much more than two variables</a:t>
            </a:r>
            <a:r>
              <a:rPr lang="en-US" dirty="0" smtClean="0"/>
              <a:t>.</a:t>
            </a:r>
          </a:p>
          <a:p>
            <a:pPr algn="just"/>
            <a:r>
              <a:rPr lang="en-US" dirty="0"/>
              <a:t>The investigation technique is impractical. As a result, metaheuristics have become a common method for determining suitable components for machine-learning algorithms</a:t>
            </a:r>
            <a:r>
              <a:rPr lang="en-US" dirty="0" smtClean="0"/>
              <a:t>.</a:t>
            </a:r>
          </a:p>
          <a:p>
            <a:pPr algn="just"/>
            <a:r>
              <a:rPr lang="en-US" dirty="0"/>
              <a:t>Mean absolute error (MAE), mean </a:t>
            </a:r>
            <a:r>
              <a:rPr lang="en-US" dirty="0" smtClean="0"/>
              <a:t>absolute percentage </a:t>
            </a:r>
            <a:r>
              <a:rPr lang="en-US" dirty="0"/>
              <a:t>error (MAPE), and root mean square error (RMSE) are three measurements most </a:t>
            </a:r>
            <a:r>
              <a:rPr lang="en-US" dirty="0" smtClean="0"/>
              <a:t>frequently used</a:t>
            </a:r>
            <a:r>
              <a:rPr lang="en-US" dirty="0"/>
              <a:t>.</a:t>
            </a:r>
            <a:endParaRPr lang="en-US" dirty="0" smtClean="0"/>
          </a:p>
        </p:txBody>
      </p:sp>
    </p:spTree>
    <p:extLst>
      <p:ext uri="{BB962C8B-B14F-4D97-AF65-F5344CB8AC3E}">
        <p14:creationId xmlns:p14="http://schemas.microsoft.com/office/powerpoint/2010/main" val="4012281484"/>
      </p:ext>
    </p:extLst>
  </p:cSld>
  <p:clrMapOvr>
    <a:masterClrMapping/>
  </p:clrMapOvr>
</p:sld>
</file>

<file path=ppt/theme/theme1.xml><?xml version="1.0" encoding="utf-8"?>
<a:theme xmlns:a="http://schemas.openxmlformats.org/drawingml/2006/main" name="Basi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Basis</Template>
  <TotalTime>882</TotalTime>
  <Words>1190</Words>
  <Application>Microsoft Office PowerPoint</Application>
  <PresentationFormat>Widescreen</PresentationFormat>
  <Paragraphs>63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Narrow</vt:lpstr>
      <vt:lpstr>Corbel</vt:lpstr>
      <vt:lpstr>Times New Roman</vt:lpstr>
      <vt:lpstr>Basis</vt:lpstr>
      <vt:lpstr>PowerPoint Presentation</vt:lpstr>
      <vt:lpstr>Contents </vt:lpstr>
      <vt:lpstr>Introduction</vt:lpstr>
      <vt:lpstr>PowerPoint Presentation</vt:lpstr>
      <vt:lpstr>Energy from Renewable Resources</vt:lpstr>
      <vt:lpstr>Machine Learning</vt:lpstr>
      <vt:lpstr>Machine-Learning Prediction Methods for Renewables</vt:lpstr>
      <vt:lpstr>Approaches for Data Processing</vt:lpstr>
      <vt:lpstr>Machine-Learning Mathematical Model Choice in Renewables Estimates</vt:lpstr>
      <vt:lpstr>Application-Specific Machine Learning</vt:lpstr>
      <vt:lpstr>Conclusion</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B303-master</cp:lastModifiedBy>
  <cp:revision>100</cp:revision>
  <dcterms:created xsi:type="dcterms:W3CDTF">2021-06-10T05:32:34Z</dcterms:created>
  <dcterms:modified xsi:type="dcterms:W3CDTF">2023-03-16T16:30:55Z</dcterms:modified>
</cp:coreProperties>
</file>