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1" r:id="rId3"/>
    <p:sldId id="262" r:id="rId4"/>
    <p:sldId id="263" r:id="rId5"/>
    <p:sldId id="264" r:id="rId6"/>
    <p:sldId id="267" r:id="rId7"/>
    <p:sldId id="268" r:id="rId8"/>
    <p:sldId id="269" r:id="rId9"/>
    <p:sldId id="266" r:id="rId10"/>
    <p:sldId id="265" r:id="rId11"/>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E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65"/>
    <p:restoredTop sz="94749"/>
  </p:normalViewPr>
  <p:slideViewPr>
    <p:cSldViewPr snapToGrid="0" snapToObjects="1">
      <p:cViewPr varScale="1">
        <p:scale>
          <a:sx n="106" d="100"/>
          <a:sy n="106" d="100"/>
        </p:scale>
        <p:origin x="7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D466-4E5B-724A-B8EC-02B47BEBA04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T"/>
          </a:p>
        </p:txBody>
      </p:sp>
      <p:sp>
        <p:nvSpPr>
          <p:cNvPr id="3" name="Subtitle 2">
            <a:extLst>
              <a:ext uri="{FF2B5EF4-FFF2-40B4-BE49-F238E27FC236}">
                <a16:creationId xmlns:a16="http://schemas.microsoft.com/office/drawing/2014/main" id="{FDB97DF3-CF56-C44F-80BE-53B19236A3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T"/>
          </a:p>
        </p:txBody>
      </p:sp>
      <p:sp>
        <p:nvSpPr>
          <p:cNvPr id="4" name="Date Placeholder 3">
            <a:extLst>
              <a:ext uri="{FF2B5EF4-FFF2-40B4-BE49-F238E27FC236}">
                <a16:creationId xmlns:a16="http://schemas.microsoft.com/office/drawing/2014/main" id="{976B5251-90C5-2445-9361-6578101EAEB8}"/>
              </a:ext>
            </a:extLst>
          </p:cNvPr>
          <p:cNvSpPr>
            <a:spLocks noGrp="1"/>
          </p:cNvSpPr>
          <p:nvPr>
            <p:ph type="dt" sz="half" idx="10"/>
          </p:nvPr>
        </p:nvSpPr>
        <p:spPr/>
        <p:txBody>
          <a:bodyPr/>
          <a:lstStyle/>
          <a:p>
            <a:fld id="{62B74748-D376-664C-89E2-DFDEF31DAFF2}" type="datetimeFigureOut">
              <a:rPr lang="en-LT" smtClean="0"/>
              <a:t>04/16/2023</a:t>
            </a:fld>
            <a:endParaRPr lang="en-LT"/>
          </a:p>
        </p:txBody>
      </p:sp>
      <p:sp>
        <p:nvSpPr>
          <p:cNvPr id="5" name="Footer Placeholder 4">
            <a:extLst>
              <a:ext uri="{FF2B5EF4-FFF2-40B4-BE49-F238E27FC236}">
                <a16:creationId xmlns:a16="http://schemas.microsoft.com/office/drawing/2014/main" id="{1EE832B8-9A10-AE4D-B00A-47B8C058B871}"/>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D4C9E82E-CD58-4E4F-BE7C-6630CDAF1AAD}"/>
              </a:ext>
            </a:extLst>
          </p:cNvPr>
          <p:cNvSpPr>
            <a:spLocks noGrp="1"/>
          </p:cNvSpPr>
          <p:nvPr>
            <p:ph type="sldNum" sz="quarter" idx="12"/>
          </p:nvPr>
        </p:nvSpPr>
        <p:spPr/>
        <p:txBody>
          <a:bodyPr/>
          <a:lstStyle/>
          <a:p>
            <a:fld id="{09452842-0133-6F45-BBB4-4E91FCE31F9A}" type="slidenum">
              <a:rPr lang="en-LT" smtClean="0"/>
              <a:t>‹#›</a:t>
            </a:fld>
            <a:endParaRPr lang="en-LT"/>
          </a:p>
        </p:txBody>
      </p:sp>
    </p:spTree>
    <p:extLst>
      <p:ext uri="{BB962C8B-B14F-4D97-AF65-F5344CB8AC3E}">
        <p14:creationId xmlns:p14="http://schemas.microsoft.com/office/powerpoint/2010/main" val="571324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91AF-9603-DA45-AB18-84948D701C6D}"/>
              </a:ext>
            </a:extLst>
          </p:cNvPr>
          <p:cNvSpPr>
            <a:spLocks noGrp="1"/>
          </p:cNvSpPr>
          <p:nvPr>
            <p:ph type="title"/>
          </p:nvPr>
        </p:nvSpPr>
        <p:spPr/>
        <p:txBody>
          <a:bodyPr/>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E125791F-B9FF-0C4F-A82E-9CD598434DF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0C666143-92B4-644A-BC2B-92247FEA7FF9}"/>
              </a:ext>
            </a:extLst>
          </p:cNvPr>
          <p:cNvSpPr>
            <a:spLocks noGrp="1"/>
          </p:cNvSpPr>
          <p:nvPr>
            <p:ph type="dt" sz="half" idx="10"/>
          </p:nvPr>
        </p:nvSpPr>
        <p:spPr/>
        <p:txBody>
          <a:bodyPr/>
          <a:lstStyle/>
          <a:p>
            <a:fld id="{62B74748-D376-664C-89E2-DFDEF31DAFF2}" type="datetimeFigureOut">
              <a:rPr lang="en-LT" smtClean="0"/>
              <a:t>04/16/2023</a:t>
            </a:fld>
            <a:endParaRPr lang="en-LT"/>
          </a:p>
        </p:txBody>
      </p:sp>
      <p:sp>
        <p:nvSpPr>
          <p:cNvPr id="5" name="Footer Placeholder 4">
            <a:extLst>
              <a:ext uri="{FF2B5EF4-FFF2-40B4-BE49-F238E27FC236}">
                <a16:creationId xmlns:a16="http://schemas.microsoft.com/office/drawing/2014/main" id="{663039D7-AF58-1940-8728-3D80845C87CF}"/>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AF2DF68E-7892-B64F-BDD8-7B2B1273CC08}"/>
              </a:ext>
            </a:extLst>
          </p:cNvPr>
          <p:cNvSpPr>
            <a:spLocks noGrp="1"/>
          </p:cNvSpPr>
          <p:nvPr>
            <p:ph type="sldNum" sz="quarter" idx="12"/>
          </p:nvPr>
        </p:nvSpPr>
        <p:spPr/>
        <p:txBody>
          <a:bodyPr/>
          <a:lstStyle/>
          <a:p>
            <a:fld id="{09452842-0133-6F45-BBB4-4E91FCE31F9A}" type="slidenum">
              <a:rPr lang="en-LT" smtClean="0"/>
              <a:t>‹#›</a:t>
            </a:fld>
            <a:endParaRPr lang="en-LT"/>
          </a:p>
        </p:txBody>
      </p:sp>
    </p:spTree>
    <p:extLst>
      <p:ext uri="{BB962C8B-B14F-4D97-AF65-F5344CB8AC3E}">
        <p14:creationId xmlns:p14="http://schemas.microsoft.com/office/powerpoint/2010/main" val="296462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856EE4-6BA8-3F44-A5EE-DE4A2BB2381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3C379112-D9A7-8F4B-9767-2130DD6EB7F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49A64C0D-D0CF-EE43-A2BF-93AA51D0CFDF}"/>
              </a:ext>
            </a:extLst>
          </p:cNvPr>
          <p:cNvSpPr>
            <a:spLocks noGrp="1"/>
          </p:cNvSpPr>
          <p:nvPr>
            <p:ph type="dt" sz="half" idx="10"/>
          </p:nvPr>
        </p:nvSpPr>
        <p:spPr/>
        <p:txBody>
          <a:bodyPr/>
          <a:lstStyle/>
          <a:p>
            <a:fld id="{62B74748-D376-664C-89E2-DFDEF31DAFF2}" type="datetimeFigureOut">
              <a:rPr lang="en-LT" smtClean="0"/>
              <a:t>04/16/2023</a:t>
            </a:fld>
            <a:endParaRPr lang="en-LT"/>
          </a:p>
        </p:txBody>
      </p:sp>
      <p:sp>
        <p:nvSpPr>
          <p:cNvPr id="5" name="Footer Placeholder 4">
            <a:extLst>
              <a:ext uri="{FF2B5EF4-FFF2-40B4-BE49-F238E27FC236}">
                <a16:creationId xmlns:a16="http://schemas.microsoft.com/office/drawing/2014/main" id="{248F8D12-3F99-994A-9F91-5458B5500CD6}"/>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7AAE1E9F-0B70-7244-B141-44193EF3A6B2}"/>
              </a:ext>
            </a:extLst>
          </p:cNvPr>
          <p:cNvSpPr>
            <a:spLocks noGrp="1"/>
          </p:cNvSpPr>
          <p:nvPr>
            <p:ph type="sldNum" sz="quarter" idx="12"/>
          </p:nvPr>
        </p:nvSpPr>
        <p:spPr/>
        <p:txBody>
          <a:bodyPr/>
          <a:lstStyle/>
          <a:p>
            <a:fld id="{09452842-0133-6F45-BBB4-4E91FCE31F9A}" type="slidenum">
              <a:rPr lang="en-LT" smtClean="0"/>
              <a:t>‹#›</a:t>
            </a:fld>
            <a:endParaRPr lang="en-LT"/>
          </a:p>
        </p:txBody>
      </p:sp>
    </p:spTree>
    <p:extLst>
      <p:ext uri="{BB962C8B-B14F-4D97-AF65-F5344CB8AC3E}">
        <p14:creationId xmlns:p14="http://schemas.microsoft.com/office/powerpoint/2010/main" val="43303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67A91-F615-4E4D-A1E2-DC329CE6E91A}"/>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17E55CE4-D141-7A43-879A-C48BD4EB75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93A172AB-45B5-594C-BF39-E9582F176DE9}"/>
              </a:ext>
            </a:extLst>
          </p:cNvPr>
          <p:cNvSpPr>
            <a:spLocks noGrp="1"/>
          </p:cNvSpPr>
          <p:nvPr>
            <p:ph type="dt" sz="half" idx="10"/>
          </p:nvPr>
        </p:nvSpPr>
        <p:spPr/>
        <p:txBody>
          <a:bodyPr/>
          <a:lstStyle/>
          <a:p>
            <a:fld id="{62B74748-D376-664C-89E2-DFDEF31DAFF2}" type="datetimeFigureOut">
              <a:rPr lang="en-LT" smtClean="0"/>
              <a:t>04/16/2023</a:t>
            </a:fld>
            <a:endParaRPr lang="en-LT"/>
          </a:p>
        </p:txBody>
      </p:sp>
      <p:sp>
        <p:nvSpPr>
          <p:cNvPr id="5" name="Footer Placeholder 4">
            <a:extLst>
              <a:ext uri="{FF2B5EF4-FFF2-40B4-BE49-F238E27FC236}">
                <a16:creationId xmlns:a16="http://schemas.microsoft.com/office/drawing/2014/main" id="{4DF10425-F6C9-CA43-8C2A-296C55A1B5C2}"/>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5CDD1AFE-2CD1-5546-A217-F7F37791628B}"/>
              </a:ext>
            </a:extLst>
          </p:cNvPr>
          <p:cNvSpPr>
            <a:spLocks noGrp="1"/>
          </p:cNvSpPr>
          <p:nvPr>
            <p:ph type="sldNum" sz="quarter" idx="12"/>
          </p:nvPr>
        </p:nvSpPr>
        <p:spPr/>
        <p:txBody>
          <a:bodyPr/>
          <a:lstStyle/>
          <a:p>
            <a:fld id="{09452842-0133-6F45-BBB4-4E91FCE31F9A}" type="slidenum">
              <a:rPr lang="en-LT" smtClean="0"/>
              <a:t>‹#›</a:t>
            </a:fld>
            <a:endParaRPr lang="en-LT"/>
          </a:p>
        </p:txBody>
      </p:sp>
    </p:spTree>
    <p:extLst>
      <p:ext uri="{BB962C8B-B14F-4D97-AF65-F5344CB8AC3E}">
        <p14:creationId xmlns:p14="http://schemas.microsoft.com/office/powerpoint/2010/main" val="289451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6CDD-3086-D14C-84C4-2A7A5F38700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LT"/>
          </a:p>
        </p:txBody>
      </p:sp>
      <p:sp>
        <p:nvSpPr>
          <p:cNvPr id="3" name="Text Placeholder 2">
            <a:extLst>
              <a:ext uri="{FF2B5EF4-FFF2-40B4-BE49-F238E27FC236}">
                <a16:creationId xmlns:a16="http://schemas.microsoft.com/office/drawing/2014/main" id="{164BC931-D1CB-A542-A915-16F00BD41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2D1D3C9-9D7C-B74E-BBB4-DA8644D3A501}"/>
              </a:ext>
            </a:extLst>
          </p:cNvPr>
          <p:cNvSpPr>
            <a:spLocks noGrp="1"/>
          </p:cNvSpPr>
          <p:nvPr>
            <p:ph type="dt" sz="half" idx="10"/>
          </p:nvPr>
        </p:nvSpPr>
        <p:spPr/>
        <p:txBody>
          <a:bodyPr/>
          <a:lstStyle/>
          <a:p>
            <a:fld id="{62B74748-D376-664C-89E2-DFDEF31DAFF2}" type="datetimeFigureOut">
              <a:rPr lang="en-LT" smtClean="0"/>
              <a:t>04/16/2023</a:t>
            </a:fld>
            <a:endParaRPr lang="en-LT"/>
          </a:p>
        </p:txBody>
      </p:sp>
      <p:sp>
        <p:nvSpPr>
          <p:cNvPr id="5" name="Footer Placeholder 4">
            <a:extLst>
              <a:ext uri="{FF2B5EF4-FFF2-40B4-BE49-F238E27FC236}">
                <a16:creationId xmlns:a16="http://schemas.microsoft.com/office/drawing/2014/main" id="{D2FC8A95-8647-434D-AD42-A067E9203A73}"/>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99E4AC9C-FF44-7140-B7F3-D4BFCF0CB246}"/>
              </a:ext>
            </a:extLst>
          </p:cNvPr>
          <p:cNvSpPr>
            <a:spLocks noGrp="1"/>
          </p:cNvSpPr>
          <p:nvPr>
            <p:ph type="sldNum" sz="quarter" idx="12"/>
          </p:nvPr>
        </p:nvSpPr>
        <p:spPr/>
        <p:txBody>
          <a:bodyPr/>
          <a:lstStyle/>
          <a:p>
            <a:fld id="{09452842-0133-6F45-BBB4-4E91FCE31F9A}" type="slidenum">
              <a:rPr lang="en-LT" smtClean="0"/>
              <a:t>‹#›</a:t>
            </a:fld>
            <a:endParaRPr lang="en-LT"/>
          </a:p>
        </p:txBody>
      </p:sp>
    </p:spTree>
    <p:extLst>
      <p:ext uri="{BB962C8B-B14F-4D97-AF65-F5344CB8AC3E}">
        <p14:creationId xmlns:p14="http://schemas.microsoft.com/office/powerpoint/2010/main" val="116719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3A945-EBAF-8948-9433-4A0237D0A3EF}"/>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5B9BBB0B-E24B-764C-B4AF-154F3A7AACB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Content Placeholder 3">
            <a:extLst>
              <a:ext uri="{FF2B5EF4-FFF2-40B4-BE49-F238E27FC236}">
                <a16:creationId xmlns:a16="http://schemas.microsoft.com/office/drawing/2014/main" id="{C2680799-C866-B840-AC81-587C7DA240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Date Placeholder 4">
            <a:extLst>
              <a:ext uri="{FF2B5EF4-FFF2-40B4-BE49-F238E27FC236}">
                <a16:creationId xmlns:a16="http://schemas.microsoft.com/office/drawing/2014/main" id="{9CF522B9-00BC-0F47-9586-440D4EC8B225}"/>
              </a:ext>
            </a:extLst>
          </p:cNvPr>
          <p:cNvSpPr>
            <a:spLocks noGrp="1"/>
          </p:cNvSpPr>
          <p:nvPr>
            <p:ph type="dt" sz="half" idx="10"/>
          </p:nvPr>
        </p:nvSpPr>
        <p:spPr/>
        <p:txBody>
          <a:bodyPr/>
          <a:lstStyle/>
          <a:p>
            <a:fld id="{62B74748-D376-664C-89E2-DFDEF31DAFF2}" type="datetimeFigureOut">
              <a:rPr lang="en-LT" smtClean="0"/>
              <a:t>04/16/2023</a:t>
            </a:fld>
            <a:endParaRPr lang="en-LT"/>
          </a:p>
        </p:txBody>
      </p:sp>
      <p:sp>
        <p:nvSpPr>
          <p:cNvPr id="6" name="Footer Placeholder 5">
            <a:extLst>
              <a:ext uri="{FF2B5EF4-FFF2-40B4-BE49-F238E27FC236}">
                <a16:creationId xmlns:a16="http://schemas.microsoft.com/office/drawing/2014/main" id="{B0357B5F-B336-4B46-B843-EE7CCA1CEFD1}"/>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F9907536-2882-0C49-BE6C-8B9890598F59}"/>
              </a:ext>
            </a:extLst>
          </p:cNvPr>
          <p:cNvSpPr>
            <a:spLocks noGrp="1"/>
          </p:cNvSpPr>
          <p:nvPr>
            <p:ph type="sldNum" sz="quarter" idx="12"/>
          </p:nvPr>
        </p:nvSpPr>
        <p:spPr/>
        <p:txBody>
          <a:bodyPr/>
          <a:lstStyle/>
          <a:p>
            <a:fld id="{09452842-0133-6F45-BBB4-4E91FCE31F9A}" type="slidenum">
              <a:rPr lang="en-LT" smtClean="0"/>
              <a:t>‹#›</a:t>
            </a:fld>
            <a:endParaRPr lang="en-LT"/>
          </a:p>
        </p:txBody>
      </p:sp>
    </p:spTree>
    <p:extLst>
      <p:ext uri="{BB962C8B-B14F-4D97-AF65-F5344CB8AC3E}">
        <p14:creationId xmlns:p14="http://schemas.microsoft.com/office/powerpoint/2010/main" val="10082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E842A-68C8-934D-B480-DF62F3BF81DE}"/>
              </a:ext>
            </a:extLst>
          </p:cNvPr>
          <p:cNvSpPr>
            <a:spLocks noGrp="1"/>
          </p:cNvSpPr>
          <p:nvPr>
            <p:ph type="title"/>
          </p:nvPr>
        </p:nvSpPr>
        <p:spPr>
          <a:xfrm>
            <a:off x="839788" y="365125"/>
            <a:ext cx="10515600" cy="1325563"/>
          </a:xfrm>
        </p:spPr>
        <p:txBody>
          <a:bodyPr/>
          <a:lstStyle/>
          <a:p>
            <a:r>
              <a:rPr lang="en-GB"/>
              <a:t>Click to edit Master title style</a:t>
            </a:r>
            <a:endParaRPr lang="en-LT"/>
          </a:p>
        </p:txBody>
      </p:sp>
      <p:sp>
        <p:nvSpPr>
          <p:cNvPr id="3" name="Text Placeholder 2">
            <a:extLst>
              <a:ext uri="{FF2B5EF4-FFF2-40B4-BE49-F238E27FC236}">
                <a16:creationId xmlns:a16="http://schemas.microsoft.com/office/drawing/2014/main" id="{B37380DD-9168-054F-9556-AABEE52234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9DA5BE-93C8-C24B-B8A1-C6B135B4B9A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Text Placeholder 4">
            <a:extLst>
              <a:ext uri="{FF2B5EF4-FFF2-40B4-BE49-F238E27FC236}">
                <a16:creationId xmlns:a16="http://schemas.microsoft.com/office/drawing/2014/main" id="{A7D102ED-0E35-2141-8585-580F1B2D8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F10C929-E727-3B45-99E7-D8908493181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7" name="Date Placeholder 6">
            <a:extLst>
              <a:ext uri="{FF2B5EF4-FFF2-40B4-BE49-F238E27FC236}">
                <a16:creationId xmlns:a16="http://schemas.microsoft.com/office/drawing/2014/main" id="{D7F39F26-ACEF-3B41-904F-31480AC67C47}"/>
              </a:ext>
            </a:extLst>
          </p:cNvPr>
          <p:cNvSpPr>
            <a:spLocks noGrp="1"/>
          </p:cNvSpPr>
          <p:nvPr>
            <p:ph type="dt" sz="half" idx="10"/>
          </p:nvPr>
        </p:nvSpPr>
        <p:spPr/>
        <p:txBody>
          <a:bodyPr/>
          <a:lstStyle/>
          <a:p>
            <a:fld id="{62B74748-D376-664C-89E2-DFDEF31DAFF2}" type="datetimeFigureOut">
              <a:rPr lang="en-LT" smtClean="0"/>
              <a:t>04/16/2023</a:t>
            </a:fld>
            <a:endParaRPr lang="en-LT"/>
          </a:p>
        </p:txBody>
      </p:sp>
      <p:sp>
        <p:nvSpPr>
          <p:cNvPr id="8" name="Footer Placeholder 7">
            <a:extLst>
              <a:ext uri="{FF2B5EF4-FFF2-40B4-BE49-F238E27FC236}">
                <a16:creationId xmlns:a16="http://schemas.microsoft.com/office/drawing/2014/main" id="{7AD1D855-E839-D649-A428-E4FBA6EE830B}"/>
              </a:ext>
            </a:extLst>
          </p:cNvPr>
          <p:cNvSpPr>
            <a:spLocks noGrp="1"/>
          </p:cNvSpPr>
          <p:nvPr>
            <p:ph type="ftr" sz="quarter" idx="11"/>
          </p:nvPr>
        </p:nvSpPr>
        <p:spPr/>
        <p:txBody>
          <a:bodyPr/>
          <a:lstStyle/>
          <a:p>
            <a:endParaRPr lang="en-LT"/>
          </a:p>
        </p:txBody>
      </p:sp>
      <p:sp>
        <p:nvSpPr>
          <p:cNvPr id="9" name="Slide Number Placeholder 8">
            <a:extLst>
              <a:ext uri="{FF2B5EF4-FFF2-40B4-BE49-F238E27FC236}">
                <a16:creationId xmlns:a16="http://schemas.microsoft.com/office/drawing/2014/main" id="{A8228048-F63A-3341-BBAC-DCD8DAB9C98E}"/>
              </a:ext>
            </a:extLst>
          </p:cNvPr>
          <p:cNvSpPr>
            <a:spLocks noGrp="1"/>
          </p:cNvSpPr>
          <p:nvPr>
            <p:ph type="sldNum" sz="quarter" idx="12"/>
          </p:nvPr>
        </p:nvSpPr>
        <p:spPr/>
        <p:txBody>
          <a:bodyPr/>
          <a:lstStyle/>
          <a:p>
            <a:fld id="{09452842-0133-6F45-BBB4-4E91FCE31F9A}" type="slidenum">
              <a:rPr lang="en-LT" smtClean="0"/>
              <a:t>‹#›</a:t>
            </a:fld>
            <a:endParaRPr lang="en-LT"/>
          </a:p>
        </p:txBody>
      </p:sp>
    </p:spTree>
    <p:extLst>
      <p:ext uri="{BB962C8B-B14F-4D97-AF65-F5344CB8AC3E}">
        <p14:creationId xmlns:p14="http://schemas.microsoft.com/office/powerpoint/2010/main" val="113172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16C7-62DB-574F-A9BD-BCC7113D4CA7}"/>
              </a:ext>
            </a:extLst>
          </p:cNvPr>
          <p:cNvSpPr>
            <a:spLocks noGrp="1"/>
          </p:cNvSpPr>
          <p:nvPr>
            <p:ph type="title"/>
          </p:nvPr>
        </p:nvSpPr>
        <p:spPr/>
        <p:txBody>
          <a:bodyPr/>
          <a:lstStyle/>
          <a:p>
            <a:r>
              <a:rPr lang="en-GB"/>
              <a:t>Click to edit Master title style</a:t>
            </a:r>
            <a:endParaRPr lang="en-LT"/>
          </a:p>
        </p:txBody>
      </p:sp>
      <p:sp>
        <p:nvSpPr>
          <p:cNvPr id="3" name="Date Placeholder 2">
            <a:extLst>
              <a:ext uri="{FF2B5EF4-FFF2-40B4-BE49-F238E27FC236}">
                <a16:creationId xmlns:a16="http://schemas.microsoft.com/office/drawing/2014/main" id="{13603ABD-DC15-8740-A38A-83542240558A}"/>
              </a:ext>
            </a:extLst>
          </p:cNvPr>
          <p:cNvSpPr>
            <a:spLocks noGrp="1"/>
          </p:cNvSpPr>
          <p:nvPr>
            <p:ph type="dt" sz="half" idx="10"/>
          </p:nvPr>
        </p:nvSpPr>
        <p:spPr/>
        <p:txBody>
          <a:bodyPr/>
          <a:lstStyle/>
          <a:p>
            <a:fld id="{62B74748-D376-664C-89E2-DFDEF31DAFF2}" type="datetimeFigureOut">
              <a:rPr lang="en-LT" smtClean="0"/>
              <a:t>04/16/2023</a:t>
            </a:fld>
            <a:endParaRPr lang="en-LT"/>
          </a:p>
        </p:txBody>
      </p:sp>
      <p:sp>
        <p:nvSpPr>
          <p:cNvPr id="4" name="Footer Placeholder 3">
            <a:extLst>
              <a:ext uri="{FF2B5EF4-FFF2-40B4-BE49-F238E27FC236}">
                <a16:creationId xmlns:a16="http://schemas.microsoft.com/office/drawing/2014/main" id="{EAF523F7-8C50-CF4D-A0B4-D3768BB08C42}"/>
              </a:ext>
            </a:extLst>
          </p:cNvPr>
          <p:cNvSpPr>
            <a:spLocks noGrp="1"/>
          </p:cNvSpPr>
          <p:nvPr>
            <p:ph type="ftr" sz="quarter" idx="11"/>
          </p:nvPr>
        </p:nvSpPr>
        <p:spPr/>
        <p:txBody>
          <a:bodyPr/>
          <a:lstStyle/>
          <a:p>
            <a:endParaRPr lang="en-LT"/>
          </a:p>
        </p:txBody>
      </p:sp>
      <p:sp>
        <p:nvSpPr>
          <p:cNvPr id="5" name="Slide Number Placeholder 4">
            <a:extLst>
              <a:ext uri="{FF2B5EF4-FFF2-40B4-BE49-F238E27FC236}">
                <a16:creationId xmlns:a16="http://schemas.microsoft.com/office/drawing/2014/main" id="{5524F423-8AFC-9843-8236-1E127BF00C00}"/>
              </a:ext>
            </a:extLst>
          </p:cNvPr>
          <p:cNvSpPr>
            <a:spLocks noGrp="1"/>
          </p:cNvSpPr>
          <p:nvPr>
            <p:ph type="sldNum" sz="quarter" idx="12"/>
          </p:nvPr>
        </p:nvSpPr>
        <p:spPr/>
        <p:txBody>
          <a:bodyPr/>
          <a:lstStyle/>
          <a:p>
            <a:fld id="{09452842-0133-6F45-BBB4-4E91FCE31F9A}" type="slidenum">
              <a:rPr lang="en-LT" smtClean="0"/>
              <a:t>‹#›</a:t>
            </a:fld>
            <a:endParaRPr lang="en-LT"/>
          </a:p>
        </p:txBody>
      </p:sp>
    </p:spTree>
    <p:extLst>
      <p:ext uri="{BB962C8B-B14F-4D97-AF65-F5344CB8AC3E}">
        <p14:creationId xmlns:p14="http://schemas.microsoft.com/office/powerpoint/2010/main" val="371143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DBDF2C-CB59-0342-B286-66458DFCCD89}"/>
              </a:ext>
            </a:extLst>
          </p:cNvPr>
          <p:cNvSpPr>
            <a:spLocks noGrp="1"/>
          </p:cNvSpPr>
          <p:nvPr>
            <p:ph type="dt" sz="half" idx="10"/>
          </p:nvPr>
        </p:nvSpPr>
        <p:spPr/>
        <p:txBody>
          <a:bodyPr/>
          <a:lstStyle/>
          <a:p>
            <a:fld id="{62B74748-D376-664C-89E2-DFDEF31DAFF2}" type="datetimeFigureOut">
              <a:rPr lang="en-LT" smtClean="0"/>
              <a:t>04/16/2023</a:t>
            </a:fld>
            <a:endParaRPr lang="en-LT"/>
          </a:p>
        </p:txBody>
      </p:sp>
      <p:sp>
        <p:nvSpPr>
          <p:cNvPr id="3" name="Footer Placeholder 2">
            <a:extLst>
              <a:ext uri="{FF2B5EF4-FFF2-40B4-BE49-F238E27FC236}">
                <a16:creationId xmlns:a16="http://schemas.microsoft.com/office/drawing/2014/main" id="{21912A6B-BC88-9A43-BEA1-B72A763176C8}"/>
              </a:ext>
            </a:extLst>
          </p:cNvPr>
          <p:cNvSpPr>
            <a:spLocks noGrp="1"/>
          </p:cNvSpPr>
          <p:nvPr>
            <p:ph type="ftr" sz="quarter" idx="11"/>
          </p:nvPr>
        </p:nvSpPr>
        <p:spPr/>
        <p:txBody>
          <a:bodyPr/>
          <a:lstStyle/>
          <a:p>
            <a:endParaRPr lang="en-LT"/>
          </a:p>
        </p:txBody>
      </p:sp>
      <p:sp>
        <p:nvSpPr>
          <p:cNvPr id="4" name="Slide Number Placeholder 3">
            <a:extLst>
              <a:ext uri="{FF2B5EF4-FFF2-40B4-BE49-F238E27FC236}">
                <a16:creationId xmlns:a16="http://schemas.microsoft.com/office/drawing/2014/main" id="{CE2A7672-063D-3B43-866F-7FDA2346CEC6}"/>
              </a:ext>
            </a:extLst>
          </p:cNvPr>
          <p:cNvSpPr>
            <a:spLocks noGrp="1"/>
          </p:cNvSpPr>
          <p:nvPr>
            <p:ph type="sldNum" sz="quarter" idx="12"/>
          </p:nvPr>
        </p:nvSpPr>
        <p:spPr/>
        <p:txBody>
          <a:bodyPr/>
          <a:lstStyle/>
          <a:p>
            <a:fld id="{09452842-0133-6F45-BBB4-4E91FCE31F9A}" type="slidenum">
              <a:rPr lang="en-LT" smtClean="0"/>
              <a:t>‹#›</a:t>
            </a:fld>
            <a:endParaRPr lang="en-LT"/>
          </a:p>
        </p:txBody>
      </p:sp>
    </p:spTree>
    <p:extLst>
      <p:ext uri="{BB962C8B-B14F-4D97-AF65-F5344CB8AC3E}">
        <p14:creationId xmlns:p14="http://schemas.microsoft.com/office/powerpoint/2010/main" val="218429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3489-ACDE-7E42-92C7-B88D450903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Content Placeholder 2">
            <a:extLst>
              <a:ext uri="{FF2B5EF4-FFF2-40B4-BE49-F238E27FC236}">
                <a16:creationId xmlns:a16="http://schemas.microsoft.com/office/drawing/2014/main" id="{7CBF6A7D-DA21-D54F-921A-014C18D0B4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Text Placeholder 3">
            <a:extLst>
              <a:ext uri="{FF2B5EF4-FFF2-40B4-BE49-F238E27FC236}">
                <a16:creationId xmlns:a16="http://schemas.microsoft.com/office/drawing/2014/main" id="{9DB3CEA8-AE9D-FE40-950D-98065489A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AB77EA-DB70-464F-9CDB-FFC61B3478E5}"/>
              </a:ext>
            </a:extLst>
          </p:cNvPr>
          <p:cNvSpPr>
            <a:spLocks noGrp="1"/>
          </p:cNvSpPr>
          <p:nvPr>
            <p:ph type="dt" sz="half" idx="10"/>
          </p:nvPr>
        </p:nvSpPr>
        <p:spPr/>
        <p:txBody>
          <a:bodyPr/>
          <a:lstStyle/>
          <a:p>
            <a:fld id="{62B74748-D376-664C-89E2-DFDEF31DAFF2}" type="datetimeFigureOut">
              <a:rPr lang="en-LT" smtClean="0"/>
              <a:t>04/16/2023</a:t>
            </a:fld>
            <a:endParaRPr lang="en-LT"/>
          </a:p>
        </p:txBody>
      </p:sp>
      <p:sp>
        <p:nvSpPr>
          <p:cNvPr id="6" name="Footer Placeholder 5">
            <a:extLst>
              <a:ext uri="{FF2B5EF4-FFF2-40B4-BE49-F238E27FC236}">
                <a16:creationId xmlns:a16="http://schemas.microsoft.com/office/drawing/2014/main" id="{961FD6BA-050B-FD40-ADDE-750FE7087D74}"/>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26264EDC-C5B2-A94D-8EA5-8150BEBA7411}"/>
              </a:ext>
            </a:extLst>
          </p:cNvPr>
          <p:cNvSpPr>
            <a:spLocks noGrp="1"/>
          </p:cNvSpPr>
          <p:nvPr>
            <p:ph type="sldNum" sz="quarter" idx="12"/>
          </p:nvPr>
        </p:nvSpPr>
        <p:spPr/>
        <p:txBody>
          <a:bodyPr/>
          <a:lstStyle/>
          <a:p>
            <a:fld id="{09452842-0133-6F45-BBB4-4E91FCE31F9A}" type="slidenum">
              <a:rPr lang="en-LT" smtClean="0"/>
              <a:t>‹#›</a:t>
            </a:fld>
            <a:endParaRPr lang="en-LT"/>
          </a:p>
        </p:txBody>
      </p:sp>
    </p:spTree>
    <p:extLst>
      <p:ext uri="{BB962C8B-B14F-4D97-AF65-F5344CB8AC3E}">
        <p14:creationId xmlns:p14="http://schemas.microsoft.com/office/powerpoint/2010/main" val="123231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A91C3-E87E-E149-A8DB-9BE6BD5D2E8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Picture Placeholder 2">
            <a:extLst>
              <a:ext uri="{FF2B5EF4-FFF2-40B4-BE49-F238E27FC236}">
                <a16:creationId xmlns:a16="http://schemas.microsoft.com/office/drawing/2014/main" id="{B9BCDA93-7FCF-2441-B0C5-864AE91BD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a:p>
        </p:txBody>
      </p:sp>
      <p:sp>
        <p:nvSpPr>
          <p:cNvPr id="4" name="Text Placeholder 3">
            <a:extLst>
              <a:ext uri="{FF2B5EF4-FFF2-40B4-BE49-F238E27FC236}">
                <a16:creationId xmlns:a16="http://schemas.microsoft.com/office/drawing/2014/main" id="{5E8F97E7-1C6D-CE47-9B59-F7028FE53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FD859F3-B9CB-AC43-AA3C-637D4663627F}"/>
              </a:ext>
            </a:extLst>
          </p:cNvPr>
          <p:cNvSpPr>
            <a:spLocks noGrp="1"/>
          </p:cNvSpPr>
          <p:nvPr>
            <p:ph type="dt" sz="half" idx="10"/>
          </p:nvPr>
        </p:nvSpPr>
        <p:spPr/>
        <p:txBody>
          <a:bodyPr/>
          <a:lstStyle/>
          <a:p>
            <a:fld id="{62B74748-D376-664C-89E2-DFDEF31DAFF2}" type="datetimeFigureOut">
              <a:rPr lang="en-LT" smtClean="0"/>
              <a:t>04/16/2023</a:t>
            </a:fld>
            <a:endParaRPr lang="en-LT"/>
          </a:p>
        </p:txBody>
      </p:sp>
      <p:sp>
        <p:nvSpPr>
          <p:cNvPr id="6" name="Footer Placeholder 5">
            <a:extLst>
              <a:ext uri="{FF2B5EF4-FFF2-40B4-BE49-F238E27FC236}">
                <a16:creationId xmlns:a16="http://schemas.microsoft.com/office/drawing/2014/main" id="{0EFC4675-BE72-7D40-9AB3-3A72AE9C437F}"/>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0EF3B8C3-9CDA-D146-8312-E5E2EA397B46}"/>
              </a:ext>
            </a:extLst>
          </p:cNvPr>
          <p:cNvSpPr>
            <a:spLocks noGrp="1"/>
          </p:cNvSpPr>
          <p:nvPr>
            <p:ph type="sldNum" sz="quarter" idx="12"/>
          </p:nvPr>
        </p:nvSpPr>
        <p:spPr/>
        <p:txBody>
          <a:bodyPr/>
          <a:lstStyle/>
          <a:p>
            <a:fld id="{09452842-0133-6F45-BBB4-4E91FCE31F9A}" type="slidenum">
              <a:rPr lang="en-LT" smtClean="0"/>
              <a:t>‹#›</a:t>
            </a:fld>
            <a:endParaRPr lang="en-LT"/>
          </a:p>
        </p:txBody>
      </p:sp>
    </p:spTree>
    <p:extLst>
      <p:ext uri="{BB962C8B-B14F-4D97-AF65-F5344CB8AC3E}">
        <p14:creationId xmlns:p14="http://schemas.microsoft.com/office/powerpoint/2010/main" val="302395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A3554B-F5B0-C14D-9975-57D86E56A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LT"/>
          </a:p>
        </p:txBody>
      </p:sp>
      <p:sp>
        <p:nvSpPr>
          <p:cNvPr id="3" name="Text Placeholder 2">
            <a:extLst>
              <a:ext uri="{FF2B5EF4-FFF2-40B4-BE49-F238E27FC236}">
                <a16:creationId xmlns:a16="http://schemas.microsoft.com/office/drawing/2014/main" id="{3A6A3234-FB1D-4143-B1DD-EBF290C423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7F29D5DD-8056-844B-9E2C-25F9939C82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74748-D376-664C-89E2-DFDEF31DAFF2}" type="datetimeFigureOut">
              <a:rPr lang="en-LT" smtClean="0"/>
              <a:t>04/16/2023</a:t>
            </a:fld>
            <a:endParaRPr lang="en-LT"/>
          </a:p>
        </p:txBody>
      </p:sp>
      <p:sp>
        <p:nvSpPr>
          <p:cNvPr id="5" name="Footer Placeholder 4">
            <a:extLst>
              <a:ext uri="{FF2B5EF4-FFF2-40B4-BE49-F238E27FC236}">
                <a16:creationId xmlns:a16="http://schemas.microsoft.com/office/drawing/2014/main" id="{325FDCDF-9EB1-184C-8B14-FBFD294148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7CC87E6E-82E5-0540-8F79-D08ACC7B2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52842-0133-6F45-BBB4-4E91FCE31F9A}" type="slidenum">
              <a:rPr lang="en-LT" smtClean="0"/>
              <a:t>‹#›</a:t>
            </a:fld>
            <a:endParaRPr lang="en-LT"/>
          </a:p>
        </p:txBody>
      </p:sp>
    </p:spTree>
    <p:extLst>
      <p:ext uri="{BB962C8B-B14F-4D97-AF65-F5344CB8AC3E}">
        <p14:creationId xmlns:p14="http://schemas.microsoft.com/office/powerpoint/2010/main" val="3129806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7ED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381" y="967614"/>
            <a:ext cx="1643357" cy="672636"/>
          </a:xfrm>
          <a:prstGeom prst="rect">
            <a:avLst/>
          </a:prstGeom>
        </p:spPr>
      </p:pic>
      <p:sp>
        <p:nvSpPr>
          <p:cNvPr id="2" name="Title 1">
            <a:extLst>
              <a:ext uri="{FF2B5EF4-FFF2-40B4-BE49-F238E27FC236}">
                <a16:creationId xmlns:a16="http://schemas.microsoft.com/office/drawing/2014/main" id="{FD0C1F20-4123-7143-AFA3-C48D6F6EC4A0}"/>
              </a:ext>
            </a:extLst>
          </p:cNvPr>
          <p:cNvSpPr>
            <a:spLocks noGrp="1"/>
          </p:cNvSpPr>
          <p:nvPr>
            <p:ph type="ctrTitle"/>
          </p:nvPr>
        </p:nvSpPr>
        <p:spPr>
          <a:xfrm>
            <a:off x="1523999" y="2727890"/>
            <a:ext cx="5830112" cy="997087"/>
          </a:xfrm>
        </p:spPr>
        <p:txBody>
          <a:bodyPr>
            <a:noAutofit/>
          </a:bodyPr>
          <a:lstStyle/>
          <a:p>
            <a:pPr algn="l"/>
            <a:r>
              <a:rPr lang="en-GB" sz="3200" b="1" dirty="0">
                <a:solidFill>
                  <a:schemeClr val="bg1"/>
                </a:solidFill>
                <a:latin typeface="Arial" panose="020B0604020202020204" pitchFamily="34" charset="0"/>
                <a:cs typeface="Arial" panose="020B0604020202020204" pitchFamily="34" charset="0"/>
              </a:rPr>
              <a:t>The Influence of Dairy Rumen Anaerobic Bacteria Inoculum on Biogas Process</a:t>
            </a:r>
            <a:endParaRPr lang="en-LT" sz="32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35A29DC-689C-294A-BF5B-7D817B810F84}"/>
              </a:ext>
            </a:extLst>
          </p:cNvPr>
          <p:cNvSpPr>
            <a:spLocks noGrp="1"/>
          </p:cNvSpPr>
          <p:nvPr>
            <p:ph type="subTitle" idx="1"/>
          </p:nvPr>
        </p:nvSpPr>
        <p:spPr>
          <a:xfrm>
            <a:off x="1523999" y="3822401"/>
            <a:ext cx="5122332" cy="320839"/>
          </a:xfrm>
        </p:spPr>
        <p:txBody>
          <a:bodyPr>
            <a:normAutofit fontScale="70000" lnSpcReduction="20000"/>
          </a:bodyPr>
          <a:lstStyle/>
          <a:p>
            <a:pPr algn="l"/>
            <a:r>
              <a:rPr lang="en-GB" sz="1600" dirty="0">
                <a:solidFill>
                  <a:schemeClr val="bg1"/>
                </a:solidFill>
                <a:latin typeface="Arial" panose="020B0604020202020204" pitchFamily="34" charset="0"/>
                <a:cs typeface="Arial" panose="020B0604020202020204" pitchFamily="34" charset="0"/>
              </a:rPr>
              <a:t>Presented at the </a:t>
            </a:r>
            <a:r>
              <a:rPr lang="en-GB" sz="1600" dirty="0" err="1">
                <a:solidFill>
                  <a:schemeClr val="bg1"/>
                </a:solidFill>
                <a:latin typeface="Arial" panose="020B0604020202020204" pitchFamily="34" charset="0"/>
                <a:cs typeface="Arial" panose="020B0604020202020204" pitchFamily="34" charset="0"/>
              </a:rPr>
              <a:t>The</a:t>
            </a:r>
            <a:r>
              <a:rPr lang="en-GB" sz="1600" dirty="0">
                <a:solidFill>
                  <a:schemeClr val="bg1"/>
                </a:solidFill>
                <a:latin typeface="Arial" panose="020B0604020202020204" pitchFamily="34" charset="0"/>
                <a:cs typeface="Arial" panose="020B0604020202020204" pitchFamily="34" charset="0"/>
              </a:rPr>
              <a:t> 2nd International Electronic Conference on Processes </a:t>
            </a:r>
            <a:endParaRPr lang="en-LT" sz="160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15E9328-030E-CB4C-9563-B49EF0AE9D47}"/>
              </a:ext>
            </a:extLst>
          </p:cNvPr>
          <p:cNvPicPr>
            <a:picLocks noChangeAspect="1"/>
          </p:cNvPicPr>
          <p:nvPr/>
        </p:nvPicPr>
        <p:blipFill>
          <a:blip r:embed="rId3"/>
          <a:stretch>
            <a:fillRect/>
          </a:stretch>
        </p:blipFill>
        <p:spPr>
          <a:xfrm>
            <a:off x="7925009" y="-249767"/>
            <a:ext cx="7349321" cy="7357533"/>
          </a:xfrm>
          <a:prstGeom prst="rect">
            <a:avLst/>
          </a:prstGeom>
        </p:spPr>
      </p:pic>
      <p:sp>
        <p:nvSpPr>
          <p:cNvPr id="9" name="Subtitle 2">
            <a:extLst>
              <a:ext uri="{FF2B5EF4-FFF2-40B4-BE49-F238E27FC236}">
                <a16:creationId xmlns:a16="http://schemas.microsoft.com/office/drawing/2014/main" id="{CBE05EDB-CD9C-6749-9E82-40B37134A5F6}"/>
              </a:ext>
            </a:extLst>
          </p:cNvPr>
          <p:cNvSpPr txBox="1">
            <a:spLocks/>
          </p:cNvSpPr>
          <p:nvPr/>
        </p:nvSpPr>
        <p:spPr>
          <a:xfrm>
            <a:off x="1523998" y="4356116"/>
            <a:ext cx="5122333" cy="1186502"/>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lt-LT" sz="5600" dirty="0">
                <a:solidFill>
                  <a:schemeClr val="bg1"/>
                </a:solidFill>
                <a:latin typeface="Arial" panose="020B0604020202020204" pitchFamily="34" charset="0"/>
                <a:cs typeface="Arial" panose="020B0604020202020204" pitchFamily="34" charset="0"/>
              </a:rPr>
              <a:t>Bronius Žalys</a:t>
            </a:r>
            <a:r>
              <a:rPr lang="lt-LT" sz="5600" baseline="30000" dirty="0">
                <a:solidFill>
                  <a:schemeClr val="bg1"/>
                </a:solidFill>
                <a:latin typeface="Arial" panose="020B0604020202020204" pitchFamily="34" charset="0"/>
                <a:cs typeface="Arial" panose="020B0604020202020204" pitchFamily="34" charset="0"/>
              </a:rPr>
              <a:t>1</a:t>
            </a:r>
            <a:r>
              <a:rPr lang="lt-LT" sz="5600" dirty="0">
                <a:solidFill>
                  <a:schemeClr val="bg1"/>
                </a:solidFill>
                <a:latin typeface="Arial" panose="020B0604020202020204" pitchFamily="34" charset="0"/>
                <a:cs typeface="Arial" panose="020B0604020202020204" pitchFamily="34" charset="0"/>
              </a:rPr>
              <a:t>*, Kęstutis Venslauskas</a:t>
            </a:r>
            <a:r>
              <a:rPr lang="lt-LT" sz="5600" baseline="30000" dirty="0">
                <a:solidFill>
                  <a:schemeClr val="bg1"/>
                </a:solidFill>
                <a:latin typeface="Arial" panose="020B0604020202020204" pitchFamily="34" charset="0"/>
                <a:cs typeface="Arial" panose="020B0604020202020204" pitchFamily="34" charset="0"/>
              </a:rPr>
              <a:t>2</a:t>
            </a:r>
            <a:r>
              <a:rPr lang="lt-LT" sz="5600" dirty="0">
                <a:solidFill>
                  <a:schemeClr val="bg1"/>
                </a:solidFill>
                <a:latin typeface="Arial" panose="020B0604020202020204" pitchFamily="34" charset="0"/>
                <a:cs typeface="Arial" panose="020B0604020202020204" pitchFamily="34" charset="0"/>
              </a:rPr>
              <a:t>, Kęstutis Navickas</a:t>
            </a:r>
            <a:r>
              <a:rPr lang="lt-LT" sz="5600" baseline="30000" dirty="0">
                <a:solidFill>
                  <a:schemeClr val="bg1"/>
                </a:solidFill>
                <a:latin typeface="Arial" panose="020B0604020202020204" pitchFamily="34" charset="0"/>
                <a:cs typeface="Arial" panose="020B0604020202020204" pitchFamily="34" charset="0"/>
              </a:rPr>
              <a:t>2</a:t>
            </a:r>
            <a:r>
              <a:rPr lang="lt-LT" sz="5600" dirty="0">
                <a:solidFill>
                  <a:schemeClr val="bg1"/>
                </a:solidFill>
                <a:latin typeface="Arial" panose="020B0604020202020204" pitchFamily="34" charset="0"/>
                <a:cs typeface="Arial" panose="020B0604020202020204" pitchFamily="34" charset="0"/>
              </a:rPr>
              <a:t>, Egidijus Buivydas</a:t>
            </a:r>
            <a:r>
              <a:rPr lang="lt-LT" sz="5600" baseline="30000" dirty="0">
                <a:solidFill>
                  <a:schemeClr val="bg1"/>
                </a:solidFill>
                <a:latin typeface="Arial" panose="020B0604020202020204" pitchFamily="34" charset="0"/>
                <a:cs typeface="Arial" panose="020B0604020202020204" pitchFamily="34" charset="0"/>
              </a:rPr>
              <a:t>1</a:t>
            </a:r>
            <a:r>
              <a:rPr lang="lt-LT" sz="5600" dirty="0">
                <a:solidFill>
                  <a:schemeClr val="bg1"/>
                </a:solidFill>
                <a:latin typeface="Arial" panose="020B0604020202020204" pitchFamily="34" charset="0"/>
                <a:cs typeface="Arial" panose="020B0604020202020204" pitchFamily="34" charset="0"/>
              </a:rPr>
              <a:t>, Mantas Rubežius</a:t>
            </a:r>
            <a:r>
              <a:rPr lang="lt-LT" sz="5600" baseline="30000" dirty="0">
                <a:solidFill>
                  <a:schemeClr val="bg1"/>
                </a:solidFill>
                <a:latin typeface="Arial" panose="020B0604020202020204" pitchFamily="34" charset="0"/>
                <a:cs typeface="Arial" panose="020B0604020202020204" pitchFamily="34" charset="0"/>
              </a:rPr>
              <a:t>2</a:t>
            </a:r>
          </a:p>
          <a:p>
            <a:pPr algn="l"/>
            <a:endParaRPr lang="lt-LT" sz="4400" dirty="0">
              <a:solidFill>
                <a:schemeClr val="bg1"/>
              </a:solidFill>
              <a:latin typeface="Arial" panose="020B0604020202020204" pitchFamily="34" charset="0"/>
              <a:cs typeface="Arial" panose="020B0604020202020204" pitchFamily="34" charset="0"/>
            </a:endParaRPr>
          </a:p>
          <a:p>
            <a:pPr algn="l"/>
            <a:r>
              <a:rPr lang="lt-LT" sz="3600" dirty="0">
                <a:solidFill>
                  <a:schemeClr val="bg1"/>
                </a:solidFill>
                <a:latin typeface="Arial" panose="020B0604020202020204" pitchFamily="34" charset="0"/>
                <a:cs typeface="Arial" panose="020B0604020202020204" pitchFamily="34" charset="0"/>
              </a:rPr>
              <a:t>1. Lithuanian </a:t>
            </a:r>
            <a:r>
              <a:rPr lang="lt-LT" sz="3600" dirty="0" err="1">
                <a:solidFill>
                  <a:schemeClr val="bg1"/>
                </a:solidFill>
                <a:latin typeface="Arial" panose="020B0604020202020204" pitchFamily="34" charset="0"/>
                <a:cs typeface="Arial" panose="020B0604020202020204" pitchFamily="34" charset="0"/>
              </a:rPr>
              <a:t>Energy</a:t>
            </a:r>
            <a:r>
              <a:rPr lang="lt-LT" sz="3600" dirty="0">
                <a:solidFill>
                  <a:schemeClr val="bg1"/>
                </a:solidFill>
                <a:latin typeface="Arial" panose="020B0604020202020204" pitchFamily="34" charset="0"/>
                <a:cs typeface="Arial" panose="020B0604020202020204" pitchFamily="34" charset="0"/>
              </a:rPr>
              <a:t> Institute; </a:t>
            </a:r>
            <a:r>
              <a:rPr lang="lt-LT" sz="3600" dirty="0" err="1">
                <a:solidFill>
                  <a:schemeClr val="bg1"/>
                </a:solidFill>
                <a:latin typeface="Arial" panose="020B0604020202020204" pitchFamily="34" charset="0"/>
                <a:cs typeface="Arial" panose="020B0604020202020204" pitchFamily="34" charset="0"/>
              </a:rPr>
              <a:t>Breslaujos</a:t>
            </a:r>
            <a:r>
              <a:rPr lang="lt-LT" sz="3600" dirty="0">
                <a:solidFill>
                  <a:schemeClr val="bg1"/>
                </a:solidFill>
                <a:latin typeface="Arial" panose="020B0604020202020204" pitchFamily="34" charset="0"/>
                <a:cs typeface="Arial" panose="020B0604020202020204" pitchFamily="34" charset="0"/>
              </a:rPr>
              <a:t> g. 3, LT−44403, Kaunas.</a:t>
            </a:r>
          </a:p>
          <a:p>
            <a:pPr algn="l"/>
            <a:r>
              <a:rPr lang="lt-LT" sz="3600" dirty="0">
                <a:solidFill>
                  <a:schemeClr val="bg1"/>
                </a:solidFill>
                <a:latin typeface="Arial" panose="020B0604020202020204" pitchFamily="34" charset="0"/>
                <a:cs typeface="Arial" panose="020B0604020202020204" pitchFamily="34" charset="0"/>
              </a:rPr>
              <a:t>2. Vytautas Magnus University, </a:t>
            </a:r>
            <a:r>
              <a:rPr lang="lt-LT" sz="3600" dirty="0" err="1">
                <a:solidFill>
                  <a:schemeClr val="bg1"/>
                </a:solidFill>
                <a:latin typeface="Arial" panose="020B0604020202020204" pitchFamily="34" charset="0"/>
                <a:cs typeface="Arial" panose="020B0604020202020204" pitchFamily="34" charset="0"/>
              </a:rPr>
              <a:t>Faculty</a:t>
            </a:r>
            <a:r>
              <a:rPr lang="lt-LT" sz="3600" dirty="0">
                <a:solidFill>
                  <a:schemeClr val="bg1"/>
                </a:solidFill>
                <a:latin typeface="Arial" panose="020B0604020202020204" pitchFamily="34" charset="0"/>
                <a:cs typeface="Arial" panose="020B0604020202020204" pitchFamily="34" charset="0"/>
              </a:rPr>
              <a:t> </a:t>
            </a:r>
            <a:r>
              <a:rPr lang="lt-LT" sz="3600" dirty="0" err="1">
                <a:solidFill>
                  <a:schemeClr val="bg1"/>
                </a:solidFill>
                <a:latin typeface="Arial" panose="020B0604020202020204" pitchFamily="34" charset="0"/>
                <a:cs typeface="Arial" panose="020B0604020202020204" pitchFamily="34" charset="0"/>
              </a:rPr>
              <a:t>of</a:t>
            </a:r>
            <a:r>
              <a:rPr lang="lt-LT" sz="3600" dirty="0">
                <a:solidFill>
                  <a:schemeClr val="bg1"/>
                </a:solidFill>
                <a:latin typeface="Arial" panose="020B0604020202020204" pitchFamily="34" charset="0"/>
                <a:cs typeface="Arial" panose="020B0604020202020204" pitchFamily="34" charset="0"/>
              </a:rPr>
              <a:t> </a:t>
            </a:r>
            <a:r>
              <a:rPr lang="lt-LT" sz="3600" dirty="0" err="1">
                <a:solidFill>
                  <a:schemeClr val="bg1"/>
                </a:solidFill>
                <a:latin typeface="Arial" panose="020B0604020202020204" pitchFamily="34" charset="0"/>
                <a:cs typeface="Arial" panose="020B0604020202020204" pitchFamily="34" charset="0"/>
              </a:rPr>
              <a:t>Engineering</a:t>
            </a:r>
            <a:r>
              <a:rPr lang="lt-LT" sz="3600" dirty="0">
                <a:solidFill>
                  <a:schemeClr val="bg1"/>
                </a:solidFill>
                <a:latin typeface="Arial" panose="020B0604020202020204" pitchFamily="34" charset="0"/>
                <a:cs typeface="Arial" panose="020B0604020202020204" pitchFamily="34" charset="0"/>
              </a:rPr>
              <a:t>; K. Donelaičio g. 58, LT−44248, Kaunas</a:t>
            </a:r>
          </a:p>
          <a:p>
            <a:pPr algn="l"/>
            <a:endParaRPr lang="lt-LT" sz="1400" dirty="0">
              <a:solidFill>
                <a:schemeClr val="bg1"/>
              </a:solidFill>
              <a:latin typeface="Arial" panose="020B0604020202020204" pitchFamily="34" charset="0"/>
              <a:cs typeface="Arial" panose="020B0604020202020204" pitchFamily="34" charset="0"/>
            </a:endParaRPr>
          </a:p>
          <a:p>
            <a:pPr algn="l"/>
            <a:endParaRPr lang="lt-LT" sz="1400"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36920"/>
          <a:stretch/>
        </p:blipFill>
        <p:spPr>
          <a:xfrm>
            <a:off x="10998395" y="485857"/>
            <a:ext cx="709012" cy="744809"/>
          </a:xfrm>
          <a:prstGeom prst="rect">
            <a:avLst/>
          </a:prstGeom>
        </p:spPr>
      </p:pic>
    </p:spTree>
    <p:extLst>
      <p:ext uri="{BB962C8B-B14F-4D97-AF65-F5344CB8AC3E}">
        <p14:creationId xmlns:p14="http://schemas.microsoft.com/office/powerpoint/2010/main" val="1546240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7ED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424767"/>
            <a:ext cx="3340877" cy="1367441"/>
          </a:xfrm>
          <a:prstGeom prst="rect">
            <a:avLst/>
          </a:prstGeom>
        </p:spPr>
      </p:pic>
      <p:pic>
        <p:nvPicPr>
          <p:cNvPr id="8" name="Picture 7">
            <a:extLst>
              <a:ext uri="{FF2B5EF4-FFF2-40B4-BE49-F238E27FC236}">
                <a16:creationId xmlns:a16="http://schemas.microsoft.com/office/drawing/2014/main" id="{515E9328-030E-CB4C-9563-B49EF0AE9D47}"/>
              </a:ext>
            </a:extLst>
          </p:cNvPr>
          <p:cNvPicPr>
            <a:picLocks noChangeAspect="1"/>
          </p:cNvPicPr>
          <p:nvPr/>
        </p:nvPicPr>
        <p:blipFill>
          <a:blip r:embed="rId3"/>
          <a:stretch>
            <a:fillRect/>
          </a:stretch>
        </p:blipFill>
        <p:spPr>
          <a:xfrm>
            <a:off x="7925009" y="-249767"/>
            <a:ext cx="7349321" cy="7357533"/>
          </a:xfrm>
          <a:prstGeom prst="rect">
            <a:avLst/>
          </a:prstGeom>
        </p:spPr>
      </p:pic>
    </p:spTree>
    <p:extLst>
      <p:ext uri="{BB962C8B-B14F-4D97-AF65-F5344CB8AC3E}">
        <p14:creationId xmlns:p14="http://schemas.microsoft.com/office/powerpoint/2010/main" val="290402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5927C8-B25D-1C46-BE04-D6DEDCBB0E32}"/>
              </a:ext>
            </a:extLst>
          </p:cNvPr>
          <p:cNvSpPr txBox="1"/>
          <p:nvPr/>
        </p:nvSpPr>
        <p:spPr>
          <a:xfrm>
            <a:off x="610731" y="2027977"/>
            <a:ext cx="5893831" cy="3385542"/>
          </a:xfrm>
          <a:prstGeom prst="rect">
            <a:avLst/>
          </a:prstGeom>
          <a:noFill/>
        </p:spPr>
        <p:txBody>
          <a:bodyPr wrap="square" rtlCol="0">
            <a:spAutoFit/>
          </a:bodyPr>
          <a:lstStyle/>
          <a:p>
            <a:pPr algn="just"/>
            <a:r>
              <a:rPr lang="en-GB" sz="1400" dirty="0">
                <a:latin typeface="Arial" panose="020B0604020202020204" pitchFamily="34" charset="0"/>
                <a:cs typeface="Arial" panose="020B0604020202020204" pitchFamily="34" charset="0"/>
              </a:rPr>
              <a:t>Recent research related to the degradation of lignocellulose in biogas processes has had a strong focus on the microorganisms involved, with the aim of further under-standing and improving degradation. </a:t>
            </a:r>
            <a:endParaRPr lang="lt-LT" sz="1400" dirty="0">
              <a:latin typeface="Arial" panose="020B0604020202020204" pitchFamily="34" charset="0"/>
              <a:cs typeface="Arial" panose="020B0604020202020204" pitchFamily="34" charset="0"/>
            </a:endParaRPr>
          </a:p>
          <a:p>
            <a:pPr algn="just"/>
            <a:endParaRPr lang="lt-LT"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Improving the performance of the microbial strains for an efficient conversion of sugars from complex substrates (hydrolysates produced from lignocellulosic biomass) is an important question to be solved to support the large-scale implementation of these bioprocesses.</a:t>
            </a:r>
            <a:endParaRPr lang="lt-LT" sz="1400" dirty="0">
              <a:latin typeface="Arial" panose="020B0604020202020204" pitchFamily="34" charset="0"/>
              <a:cs typeface="Arial" panose="020B0604020202020204" pitchFamily="34" charset="0"/>
            </a:endParaRPr>
          </a:p>
          <a:p>
            <a:pPr algn="just"/>
            <a:endParaRPr lang="lt-LT"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Employing a combination of two or more microbial species for bioprocessing biomass into biogas remains an underrated strategy to increase processing efficiency. Revolutionizing biotechnological biomass usage, a cutting-edge approach involves synergizing multiple microbial species for bioprocessing may enhance overall process efficiency. </a:t>
            </a:r>
            <a:endParaRPr lang="lt-LT" sz="1400" dirty="0">
              <a:latin typeface="Arial" panose="020B0604020202020204" pitchFamily="34" charset="0"/>
              <a:cs typeface="Arial" panose="020B0604020202020204" pitchFamily="34" charset="0"/>
            </a:endParaRPr>
          </a:p>
          <a:p>
            <a:pPr algn="just"/>
            <a:endParaRPr lang="lt-LT" sz="1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D0C1F20-4123-7143-AFA3-C48D6F6EC4A0}"/>
              </a:ext>
            </a:extLst>
          </p:cNvPr>
          <p:cNvSpPr>
            <a:spLocks noGrp="1"/>
          </p:cNvSpPr>
          <p:nvPr>
            <p:ph type="ctrTitle"/>
          </p:nvPr>
        </p:nvSpPr>
        <p:spPr>
          <a:xfrm>
            <a:off x="610731" y="551391"/>
            <a:ext cx="10861422" cy="613743"/>
          </a:xfrm>
        </p:spPr>
        <p:txBody>
          <a:bodyPr>
            <a:noAutofit/>
          </a:bodyPr>
          <a:lstStyle/>
          <a:p>
            <a:pPr algn="l"/>
            <a:r>
              <a:rPr lang="lt-LT" sz="3200" b="1" dirty="0" err="1">
                <a:solidFill>
                  <a:srgbClr val="0B7ED2"/>
                </a:solidFill>
                <a:latin typeface="Arial" panose="020B0604020202020204" pitchFamily="34" charset="0"/>
                <a:cs typeface="Arial" panose="020B0604020202020204" pitchFamily="34" charset="0"/>
              </a:rPr>
              <a:t>Introduction</a:t>
            </a:r>
            <a:r>
              <a:rPr lang="lt-LT" sz="3200" b="1" dirty="0">
                <a:solidFill>
                  <a:srgbClr val="0B7ED2"/>
                </a:solidFill>
                <a:latin typeface="Arial" panose="020B0604020202020204" pitchFamily="34" charset="0"/>
                <a:cs typeface="Arial" panose="020B0604020202020204" pitchFamily="34" charset="0"/>
              </a:rPr>
              <a:t> (1)</a:t>
            </a:r>
            <a:endParaRPr lang="en-LT" sz="3200" b="1" dirty="0">
              <a:solidFill>
                <a:srgbClr val="0B7ED2"/>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8A120E2-D9AA-A2BA-6A2F-9052E5D5C75F}"/>
              </a:ext>
            </a:extLst>
          </p:cNvPr>
          <p:cNvPicPr>
            <a:picLocks noChangeAspect="1"/>
          </p:cNvPicPr>
          <p:nvPr/>
        </p:nvPicPr>
        <p:blipFill>
          <a:blip r:embed="rId2"/>
          <a:stretch>
            <a:fillRect/>
          </a:stretch>
        </p:blipFill>
        <p:spPr>
          <a:xfrm>
            <a:off x="6926673" y="2027977"/>
            <a:ext cx="5265327" cy="3060071"/>
          </a:xfrm>
          <a:prstGeom prst="rect">
            <a:avLst/>
          </a:prstGeom>
        </p:spPr>
      </p:pic>
    </p:spTree>
    <p:extLst>
      <p:ext uri="{BB962C8B-B14F-4D97-AF65-F5344CB8AC3E}">
        <p14:creationId xmlns:p14="http://schemas.microsoft.com/office/powerpoint/2010/main" val="165868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5927C8-B25D-1C46-BE04-D6DEDCBB0E32}"/>
              </a:ext>
            </a:extLst>
          </p:cNvPr>
          <p:cNvSpPr txBox="1"/>
          <p:nvPr/>
        </p:nvSpPr>
        <p:spPr>
          <a:xfrm>
            <a:off x="610731" y="2151726"/>
            <a:ext cx="5608486" cy="2554545"/>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This </a:t>
            </a:r>
            <a:r>
              <a:rPr lang="lt-LT" sz="1600" dirty="0" err="1">
                <a:latin typeface="Arial" panose="020B0604020202020204" pitchFamily="34" charset="0"/>
                <a:cs typeface="Arial" panose="020B0604020202020204" pitchFamily="34" charset="0"/>
              </a:rPr>
              <a:t>microbiological</a:t>
            </a:r>
            <a:r>
              <a:rPr lang="lt-LT"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co-cultivation approach can potentially alleviate some of the problems associated to the lignocellulose biomass use</a:t>
            </a:r>
            <a:r>
              <a:rPr lang="lt-LT" sz="1600" dirty="0">
                <a:latin typeface="Arial" panose="020B0604020202020204" pitchFamily="34" charset="0"/>
                <a:cs typeface="Arial" panose="020B0604020202020204" pitchFamily="34" charset="0"/>
              </a:rPr>
              <a:t> </a:t>
            </a:r>
            <a:r>
              <a:rPr lang="lt-LT" sz="1600" dirty="0" err="1">
                <a:latin typeface="Arial" panose="020B0604020202020204" pitchFamily="34" charset="0"/>
                <a:cs typeface="Arial" panose="020B0604020202020204" pitchFamily="34" charset="0"/>
              </a:rPr>
              <a:t>in</a:t>
            </a:r>
            <a:r>
              <a:rPr lang="lt-LT" sz="1600" dirty="0">
                <a:latin typeface="Arial" panose="020B0604020202020204" pitchFamily="34" charset="0"/>
                <a:cs typeface="Arial" panose="020B0604020202020204" pitchFamily="34" charset="0"/>
              </a:rPr>
              <a:t> </a:t>
            </a:r>
            <a:r>
              <a:rPr lang="lt-LT" sz="1600" dirty="0" err="1">
                <a:latin typeface="Arial" panose="020B0604020202020204" pitchFamily="34" charset="0"/>
                <a:cs typeface="Arial" panose="020B0604020202020204" pitchFamily="34" charset="0"/>
              </a:rPr>
              <a:t>biogas</a:t>
            </a:r>
            <a:r>
              <a:rPr lang="lt-LT" sz="1600" dirty="0">
                <a:latin typeface="Arial" panose="020B0604020202020204" pitchFamily="34" charset="0"/>
                <a:cs typeface="Arial" panose="020B0604020202020204" pitchFamily="34" charset="0"/>
              </a:rPr>
              <a:t> </a:t>
            </a:r>
            <a:r>
              <a:rPr lang="lt-LT" sz="1600" dirty="0" err="1">
                <a:latin typeface="Arial" panose="020B0604020202020204" pitchFamily="34" charset="0"/>
                <a:cs typeface="Arial" panose="020B0604020202020204" pitchFamily="34" charset="0"/>
              </a:rPr>
              <a:t>process</a:t>
            </a:r>
            <a:r>
              <a:rPr lang="en-GB" sz="1600" dirty="0">
                <a:latin typeface="Arial" panose="020B0604020202020204" pitchFamily="34" charset="0"/>
                <a:cs typeface="Arial" panose="020B0604020202020204" pitchFamily="34" charset="0"/>
              </a:rPr>
              <a:t>. </a:t>
            </a:r>
            <a:endParaRPr lang="lt-LT"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The general idea of this concept is to take advantage of the specialized ability of two or more organisms and create a synergistic effect. Since multiple strains are used in a single process, a broader variation in beneficial characteristics can be selected. Optimization of a co-cultivation process could then be performed by selecting the right strains to be combined, instead of engineering one do-it-all strain.</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36920"/>
          <a:stretch/>
        </p:blipFill>
        <p:spPr>
          <a:xfrm>
            <a:off x="10998395" y="514132"/>
            <a:ext cx="655180" cy="688259"/>
          </a:xfrm>
          <a:prstGeom prst="rect">
            <a:avLst/>
          </a:prstGeom>
        </p:spPr>
      </p:pic>
      <p:sp>
        <p:nvSpPr>
          <p:cNvPr id="8" name="Title 1">
            <a:extLst>
              <a:ext uri="{FF2B5EF4-FFF2-40B4-BE49-F238E27FC236}">
                <a16:creationId xmlns:a16="http://schemas.microsoft.com/office/drawing/2014/main" id="{FD0C1F20-4123-7143-AFA3-C48D6F6EC4A0}"/>
              </a:ext>
            </a:extLst>
          </p:cNvPr>
          <p:cNvSpPr>
            <a:spLocks noGrp="1"/>
          </p:cNvSpPr>
          <p:nvPr>
            <p:ph type="ctrTitle"/>
          </p:nvPr>
        </p:nvSpPr>
        <p:spPr>
          <a:xfrm>
            <a:off x="610731" y="551391"/>
            <a:ext cx="10861422" cy="613743"/>
          </a:xfrm>
        </p:spPr>
        <p:txBody>
          <a:bodyPr>
            <a:noAutofit/>
          </a:bodyPr>
          <a:lstStyle/>
          <a:p>
            <a:pPr algn="l"/>
            <a:r>
              <a:rPr lang="lt-LT" sz="3200" b="1" dirty="0" err="1">
                <a:solidFill>
                  <a:srgbClr val="0B7ED2"/>
                </a:solidFill>
                <a:latin typeface="Arial" panose="020B0604020202020204" pitchFamily="34" charset="0"/>
                <a:cs typeface="Arial" panose="020B0604020202020204" pitchFamily="34" charset="0"/>
              </a:rPr>
              <a:t>Introduction</a:t>
            </a:r>
            <a:r>
              <a:rPr lang="lt-LT" sz="3200" b="1" dirty="0">
                <a:solidFill>
                  <a:srgbClr val="0B7ED2"/>
                </a:solidFill>
                <a:latin typeface="Arial" panose="020B0604020202020204" pitchFamily="34" charset="0"/>
                <a:cs typeface="Arial" panose="020B0604020202020204" pitchFamily="34" charset="0"/>
              </a:rPr>
              <a:t> (2)</a:t>
            </a:r>
            <a:endParaRPr lang="en-LT" sz="3200" b="1" dirty="0">
              <a:solidFill>
                <a:srgbClr val="0B7ED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D25DFDB-89CB-375A-EB55-8F50E88C7EA0}"/>
              </a:ext>
            </a:extLst>
          </p:cNvPr>
          <p:cNvPicPr>
            <a:picLocks noChangeAspect="1"/>
          </p:cNvPicPr>
          <p:nvPr/>
        </p:nvPicPr>
        <p:blipFill>
          <a:blip r:embed="rId3"/>
          <a:stretch>
            <a:fillRect/>
          </a:stretch>
        </p:blipFill>
        <p:spPr>
          <a:xfrm>
            <a:off x="7515437" y="2151727"/>
            <a:ext cx="3406060" cy="2554545"/>
          </a:xfrm>
          <a:prstGeom prst="rect">
            <a:avLst/>
          </a:prstGeom>
        </p:spPr>
      </p:pic>
    </p:spTree>
    <p:extLst>
      <p:ext uri="{BB962C8B-B14F-4D97-AF65-F5344CB8AC3E}">
        <p14:creationId xmlns:p14="http://schemas.microsoft.com/office/powerpoint/2010/main" val="76552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5927C8-B25D-1C46-BE04-D6DEDCBB0E32}"/>
              </a:ext>
            </a:extLst>
          </p:cNvPr>
          <p:cNvSpPr txBox="1"/>
          <p:nvPr/>
        </p:nvSpPr>
        <p:spPr>
          <a:xfrm>
            <a:off x="610731" y="1536072"/>
            <a:ext cx="10965184" cy="1569660"/>
          </a:xfrm>
          <a:prstGeom prst="rect">
            <a:avLst/>
          </a:prstGeom>
          <a:noFill/>
        </p:spPr>
        <p:txBody>
          <a:bodyPr wrap="square" rtlCol="0">
            <a:spAutoFit/>
          </a:bodyPr>
          <a:lstStyle/>
          <a:p>
            <a:pPr marL="228600" indent="-228600" algn="just">
              <a:buFont typeface="+mj-lt"/>
              <a:buAutoNum type="arabicPeriod"/>
            </a:pPr>
            <a:r>
              <a:rPr lang="en-GB" sz="1600" dirty="0">
                <a:latin typeface="Arial" panose="020B0604020202020204" pitchFamily="34" charset="0"/>
                <a:cs typeface="Arial" panose="020B0604020202020204" pitchFamily="34" charset="0"/>
              </a:rPr>
              <a:t>The addition of rumen fluid to the anaerobic digestion process can significantly enhance biogas production by providing a diverse range of microorganisms that possess the necessary enzymatic activity to break down complex lignocellulosic materials. </a:t>
            </a:r>
            <a:endParaRPr lang="lt-LT" sz="1600" dirty="0">
              <a:latin typeface="Arial" panose="020B0604020202020204" pitchFamily="34" charset="0"/>
              <a:cs typeface="Arial" panose="020B0604020202020204" pitchFamily="34" charset="0"/>
            </a:endParaRPr>
          </a:p>
          <a:p>
            <a:pPr marL="228600" indent="-228600" algn="just">
              <a:buFont typeface="+mj-lt"/>
              <a:buAutoNum type="arabicPeriod"/>
            </a:pPr>
            <a:r>
              <a:rPr lang="en-GB" sz="1600" dirty="0">
                <a:latin typeface="Arial" panose="020B0604020202020204" pitchFamily="34" charset="0"/>
                <a:cs typeface="Arial" panose="020B0604020202020204" pitchFamily="34" charset="0"/>
              </a:rPr>
              <a:t>The aim of the work was to investigate the influence of rumen anaerobic bacteria inoculum on biogas yield and quality from alfalfa biomass</a:t>
            </a:r>
            <a:r>
              <a:rPr lang="lt-LT" sz="1600" dirty="0">
                <a:latin typeface="Arial" panose="020B0604020202020204" pitchFamily="34" charset="0"/>
                <a:cs typeface="Arial" panose="020B0604020202020204" pitchFamily="34" charset="0"/>
              </a:rPr>
              <a:t> </a:t>
            </a:r>
            <a:r>
              <a:rPr lang="lt-LT" sz="1600" dirty="0" err="1">
                <a:latin typeface="Arial" panose="020B0604020202020204" pitchFamily="34" charset="0"/>
                <a:cs typeface="Arial" panose="020B0604020202020204" pitchFamily="34" charset="0"/>
              </a:rPr>
              <a:t>using</a:t>
            </a:r>
            <a:r>
              <a:rPr lang="lt-LT"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single-load biogas yield experiment </a:t>
            </a:r>
            <a:r>
              <a:rPr lang="lt-LT" sz="1600" dirty="0" err="1">
                <a:latin typeface="Arial" panose="020B0604020202020204" pitchFamily="34" charset="0"/>
                <a:cs typeface="Arial" panose="020B0604020202020204" pitchFamily="34" charset="0"/>
              </a:rPr>
              <a:t>with</a:t>
            </a:r>
            <a:r>
              <a:rPr lang="lt-LT"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 biochemical methane potential test bench (BMP).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6920"/>
          <a:stretch/>
        </p:blipFill>
        <p:spPr>
          <a:xfrm>
            <a:off x="10998395" y="514132"/>
            <a:ext cx="655180" cy="688259"/>
          </a:xfrm>
          <a:prstGeom prst="rect">
            <a:avLst/>
          </a:prstGeom>
        </p:spPr>
      </p:pic>
      <p:sp>
        <p:nvSpPr>
          <p:cNvPr id="7" name="Title 1">
            <a:extLst>
              <a:ext uri="{FF2B5EF4-FFF2-40B4-BE49-F238E27FC236}">
                <a16:creationId xmlns:a16="http://schemas.microsoft.com/office/drawing/2014/main" id="{FD0C1F20-4123-7143-AFA3-C48D6F6EC4A0}"/>
              </a:ext>
            </a:extLst>
          </p:cNvPr>
          <p:cNvSpPr txBox="1">
            <a:spLocks/>
          </p:cNvSpPr>
          <p:nvPr/>
        </p:nvSpPr>
        <p:spPr>
          <a:xfrm>
            <a:off x="610731" y="551391"/>
            <a:ext cx="10861422" cy="6137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lt-LT" sz="3200" b="1" dirty="0" err="1">
                <a:solidFill>
                  <a:srgbClr val="0B7ED2"/>
                </a:solidFill>
                <a:latin typeface="Arial" panose="020B0604020202020204" pitchFamily="34" charset="0"/>
                <a:cs typeface="Arial" panose="020B0604020202020204" pitchFamily="34" charset="0"/>
              </a:rPr>
              <a:t>Hypothesis</a:t>
            </a:r>
            <a:r>
              <a:rPr lang="lt-LT" sz="3200" b="1" dirty="0">
                <a:solidFill>
                  <a:srgbClr val="0B7ED2"/>
                </a:solidFill>
                <a:latin typeface="Arial" panose="020B0604020202020204" pitchFamily="34" charset="0"/>
                <a:cs typeface="Arial" panose="020B0604020202020204" pitchFamily="34" charset="0"/>
              </a:rPr>
              <a:t> </a:t>
            </a:r>
            <a:r>
              <a:rPr lang="lt-LT" sz="3200" b="1" dirty="0" err="1">
                <a:solidFill>
                  <a:srgbClr val="0B7ED2"/>
                </a:solidFill>
                <a:latin typeface="Arial" panose="020B0604020202020204" pitchFamily="34" charset="0"/>
                <a:cs typeface="Arial" panose="020B0604020202020204" pitchFamily="34" charset="0"/>
              </a:rPr>
              <a:t>and</a:t>
            </a:r>
            <a:r>
              <a:rPr lang="lt-LT" sz="3200" b="1" dirty="0">
                <a:solidFill>
                  <a:srgbClr val="0B7ED2"/>
                </a:solidFill>
                <a:latin typeface="Arial" panose="020B0604020202020204" pitchFamily="34" charset="0"/>
                <a:cs typeface="Arial" panose="020B0604020202020204" pitchFamily="34" charset="0"/>
              </a:rPr>
              <a:t> </a:t>
            </a:r>
            <a:r>
              <a:rPr lang="lt-LT" sz="3200" b="1" dirty="0" err="1">
                <a:solidFill>
                  <a:srgbClr val="0B7ED2"/>
                </a:solidFill>
                <a:latin typeface="Arial" panose="020B0604020202020204" pitchFamily="34" charset="0"/>
                <a:cs typeface="Arial" panose="020B0604020202020204" pitchFamily="34" charset="0"/>
              </a:rPr>
              <a:t>the</a:t>
            </a:r>
            <a:r>
              <a:rPr lang="lt-LT" sz="3200" b="1" dirty="0">
                <a:solidFill>
                  <a:srgbClr val="0B7ED2"/>
                </a:solidFill>
                <a:latin typeface="Arial" panose="020B0604020202020204" pitchFamily="34" charset="0"/>
                <a:cs typeface="Arial" panose="020B0604020202020204" pitchFamily="34" charset="0"/>
              </a:rPr>
              <a:t> </a:t>
            </a:r>
            <a:r>
              <a:rPr lang="lt-LT" sz="3200" b="1" dirty="0" err="1">
                <a:solidFill>
                  <a:srgbClr val="0B7ED2"/>
                </a:solidFill>
                <a:latin typeface="Arial" panose="020B0604020202020204" pitchFamily="34" charset="0"/>
                <a:cs typeface="Arial" panose="020B0604020202020204" pitchFamily="34" charset="0"/>
              </a:rPr>
              <a:t>aim</a:t>
            </a:r>
            <a:r>
              <a:rPr lang="lt-LT" sz="3200" b="1" dirty="0">
                <a:solidFill>
                  <a:srgbClr val="0B7ED2"/>
                </a:solidFill>
                <a:latin typeface="Arial" panose="020B0604020202020204" pitchFamily="34" charset="0"/>
                <a:cs typeface="Arial" panose="020B0604020202020204" pitchFamily="34" charset="0"/>
              </a:rPr>
              <a:t> </a:t>
            </a:r>
            <a:r>
              <a:rPr lang="lt-LT" sz="3200" b="1" dirty="0" err="1">
                <a:solidFill>
                  <a:srgbClr val="0B7ED2"/>
                </a:solidFill>
                <a:latin typeface="Arial" panose="020B0604020202020204" pitchFamily="34" charset="0"/>
                <a:cs typeface="Arial" panose="020B0604020202020204" pitchFamily="34" charset="0"/>
              </a:rPr>
              <a:t>of</a:t>
            </a:r>
            <a:r>
              <a:rPr lang="lt-LT" sz="3200" b="1" dirty="0">
                <a:solidFill>
                  <a:srgbClr val="0B7ED2"/>
                </a:solidFill>
                <a:latin typeface="Arial" panose="020B0604020202020204" pitchFamily="34" charset="0"/>
                <a:cs typeface="Arial" panose="020B0604020202020204" pitchFamily="34" charset="0"/>
              </a:rPr>
              <a:t> </a:t>
            </a:r>
            <a:r>
              <a:rPr lang="lt-LT" sz="3200" b="1" dirty="0" err="1">
                <a:solidFill>
                  <a:srgbClr val="0B7ED2"/>
                </a:solidFill>
                <a:latin typeface="Arial" panose="020B0604020202020204" pitchFamily="34" charset="0"/>
                <a:cs typeface="Arial" panose="020B0604020202020204" pitchFamily="34" charset="0"/>
              </a:rPr>
              <a:t>the</a:t>
            </a:r>
            <a:r>
              <a:rPr lang="lt-LT" sz="3200" b="1" dirty="0">
                <a:solidFill>
                  <a:srgbClr val="0B7ED2"/>
                </a:solidFill>
                <a:latin typeface="Arial" panose="020B0604020202020204" pitchFamily="34" charset="0"/>
                <a:cs typeface="Arial" panose="020B0604020202020204" pitchFamily="34" charset="0"/>
              </a:rPr>
              <a:t> </a:t>
            </a:r>
            <a:r>
              <a:rPr lang="lt-LT" sz="3200" b="1" dirty="0" err="1">
                <a:solidFill>
                  <a:srgbClr val="0B7ED2"/>
                </a:solidFill>
                <a:latin typeface="Arial" panose="020B0604020202020204" pitchFamily="34" charset="0"/>
                <a:cs typeface="Arial" panose="020B0604020202020204" pitchFamily="34" charset="0"/>
              </a:rPr>
              <a:t>research</a:t>
            </a:r>
            <a:endParaRPr lang="en-LT" sz="3200" b="1" dirty="0">
              <a:solidFill>
                <a:srgbClr val="0B7ED2"/>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CE83386-31FD-1B51-FD79-142F48EB5031}"/>
              </a:ext>
            </a:extLst>
          </p:cNvPr>
          <p:cNvPicPr>
            <a:picLocks noChangeAspect="1"/>
          </p:cNvPicPr>
          <p:nvPr/>
        </p:nvPicPr>
        <p:blipFill>
          <a:blip r:embed="rId3"/>
          <a:stretch>
            <a:fillRect/>
          </a:stretch>
        </p:blipFill>
        <p:spPr>
          <a:xfrm>
            <a:off x="3262768" y="3284006"/>
            <a:ext cx="5666463" cy="1841601"/>
          </a:xfrm>
          <a:prstGeom prst="rect">
            <a:avLst/>
          </a:prstGeom>
        </p:spPr>
      </p:pic>
      <p:sp>
        <p:nvSpPr>
          <p:cNvPr id="5" name="TextBox 4">
            <a:extLst>
              <a:ext uri="{FF2B5EF4-FFF2-40B4-BE49-F238E27FC236}">
                <a16:creationId xmlns:a16="http://schemas.microsoft.com/office/drawing/2014/main" id="{B8CE251F-92EC-2D17-F5B9-A04BFEA49F55}"/>
              </a:ext>
            </a:extLst>
          </p:cNvPr>
          <p:cNvSpPr txBox="1"/>
          <p:nvPr/>
        </p:nvSpPr>
        <p:spPr>
          <a:xfrm>
            <a:off x="3262768" y="5303882"/>
            <a:ext cx="6097508" cy="461665"/>
          </a:xfrm>
          <a:prstGeom prst="rect">
            <a:avLst/>
          </a:prstGeom>
          <a:noFill/>
        </p:spPr>
        <p:txBody>
          <a:bodyPr wrap="square">
            <a:spAutoFit/>
          </a:bodyPr>
          <a:lstStyle/>
          <a:p>
            <a:pPr algn="ctr"/>
            <a:r>
              <a:rPr lang="en-GB" sz="1200" dirty="0"/>
              <a:t>Fig 1: Technological research scheme. 1 – a set of BMP bioreactors, 2 – Ritter </a:t>
            </a:r>
            <a:r>
              <a:rPr lang="en-GB" sz="1200" dirty="0" err="1"/>
              <a:t>Miligascounter</a:t>
            </a:r>
            <a:r>
              <a:rPr lang="en-GB" sz="1200" dirty="0"/>
              <a:t>, 3 – </a:t>
            </a:r>
            <a:r>
              <a:rPr lang="en-GB" sz="1200" dirty="0" err="1"/>
              <a:t>Tedlar</a:t>
            </a:r>
            <a:r>
              <a:rPr lang="en-GB" sz="1200" dirty="0"/>
              <a:t> biogas bag, 4 – </a:t>
            </a:r>
            <a:r>
              <a:rPr lang="en-GB" sz="1200" dirty="0" err="1"/>
              <a:t>Awite</a:t>
            </a:r>
            <a:r>
              <a:rPr lang="en-GB" sz="1200" dirty="0"/>
              <a:t> </a:t>
            </a:r>
            <a:r>
              <a:rPr lang="en-GB" sz="1200" dirty="0" err="1"/>
              <a:t>Bioenergie</a:t>
            </a:r>
            <a:r>
              <a:rPr lang="en-GB" sz="1200" dirty="0"/>
              <a:t> GmbH </a:t>
            </a:r>
            <a:r>
              <a:rPr lang="en-GB" sz="1200" dirty="0" err="1"/>
              <a:t>AwiFlex</a:t>
            </a:r>
            <a:r>
              <a:rPr lang="en-GB" sz="1200" dirty="0"/>
              <a:t> biogas </a:t>
            </a:r>
            <a:r>
              <a:rPr lang="en-GB" sz="1200" dirty="0" err="1"/>
              <a:t>analyzer</a:t>
            </a:r>
            <a:r>
              <a:rPr lang="en-GB" sz="1200" dirty="0"/>
              <a:t>.</a:t>
            </a:r>
          </a:p>
        </p:txBody>
      </p:sp>
    </p:spTree>
    <p:extLst>
      <p:ext uri="{BB962C8B-B14F-4D97-AF65-F5344CB8AC3E}">
        <p14:creationId xmlns:p14="http://schemas.microsoft.com/office/powerpoint/2010/main" val="302637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4254A83-30D9-4543-8B0B-03B17C69C492}"/>
              </a:ext>
            </a:extLst>
          </p:cNvPr>
          <p:cNvSpPr txBox="1"/>
          <p:nvPr/>
        </p:nvSpPr>
        <p:spPr>
          <a:xfrm>
            <a:off x="618147" y="1522540"/>
            <a:ext cx="10906818" cy="1169551"/>
          </a:xfrm>
          <a:prstGeom prst="rect">
            <a:avLst/>
          </a:prstGeom>
          <a:noFill/>
        </p:spPr>
        <p:txBody>
          <a:bodyPr wrap="square" rtlCol="0">
            <a:spAutoFit/>
          </a:bodyPr>
          <a:lstStyle/>
          <a:p>
            <a:pPr algn="just"/>
            <a:r>
              <a:rPr lang="en-GB" sz="1400" dirty="0">
                <a:latin typeface="Arial" panose="020B0604020202020204" pitchFamily="34" charset="0"/>
                <a:cs typeface="Arial" panose="020B0604020202020204" pitchFamily="34" charset="0"/>
              </a:rPr>
              <a:t>The results of the BMP experiment indicated that the highest volumetric biogas yield of 12,17 ± 0,62 L/L was achieved in test B, where a combination of rumen fluid and digestate was used as an inoculum for alfalfa leaves. The second highest volumetric biogas yield of 8,41 ± 0,45 L/L was obtained in test C, where bioreactor digestate were used as inoculum for alfalfa leaves. These findings suggest that the increase in biogas yield was due to the presence of highly active cellulolytic and hemicellulolytic enzymes, which are combined in extracellular multienzyme complexes known as </a:t>
            </a:r>
            <a:r>
              <a:rPr lang="en-GB" sz="1400" dirty="0" err="1">
                <a:latin typeface="Arial" panose="020B0604020202020204" pitchFamily="34" charset="0"/>
                <a:cs typeface="Arial" panose="020B0604020202020204" pitchFamily="34" charset="0"/>
              </a:rPr>
              <a:t>cellulosome</a:t>
            </a:r>
            <a:r>
              <a:rPr lang="lt-LT" sz="1400" dirty="0">
                <a:latin typeface="Arial" panose="020B0604020202020204" pitchFamily="34" charset="0"/>
                <a:cs typeface="Arial" panose="020B0604020202020204" pitchFamily="34" charset="0"/>
              </a:rPr>
              <a:t>s.</a:t>
            </a:r>
            <a:endParaRPr lang="en-GB" sz="14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b="36920"/>
          <a:stretch/>
        </p:blipFill>
        <p:spPr>
          <a:xfrm>
            <a:off x="10998395" y="514132"/>
            <a:ext cx="655180" cy="688259"/>
          </a:xfrm>
          <a:prstGeom prst="rect">
            <a:avLst/>
          </a:prstGeom>
        </p:spPr>
      </p:pic>
      <p:sp>
        <p:nvSpPr>
          <p:cNvPr id="11" name="Title 1">
            <a:extLst>
              <a:ext uri="{FF2B5EF4-FFF2-40B4-BE49-F238E27FC236}">
                <a16:creationId xmlns:a16="http://schemas.microsoft.com/office/drawing/2014/main" id="{FD0C1F20-4123-7143-AFA3-C48D6F6EC4A0}"/>
              </a:ext>
            </a:extLst>
          </p:cNvPr>
          <p:cNvSpPr>
            <a:spLocks noGrp="1"/>
          </p:cNvSpPr>
          <p:nvPr>
            <p:ph type="ctrTitle"/>
          </p:nvPr>
        </p:nvSpPr>
        <p:spPr>
          <a:xfrm>
            <a:off x="610731" y="551391"/>
            <a:ext cx="10861422" cy="613743"/>
          </a:xfrm>
        </p:spPr>
        <p:txBody>
          <a:bodyPr>
            <a:noAutofit/>
          </a:bodyPr>
          <a:lstStyle/>
          <a:p>
            <a:pPr algn="l"/>
            <a:r>
              <a:rPr lang="lt-LT" sz="3200" b="1" dirty="0" err="1">
                <a:solidFill>
                  <a:srgbClr val="0B7ED2"/>
                </a:solidFill>
                <a:latin typeface="Arial" panose="020B0604020202020204" pitchFamily="34" charset="0"/>
                <a:cs typeface="Arial" panose="020B0604020202020204" pitchFamily="34" charset="0"/>
              </a:rPr>
              <a:t>Results</a:t>
            </a:r>
            <a:r>
              <a:rPr lang="lt-LT" sz="3200" b="1" dirty="0">
                <a:solidFill>
                  <a:srgbClr val="0B7ED2"/>
                </a:solidFill>
                <a:latin typeface="Arial" panose="020B0604020202020204" pitchFamily="34" charset="0"/>
                <a:cs typeface="Arial" panose="020B0604020202020204" pitchFamily="34" charset="0"/>
              </a:rPr>
              <a:t> </a:t>
            </a:r>
            <a:r>
              <a:rPr lang="lt-LT" sz="3200" b="1" dirty="0" err="1">
                <a:solidFill>
                  <a:srgbClr val="0B7ED2"/>
                </a:solidFill>
                <a:latin typeface="Arial" panose="020B0604020202020204" pitchFamily="34" charset="0"/>
                <a:cs typeface="Arial" panose="020B0604020202020204" pitchFamily="34" charset="0"/>
              </a:rPr>
              <a:t>and</a:t>
            </a:r>
            <a:r>
              <a:rPr lang="lt-LT" sz="3200" b="1" dirty="0">
                <a:solidFill>
                  <a:srgbClr val="0B7ED2"/>
                </a:solidFill>
                <a:latin typeface="Arial" panose="020B0604020202020204" pitchFamily="34" charset="0"/>
                <a:cs typeface="Arial" panose="020B0604020202020204" pitchFamily="34" charset="0"/>
              </a:rPr>
              <a:t> </a:t>
            </a:r>
            <a:r>
              <a:rPr lang="lt-LT" sz="3200" b="1" dirty="0" err="1">
                <a:solidFill>
                  <a:srgbClr val="0B7ED2"/>
                </a:solidFill>
                <a:latin typeface="Arial" panose="020B0604020202020204" pitchFamily="34" charset="0"/>
                <a:cs typeface="Arial" panose="020B0604020202020204" pitchFamily="34" charset="0"/>
              </a:rPr>
              <a:t>Discussion</a:t>
            </a:r>
            <a:r>
              <a:rPr lang="lt-LT" sz="3200" b="1" dirty="0">
                <a:solidFill>
                  <a:srgbClr val="0B7ED2"/>
                </a:solidFill>
                <a:latin typeface="Arial" panose="020B0604020202020204" pitchFamily="34" charset="0"/>
                <a:cs typeface="Arial" panose="020B0604020202020204" pitchFamily="34" charset="0"/>
              </a:rPr>
              <a:t> (1)</a:t>
            </a:r>
            <a:endParaRPr lang="en-LT" sz="3200" b="1" dirty="0">
              <a:solidFill>
                <a:srgbClr val="0B7ED2"/>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04B67E4-B1C4-D8F3-EC24-40389C4DB945}"/>
              </a:ext>
            </a:extLst>
          </p:cNvPr>
          <p:cNvPicPr>
            <a:picLocks noChangeAspect="1"/>
          </p:cNvPicPr>
          <p:nvPr/>
        </p:nvPicPr>
        <p:blipFill>
          <a:blip r:embed="rId3"/>
          <a:stretch>
            <a:fillRect/>
          </a:stretch>
        </p:blipFill>
        <p:spPr>
          <a:xfrm>
            <a:off x="690574" y="2961626"/>
            <a:ext cx="8100340" cy="3344983"/>
          </a:xfrm>
          <a:prstGeom prst="rect">
            <a:avLst/>
          </a:prstGeom>
        </p:spPr>
      </p:pic>
      <p:sp>
        <p:nvSpPr>
          <p:cNvPr id="4" name="TextBox 3">
            <a:extLst>
              <a:ext uri="{FF2B5EF4-FFF2-40B4-BE49-F238E27FC236}">
                <a16:creationId xmlns:a16="http://schemas.microsoft.com/office/drawing/2014/main" id="{609140F6-F760-DD95-7897-5747AD3DB09D}"/>
              </a:ext>
            </a:extLst>
          </p:cNvPr>
          <p:cNvSpPr txBox="1"/>
          <p:nvPr/>
        </p:nvSpPr>
        <p:spPr>
          <a:xfrm>
            <a:off x="8828894" y="4004766"/>
            <a:ext cx="2824681" cy="2339102"/>
          </a:xfrm>
          <a:prstGeom prst="rect">
            <a:avLst/>
          </a:prstGeom>
          <a:noFill/>
        </p:spPr>
        <p:txBody>
          <a:bodyPr wrap="square">
            <a:spAutoFit/>
          </a:bodyPr>
          <a:lstStyle/>
          <a:p>
            <a:pPr algn="just"/>
            <a:r>
              <a:rPr lang="en-GB" sz="1400" dirty="0"/>
              <a:t>Fig </a:t>
            </a:r>
            <a:r>
              <a:rPr lang="lt-LT" sz="1400" dirty="0"/>
              <a:t>2</a:t>
            </a:r>
            <a:r>
              <a:rPr lang="en-GB" sz="1400" dirty="0"/>
              <a:t>: </a:t>
            </a:r>
            <a:r>
              <a:rPr lang="lt-LT" sz="1400" dirty="0" err="1"/>
              <a:t>Daily</a:t>
            </a:r>
            <a:r>
              <a:rPr lang="lt-LT" sz="1400" dirty="0"/>
              <a:t> </a:t>
            </a:r>
            <a:r>
              <a:rPr lang="lt-LT" sz="1400" dirty="0" err="1"/>
              <a:t>biogas</a:t>
            </a:r>
            <a:r>
              <a:rPr lang="lt-LT" sz="1400" dirty="0"/>
              <a:t> </a:t>
            </a:r>
            <a:r>
              <a:rPr lang="lt-LT" sz="1400" dirty="0" err="1"/>
              <a:t>yield</a:t>
            </a:r>
            <a:r>
              <a:rPr lang="en-GB" sz="1400" dirty="0"/>
              <a:t>. </a:t>
            </a:r>
            <a:endParaRPr lang="lt-LT" sz="1400" dirty="0"/>
          </a:p>
          <a:p>
            <a:pPr algn="just"/>
            <a:r>
              <a:rPr lang="en-GB" sz="1200" dirty="0"/>
              <a:t>“A” 800 grams of rumen fluid (proportion 100%/0%), </a:t>
            </a:r>
            <a:endParaRPr lang="lt-LT" sz="1200" dirty="0"/>
          </a:p>
          <a:p>
            <a:pPr algn="just"/>
            <a:r>
              <a:rPr lang="en-GB" sz="1200" dirty="0"/>
              <a:t>“B” 400 grams rumen fluid and 400 grams digestate from laboratory bioreactor using wheat straw as a feedstock (proportion 50%/50%), </a:t>
            </a:r>
            <a:endParaRPr lang="lt-LT" sz="1200" dirty="0"/>
          </a:p>
          <a:p>
            <a:pPr algn="just"/>
            <a:r>
              <a:rPr lang="en-GB" sz="1200" dirty="0"/>
              <a:t>“C” 800 grams wheat straw digestate (proportion 0%/100 %).</a:t>
            </a:r>
            <a:endParaRPr lang="lt-LT" sz="1200" dirty="0"/>
          </a:p>
          <a:p>
            <a:pPr algn="just"/>
            <a:r>
              <a:rPr lang="en-GB" sz="1200" dirty="0"/>
              <a:t>“D” was started without any alfalfa addition and it served as a negative control sample</a:t>
            </a:r>
          </a:p>
        </p:txBody>
      </p:sp>
    </p:spTree>
    <p:extLst>
      <p:ext uri="{BB962C8B-B14F-4D97-AF65-F5344CB8AC3E}">
        <p14:creationId xmlns:p14="http://schemas.microsoft.com/office/powerpoint/2010/main" val="374337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4254A83-30D9-4543-8B0B-03B17C69C492}"/>
              </a:ext>
            </a:extLst>
          </p:cNvPr>
          <p:cNvSpPr txBox="1"/>
          <p:nvPr/>
        </p:nvSpPr>
        <p:spPr>
          <a:xfrm>
            <a:off x="618147" y="1522540"/>
            <a:ext cx="10906818" cy="1169551"/>
          </a:xfrm>
          <a:prstGeom prst="rect">
            <a:avLst/>
          </a:prstGeom>
          <a:noFill/>
        </p:spPr>
        <p:txBody>
          <a:bodyPr wrap="square" rtlCol="0">
            <a:spAutoFit/>
          </a:bodyPr>
          <a:lstStyle/>
          <a:p>
            <a:pPr algn="just"/>
            <a:r>
              <a:rPr lang="en-GB" sz="1400" dirty="0">
                <a:latin typeface="Arial" panose="020B0604020202020204" pitchFamily="34" charset="0"/>
                <a:cs typeface="Arial" panose="020B0604020202020204" pitchFamily="34" charset="0"/>
              </a:rPr>
              <a:t>The concentration of methane in the biogas was also dependent on the inoculum used for the research. It’s necessary to mention that only B and C experiments gained enough biogas to analyse it with </a:t>
            </a:r>
            <a:r>
              <a:rPr lang="en-GB" sz="1400" dirty="0" err="1">
                <a:latin typeface="Arial" panose="020B0604020202020204" pitchFamily="34" charset="0"/>
                <a:cs typeface="Arial" panose="020B0604020202020204" pitchFamily="34" charset="0"/>
              </a:rPr>
              <a:t>Awite</a:t>
            </a:r>
            <a:r>
              <a:rPr lang="en-GB" sz="1400" dirty="0">
                <a:latin typeface="Arial" panose="020B0604020202020204" pitchFamily="34" charset="0"/>
                <a:cs typeface="Arial" panose="020B0604020202020204" pitchFamily="34" charset="0"/>
              </a:rPr>
              <a:t> biogas analyser. The highest concentration of methane was gained from experiment B (63,2 ± 1,5 %). Biogas gained from digestate (experiment C) had a lower concentration of methane, at 54,6 ± 1,1%). This finding fulfils the conclusions from the experiment conducted by Zheng et al. 2019, which demonstrated that a ratio of 1:5 of rumen microorganisms to biogas slurry yielded high methane production and content, thereby establishing it as the optimal ratio</a:t>
            </a:r>
            <a:r>
              <a:rPr lang="lt-LT" sz="1400"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b="36920"/>
          <a:stretch/>
        </p:blipFill>
        <p:spPr>
          <a:xfrm>
            <a:off x="10998395" y="514132"/>
            <a:ext cx="655180" cy="688259"/>
          </a:xfrm>
          <a:prstGeom prst="rect">
            <a:avLst/>
          </a:prstGeom>
        </p:spPr>
      </p:pic>
      <p:sp>
        <p:nvSpPr>
          <p:cNvPr id="11" name="Title 1">
            <a:extLst>
              <a:ext uri="{FF2B5EF4-FFF2-40B4-BE49-F238E27FC236}">
                <a16:creationId xmlns:a16="http://schemas.microsoft.com/office/drawing/2014/main" id="{FD0C1F20-4123-7143-AFA3-C48D6F6EC4A0}"/>
              </a:ext>
            </a:extLst>
          </p:cNvPr>
          <p:cNvSpPr>
            <a:spLocks noGrp="1"/>
          </p:cNvSpPr>
          <p:nvPr>
            <p:ph type="ctrTitle"/>
          </p:nvPr>
        </p:nvSpPr>
        <p:spPr>
          <a:xfrm>
            <a:off x="610731" y="551391"/>
            <a:ext cx="10861422" cy="613743"/>
          </a:xfrm>
        </p:spPr>
        <p:txBody>
          <a:bodyPr>
            <a:noAutofit/>
          </a:bodyPr>
          <a:lstStyle/>
          <a:p>
            <a:pPr algn="l"/>
            <a:r>
              <a:rPr lang="lt-LT" sz="3200" b="1" dirty="0" err="1">
                <a:solidFill>
                  <a:srgbClr val="0B7ED2"/>
                </a:solidFill>
                <a:latin typeface="Arial" panose="020B0604020202020204" pitchFamily="34" charset="0"/>
                <a:cs typeface="Arial" panose="020B0604020202020204" pitchFamily="34" charset="0"/>
              </a:rPr>
              <a:t>Results</a:t>
            </a:r>
            <a:r>
              <a:rPr lang="lt-LT" sz="3200" b="1" dirty="0">
                <a:solidFill>
                  <a:srgbClr val="0B7ED2"/>
                </a:solidFill>
                <a:latin typeface="Arial" panose="020B0604020202020204" pitchFamily="34" charset="0"/>
                <a:cs typeface="Arial" panose="020B0604020202020204" pitchFamily="34" charset="0"/>
              </a:rPr>
              <a:t> </a:t>
            </a:r>
            <a:r>
              <a:rPr lang="lt-LT" sz="3200" b="1" dirty="0" err="1">
                <a:solidFill>
                  <a:srgbClr val="0B7ED2"/>
                </a:solidFill>
                <a:latin typeface="Arial" panose="020B0604020202020204" pitchFamily="34" charset="0"/>
                <a:cs typeface="Arial" panose="020B0604020202020204" pitchFamily="34" charset="0"/>
              </a:rPr>
              <a:t>and</a:t>
            </a:r>
            <a:r>
              <a:rPr lang="lt-LT" sz="3200" b="1" dirty="0">
                <a:solidFill>
                  <a:srgbClr val="0B7ED2"/>
                </a:solidFill>
                <a:latin typeface="Arial" panose="020B0604020202020204" pitchFamily="34" charset="0"/>
                <a:cs typeface="Arial" panose="020B0604020202020204" pitchFamily="34" charset="0"/>
              </a:rPr>
              <a:t> </a:t>
            </a:r>
            <a:r>
              <a:rPr lang="lt-LT" sz="3200" b="1" dirty="0" err="1">
                <a:solidFill>
                  <a:srgbClr val="0B7ED2"/>
                </a:solidFill>
                <a:latin typeface="Arial" panose="020B0604020202020204" pitchFamily="34" charset="0"/>
                <a:cs typeface="Arial" panose="020B0604020202020204" pitchFamily="34" charset="0"/>
              </a:rPr>
              <a:t>Discussion</a:t>
            </a:r>
            <a:r>
              <a:rPr lang="lt-LT" sz="3200" b="1" dirty="0">
                <a:solidFill>
                  <a:srgbClr val="0B7ED2"/>
                </a:solidFill>
                <a:latin typeface="Arial" panose="020B0604020202020204" pitchFamily="34" charset="0"/>
                <a:cs typeface="Arial" panose="020B0604020202020204" pitchFamily="34" charset="0"/>
              </a:rPr>
              <a:t> (</a:t>
            </a:r>
            <a:r>
              <a:rPr lang="en-US" sz="3200" b="1" dirty="0">
                <a:solidFill>
                  <a:srgbClr val="0B7ED2"/>
                </a:solidFill>
                <a:latin typeface="Arial" panose="020B0604020202020204" pitchFamily="34" charset="0"/>
                <a:cs typeface="Arial" panose="020B0604020202020204" pitchFamily="34" charset="0"/>
              </a:rPr>
              <a:t>2</a:t>
            </a:r>
            <a:r>
              <a:rPr lang="lt-LT" sz="3200" b="1" dirty="0">
                <a:solidFill>
                  <a:srgbClr val="0B7ED2"/>
                </a:solidFill>
                <a:latin typeface="Arial" panose="020B0604020202020204" pitchFamily="34" charset="0"/>
                <a:cs typeface="Arial" panose="020B0604020202020204" pitchFamily="34" charset="0"/>
              </a:rPr>
              <a:t>)</a:t>
            </a:r>
            <a:endParaRPr lang="en-LT" sz="3200" b="1" dirty="0">
              <a:solidFill>
                <a:srgbClr val="0B7ED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1B7A0E5-98C1-2268-46B2-2B991886FF3B}"/>
              </a:ext>
            </a:extLst>
          </p:cNvPr>
          <p:cNvPicPr>
            <a:picLocks noChangeAspect="1"/>
          </p:cNvPicPr>
          <p:nvPr/>
        </p:nvPicPr>
        <p:blipFill>
          <a:blip r:embed="rId3"/>
          <a:stretch>
            <a:fillRect/>
          </a:stretch>
        </p:blipFill>
        <p:spPr>
          <a:xfrm>
            <a:off x="808270" y="3049497"/>
            <a:ext cx="4819650" cy="962025"/>
          </a:xfrm>
          <a:prstGeom prst="rect">
            <a:avLst/>
          </a:prstGeom>
        </p:spPr>
      </p:pic>
      <p:pic>
        <p:nvPicPr>
          <p:cNvPr id="7" name="Picture 6">
            <a:extLst>
              <a:ext uri="{FF2B5EF4-FFF2-40B4-BE49-F238E27FC236}">
                <a16:creationId xmlns:a16="http://schemas.microsoft.com/office/drawing/2014/main" id="{D1DE57B9-7055-C7B4-9D3D-23A0948D18F2}"/>
              </a:ext>
            </a:extLst>
          </p:cNvPr>
          <p:cNvPicPr>
            <a:picLocks noChangeAspect="1"/>
          </p:cNvPicPr>
          <p:nvPr/>
        </p:nvPicPr>
        <p:blipFill>
          <a:blip r:embed="rId4"/>
          <a:stretch>
            <a:fillRect/>
          </a:stretch>
        </p:blipFill>
        <p:spPr>
          <a:xfrm>
            <a:off x="7904145" y="2738601"/>
            <a:ext cx="3568008" cy="3568008"/>
          </a:xfrm>
          <a:prstGeom prst="rect">
            <a:avLst/>
          </a:prstGeom>
        </p:spPr>
      </p:pic>
    </p:spTree>
    <p:extLst>
      <p:ext uri="{BB962C8B-B14F-4D97-AF65-F5344CB8AC3E}">
        <p14:creationId xmlns:p14="http://schemas.microsoft.com/office/powerpoint/2010/main" val="420857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4254A83-30D9-4543-8B0B-03B17C69C492}"/>
              </a:ext>
            </a:extLst>
          </p:cNvPr>
          <p:cNvSpPr txBox="1"/>
          <p:nvPr/>
        </p:nvSpPr>
        <p:spPr>
          <a:xfrm>
            <a:off x="618147" y="1522540"/>
            <a:ext cx="10906818" cy="2893100"/>
          </a:xfrm>
          <a:prstGeom prst="rect">
            <a:avLst/>
          </a:prstGeom>
          <a:noFill/>
        </p:spPr>
        <p:txBody>
          <a:bodyPr wrap="square" rtlCol="0">
            <a:spAutoFit/>
          </a:bodyPr>
          <a:lstStyle/>
          <a:p>
            <a:pPr algn="just"/>
            <a:r>
              <a:rPr lang="en-GB" sz="1400" dirty="0">
                <a:latin typeface="Arial" panose="020B0604020202020204" pitchFamily="34" charset="0"/>
                <a:cs typeface="Arial" panose="020B0604020202020204" pitchFamily="34" charset="0"/>
              </a:rPr>
              <a:t>The biomethane yield from alfalfa volatile solids using obtained in experiment B and experiment C was respectively 598 ± 8,3 and 357 ± 12,4 L/kg. The employment of digestate and ruminant inoculum resulted in a 32% increase in biomethane yield, in contrast to the C sample, where pure digestate was used as an inoculum. The experiment B yielded a biomethane yield of 668 ± 12,2 L/kg from the total solids of alfalfa, whereas the experiment C produced a biomethane yield of 462 ± 18,3 L/kg. </a:t>
            </a:r>
          </a:p>
          <a:p>
            <a:pPr algn="just"/>
            <a:r>
              <a:rPr lang="en-GB" sz="1400" dirty="0" err="1">
                <a:latin typeface="Arial" panose="020B0604020202020204" pitchFamily="34" charset="0"/>
                <a:cs typeface="Arial" panose="020B0604020202020204" pitchFamily="34" charset="0"/>
              </a:rPr>
              <a:t>Hakl</a:t>
            </a:r>
            <a:r>
              <a:rPr lang="en-GB" sz="1400" dirty="0">
                <a:latin typeface="Arial" panose="020B0604020202020204" pitchFamily="34" charset="0"/>
                <a:cs typeface="Arial" panose="020B0604020202020204" pitchFamily="34" charset="0"/>
              </a:rPr>
              <a:t> et al., 2012 performed experimental research on alfalfa biomethane yield. In their experiment approximately from 250 to 390 L CH4/kg VS of lucerne forage was obtained [11]. Comparison of research results suggest that optimizing the conditions of alfalfa digestion, such as feedstock characteristics, inoculum type, and operating conditions, will lead to improved biomethane yields. </a:t>
            </a:r>
          </a:p>
          <a:p>
            <a:pPr algn="just"/>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Experimental results of the research complements the (</a:t>
            </a:r>
            <a:r>
              <a:rPr lang="en-GB" sz="1400" dirty="0" err="1">
                <a:latin typeface="Arial" panose="020B0604020202020204" pitchFamily="34" charset="0"/>
                <a:cs typeface="Arial" panose="020B0604020202020204" pitchFamily="34" charset="0"/>
              </a:rPr>
              <a:t>Nagler</a:t>
            </a:r>
            <a:r>
              <a:rPr lang="en-GB" sz="1400" dirty="0">
                <a:latin typeface="Arial" panose="020B0604020202020204" pitchFamily="34" charset="0"/>
                <a:cs typeface="Arial" panose="020B0604020202020204" pitchFamily="34" charset="0"/>
              </a:rPr>
              <a:t> et al. , 2019) research that the inclusion of rumen liquid enhances the degradation of complex lignocellulosic compounds by providing a diverse range of cellulolytic and hemicellulolytic microorganisms [12]. This leads to an increase in biogas production and improved process stability. The authors suggest that the addition of rumen liquid could be a simple and effective strategy to enhance the performance of lignocellulose-degrading biogas plants.</a:t>
            </a:r>
          </a:p>
          <a:p>
            <a:pPr algn="just"/>
            <a:endParaRPr lang="en-GB" sz="14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b="36920"/>
          <a:stretch/>
        </p:blipFill>
        <p:spPr>
          <a:xfrm>
            <a:off x="10998395" y="514132"/>
            <a:ext cx="655180" cy="688259"/>
          </a:xfrm>
          <a:prstGeom prst="rect">
            <a:avLst/>
          </a:prstGeom>
        </p:spPr>
      </p:pic>
      <p:sp>
        <p:nvSpPr>
          <p:cNvPr id="11" name="Title 1">
            <a:extLst>
              <a:ext uri="{FF2B5EF4-FFF2-40B4-BE49-F238E27FC236}">
                <a16:creationId xmlns:a16="http://schemas.microsoft.com/office/drawing/2014/main" id="{FD0C1F20-4123-7143-AFA3-C48D6F6EC4A0}"/>
              </a:ext>
            </a:extLst>
          </p:cNvPr>
          <p:cNvSpPr>
            <a:spLocks noGrp="1"/>
          </p:cNvSpPr>
          <p:nvPr>
            <p:ph type="ctrTitle"/>
          </p:nvPr>
        </p:nvSpPr>
        <p:spPr>
          <a:xfrm>
            <a:off x="610731" y="551391"/>
            <a:ext cx="10861422" cy="613743"/>
          </a:xfrm>
        </p:spPr>
        <p:txBody>
          <a:bodyPr>
            <a:noAutofit/>
          </a:bodyPr>
          <a:lstStyle/>
          <a:p>
            <a:pPr algn="l"/>
            <a:r>
              <a:rPr lang="lt-LT" sz="3200" b="1" dirty="0" err="1">
                <a:solidFill>
                  <a:srgbClr val="0B7ED2"/>
                </a:solidFill>
                <a:latin typeface="Arial" panose="020B0604020202020204" pitchFamily="34" charset="0"/>
                <a:cs typeface="Arial" panose="020B0604020202020204" pitchFamily="34" charset="0"/>
              </a:rPr>
              <a:t>Results</a:t>
            </a:r>
            <a:r>
              <a:rPr lang="lt-LT" sz="3200" b="1" dirty="0">
                <a:solidFill>
                  <a:srgbClr val="0B7ED2"/>
                </a:solidFill>
                <a:latin typeface="Arial" panose="020B0604020202020204" pitchFamily="34" charset="0"/>
                <a:cs typeface="Arial" panose="020B0604020202020204" pitchFamily="34" charset="0"/>
              </a:rPr>
              <a:t> </a:t>
            </a:r>
            <a:r>
              <a:rPr lang="lt-LT" sz="3200" b="1" dirty="0" err="1">
                <a:solidFill>
                  <a:srgbClr val="0B7ED2"/>
                </a:solidFill>
                <a:latin typeface="Arial" panose="020B0604020202020204" pitchFamily="34" charset="0"/>
                <a:cs typeface="Arial" panose="020B0604020202020204" pitchFamily="34" charset="0"/>
              </a:rPr>
              <a:t>and</a:t>
            </a:r>
            <a:r>
              <a:rPr lang="lt-LT" sz="3200" b="1" dirty="0">
                <a:solidFill>
                  <a:srgbClr val="0B7ED2"/>
                </a:solidFill>
                <a:latin typeface="Arial" panose="020B0604020202020204" pitchFamily="34" charset="0"/>
                <a:cs typeface="Arial" panose="020B0604020202020204" pitchFamily="34" charset="0"/>
              </a:rPr>
              <a:t> </a:t>
            </a:r>
            <a:r>
              <a:rPr lang="lt-LT" sz="3200" b="1" dirty="0" err="1">
                <a:solidFill>
                  <a:srgbClr val="0B7ED2"/>
                </a:solidFill>
                <a:latin typeface="Arial" panose="020B0604020202020204" pitchFamily="34" charset="0"/>
                <a:cs typeface="Arial" panose="020B0604020202020204" pitchFamily="34" charset="0"/>
              </a:rPr>
              <a:t>Discussion</a:t>
            </a:r>
            <a:r>
              <a:rPr lang="lt-LT" sz="3200" b="1" dirty="0">
                <a:solidFill>
                  <a:srgbClr val="0B7ED2"/>
                </a:solidFill>
                <a:latin typeface="Arial" panose="020B0604020202020204" pitchFamily="34" charset="0"/>
                <a:cs typeface="Arial" panose="020B0604020202020204" pitchFamily="34" charset="0"/>
              </a:rPr>
              <a:t> (</a:t>
            </a:r>
            <a:r>
              <a:rPr lang="en-US" sz="3200" b="1" dirty="0">
                <a:solidFill>
                  <a:srgbClr val="0B7ED2"/>
                </a:solidFill>
                <a:latin typeface="Arial" panose="020B0604020202020204" pitchFamily="34" charset="0"/>
                <a:cs typeface="Arial" panose="020B0604020202020204" pitchFamily="34" charset="0"/>
              </a:rPr>
              <a:t>3</a:t>
            </a:r>
            <a:r>
              <a:rPr lang="lt-LT" sz="3200" b="1" dirty="0">
                <a:solidFill>
                  <a:srgbClr val="0B7ED2"/>
                </a:solidFill>
                <a:latin typeface="Arial" panose="020B0604020202020204" pitchFamily="34" charset="0"/>
                <a:cs typeface="Arial" panose="020B0604020202020204" pitchFamily="34" charset="0"/>
              </a:rPr>
              <a:t>)</a:t>
            </a:r>
            <a:endParaRPr lang="en-LT" sz="3200" b="1" dirty="0">
              <a:solidFill>
                <a:srgbClr val="0B7ED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18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4254A83-30D9-4543-8B0B-03B17C69C492}"/>
              </a:ext>
            </a:extLst>
          </p:cNvPr>
          <p:cNvSpPr txBox="1"/>
          <p:nvPr/>
        </p:nvSpPr>
        <p:spPr>
          <a:xfrm>
            <a:off x="618147" y="1522540"/>
            <a:ext cx="10906818" cy="3323987"/>
          </a:xfrm>
          <a:prstGeom prst="rect">
            <a:avLst/>
          </a:prstGeom>
          <a:noFill/>
        </p:spPr>
        <p:txBody>
          <a:bodyPr wrap="square" rtlCol="0">
            <a:spAutoFit/>
          </a:bodyPr>
          <a:lstStyle/>
          <a:p>
            <a:pPr marL="342900" indent="-342900" algn="just">
              <a:buFont typeface="+mj-lt"/>
              <a:buAutoNum type="arabicPeriod"/>
            </a:pPr>
            <a:r>
              <a:rPr lang="en-GB" sz="1400" dirty="0">
                <a:latin typeface="Arial" panose="020B0604020202020204" pitchFamily="34" charset="0"/>
                <a:cs typeface="Arial" panose="020B0604020202020204" pitchFamily="34" charset="0"/>
              </a:rPr>
              <a:t>Through a series of laboratory BMP experiments, the effect of using rumen fluid dairy cows as an inoculum on biogas production rate was studied. </a:t>
            </a:r>
          </a:p>
          <a:p>
            <a:pPr marL="342900" indent="-342900" algn="just">
              <a:buFont typeface="+mj-lt"/>
              <a:buAutoNum type="arabicPeriod"/>
            </a:pPr>
            <a:r>
              <a:rPr lang="en-GB" sz="1400" dirty="0">
                <a:latin typeface="Arial" panose="020B0604020202020204" pitchFamily="34" charset="0"/>
                <a:cs typeface="Arial" panose="020B0604020202020204" pitchFamily="34" charset="0"/>
              </a:rPr>
              <a:t>Experiment B, which inoculated rumen fluid and digestate, yielded the maximum volumetric biogas yield of 12,17 ± 0,62 L/L. The second largest volumetric yield of biogas was observed in experiment C, which used only digestate as inoculum, with a yield of 8,41 ± 0,45 L/L. The combination of rumen fluid and digestate in the inoculum for experiment B resulted in a 30,9% increase in biogas production from the same quantity of alfalfa biomass. </a:t>
            </a:r>
          </a:p>
          <a:p>
            <a:pPr marL="342900" indent="-342900" algn="just">
              <a:buFont typeface="+mj-lt"/>
              <a:buAutoNum type="arabicPeriod"/>
            </a:pPr>
            <a:r>
              <a:rPr lang="en-GB" sz="1400" dirty="0">
                <a:latin typeface="Arial" panose="020B0604020202020204" pitchFamily="34" charset="0"/>
                <a:cs typeface="Arial" panose="020B0604020202020204" pitchFamily="34" charset="0"/>
              </a:rPr>
              <a:t>Dairy rumen fluid inoculated BMP experiment resulted a methane concentration of 63,2 ± 1,5%, while digestate inoculated experiment yielded a slightly lower concentration of methane at 54,6 ± 1,1%. Therefore, the use of rumen fluid in combination with digestate increased the methane concentration by approximately 8,6% (63,2 - 54,6) in methane content in biogas. </a:t>
            </a:r>
          </a:p>
          <a:p>
            <a:pPr marL="342900" indent="-342900" algn="just">
              <a:buFont typeface="+mj-lt"/>
              <a:buAutoNum type="arabicPeriod"/>
            </a:pPr>
            <a:r>
              <a:rPr lang="en-GB" sz="1400" dirty="0">
                <a:latin typeface="Arial" panose="020B0604020202020204" pitchFamily="34" charset="0"/>
                <a:cs typeface="Arial" panose="020B0604020202020204" pitchFamily="34" charset="0"/>
              </a:rPr>
              <a:t>The biomethane yield from alfalfa volatile solids obtained in experiment B and experiment C was respectively 598 ± 8,3 and 357 ± 12,4 L/kg. </a:t>
            </a:r>
          </a:p>
          <a:p>
            <a:pPr marL="342900" indent="-342900" algn="just">
              <a:buFont typeface="+mj-lt"/>
              <a:buAutoNum type="arabicPeriod"/>
            </a:pPr>
            <a:r>
              <a:rPr lang="en-GB" sz="1400" dirty="0">
                <a:latin typeface="Arial" panose="020B0604020202020204" pitchFamily="34" charset="0"/>
                <a:cs typeface="Arial" panose="020B0604020202020204" pitchFamily="34" charset="0"/>
              </a:rPr>
              <a:t>The employment of digestate and ruminant inoculum resulted in a 32% increase in biomethane yield, compared to the C sample, where pure digestate was used as an inoculum.</a:t>
            </a:r>
          </a:p>
          <a:p>
            <a:pPr marL="342900" indent="-342900" algn="just">
              <a:buFont typeface="+mj-lt"/>
              <a:buAutoNum type="arabicPeriod"/>
            </a:pPr>
            <a:r>
              <a:rPr lang="en-GB" sz="1400" dirty="0">
                <a:latin typeface="Arial" panose="020B0604020202020204" pitchFamily="34" charset="0"/>
                <a:cs typeface="Arial" panose="020B0604020202020204" pitchFamily="34" charset="0"/>
              </a:rPr>
              <a:t>These findings suggest that utilizing a mixture of rumen fluid and digestate as the inoculum can significantly enhance the biogas pro-duction from alfalfa biomass.</a:t>
            </a: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b="36920"/>
          <a:stretch/>
        </p:blipFill>
        <p:spPr>
          <a:xfrm>
            <a:off x="10998395" y="514132"/>
            <a:ext cx="655180" cy="688259"/>
          </a:xfrm>
          <a:prstGeom prst="rect">
            <a:avLst/>
          </a:prstGeom>
        </p:spPr>
      </p:pic>
      <p:sp>
        <p:nvSpPr>
          <p:cNvPr id="11" name="Title 1">
            <a:extLst>
              <a:ext uri="{FF2B5EF4-FFF2-40B4-BE49-F238E27FC236}">
                <a16:creationId xmlns:a16="http://schemas.microsoft.com/office/drawing/2014/main" id="{FD0C1F20-4123-7143-AFA3-C48D6F6EC4A0}"/>
              </a:ext>
            </a:extLst>
          </p:cNvPr>
          <p:cNvSpPr>
            <a:spLocks noGrp="1"/>
          </p:cNvSpPr>
          <p:nvPr>
            <p:ph type="ctrTitle"/>
          </p:nvPr>
        </p:nvSpPr>
        <p:spPr>
          <a:xfrm>
            <a:off x="610731" y="551391"/>
            <a:ext cx="10861422" cy="613743"/>
          </a:xfrm>
        </p:spPr>
        <p:txBody>
          <a:bodyPr>
            <a:noAutofit/>
          </a:bodyPr>
          <a:lstStyle/>
          <a:p>
            <a:pPr algn="l"/>
            <a:r>
              <a:rPr lang="en-US" sz="3200" b="1" dirty="0">
                <a:solidFill>
                  <a:srgbClr val="0B7ED2"/>
                </a:solidFill>
                <a:latin typeface="Arial" panose="020B0604020202020204" pitchFamily="34" charset="0"/>
                <a:cs typeface="Arial" panose="020B0604020202020204" pitchFamily="34" charset="0"/>
              </a:rPr>
              <a:t>Conclusions</a:t>
            </a:r>
            <a:endParaRPr lang="en-LT" sz="3200" b="1" dirty="0">
              <a:solidFill>
                <a:srgbClr val="0B7ED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49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B7ED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1F20-4123-7143-AFA3-C48D6F6EC4A0}"/>
              </a:ext>
            </a:extLst>
          </p:cNvPr>
          <p:cNvSpPr>
            <a:spLocks noGrp="1"/>
          </p:cNvSpPr>
          <p:nvPr>
            <p:ph type="ctrTitle"/>
          </p:nvPr>
        </p:nvSpPr>
        <p:spPr>
          <a:xfrm>
            <a:off x="1523999" y="2239475"/>
            <a:ext cx="5830112" cy="997087"/>
          </a:xfrm>
        </p:spPr>
        <p:txBody>
          <a:bodyPr>
            <a:noAutofit/>
          </a:bodyPr>
          <a:lstStyle/>
          <a:p>
            <a:pPr algn="l"/>
            <a:r>
              <a:rPr lang="en-US" sz="3200" b="1" dirty="0">
                <a:solidFill>
                  <a:schemeClr val="bg1"/>
                </a:solidFill>
                <a:latin typeface="Arial" panose="020B0604020202020204" pitchFamily="34" charset="0"/>
                <a:cs typeface="Arial" panose="020B0604020202020204" pitchFamily="34" charset="0"/>
              </a:rPr>
              <a:t>Thank you for attention</a:t>
            </a:r>
            <a:endParaRPr lang="en-LT" sz="32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35A29DC-689C-294A-BF5B-7D817B810F84}"/>
              </a:ext>
            </a:extLst>
          </p:cNvPr>
          <p:cNvSpPr>
            <a:spLocks noGrp="1"/>
          </p:cNvSpPr>
          <p:nvPr>
            <p:ph type="subTitle" idx="1"/>
          </p:nvPr>
        </p:nvSpPr>
        <p:spPr>
          <a:xfrm>
            <a:off x="1524000" y="3313729"/>
            <a:ext cx="5122332" cy="2144391"/>
          </a:xfrm>
        </p:spPr>
        <p:txBody>
          <a:bodyPr>
            <a:normAutofit/>
          </a:bodyPr>
          <a:lstStyle/>
          <a:p>
            <a:pPr algn="l"/>
            <a:r>
              <a:rPr lang="en-US" sz="1600" dirty="0">
                <a:solidFill>
                  <a:schemeClr val="bg1"/>
                </a:solidFill>
                <a:latin typeface="Arial" panose="020B0604020202020204" pitchFamily="34" charset="0"/>
                <a:cs typeface="Arial" panose="020B0604020202020204" pitchFamily="34" charset="0"/>
              </a:rPr>
              <a:t>Bronius </a:t>
            </a:r>
            <a:r>
              <a:rPr lang="en-US" sz="1600" dirty="0" err="1">
                <a:solidFill>
                  <a:schemeClr val="bg1"/>
                </a:solidFill>
                <a:latin typeface="Arial" panose="020B0604020202020204" pitchFamily="34" charset="0"/>
                <a:cs typeface="Arial" panose="020B0604020202020204" pitchFamily="34" charset="0"/>
              </a:rPr>
              <a:t>Zalys</a:t>
            </a:r>
            <a:endParaRPr lang="en-US" sz="1600" dirty="0">
              <a:solidFill>
                <a:schemeClr val="bg1"/>
              </a:solidFill>
              <a:latin typeface="Arial" panose="020B0604020202020204" pitchFamily="34" charset="0"/>
              <a:cs typeface="Arial" panose="020B0604020202020204" pitchFamily="34" charset="0"/>
            </a:endParaRPr>
          </a:p>
          <a:p>
            <a:pPr algn="l"/>
            <a:r>
              <a:rPr lang="en-US" sz="1600" dirty="0">
                <a:solidFill>
                  <a:schemeClr val="bg1"/>
                </a:solidFill>
                <a:latin typeface="Arial" panose="020B0604020202020204" pitchFamily="34" charset="0"/>
                <a:cs typeface="Arial" panose="020B0604020202020204" pitchFamily="34" charset="0"/>
              </a:rPr>
              <a:t>Bronius.zalys@lei.lt</a:t>
            </a:r>
            <a:endParaRPr lang="lt-LT" sz="1600" dirty="0">
              <a:solidFill>
                <a:schemeClr val="bg1"/>
              </a:solidFill>
              <a:latin typeface="Arial" panose="020B0604020202020204" pitchFamily="34" charset="0"/>
              <a:cs typeface="Arial" panose="020B0604020202020204" pitchFamily="34" charset="0"/>
            </a:endParaRPr>
          </a:p>
          <a:p>
            <a:pPr algn="l"/>
            <a:endParaRPr lang="en-LT" sz="160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15E9328-030E-CB4C-9563-B49EF0AE9D47}"/>
              </a:ext>
            </a:extLst>
          </p:cNvPr>
          <p:cNvPicPr>
            <a:picLocks noChangeAspect="1"/>
          </p:cNvPicPr>
          <p:nvPr/>
        </p:nvPicPr>
        <p:blipFill>
          <a:blip r:embed="rId2"/>
          <a:stretch>
            <a:fillRect/>
          </a:stretch>
        </p:blipFill>
        <p:spPr>
          <a:xfrm>
            <a:off x="7925009" y="-249767"/>
            <a:ext cx="7349321" cy="7357533"/>
          </a:xfrm>
          <a:prstGeom prst="rect">
            <a:avLst/>
          </a:prstGeom>
        </p:spPr>
      </p:pic>
      <p:sp>
        <p:nvSpPr>
          <p:cNvPr id="9" name="Subtitle 2">
            <a:extLst>
              <a:ext uri="{FF2B5EF4-FFF2-40B4-BE49-F238E27FC236}">
                <a16:creationId xmlns:a16="http://schemas.microsoft.com/office/drawing/2014/main" id="{CBE05EDB-CD9C-6749-9E82-40B37134A5F6}"/>
              </a:ext>
            </a:extLst>
          </p:cNvPr>
          <p:cNvSpPr txBox="1">
            <a:spLocks/>
          </p:cNvSpPr>
          <p:nvPr/>
        </p:nvSpPr>
        <p:spPr>
          <a:xfrm>
            <a:off x="1523999" y="5227622"/>
            <a:ext cx="5122333" cy="6595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lt-LT" sz="1400"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36920"/>
          <a:stretch/>
        </p:blipFill>
        <p:spPr>
          <a:xfrm>
            <a:off x="10998395" y="485857"/>
            <a:ext cx="709012" cy="744809"/>
          </a:xfrm>
          <a:prstGeom prst="rect">
            <a:avLst/>
          </a:prstGeom>
        </p:spPr>
      </p:pic>
      <p:sp>
        <p:nvSpPr>
          <p:cNvPr id="12" name="Subtitle 2">
            <a:extLst>
              <a:ext uri="{FF2B5EF4-FFF2-40B4-BE49-F238E27FC236}">
                <a16:creationId xmlns:a16="http://schemas.microsoft.com/office/drawing/2014/main" id="{C4FD0391-17AE-4146-8377-6B2DB06439A7}"/>
              </a:ext>
            </a:extLst>
          </p:cNvPr>
          <p:cNvSpPr txBox="1">
            <a:spLocks/>
          </p:cNvSpPr>
          <p:nvPr/>
        </p:nvSpPr>
        <p:spPr>
          <a:xfrm>
            <a:off x="1524000" y="5542618"/>
            <a:ext cx="2444685" cy="3208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LT" sz="1400"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381" y="967614"/>
            <a:ext cx="1643357" cy="672636"/>
          </a:xfrm>
          <a:prstGeom prst="rect">
            <a:avLst/>
          </a:prstGeom>
        </p:spPr>
      </p:pic>
    </p:spTree>
    <p:extLst>
      <p:ext uri="{BB962C8B-B14F-4D97-AF65-F5344CB8AC3E}">
        <p14:creationId xmlns:p14="http://schemas.microsoft.com/office/powerpoint/2010/main" val="3015363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TotalTime>
  <Words>1237</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The Influence of Dairy Rumen Anaerobic Bacteria Inoculum on Biogas Process</vt:lpstr>
      <vt:lpstr>Introduction (1)</vt:lpstr>
      <vt:lpstr>Introduction (2)</vt:lpstr>
      <vt:lpstr>PowerPoint Presentation</vt:lpstr>
      <vt:lpstr>Results and Discussion (1)</vt:lpstr>
      <vt:lpstr>Results and Discussion (2)</vt:lpstr>
      <vt:lpstr>Results and Discussion (3)</vt:lpstr>
      <vt:lpstr>Conclusions</vt:lpstr>
      <vt:lpstr>Thank you for attention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consectetur adipiscing elit praesent et dapibus alit</dc:title>
  <dc:creator>Microsoft Office User</dc:creator>
  <cp:lastModifiedBy>Bronius Žalys</cp:lastModifiedBy>
  <cp:revision>23</cp:revision>
  <dcterms:created xsi:type="dcterms:W3CDTF">2021-12-16T06:41:42Z</dcterms:created>
  <dcterms:modified xsi:type="dcterms:W3CDTF">2023-04-16T15:33:34Z</dcterms:modified>
</cp:coreProperties>
</file>