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964" r:id="rId3"/>
    <p:sldId id="965" r:id="rId4"/>
    <p:sldId id="859" r:id="rId5"/>
    <p:sldId id="960" r:id="rId6"/>
    <p:sldId id="966" r:id="rId7"/>
    <p:sldId id="967" r:id="rId8"/>
    <p:sldId id="968" r:id="rId9"/>
    <p:sldId id="969" r:id="rId10"/>
    <p:sldId id="971" r:id="rId11"/>
    <p:sldId id="970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wer, Roger C" initials="BRC" lastIdx="1" clrIdx="0">
    <p:extLst>
      <p:ext uri="{19B8F6BF-5375-455C-9EA6-DF929625EA0E}">
        <p15:presenceInfo xmlns:p15="http://schemas.microsoft.com/office/powerpoint/2012/main" userId="S::roger.brewer@doh.hawaii.gov::0075ea02-ece9-418b-8dcc-5464658530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A35B0C-5DC8-4283-B5B6-5FE6BA9C09B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30889B-06E0-4E45-A751-389DEA9E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9595-70AB-4774-B0CC-91AE53D35CE5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458A-3B36-4704-A2E0-AEF7C1851DC9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978-7DEC-48E8-8FBE-B959E513ABA5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4C13-DEBA-44FC-87A6-1999BB63DE9F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7546-6149-4D6E-BC53-B000CEA14C59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9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4EC-80B2-427F-8F30-83A019FC6FB5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1DCA-9C1B-4C80-A0E6-53584FC155BF}" type="datetime1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E568-CE65-4044-8DB5-A099D28BBBAA}" type="datetime1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524-5A16-42F6-BD46-376D8D9B9FE5}" type="datetime1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4A8C-49D1-4511-9BB7-24C057DD45D7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9D6B-A2AF-4FFA-99F0-1EDF34BEC9C8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7271-A12A-44DF-924F-C900B4228295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65826-051E-4DB7-9E3D-E649BC6C3C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414" y="199154"/>
            <a:ext cx="8671727" cy="6369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092" y="4687465"/>
            <a:ext cx="7074373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Saheed Mustapha, PhD (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saheedmustapha09@gmail.com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University of Technology, Minna, Nigeria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May,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414" y="854924"/>
            <a:ext cx="8671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Photocatalytic Degradation and Defluorination of Per- and poly-fluoroalkyl substance (PFAS) using Biosynthesized TiO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Nanoparticles under UV-visible 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b="1" smtClean="0"/>
              <a:t>1</a:t>
            </a:fld>
            <a:endParaRPr lang="en-US" b="1"/>
          </a:p>
        </p:txBody>
      </p:sp>
      <p:pic>
        <p:nvPicPr>
          <p:cNvPr id="14" name="Picture 2" descr="MDPI-logo – Applied Research in Chemistry and Health">
            <a:extLst>
              <a:ext uri="{FF2B5EF4-FFF2-40B4-BE49-F238E27FC236}">
                <a16:creationId xmlns:a16="http://schemas.microsoft.com/office/drawing/2014/main" id="{59A2E387-1D27-4729-A51E-973966A7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4" y="136524"/>
            <a:ext cx="1298712" cy="7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DPI-logo – Applied Research in Chemistry and Health">
            <a:extLst>
              <a:ext uri="{FF2B5EF4-FFF2-40B4-BE49-F238E27FC236}">
                <a16:creationId xmlns:a16="http://schemas.microsoft.com/office/drawing/2014/main" id="{68A83885-93B1-4E02-94AF-C39FB46D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73" y="86786"/>
            <a:ext cx="1298712" cy="7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DPI-logo – Applied Research in Chemistry and Health">
            <a:extLst>
              <a:ext uri="{FF2B5EF4-FFF2-40B4-BE49-F238E27FC236}">
                <a16:creationId xmlns:a16="http://schemas.microsoft.com/office/drawing/2014/main" id="{BEEEB4C2-9481-4CA9-8F24-AFB4BFB6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4" y="6003076"/>
            <a:ext cx="1298712" cy="7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DPI-logo – Applied Research in Chemistry and Health">
            <a:extLst>
              <a:ext uri="{FF2B5EF4-FFF2-40B4-BE49-F238E27FC236}">
                <a16:creationId xmlns:a16="http://schemas.microsoft.com/office/drawing/2014/main" id="{F3D113C3-8252-4133-BCDF-07AF0F57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73" y="5901130"/>
            <a:ext cx="1298712" cy="7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9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BEF31E-EBD8-4ED8-80DC-80F6EBCD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0934D-06AE-4863-8803-7FF72E7DF63A}"/>
              </a:ext>
            </a:extLst>
          </p:cNvPr>
          <p:cNvSpPr/>
          <p:nvPr/>
        </p:nvSpPr>
        <p:spPr>
          <a:xfrm>
            <a:off x="586325" y="418288"/>
            <a:ext cx="2882520" cy="596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FB651C-DE7C-4D32-A361-E63400226D75}"/>
              </a:ext>
            </a:extLst>
          </p:cNvPr>
          <p:cNvSpPr/>
          <p:nvPr/>
        </p:nvSpPr>
        <p:spPr>
          <a:xfrm>
            <a:off x="607487" y="1075695"/>
            <a:ext cx="7929025" cy="290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Verma, B.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Mezgebe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Sahle-Demessie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M. N.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Nadagouda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“Photooxidative decomposition and defluorination of perfluorooctanoic acid (PFOA) using an innovative technology of UV–vis/Zn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/oxalic acid,”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Chemosphere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1–11,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10.1016/j.chemosphere.2021.130660.</a:t>
            </a:r>
          </a:p>
          <a:p>
            <a:pPr marL="406400" marR="0" indent="-406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Zhu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“Adsorption and solid-phase photocatalytic degradation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perfluorooctane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sulfonate in water using gallium-doped carbon-modified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titanate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nanotubes,”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129676,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10.1016/j.cej.2021.129676.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2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26182-0203-43B1-A836-1A2E47F6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A4E378-0901-43FD-A42F-35417B9D28A3}"/>
              </a:ext>
            </a:extLst>
          </p:cNvPr>
          <p:cNvSpPr/>
          <p:nvPr/>
        </p:nvSpPr>
        <p:spPr>
          <a:xfrm>
            <a:off x="1007165" y="759455"/>
            <a:ext cx="7508185" cy="533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72373" y="1476660"/>
            <a:ext cx="2228506" cy="4102508"/>
            <a:chOff x="3328757" y="1652237"/>
            <a:chExt cx="5477641" cy="3394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ED7D20-80E3-45CC-BB5F-5FA60D85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6923" y="3465865"/>
              <a:ext cx="2619475" cy="1580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033294-B813-4E14-9339-91933D27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757" y="3465865"/>
              <a:ext cx="2619473" cy="1580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7378A2-9DF1-4B03-8703-0A8254AAE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9042" y="1652237"/>
              <a:ext cx="2601252" cy="1576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02174A-07F1-42E5-AFE2-D5883DE5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916" y="1652237"/>
              <a:ext cx="2614314" cy="15742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70501-D734-43F1-8DEE-43C295162932}"/>
              </a:ext>
            </a:extLst>
          </p:cNvPr>
          <p:cNvSpPr/>
          <p:nvPr/>
        </p:nvSpPr>
        <p:spPr>
          <a:xfrm>
            <a:off x="711302" y="363486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59B06-5C62-469C-8366-ED59A39E7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64" y="1060173"/>
            <a:ext cx="6012900" cy="40286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A558F-3048-44DB-A833-2A26963CD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121" y="3688983"/>
            <a:ext cx="1065699" cy="1890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4FF7D9-3DA8-4376-8D8B-6148F1BF0516}"/>
              </a:ext>
            </a:extLst>
          </p:cNvPr>
          <p:cNvSpPr/>
          <p:nvPr/>
        </p:nvSpPr>
        <p:spPr>
          <a:xfrm>
            <a:off x="443121" y="4991879"/>
            <a:ext cx="477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Overview of the general structure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perfluorinated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 (PFAS)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56E2B-B367-43EC-A204-11AB06DC168A}"/>
              </a:ext>
            </a:extLst>
          </p:cNvPr>
          <p:cNvSpPr/>
          <p:nvPr/>
        </p:nvSpPr>
        <p:spPr>
          <a:xfrm>
            <a:off x="5252070" y="5673189"/>
            <a:ext cx="3600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Sources of PFAS environmental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1416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144D3-CB26-440B-B66D-8A220099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44E26-E70C-43BA-8684-02F543937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11590" r="2081" b="1325"/>
          <a:stretch/>
        </p:blipFill>
        <p:spPr>
          <a:xfrm>
            <a:off x="5565913" y="3700325"/>
            <a:ext cx="3384274" cy="26560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42837B-3EC2-4F4E-89DC-1FF33B0D7F23}"/>
              </a:ext>
            </a:extLst>
          </p:cNvPr>
          <p:cNvSpPr/>
          <p:nvPr/>
        </p:nvSpPr>
        <p:spPr>
          <a:xfrm>
            <a:off x="1099930" y="57079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3: Total number of documents published on PFAS from 2000 to 2020 (data extracted from Scopus; October 2020).</a:t>
            </a:r>
            <a:endParaRPr lang="en-US" sz="16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Quantifying global PFOS releases | Charlotte Wagner">
            <a:extLst>
              <a:ext uri="{FF2B5EF4-FFF2-40B4-BE49-F238E27FC236}">
                <a16:creationId xmlns:a16="http://schemas.microsoft.com/office/drawing/2014/main" id="{3945A21F-BDB3-47E5-965C-92C5E17C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501648"/>
            <a:ext cx="5274365" cy="40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0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C42B8-1491-4173-8095-AFB4F4A0B4C2}"/>
              </a:ext>
            </a:extLst>
          </p:cNvPr>
          <p:cNvSpPr/>
          <p:nvPr/>
        </p:nvSpPr>
        <p:spPr>
          <a:xfrm>
            <a:off x="649358" y="618316"/>
            <a:ext cx="7865992" cy="387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previous studies on PFAS removal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Verma et al. (2021) conducted research to explore the effectiveness of UV-vis/Zn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/oxalic acid in the breakdown of perfluorooctanoic acid (PFOA) in water. The reactive species generated from Zn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photodegraded PFOA as a result of oxidation dissociation and defluorination.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adsorption and solid-phase photodegradation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perfluorooctane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sulphonate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(PFOS) was investigated by Zhu et al. (2021) using gallium-doped carbon-modified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titanate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nanotubes (Ga/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TNTs@AC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04302-AE12-469D-8FEB-F11D66F03F66}"/>
              </a:ext>
            </a:extLst>
          </p:cNvPr>
          <p:cNvSpPr/>
          <p:nvPr/>
        </p:nvSpPr>
        <p:spPr>
          <a:xfrm>
            <a:off x="649358" y="4690288"/>
            <a:ext cx="786599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consequence of this, the TiO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 significantly higher photocatalytic degradation efficiencies, and the photocatalysts may also enable photodegradation.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8EE9D7-A915-4FD3-93F2-3EFBA587294B}"/>
                  </a:ext>
                </a:extLst>
              </p:cNvPr>
              <p:cNvSpPr/>
              <p:nvPr/>
            </p:nvSpPr>
            <p:spPr>
              <a:xfrm>
                <a:off x="834887" y="1003996"/>
                <a:ext cx="7680463" cy="423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Characterization of TiO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nanoparticles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Fig. 4 shows XRD patterns of TiO</a:t>
                </a:r>
                <a:r>
                  <a:rPr 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nanoparticles at different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pH.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 can be seen that the synthesized samples at pH 8 to 12 showed the pure anatase phase of TiO</a:t>
                </a:r>
                <a:r>
                  <a:rPr 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crystallite size of synthesized TiO</a:t>
                </a:r>
                <a:r>
                  <a:rPr 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at pH 8 (14.91 nm), 12.01 nm at pH 10, and 9.15 nm at pH 12 were calculated using Debye Scherrer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Equ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(1);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βCosθ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			(1)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Scherrer constant (0.94),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radiation wavelength (0.152 nm) of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CuK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α,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full width at half maximum,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Bragg angle of the orientation plane.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8EE9D7-A915-4FD3-93F2-3EFBA5872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7" y="1003996"/>
                <a:ext cx="7680463" cy="4232825"/>
              </a:xfrm>
              <a:prstGeom prst="rect">
                <a:avLst/>
              </a:prstGeom>
              <a:blipFill>
                <a:blip r:embed="rId2"/>
                <a:stretch>
                  <a:fillRect l="-714" r="-635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2F92E7B-1D58-4D1E-A2C3-82BD93CE02AE}"/>
              </a:ext>
            </a:extLst>
          </p:cNvPr>
          <p:cNvSpPr/>
          <p:nvPr/>
        </p:nvSpPr>
        <p:spPr>
          <a:xfrm>
            <a:off x="834887" y="419221"/>
            <a:ext cx="5872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RESULLTS AND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4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9B758-60EA-46E5-BC41-CB4D6E7F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4618C-F3C4-478F-B739-3E14B253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782" y="291548"/>
            <a:ext cx="108701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4EAD33-0EFE-489B-B09A-EC9DD4CCC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69875"/>
              </p:ext>
            </p:extLst>
          </p:nvPr>
        </p:nvGraphicFramePr>
        <p:xfrm>
          <a:off x="3670852" y="481427"/>
          <a:ext cx="4943060" cy="299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Graph" r:id="rId3" imgW="4098890" imgH="3064843" progId="Origin95.Graph">
                  <p:embed/>
                </p:oleObj>
              </mc:Choice>
              <mc:Fallback>
                <p:oleObj name="Graph" r:id="rId3" imgW="4098890" imgH="3064843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59" t="9700" r="12167" b="4248"/>
                      <a:stretch>
                        <a:fillRect/>
                      </a:stretch>
                    </p:blipFill>
                    <p:spPr bwMode="auto">
                      <a:xfrm>
                        <a:off x="3670852" y="481427"/>
                        <a:ext cx="4943060" cy="2992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0">
            <a:extLst>
              <a:ext uri="{FF2B5EF4-FFF2-40B4-BE49-F238E27FC236}">
                <a16:creationId xmlns:a16="http://schemas.microsoft.com/office/drawing/2014/main" id="{EC6C14FD-0A11-4281-97E5-8EA4A4D28A48}"/>
              </a:ext>
            </a:extLst>
          </p:cNvPr>
          <p:cNvSpPr txBox="1"/>
          <p:nvPr/>
        </p:nvSpPr>
        <p:spPr>
          <a:xfrm>
            <a:off x="530086" y="481427"/>
            <a:ext cx="2809461" cy="8040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</a:t>
            </a:r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4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XRD patterns of biosynthesized TiO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nanoparticles at different pH values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001B7-CF73-4312-9D93-9C450795C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660" y="3473451"/>
            <a:ext cx="4374252" cy="3248025"/>
          </a:xfrm>
          <a:prstGeom prst="rect">
            <a:avLst/>
          </a:prstGeo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AA4D2DF2-0F52-4188-8773-01A6D484FAD1}"/>
              </a:ext>
            </a:extLst>
          </p:cNvPr>
          <p:cNvSpPr txBox="1"/>
          <p:nvPr/>
        </p:nvSpPr>
        <p:spPr>
          <a:xfrm>
            <a:off x="530086" y="3488085"/>
            <a:ext cx="3279499" cy="5466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 5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HRSEM image of biosynthesized TiO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nanoparticles at (a) pH 8 (b) pH 10 (c) 12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3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B0377-9AC3-4D82-AAFA-9FB14836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06748-6B19-404D-839C-D5021B1A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49" y="556591"/>
            <a:ext cx="6035538" cy="5799760"/>
          </a:xfrm>
          <a:prstGeom prst="rect">
            <a:avLst/>
          </a:prstGeom>
        </p:spPr>
      </p:pic>
      <p:sp>
        <p:nvSpPr>
          <p:cNvPr id="4" name="Text Box 29">
            <a:extLst>
              <a:ext uri="{FF2B5EF4-FFF2-40B4-BE49-F238E27FC236}">
                <a16:creationId xmlns:a16="http://schemas.microsoft.com/office/drawing/2014/main" id="{0F0D6351-1123-437D-B1A7-60651E8CD782}"/>
              </a:ext>
            </a:extLst>
          </p:cNvPr>
          <p:cNvSpPr txBox="1"/>
          <p:nvPr/>
        </p:nvSpPr>
        <p:spPr>
          <a:xfrm>
            <a:off x="513522" y="556591"/>
            <a:ext cx="2210627" cy="11264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 6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HRTEM image and size distribution of biosynthesized TiO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nanoparticles at (a) pH 8 (b) pH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(c) pH 12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9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9D2E2-90B1-4BCD-A82B-6D89422F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D6443-2567-473F-B4B7-DEA7148804B3}"/>
              </a:ext>
            </a:extLst>
          </p:cNvPr>
          <p:cNvSpPr/>
          <p:nvPr/>
        </p:nvSpPr>
        <p:spPr>
          <a:xfrm>
            <a:off x="914505" y="606715"/>
            <a:ext cx="4634602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Photodegradation and defluorination of PFOS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B9F4-2160-4948-8D8A-FF2BA5FF4384}"/>
              </a:ext>
            </a:extLst>
          </p:cNvPr>
          <p:cNvSpPr/>
          <p:nvPr/>
        </p:nvSpPr>
        <p:spPr>
          <a:xfrm>
            <a:off x="747794" y="940061"/>
            <a:ext cx="7767556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observed that as the pH increases the degradation and defluorination rates are reduced (Fig. 7). The variation in pH plays a key role in the distribution of radicals in the photocatalytic processes. The increase in the trend in PFOS with a decrease in pH solution could be attributed to the increase in the number of positive active sites on the nanoparticles at decreased pH values, leading to the photoinduced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desulphonation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D20275-1CB7-4124-8348-E2EA8D18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79" y="3338462"/>
            <a:ext cx="96022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54B088-63BC-40C5-8079-9DAB994E7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02590"/>
              </p:ext>
            </p:extLst>
          </p:nvPr>
        </p:nvGraphicFramePr>
        <p:xfrm>
          <a:off x="3525079" y="3429000"/>
          <a:ext cx="4871127" cy="30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aph" r:id="rId3" imgW="4119315" imgH="3143274" progId="Origin95.Graph">
                  <p:embed/>
                </p:oleObj>
              </mc:Choice>
              <mc:Fallback>
                <p:oleObj name="Graph" r:id="rId3" imgW="4119315" imgH="3143274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15" t="8293" r="5194" b="6055"/>
                      <a:stretch>
                        <a:fillRect/>
                      </a:stretch>
                    </p:blipFill>
                    <p:spPr bwMode="auto">
                      <a:xfrm>
                        <a:off x="3525079" y="3429000"/>
                        <a:ext cx="4871127" cy="3071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1">
            <a:extLst>
              <a:ext uri="{FF2B5EF4-FFF2-40B4-BE49-F238E27FC236}">
                <a16:creationId xmlns:a16="http://schemas.microsoft.com/office/drawing/2014/main" id="{D2975593-A7C6-42EC-9A85-01AA3836EB47}"/>
              </a:ext>
            </a:extLst>
          </p:cNvPr>
          <p:cNvSpPr txBox="1"/>
          <p:nvPr/>
        </p:nvSpPr>
        <p:spPr>
          <a:xfrm>
            <a:off x="747793" y="3500698"/>
            <a:ext cx="2777285" cy="7134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 7</a:t>
            </a:r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effect of pH on the degradation and defluorination of PFOS </a:t>
            </a: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E146C-489F-48F2-897E-21C11DF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92193-6819-4149-B665-A0DB1B604492}"/>
              </a:ext>
            </a:extLst>
          </p:cNvPr>
          <p:cNvSpPr/>
          <p:nvPr/>
        </p:nvSpPr>
        <p:spPr>
          <a:xfrm>
            <a:off x="745976" y="365279"/>
            <a:ext cx="2324675" cy="596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A9AF0-ED9A-452C-BC7C-31E1C957DF8D}"/>
              </a:ext>
            </a:extLst>
          </p:cNvPr>
          <p:cNvSpPr/>
          <p:nvPr/>
        </p:nvSpPr>
        <p:spPr>
          <a:xfrm>
            <a:off x="784650" y="961917"/>
            <a:ext cx="7730699" cy="37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summary, biosynthesized TiO</a:t>
            </a:r>
            <a:r>
              <a:rPr lang="en-US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nanoparticles were used to demonstrate the photodegradation and defluorination of PFOS. The influence of basic pH media on the biosynthesis of the anatase phase of TiO</a:t>
            </a:r>
            <a:r>
              <a:rPr lang="en-US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studied. The HRSEM and HRTEM results confirmed the spherical shapes of the synthesized nanoparticles. The biosynthesized TiO</a:t>
            </a:r>
            <a:r>
              <a:rPr lang="en-US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exhibited the highest degradation and defluorination at low pH of PFOS under UV irradiation. Thus, the findings unveil the potential of biosynthesized TiO</a:t>
            </a:r>
            <a:r>
              <a:rPr lang="en-US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nanoparticles as a photocatalytic material for the defluorination and degradation of PFOS in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7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6648</TotalTime>
  <Words>652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DengXian</vt:lpstr>
      <vt:lpstr>Arial</vt:lpstr>
      <vt:lpstr>Calibri</vt:lpstr>
      <vt:lpstr>Calibri Light</vt:lpstr>
      <vt:lpstr>Cambria Math</vt:lpstr>
      <vt:lpstr>Palatino Linotype</vt:lpstr>
      <vt:lpstr>Times New Roman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Brewer</dc:creator>
  <cp:lastModifiedBy>User</cp:lastModifiedBy>
  <cp:revision>607</cp:revision>
  <cp:lastPrinted>2020-10-19T18:50:40Z</cp:lastPrinted>
  <dcterms:created xsi:type="dcterms:W3CDTF">2020-06-24T00:03:28Z</dcterms:created>
  <dcterms:modified xsi:type="dcterms:W3CDTF">2023-04-17T20:00:20Z</dcterms:modified>
</cp:coreProperties>
</file>