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59" r:id="rId6"/>
    <p:sldId id="260" r:id="rId7"/>
    <p:sldId id="262" r:id="rId8"/>
    <p:sldId id="263" r:id="rId9"/>
    <p:sldId id="264" r:id="rId10"/>
    <p:sldId id="265" r:id="rId11"/>
    <p:sldId id="267" r:id="rId12"/>
    <p:sldId id="268" r:id="rId13"/>
    <p:sldId id="270" r:id="rId14"/>
    <p:sldId id="271" r:id="rId15"/>
    <p:sldId id="272" r:id="rId16"/>
    <p:sldId id="273" r:id="rId17"/>
    <p:sldId id="274" r:id="rId18"/>
    <p:sldId id="276" r:id="rId19"/>
    <p:sldId id="275" r:id="rId20"/>
    <p:sldId id="277" r:id="rId21"/>
    <p:sldId id="278" r:id="rId22"/>
    <p:sldId id="279" r:id="rId23"/>
    <p:sldId id="26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8110-F0CF-442F-BCE7-5E252B779F44}"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D183-8083-4CF9-A40D-BEF0FECAF1E8}" type="slidenum">
              <a:rPr lang="en-GB" smtClean="0"/>
              <a:t>‹#›</a:t>
            </a:fld>
            <a:endParaRPr lang="en-GB"/>
          </a:p>
        </p:txBody>
      </p:sp>
    </p:spTree>
    <p:extLst>
      <p:ext uri="{BB962C8B-B14F-4D97-AF65-F5344CB8AC3E}">
        <p14:creationId xmlns:p14="http://schemas.microsoft.com/office/powerpoint/2010/main" val="286853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C1D183-8083-4CF9-A40D-BEF0FECAF1E8}" type="slidenum">
              <a:rPr lang="en-GB" smtClean="0"/>
              <a:t>1</a:t>
            </a:fld>
            <a:endParaRPr lang="en-GB"/>
          </a:p>
        </p:txBody>
      </p:sp>
    </p:spTree>
    <p:extLst>
      <p:ext uri="{BB962C8B-B14F-4D97-AF65-F5344CB8AC3E}">
        <p14:creationId xmlns:p14="http://schemas.microsoft.com/office/powerpoint/2010/main" val="239789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6E2202-2BE5-43DE-8C1C-7487C136E84E}" type="datetime1">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5902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B0299-0FAB-4552-B5D8-7FFD61769367}" type="datetime1">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354914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6229D-6341-4DD8-B246-02611D962426}" type="datetime1">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41870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09BD-62CA-4229-8449-2071A3E58D15}" type="datetime1">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17982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84174-B4E4-46C9-AA5F-DE8EC37E155B}" type="datetime1">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51166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CC5D20-ED85-4A76-8403-DEC08C6F91E4}" type="datetime1">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236026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4C57D2-DD8D-4878-9564-12E76D548980}" type="datetime1">
              <a:rPr lang="en-GB" smtClean="0"/>
              <a:t>14/04/2023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322045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36F53C-7760-4A5E-B71C-06A4ED4DD2D5}" type="datetime1">
              <a:rPr lang="en-GB" smtClean="0"/>
              <a:t>14/04/2023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12348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056C7-DA36-441D-AB54-76B13BC42CE9}" type="datetime1">
              <a:rPr lang="en-GB" smtClean="0"/>
              <a:t>14/04/2023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46446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EED8C-396D-4F69-BC09-6C1C6B903068}" type="datetime1">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31420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B31CB-7A57-4958-B07B-FF1DCE81D7E9}" type="datetime1">
              <a:rPr lang="en-GB" smtClean="0"/>
              <a:t>14/04/2023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B92A37-7A12-42FC-AC47-7EAC797A1E39}" type="slidenum">
              <a:rPr lang="en-GB" smtClean="0"/>
              <a:t>‹#›</a:t>
            </a:fld>
            <a:endParaRPr lang="en-GB"/>
          </a:p>
        </p:txBody>
      </p:sp>
    </p:spTree>
    <p:extLst>
      <p:ext uri="{BB962C8B-B14F-4D97-AF65-F5344CB8AC3E}">
        <p14:creationId xmlns:p14="http://schemas.microsoft.com/office/powerpoint/2010/main" val="4155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AFBC4-4DB8-42A9-8ACB-197F0C15C11A}" type="datetime1">
              <a:rPr lang="en-GB" smtClean="0"/>
              <a:t>14/04/2023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92A37-7A12-42FC-AC47-7EAC797A1E39}" type="slidenum">
              <a:rPr lang="en-GB" smtClean="0"/>
              <a:t>‹#›</a:t>
            </a:fld>
            <a:endParaRPr lang="en-GB"/>
          </a:p>
        </p:txBody>
      </p:sp>
    </p:spTree>
    <p:extLst>
      <p:ext uri="{BB962C8B-B14F-4D97-AF65-F5344CB8AC3E}">
        <p14:creationId xmlns:p14="http://schemas.microsoft.com/office/powerpoint/2010/main" val="13903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umbolake.ngulube@ejust.edu.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58" y="1455821"/>
            <a:ext cx="11658600" cy="2743200"/>
          </a:xfrm>
        </p:spPr>
        <p:txBody>
          <a:bodyPr>
            <a:noAutofit/>
          </a:bodyPr>
          <a:lstStyle/>
          <a:p>
            <a:pPr>
              <a:lnSpc>
                <a:spcPct val="100000"/>
              </a:lnSpc>
            </a:pPr>
            <a:r>
              <a:rPr lang="en-GB" sz="4400" b="1" dirty="0"/>
              <a:t/>
            </a:r>
            <a:br>
              <a:rPr lang="en-GB" sz="4400" b="1" dirty="0"/>
            </a:br>
            <a:r>
              <a:rPr lang="en-GB" sz="4400" b="1" dirty="0"/>
              <a:t> Synthesis and </a:t>
            </a:r>
            <a:r>
              <a:rPr lang="en-GB" sz="4400" b="1" dirty="0" smtClean="0"/>
              <a:t>Application </a:t>
            </a:r>
            <a:r>
              <a:rPr lang="en-GB" sz="4400" b="1" dirty="0"/>
              <a:t>of </a:t>
            </a:r>
            <a:r>
              <a:rPr lang="en-GB" sz="4400" b="1" dirty="0" smtClean="0"/>
              <a:t>Magnesium-based </a:t>
            </a:r>
            <a:r>
              <a:rPr lang="en-GB" sz="4400" b="1" dirty="0"/>
              <a:t>N</a:t>
            </a:r>
            <a:r>
              <a:rPr lang="en-GB" sz="4400" b="1" dirty="0" smtClean="0"/>
              <a:t>anoparticles </a:t>
            </a:r>
            <a:r>
              <a:rPr lang="en-GB" sz="4400" b="1" dirty="0"/>
              <a:t>for </a:t>
            </a:r>
            <a:r>
              <a:rPr lang="en-GB" sz="4400" b="1" dirty="0" smtClean="0"/>
              <a:t>Photocatalytic Degradation </a:t>
            </a:r>
            <a:r>
              <a:rPr lang="en-GB" sz="4400" b="1" dirty="0"/>
              <a:t>of </a:t>
            </a:r>
            <a:r>
              <a:rPr lang="en-GB" sz="4400" b="1" dirty="0" smtClean="0"/>
              <a:t>Methylene Blue </a:t>
            </a:r>
            <a:r>
              <a:rPr lang="en-GB" sz="4400" b="1" dirty="0"/>
              <a:t>in A</a:t>
            </a:r>
            <a:r>
              <a:rPr lang="en-GB" sz="4400" b="1" dirty="0" smtClean="0"/>
              <a:t>queous </a:t>
            </a:r>
            <a:r>
              <a:rPr lang="en-GB" sz="4400" b="1" dirty="0"/>
              <a:t>S</a:t>
            </a:r>
            <a:r>
              <a:rPr lang="en-GB" sz="4400" b="1" dirty="0" smtClean="0"/>
              <a:t>olution</a:t>
            </a:r>
            <a:r>
              <a:rPr lang="en-GB" sz="4400" b="1" dirty="0"/>
              <a:t>: Optimization and </a:t>
            </a:r>
            <a:r>
              <a:rPr lang="en-GB" sz="4400" b="1" dirty="0" smtClean="0"/>
              <a:t>Kinetic Modelling </a:t>
            </a:r>
            <a:endParaRPr lang="en-GB" sz="4400" b="1" dirty="0"/>
          </a:p>
        </p:txBody>
      </p:sp>
      <p:sp>
        <p:nvSpPr>
          <p:cNvPr id="3" name="Subtitle 2"/>
          <p:cNvSpPr>
            <a:spLocks noGrp="1"/>
          </p:cNvSpPr>
          <p:nvPr>
            <p:ph type="subTitle" idx="1"/>
          </p:nvPr>
        </p:nvSpPr>
        <p:spPr>
          <a:xfrm>
            <a:off x="1427747" y="4793164"/>
            <a:ext cx="9144000" cy="1655762"/>
          </a:xfrm>
        </p:spPr>
        <p:txBody>
          <a:bodyPr>
            <a:normAutofit fontScale="70000" lnSpcReduction="20000"/>
          </a:bodyPr>
          <a:lstStyle/>
          <a:p>
            <a:r>
              <a:rPr lang="en-GB" dirty="0" smtClean="0"/>
              <a:t>A Presentation by</a:t>
            </a:r>
          </a:p>
          <a:p>
            <a:r>
              <a:rPr lang="en-GB" b="1" dirty="0" smtClean="0"/>
              <a:t>Eng. Khumbolake Faith Ngulube</a:t>
            </a:r>
            <a:endParaRPr lang="en-GB" b="1" dirty="0"/>
          </a:p>
          <a:p>
            <a:pPr>
              <a:lnSpc>
                <a:spcPct val="120000"/>
              </a:lnSpc>
            </a:pPr>
            <a:r>
              <a:rPr lang="en-GB" dirty="0"/>
              <a:t> Environmental Engineering Department, Egypt-Japan University of Science and Technology (E-JUST), </a:t>
            </a:r>
            <a:r>
              <a:rPr lang="en-GB" dirty="0" smtClean="0"/>
              <a:t>Alexandria</a:t>
            </a:r>
            <a:r>
              <a:rPr lang="en-GB" dirty="0"/>
              <a:t>, 21934, </a:t>
            </a:r>
            <a:r>
              <a:rPr lang="en-GB" dirty="0" smtClean="0"/>
              <a:t>Egypt</a:t>
            </a:r>
          </a:p>
          <a:p>
            <a:pPr>
              <a:lnSpc>
                <a:spcPct val="120000"/>
              </a:lnSpc>
            </a:pPr>
            <a:r>
              <a:rPr lang="en-GB" dirty="0" smtClean="0">
                <a:hlinkClick r:id="rId3"/>
              </a:rPr>
              <a:t>khumbolake.ngulube@ejust.edu.eg</a:t>
            </a:r>
            <a:r>
              <a:rPr lang="en-GB" dirty="0" smtClean="0"/>
              <a:t> </a:t>
            </a:r>
            <a:endParaRPr lang="en-GB" dirty="0"/>
          </a:p>
        </p:txBody>
      </p:sp>
      <p:sp>
        <p:nvSpPr>
          <p:cNvPr id="4" name="TextBox 3"/>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p>
            <a:endParaRPr lang="en-GB" dirty="0"/>
          </a:p>
        </p:txBody>
      </p:sp>
      <p:sp>
        <p:nvSpPr>
          <p:cNvPr id="5" name="TextBox 4"/>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a:t>
            </a:fld>
            <a:endParaRPr lang="en-GB"/>
          </a:p>
        </p:txBody>
      </p:sp>
    </p:spTree>
    <p:extLst>
      <p:ext uri="{BB962C8B-B14F-4D97-AF65-F5344CB8AC3E}">
        <p14:creationId xmlns:p14="http://schemas.microsoft.com/office/powerpoint/2010/main" val="424220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Experimental Methods</a:t>
            </a:r>
            <a:endParaRPr lang="en-GB" b="1" dirty="0"/>
          </a:p>
        </p:txBody>
      </p:sp>
      <p:sp>
        <p:nvSpPr>
          <p:cNvPr id="3" name="Content Placeholder 2"/>
          <p:cNvSpPr>
            <a:spLocks noGrp="1"/>
          </p:cNvSpPr>
          <p:nvPr>
            <p:ph idx="1"/>
          </p:nvPr>
        </p:nvSpPr>
        <p:spPr>
          <a:xfrm>
            <a:off x="838200" y="1150854"/>
            <a:ext cx="11061032" cy="5827462"/>
          </a:xfrm>
        </p:spPr>
        <p:txBody>
          <a:bodyPr vert="horz" lIns="91440" tIns="45720" rIns="91440" bIns="45720" rtlCol="0">
            <a:normAutofit/>
          </a:bodyPr>
          <a:lstStyle/>
          <a:p>
            <a:pPr>
              <a:lnSpc>
                <a:spcPct val="100000"/>
              </a:lnSpc>
            </a:pPr>
            <a:r>
              <a:rPr lang="en-US" sz="2600" dirty="0"/>
              <a:t>The catalyst was then added into the MB solution and placed in the reactor under constant stirring in the dark for 1 hour to allow for adsorption-desorption equilibrium. </a:t>
            </a:r>
          </a:p>
          <a:p>
            <a:pPr>
              <a:lnSpc>
                <a:spcPct val="100000"/>
              </a:lnSpc>
            </a:pPr>
            <a:r>
              <a:rPr lang="en-US" sz="2600" dirty="0"/>
              <a:t>After adsorption-desorption equilibrium was achieved, a 2 ml sample was extracted and centrifuged to separate the catalyst from the solution and the concentration, C</a:t>
            </a:r>
            <a:r>
              <a:rPr lang="en-US" sz="2600" baseline="-25000" dirty="0"/>
              <a:t>o</a:t>
            </a:r>
            <a:r>
              <a:rPr lang="en-US" sz="2600" dirty="0"/>
              <a:t> was measured. </a:t>
            </a:r>
          </a:p>
          <a:p>
            <a:pPr>
              <a:lnSpc>
                <a:spcPct val="100000"/>
              </a:lnSpc>
            </a:pPr>
            <a:r>
              <a:rPr lang="en-US" sz="2600" dirty="0"/>
              <a:t>The light in the reactor was switched on and photocatalytic degradation was allowed to proceed for the desired amount of time, t, after which, another 2 ml sample was extracted and the final MB concentration, C</a:t>
            </a:r>
            <a:r>
              <a:rPr lang="en-US" sz="2600" baseline="-25000" dirty="0"/>
              <a:t>t</a:t>
            </a:r>
            <a:r>
              <a:rPr lang="en-US" sz="2600" dirty="0"/>
              <a:t> was measured. </a:t>
            </a:r>
          </a:p>
          <a:p>
            <a:pPr>
              <a:lnSpc>
                <a:spcPct val="100000"/>
              </a:lnSpc>
            </a:pPr>
            <a:r>
              <a:rPr lang="en-US" sz="2600" dirty="0"/>
              <a:t>MB removal, R%, was calculated using the formula given by;</a:t>
            </a:r>
          </a:p>
          <a:p>
            <a:pPr marL="0" indent="0" algn="ctr">
              <a:lnSpc>
                <a:spcPct val="100000"/>
              </a:lnSpc>
              <a:buNone/>
            </a:pPr>
            <a:r>
              <a:rPr lang="en-US" sz="2600" dirty="0"/>
              <a:t>R% = [(C</a:t>
            </a:r>
            <a:r>
              <a:rPr lang="en-US" sz="2600" baseline="-25000" dirty="0"/>
              <a:t>o</a:t>
            </a:r>
            <a:r>
              <a:rPr lang="en-US" sz="2600" dirty="0"/>
              <a:t> – C</a:t>
            </a:r>
            <a:r>
              <a:rPr lang="en-US" sz="2600" baseline="-25000" dirty="0"/>
              <a:t>t</a:t>
            </a:r>
            <a:r>
              <a:rPr lang="en-US" sz="2600" dirty="0"/>
              <a:t>)/C</a:t>
            </a:r>
            <a:r>
              <a:rPr lang="en-US" sz="2600" baseline="-25000" dirty="0"/>
              <a:t>o</a:t>
            </a:r>
            <a:r>
              <a:rPr lang="en-US" sz="2600" dirty="0"/>
              <a:t>] x 100 </a:t>
            </a:r>
            <a:endParaRPr lang="en-GB" sz="2600"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10</a:t>
            </a:fld>
            <a:endParaRPr lang="en-GB"/>
          </a:p>
        </p:txBody>
      </p:sp>
    </p:spTree>
    <p:extLst>
      <p:ext uri="{BB962C8B-B14F-4D97-AF65-F5344CB8AC3E}">
        <p14:creationId xmlns:p14="http://schemas.microsoft.com/office/powerpoint/2010/main" val="268461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3" name="Content Placeholder 2"/>
          <p:cNvSpPr>
            <a:spLocks noGrp="1"/>
          </p:cNvSpPr>
          <p:nvPr>
            <p:ph idx="1"/>
          </p:nvPr>
        </p:nvSpPr>
        <p:spPr>
          <a:xfrm>
            <a:off x="838200" y="1150854"/>
            <a:ext cx="11061032" cy="4556292"/>
          </a:xfrm>
        </p:spPr>
        <p:txBody>
          <a:bodyPr>
            <a:normAutofit/>
          </a:bodyPr>
          <a:lstStyle/>
          <a:p>
            <a:r>
              <a:rPr lang="en-GB" b="1" u="sng" dirty="0" smtClean="0"/>
              <a:t>UV-vis DRS</a:t>
            </a:r>
          </a:p>
          <a:p>
            <a:endParaRPr lang="en-GB" b="1" u="sng" dirty="0" smtClean="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11</a:t>
            </a:fld>
            <a:endParaRPr lang="en-GB"/>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2471" r="7985"/>
          <a:stretch/>
        </p:blipFill>
        <p:spPr bwMode="auto">
          <a:xfrm>
            <a:off x="1167155" y="1932375"/>
            <a:ext cx="4475656" cy="377477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9394" t="8767" r="11678" b="6661"/>
          <a:stretch/>
        </p:blipFill>
        <p:spPr bwMode="auto">
          <a:xfrm>
            <a:off x="6220009" y="1932375"/>
            <a:ext cx="4343718" cy="381438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923674" y="5947407"/>
            <a:ext cx="6605337" cy="369332"/>
          </a:xfrm>
          <a:prstGeom prst="rect">
            <a:avLst/>
          </a:prstGeom>
          <a:noFill/>
        </p:spPr>
        <p:txBody>
          <a:bodyPr wrap="square" rtlCol="0">
            <a:spAutoFit/>
          </a:bodyPr>
          <a:lstStyle/>
          <a:p>
            <a:r>
              <a:rPr lang="en-GB" b="1" dirty="0" smtClean="0"/>
              <a:t>Figure 3: Absorbance spectrum and Indirect </a:t>
            </a:r>
            <a:r>
              <a:rPr lang="en-GB" b="1" dirty="0" err="1" smtClean="0"/>
              <a:t>tauc</a:t>
            </a:r>
            <a:r>
              <a:rPr lang="en-GB" b="1" dirty="0" smtClean="0"/>
              <a:t> plot of </a:t>
            </a:r>
            <a:r>
              <a:rPr lang="en-GB" b="1" dirty="0" err="1" smtClean="0"/>
              <a:t>ZnO@MgO</a:t>
            </a:r>
            <a:endParaRPr lang="en-GB" b="1" dirty="0"/>
          </a:p>
        </p:txBody>
      </p:sp>
    </p:spTree>
    <p:extLst>
      <p:ext uri="{BB962C8B-B14F-4D97-AF65-F5344CB8AC3E}">
        <p14:creationId xmlns:p14="http://schemas.microsoft.com/office/powerpoint/2010/main" val="609132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3" name="Content Placeholder 2"/>
          <p:cNvSpPr>
            <a:spLocks noGrp="1"/>
          </p:cNvSpPr>
          <p:nvPr>
            <p:ph idx="1"/>
          </p:nvPr>
        </p:nvSpPr>
        <p:spPr>
          <a:xfrm>
            <a:off x="838200" y="1150854"/>
            <a:ext cx="11061032" cy="5337814"/>
          </a:xfrm>
        </p:spPr>
        <p:txBody>
          <a:bodyPr vert="horz" lIns="91440" tIns="45720" rIns="91440" bIns="45720" rtlCol="0">
            <a:normAutofit/>
          </a:bodyPr>
          <a:lstStyle/>
          <a:p>
            <a:pPr>
              <a:lnSpc>
                <a:spcPct val="100000"/>
              </a:lnSpc>
            </a:pPr>
            <a:r>
              <a:rPr lang="en-GB" sz="2600" dirty="0"/>
              <a:t>The theoretical band gap energy of pure ZnO has been identified in literature to be around 3.33 eV </a:t>
            </a:r>
            <a:r>
              <a:rPr lang="en-US" sz="2600" dirty="0"/>
              <a:t>[3]</a:t>
            </a:r>
            <a:r>
              <a:rPr lang="en-GB" sz="2600" dirty="0"/>
              <a:t> whereas that of pure </a:t>
            </a:r>
            <a:r>
              <a:rPr lang="en-GB" sz="2600" dirty="0" err="1"/>
              <a:t>MgO</a:t>
            </a:r>
            <a:r>
              <a:rPr lang="en-GB" sz="2600" dirty="0"/>
              <a:t> has been identified as 4.8 eV </a:t>
            </a:r>
            <a:r>
              <a:rPr lang="en-US" sz="2600" dirty="0"/>
              <a:t>[4]</a:t>
            </a:r>
            <a:r>
              <a:rPr lang="en-GB" sz="2600" dirty="0"/>
              <a:t>. </a:t>
            </a:r>
          </a:p>
          <a:p>
            <a:pPr>
              <a:lnSpc>
                <a:spcPct val="100000"/>
              </a:lnSpc>
            </a:pPr>
            <a:r>
              <a:rPr lang="en-GB" sz="2600" dirty="0"/>
              <a:t>The reduction in the energy band gap of the nanocomposite shows successful band gap narrowing by the core-shell combination of the two materials which can facilitate better electron excitation within the visible light irradiation range (400 – 800 nm) compared with the pure ZnO and </a:t>
            </a:r>
            <a:r>
              <a:rPr lang="en-GB" sz="2600" dirty="0" err="1"/>
              <a:t>MgO</a:t>
            </a:r>
            <a:r>
              <a:rPr lang="en-GB" sz="2600" dirty="0"/>
              <a:t> separately</a:t>
            </a:r>
          </a:p>
          <a:p>
            <a:pPr>
              <a:lnSpc>
                <a:spcPct val="100000"/>
              </a:lnSpc>
            </a:pPr>
            <a:endParaRPr lang="en-GB" sz="2600" b="1" u="sng" dirty="0" smtClean="0"/>
          </a:p>
          <a:p>
            <a:pPr>
              <a:lnSpc>
                <a:spcPct val="100000"/>
              </a:lnSpc>
            </a:pPr>
            <a:r>
              <a:rPr lang="en-GB" sz="2600" b="1" u="sng" dirty="0" smtClean="0"/>
              <a:t>OPTIMIZATION </a:t>
            </a:r>
            <a:r>
              <a:rPr lang="en-GB" sz="2600" b="1" u="sng" dirty="0"/>
              <a:t>VALIDATION AND KINETICS</a:t>
            </a:r>
          </a:p>
          <a:p>
            <a:pPr marL="0" indent="0" algn="ctr">
              <a:lnSpc>
                <a:spcPct val="100000"/>
              </a:lnSpc>
              <a:buNone/>
            </a:pPr>
            <a:r>
              <a:rPr lang="en-US" sz="2600" dirty="0"/>
              <a:t>R% = 9.56 – 29.84A +2.84B + 13.18C + 2.71D -1.99AB – 14.05AC -2AD + 6.05BC +1.37BD + 8.72CD + 19.56A2 + 1.43B2 – 1.40C2 + 1.01D2</a:t>
            </a:r>
            <a:endParaRPr lang="en-GB" sz="2600"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12</a:t>
            </a:fld>
            <a:endParaRPr lang="en-GB"/>
          </a:p>
        </p:txBody>
      </p:sp>
    </p:spTree>
    <p:extLst>
      <p:ext uri="{BB962C8B-B14F-4D97-AF65-F5344CB8AC3E}">
        <p14:creationId xmlns:p14="http://schemas.microsoft.com/office/powerpoint/2010/main" val="137832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95821004"/>
              </p:ext>
            </p:extLst>
          </p:nvPr>
        </p:nvGraphicFramePr>
        <p:xfrm>
          <a:off x="838200" y="1014369"/>
          <a:ext cx="6316578" cy="5474299"/>
        </p:xfrm>
        <a:graphic>
          <a:graphicData uri="http://schemas.openxmlformats.org/drawingml/2006/table">
            <a:tbl>
              <a:tblPr firstRow="1" firstCol="1" bandRow="1">
                <a:tableStyleId>{21E4AEA4-8DFA-4A89-87EB-49C32662AFE0}</a:tableStyleId>
              </a:tblPr>
              <a:tblGrid>
                <a:gridCol w="1225641"/>
                <a:gridCol w="1271307"/>
                <a:gridCol w="347388"/>
                <a:gridCol w="1039715"/>
                <a:gridCol w="693959"/>
                <a:gridCol w="808940"/>
                <a:gridCol w="929628"/>
              </a:tblGrid>
              <a:tr h="288121">
                <a:tc>
                  <a:txBody>
                    <a:bodyPr/>
                    <a:lstStyle/>
                    <a:p>
                      <a:pPr algn="ctr">
                        <a:lnSpc>
                          <a:spcPts val="1300"/>
                        </a:lnSpc>
                        <a:spcAft>
                          <a:spcPts val="0"/>
                        </a:spcAft>
                      </a:pPr>
                      <a:r>
                        <a:rPr lang="en-US" sz="1400" dirty="0">
                          <a:effectLst/>
                        </a:rPr>
                        <a:t>Source</a:t>
                      </a:r>
                      <a:endParaRPr lang="en-GB"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Sum of Squares</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df</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Mean Square</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F-value</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p-value</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dirty="0">
                          <a:effectLst/>
                        </a:rPr>
                        <a:t>Model</a:t>
                      </a:r>
                      <a:endParaRPr lang="en-GB"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16927.30</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14</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1209.09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324.54</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significant</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A-Dye Conc.</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10687.08</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10687.08</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2868.62</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B-Catalyst Dose</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96.65</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96.65</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25.94</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0.0002</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C-pH</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2084.83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2084.83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559.61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D-Time</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88.13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88.13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23.65</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0.0003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AB</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15.77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15.77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4.23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0.0587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AC</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789.96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789.96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212.04</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AD</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15.99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15.99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4.29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0.0572</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BC</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146.57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146.57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39.34</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BD</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7.49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7.49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0.1780</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CD</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304.33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304.33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81.69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2480.93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2480.93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665.93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&lt; 0.0001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B²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13.31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13.31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3.57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0.0796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C²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12.77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12.77</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3.43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0.0853</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D²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6.66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6.66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1.79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0.2025</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R²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0.9969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Adjusted R²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0.9939</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r h="288121">
                <a:tc>
                  <a:txBody>
                    <a:bodyPr/>
                    <a:lstStyle/>
                    <a:p>
                      <a:pPr algn="ctr">
                        <a:lnSpc>
                          <a:spcPts val="1300"/>
                        </a:lnSpc>
                        <a:spcAft>
                          <a:spcPts val="0"/>
                        </a:spcAft>
                      </a:pPr>
                      <a:r>
                        <a:rPr lang="en-US" sz="1400">
                          <a:effectLst/>
                        </a:rPr>
                        <a:t>Predicted R²</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0.9826</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dirty="0">
                          <a:effectLst/>
                        </a:rPr>
                        <a:t> </a:t>
                      </a:r>
                      <a:endParaRPr lang="en-GB"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a:effectLst/>
                        </a:rPr>
                        <a:t> </a:t>
                      </a:r>
                      <a:endParaRPr lang="en-GB"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1400" dirty="0">
                          <a:effectLst/>
                        </a:rPr>
                        <a:t> </a:t>
                      </a:r>
                      <a:endParaRPr lang="en-GB"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13</a:t>
            </a:fld>
            <a:endParaRPr lang="en-GB"/>
          </a:p>
        </p:txBody>
      </p:sp>
      <p:sp>
        <p:nvSpPr>
          <p:cNvPr id="8" name="TextBox 7"/>
          <p:cNvSpPr txBox="1"/>
          <p:nvPr/>
        </p:nvSpPr>
        <p:spPr>
          <a:xfrm>
            <a:off x="7712242" y="5630779"/>
            <a:ext cx="2322095" cy="369332"/>
          </a:xfrm>
          <a:prstGeom prst="rect">
            <a:avLst/>
          </a:prstGeom>
          <a:noFill/>
        </p:spPr>
        <p:txBody>
          <a:bodyPr wrap="square" rtlCol="0">
            <a:spAutoFit/>
          </a:bodyPr>
          <a:lstStyle/>
          <a:p>
            <a:r>
              <a:rPr lang="en-GB" b="1" dirty="0" smtClean="0"/>
              <a:t>Table 2: ANOVA Table</a:t>
            </a:r>
            <a:endParaRPr lang="en-GB" b="1" dirty="0"/>
          </a:p>
        </p:txBody>
      </p:sp>
    </p:spTree>
    <p:extLst>
      <p:ext uri="{BB962C8B-B14F-4D97-AF65-F5344CB8AC3E}">
        <p14:creationId xmlns:p14="http://schemas.microsoft.com/office/powerpoint/2010/main" val="29899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14</a:t>
            </a:fld>
            <a:endParaRPr lang="en-GB"/>
          </a:p>
        </p:txBody>
      </p:sp>
      <p:sp>
        <p:nvSpPr>
          <p:cNvPr id="3" name="Content Placeholder 2"/>
          <p:cNvSpPr>
            <a:spLocks noGrp="1"/>
          </p:cNvSpPr>
          <p:nvPr>
            <p:ph idx="1"/>
          </p:nvPr>
        </p:nvSpPr>
        <p:spPr>
          <a:xfrm>
            <a:off x="838200" y="1121012"/>
            <a:ext cx="10515600" cy="5235337"/>
          </a:xfrm>
        </p:spPr>
        <p:txBody>
          <a:bodyPr vert="horz" lIns="91440" tIns="45720" rIns="91440" bIns="45720" rtlCol="0">
            <a:normAutofit/>
          </a:bodyPr>
          <a:lstStyle/>
          <a:p>
            <a:pPr>
              <a:lnSpc>
                <a:spcPct val="100000"/>
              </a:lnSpc>
            </a:pPr>
            <a:r>
              <a:rPr lang="en-US" sz="2600" dirty="0"/>
              <a:t>Optimization of parameters gave an MB removal of 95.948% in 115.7 minutes, for dye concentration 10mg/L, catalyst dose of 1000mg/L and pH 10.</a:t>
            </a:r>
          </a:p>
          <a:p>
            <a:pPr>
              <a:lnSpc>
                <a:spcPct val="100000"/>
              </a:lnSpc>
            </a:pPr>
            <a:r>
              <a:rPr lang="en-US" sz="2600" dirty="0"/>
              <a:t>A validation run was carried out at optimum conditions and resulted in an MB removal of 90.858%. </a:t>
            </a:r>
          </a:p>
          <a:p>
            <a:pPr>
              <a:lnSpc>
                <a:spcPct val="100000"/>
              </a:lnSpc>
            </a:pPr>
            <a:r>
              <a:rPr lang="en-US" sz="2600" dirty="0"/>
              <a:t>Kinetic modelling was then carried out to determine the reaction rate constant. </a:t>
            </a:r>
          </a:p>
          <a:p>
            <a:pPr>
              <a:lnSpc>
                <a:spcPct val="100000"/>
              </a:lnSpc>
            </a:pPr>
            <a:r>
              <a:rPr lang="en-US" sz="2600" dirty="0"/>
              <a:t>The reaction was tested with zero order, half order, first order and second order degradation kinetics.</a:t>
            </a:r>
          </a:p>
          <a:p>
            <a:pPr>
              <a:lnSpc>
                <a:spcPct val="100000"/>
              </a:lnSpc>
            </a:pPr>
            <a:r>
              <a:rPr lang="en-US" sz="2600" dirty="0"/>
              <a:t>It was found that the model kinetics were best suited to pseudo first-order degradation kinetics with a reaction rate constant of </a:t>
            </a:r>
            <a:r>
              <a:rPr lang="en-GB" sz="2600" dirty="0"/>
              <a:t>0.07593 min-1.</a:t>
            </a:r>
          </a:p>
        </p:txBody>
      </p:sp>
    </p:spTree>
    <p:extLst>
      <p:ext uri="{BB962C8B-B14F-4D97-AF65-F5344CB8AC3E}">
        <p14:creationId xmlns:p14="http://schemas.microsoft.com/office/powerpoint/2010/main" val="680843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15</a:t>
            </a:fld>
            <a:endParaRPr lang="en-GB"/>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113" t="10434" r="11681" b="4989"/>
          <a:stretch/>
        </p:blipFill>
        <p:spPr>
          <a:xfrm>
            <a:off x="160236" y="1076840"/>
            <a:ext cx="5707164" cy="4663377"/>
          </a:xfr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883" t="8125" r="12631" b="4065"/>
          <a:stretch/>
        </p:blipFill>
        <p:spPr>
          <a:xfrm>
            <a:off x="6311899" y="903729"/>
            <a:ext cx="5448302" cy="4915002"/>
          </a:xfrm>
          <a:prstGeom prst="rect">
            <a:avLst/>
          </a:prstGeom>
        </p:spPr>
      </p:pic>
      <p:sp>
        <p:nvSpPr>
          <p:cNvPr id="9" name="TextBox 8"/>
          <p:cNvSpPr txBox="1"/>
          <p:nvPr/>
        </p:nvSpPr>
        <p:spPr>
          <a:xfrm>
            <a:off x="3754187" y="5951049"/>
            <a:ext cx="5281863" cy="369332"/>
          </a:xfrm>
          <a:prstGeom prst="rect">
            <a:avLst/>
          </a:prstGeom>
          <a:noFill/>
        </p:spPr>
        <p:txBody>
          <a:bodyPr wrap="square" rtlCol="0">
            <a:spAutoFit/>
          </a:bodyPr>
          <a:lstStyle/>
          <a:p>
            <a:r>
              <a:rPr lang="en-GB" b="1" dirty="0" smtClean="0"/>
              <a:t>Figure 4: degradation curve and degradation kinetics</a:t>
            </a:r>
            <a:endParaRPr lang="en-GB" b="1" dirty="0"/>
          </a:p>
        </p:txBody>
      </p:sp>
    </p:spTree>
    <p:extLst>
      <p:ext uri="{BB962C8B-B14F-4D97-AF65-F5344CB8AC3E}">
        <p14:creationId xmlns:p14="http://schemas.microsoft.com/office/powerpoint/2010/main" val="2388674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838"/>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16</a:t>
            </a:fld>
            <a:endParaRPr lang="en-GB"/>
          </a:p>
        </p:txBody>
      </p:sp>
      <p:sp>
        <p:nvSpPr>
          <p:cNvPr id="3" name="Content Placeholder 2"/>
          <p:cNvSpPr>
            <a:spLocks noGrp="1"/>
          </p:cNvSpPr>
          <p:nvPr>
            <p:ph idx="1"/>
          </p:nvPr>
        </p:nvSpPr>
        <p:spPr>
          <a:xfrm>
            <a:off x="84221" y="889888"/>
            <a:ext cx="11269579" cy="5598779"/>
          </a:xfrm>
        </p:spPr>
        <p:txBody>
          <a:bodyPr vert="horz" lIns="91440" tIns="45720" rIns="91440" bIns="45720" rtlCol="0">
            <a:normAutofit/>
          </a:bodyPr>
          <a:lstStyle/>
          <a:p>
            <a:pPr lvl="1"/>
            <a:r>
              <a:rPr lang="en-GB" b="1" u="sng" dirty="0"/>
              <a:t>EFFECT OF OPERATIONAL PARAMETERS</a:t>
            </a:r>
          </a:p>
          <a:p>
            <a:pPr>
              <a:lnSpc>
                <a:spcPct val="100000"/>
              </a:lnSpc>
            </a:pPr>
            <a:endParaRPr lang="en-GB" sz="2600" dirty="0"/>
          </a:p>
        </p:txBody>
      </p:sp>
      <p:pic>
        <p:nvPicPr>
          <p:cNvPr id="10" name="Picture 9"/>
          <p:cNvPicPr/>
          <p:nvPr/>
        </p:nvPicPr>
        <p:blipFill rotWithShape="1">
          <a:blip r:embed="rId2">
            <a:extLst>
              <a:ext uri="{28A0092B-C50C-407E-A947-70E740481C1C}">
                <a14:useLocalDpi xmlns:a14="http://schemas.microsoft.com/office/drawing/2010/main" val="0"/>
              </a:ext>
            </a:extLst>
          </a:blip>
          <a:srcRect l="25319" r="45851" b="51029"/>
          <a:stretch/>
        </p:blipFill>
        <p:spPr bwMode="auto">
          <a:xfrm>
            <a:off x="294524" y="1466043"/>
            <a:ext cx="2961022" cy="277676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2">
            <a:extLst>
              <a:ext uri="{28A0092B-C50C-407E-A947-70E740481C1C}">
                <a14:useLocalDpi xmlns:a14="http://schemas.microsoft.com/office/drawing/2010/main" val="0"/>
              </a:ext>
            </a:extLst>
          </a:blip>
          <a:srcRect l="54604" r="16909" b="51235"/>
          <a:stretch/>
        </p:blipFill>
        <p:spPr bwMode="auto">
          <a:xfrm>
            <a:off x="3164305" y="3963791"/>
            <a:ext cx="3005889" cy="2709543"/>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extLst>
              <a:ext uri="{28A0092B-C50C-407E-A947-70E740481C1C}">
                <a14:useLocalDpi xmlns:a14="http://schemas.microsoft.com/office/drawing/2010/main" val="0"/>
              </a:ext>
            </a:extLst>
          </a:blip>
          <a:srcRect l="25205" t="50000" r="46080"/>
          <a:stretch/>
        </p:blipFill>
        <p:spPr bwMode="auto">
          <a:xfrm>
            <a:off x="6125327" y="1360145"/>
            <a:ext cx="3236495" cy="2709544"/>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extLst>
              <a:ext uri="{28A0092B-C50C-407E-A947-70E740481C1C}">
                <a14:useLocalDpi xmlns:a14="http://schemas.microsoft.com/office/drawing/2010/main" val="0"/>
              </a:ext>
            </a:extLst>
          </a:blip>
          <a:srcRect l="54148" t="50139" r="17365"/>
          <a:stretch/>
        </p:blipFill>
        <p:spPr bwMode="auto">
          <a:xfrm>
            <a:off x="8903868" y="3871256"/>
            <a:ext cx="3103648" cy="28502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8462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6396" b="2705"/>
          <a:stretch/>
        </p:blipFill>
        <p:spPr>
          <a:xfrm>
            <a:off x="1860549" y="943540"/>
            <a:ext cx="8470901" cy="5545128"/>
          </a:xfrm>
          <a:prstGeom prst="rect">
            <a:avLst/>
          </a:prstGeom>
        </p:spPr>
      </p:pic>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17</a:t>
            </a:fld>
            <a:endParaRPr lang="en-GB"/>
          </a:p>
        </p:txBody>
      </p:sp>
      <p:sp>
        <p:nvSpPr>
          <p:cNvPr id="3" name="Content Placeholder 2"/>
          <p:cNvSpPr>
            <a:spLocks noGrp="1"/>
          </p:cNvSpPr>
          <p:nvPr>
            <p:ph idx="1"/>
          </p:nvPr>
        </p:nvSpPr>
        <p:spPr>
          <a:xfrm>
            <a:off x="838200" y="1121013"/>
            <a:ext cx="10515600" cy="4351338"/>
          </a:xfrm>
        </p:spPr>
        <p:txBody>
          <a:bodyPr/>
          <a:lstStyle/>
          <a:p>
            <a:r>
              <a:rPr lang="en-GB" b="1" u="sng" dirty="0" smtClean="0"/>
              <a:t>PROPOSED MECHANISM</a:t>
            </a:r>
          </a:p>
          <a:p>
            <a:endParaRPr lang="en-GB" b="1" u="sng" dirty="0"/>
          </a:p>
        </p:txBody>
      </p:sp>
    </p:spTree>
    <p:extLst>
      <p:ext uri="{BB962C8B-B14F-4D97-AF65-F5344CB8AC3E}">
        <p14:creationId xmlns:p14="http://schemas.microsoft.com/office/powerpoint/2010/main" val="1991770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18</a:t>
            </a:fld>
            <a:endParaRPr lang="en-GB"/>
          </a:p>
        </p:txBody>
      </p:sp>
      <p:sp>
        <p:nvSpPr>
          <p:cNvPr id="3" name="Content Placeholder 2"/>
          <p:cNvSpPr>
            <a:spLocks noGrp="1"/>
          </p:cNvSpPr>
          <p:nvPr>
            <p:ph idx="1"/>
          </p:nvPr>
        </p:nvSpPr>
        <p:spPr>
          <a:xfrm>
            <a:off x="838200" y="1121013"/>
            <a:ext cx="10515600" cy="4351338"/>
          </a:xfrm>
        </p:spPr>
        <p:txBody>
          <a:bodyPr/>
          <a:lstStyle/>
          <a:p>
            <a:r>
              <a:rPr lang="en-GB" b="1" u="sng" dirty="0" smtClean="0"/>
              <a:t>COMPARISON WITH LITERATURE</a:t>
            </a:r>
          </a:p>
          <a:p>
            <a:endParaRPr lang="en-GB" b="1" u="sng" dirty="0"/>
          </a:p>
        </p:txBody>
      </p:sp>
      <p:graphicFrame>
        <p:nvGraphicFramePr>
          <p:cNvPr id="11" name="Table 10"/>
          <p:cNvGraphicFramePr>
            <a:graphicFrameLocks noGrp="1"/>
          </p:cNvGraphicFramePr>
          <p:nvPr>
            <p:extLst>
              <p:ext uri="{D42A27DB-BD31-4B8C-83A1-F6EECF244321}">
                <p14:modId xmlns:p14="http://schemas.microsoft.com/office/powerpoint/2010/main" val="1379746991"/>
              </p:ext>
            </p:extLst>
          </p:nvPr>
        </p:nvGraphicFramePr>
        <p:xfrm>
          <a:off x="1142999" y="1660357"/>
          <a:ext cx="9240254" cy="4159746"/>
        </p:xfrm>
        <a:graphic>
          <a:graphicData uri="http://schemas.openxmlformats.org/drawingml/2006/table">
            <a:tbl>
              <a:tblPr firstRow="1" firstCol="1" bandRow="1">
                <a:tableStyleId>{21E4AEA4-8DFA-4A89-87EB-49C32662AFE0}</a:tableStyleId>
              </a:tblPr>
              <a:tblGrid>
                <a:gridCol w="2563841"/>
                <a:gridCol w="1221217"/>
                <a:gridCol w="1098026"/>
                <a:gridCol w="488307"/>
                <a:gridCol w="1098917"/>
                <a:gridCol w="1587225"/>
                <a:gridCol w="213247"/>
                <a:gridCol w="969474"/>
              </a:tblGrid>
              <a:tr h="604559">
                <a:tc>
                  <a:txBody>
                    <a:bodyPr/>
                    <a:lstStyle/>
                    <a:p>
                      <a:pPr algn="ctr">
                        <a:lnSpc>
                          <a:spcPts val="1300"/>
                        </a:lnSpc>
                        <a:spcAft>
                          <a:spcPts val="0"/>
                        </a:spcAft>
                      </a:pPr>
                      <a:r>
                        <a:rPr lang="en-US" sz="1600" dirty="0">
                          <a:effectLst/>
                        </a:rPr>
                        <a:t>Photocatalyst</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4">
                  <a:txBody>
                    <a:bodyPr/>
                    <a:lstStyle/>
                    <a:p>
                      <a:pPr algn="ctr">
                        <a:lnSpc>
                          <a:spcPts val="1300"/>
                        </a:lnSpc>
                        <a:spcAft>
                          <a:spcPts val="0"/>
                        </a:spcAft>
                      </a:pPr>
                      <a:r>
                        <a:rPr lang="en-US" sz="1600">
                          <a:effectLst/>
                        </a:rPr>
                        <a:t>Optimum Reaction Conditions</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ts val="1300"/>
                        </a:lnSpc>
                        <a:spcAft>
                          <a:spcPts val="0"/>
                        </a:spcAft>
                      </a:pPr>
                      <a:r>
                        <a:rPr lang="en-US" sz="1600">
                          <a:effectLst/>
                        </a:rPr>
                        <a:t>Removal efficiency %</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Reference</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r>
              <a:tr h="917178">
                <a:tc>
                  <a:txBody>
                    <a:bodyPr/>
                    <a:lstStyle/>
                    <a:p>
                      <a:pPr algn="ctr">
                        <a:lnSpc>
                          <a:spcPts val="1300"/>
                        </a:lnSpc>
                        <a:spcAft>
                          <a:spcPts val="0"/>
                        </a:spcAft>
                      </a:pPr>
                      <a:r>
                        <a:rPr lang="en-US" sz="1600" dirty="0">
                          <a:effectLst/>
                        </a:rPr>
                        <a:t> </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MB Concentration (mg/L)</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Catalyst Dose (mg/L)</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pH</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Reaction time (mins)</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 </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a:effectLst/>
                        </a:rPr>
                        <a:t> </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604559">
                <a:tc>
                  <a:txBody>
                    <a:bodyPr/>
                    <a:lstStyle/>
                    <a:p>
                      <a:pPr algn="ctr">
                        <a:lnSpc>
                          <a:spcPts val="1300"/>
                        </a:lnSpc>
                        <a:spcAft>
                          <a:spcPts val="0"/>
                        </a:spcAft>
                      </a:pPr>
                      <a:r>
                        <a:rPr lang="en-US" sz="1600">
                          <a:effectLst/>
                        </a:rPr>
                        <a:t>ZnO@MgO core-shell nanocomposite</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1000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115.7</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90.858</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a:effectLst/>
                        </a:rPr>
                        <a:t>Present study</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393959">
                <a:tc>
                  <a:txBody>
                    <a:bodyPr/>
                    <a:lstStyle/>
                    <a:p>
                      <a:pPr algn="ctr">
                        <a:lnSpc>
                          <a:spcPts val="1300"/>
                        </a:lnSpc>
                        <a:spcAft>
                          <a:spcPts val="0"/>
                        </a:spcAft>
                      </a:pPr>
                      <a:r>
                        <a:rPr lang="en-US" sz="1600">
                          <a:effectLst/>
                        </a:rPr>
                        <a:t>ZnO/MgO/AC nanoparticle</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3.2</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1000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7</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20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100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dirty="0" smtClean="0">
                          <a:effectLst/>
                        </a:rPr>
                        <a:t>[5]</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604559">
                <a:tc>
                  <a:txBody>
                    <a:bodyPr/>
                    <a:lstStyle/>
                    <a:p>
                      <a:pPr algn="ctr">
                        <a:lnSpc>
                          <a:spcPts val="1300"/>
                        </a:lnSpc>
                        <a:spcAft>
                          <a:spcPts val="0"/>
                        </a:spcAft>
                      </a:pPr>
                      <a:r>
                        <a:rPr lang="en-US" sz="1600">
                          <a:effectLst/>
                        </a:rPr>
                        <a:t>Novel tri-phase CuO–MgO–ZnO nanocomposite</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5</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400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7</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88.5</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dirty="0" smtClean="0">
                          <a:effectLst/>
                        </a:rPr>
                        <a:t>[6]</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517466">
                <a:tc>
                  <a:txBody>
                    <a:bodyPr/>
                    <a:lstStyle/>
                    <a:p>
                      <a:pPr algn="ctr">
                        <a:lnSpc>
                          <a:spcPts val="1300"/>
                        </a:lnSpc>
                        <a:spcAft>
                          <a:spcPts val="0"/>
                        </a:spcAft>
                      </a:pPr>
                      <a:r>
                        <a:rPr lang="en-US" sz="1600">
                          <a:effectLst/>
                        </a:rPr>
                        <a:t>Hollow MgO-ZnO microspheres</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5</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300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7</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150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a:effectLst/>
                        </a:rPr>
                        <a:t>100</a:t>
                      </a:r>
                      <a:endParaRPr lang="en-GB" sz="18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dirty="0" smtClean="0">
                          <a:effectLst/>
                        </a:rPr>
                        <a:t>[7]</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517466">
                <a:tc>
                  <a:txBody>
                    <a:bodyPr/>
                    <a:lstStyle/>
                    <a:p>
                      <a:pPr algn="ctr">
                        <a:lnSpc>
                          <a:spcPts val="1300"/>
                        </a:lnSpc>
                        <a:spcAft>
                          <a:spcPts val="0"/>
                        </a:spcAft>
                      </a:pPr>
                      <a:r>
                        <a:rPr lang="en-US" sz="1600" dirty="0" err="1">
                          <a:effectLst/>
                        </a:rPr>
                        <a:t>CdO</a:t>
                      </a:r>
                      <a:r>
                        <a:rPr lang="en-US" sz="1600" dirty="0">
                          <a:effectLst/>
                        </a:rPr>
                        <a:t>–ZnO–</a:t>
                      </a:r>
                      <a:r>
                        <a:rPr lang="en-US" sz="1600" dirty="0" err="1">
                          <a:effectLst/>
                        </a:rPr>
                        <a:t>MgO</a:t>
                      </a:r>
                      <a:r>
                        <a:rPr lang="en-US" sz="1600" dirty="0">
                          <a:effectLst/>
                        </a:rPr>
                        <a:t> nanocomposite</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1</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25</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7</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120</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gridSpan="2">
                  <a:txBody>
                    <a:bodyPr/>
                    <a:lstStyle/>
                    <a:p>
                      <a:pPr algn="ctr">
                        <a:lnSpc>
                          <a:spcPts val="1300"/>
                        </a:lnSpc>
                        <a:spcAft>
                          <a:spcPts val="0"/>
                        </a:spcAft>
                      </a:pPr>
                      <a:r>
                        <a:rPr lang="en-US" sz="1600" dirty="0">
                          <a:effectLst/>
                        </a:rPr>
                        <a:t>91</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ts val="1300"/>
                        </a:lnSpc>
                        <a:spcAft>
                          <a:spcPts val="0"/>
                        </a:spcAft>
                      </a:pPr>
                      <a:r>
                        <a:rPr lang="en-US" sz="1600" dirty="0" smtClean="0">
                          <a:effectLst/>
                        </a:rPr>
                        <a:t>[8]</a:t>
                      </a:r>
                      <a:endParaRPr lang="en-GB" sz="18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46594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19</a:t>
            </a:fld>
            <a:endParaRPr lang="en-GB"/>
          </a:p>
        </p:txBody>
      </p:sp>
      <p:sp>
        <p:nvSpPr>
          <p:cNvPr id="3" name="Content Placeholder 2"/>
          <p:cNvSpPr>
            <a:spLocks noGrp="1"/>
          </p:cNvSpPr>
          <p:nvPr>
            <p:ph idx="1"/>
          </p:nvPr>
        </p:nvSpPr>
        <p:spPr>
          <a:xfrm>
            <a:off x="838199" y="1121012"/>
            <a:ext cx="10976811" cy="5736988"/>
          </a:xfrm>
        </p:spPr>
        <p:txBody>
          <a:bodyPr vert="horz" lIns="91440" tIns="45720" rIns="91440" bIns="45720" rtlCol="0">
            <a:normAutofit lnSpcReduction="10000"/>
          </a:bodyPr>
          <a:lstStyle/>
          <a:p>
            <a:pPr>
              <a:lnSpc>
                <a:spcPct val="100000"/>
              </a:lnSpc>
            </a:pPr>
            <a:r>
              <a:rPr lang="en-GB" sz="2600" b="1" u="sng" dirty="0"/>
              <a:t>COMPARISON WITH LITERATURE</a:t>
            </a:r>
          </a:p>
          <a:p>
            <a:pPr>
              <a:lnSpc>
                <a:spcPct val="100000"/>
              </a:lnSpc>
            </a:pPr>
            <a:r>
              <a:rPr lang="en-GB" sz="2600" dirty="0"/>
              <a:t>The performance of the core-shell nanocomposite was compared with other photocatalyst materials containing ZnO and </a:t>
            </a:r>
            <a:r>
              <a:rPr lang="en-GB" sz="2600" dirty="0" err="1"/>
              <a:t>MgO</a:t>
            </a:r>
            <a:r>
              <a:rPr lang="en-GB" sz="2600" dirty="0"/>
              <a:t> for the degradation of MB dye. </a:t>
            </a:r>
          </a:p>
          <a:p>
            <a:pPr>
              <a:lnSpc>
                <a:spcPct val="100000"/>
              </a:lnSpc>
            </a:pPr>
            <a:r>
              <a:rPr lang="en-GB" sz="2600" dirty="0"/>
              <a:t>Other photocatalysts have displayed high degradation efficiencies for lower MB concentrations and/or longer degradation times. </a:t>
            </a:r>
          </a:p>
          <a:p>
            <a:pPr>
              <a:lnSpc>
                <a:spcPct val="100000"/>
              </a:lnSpc>
            </a:pPr>
            <a:r>
              <a:rPr lang="en-GB" sz="2600" dirty="0"/>
              <a:t>It was also observed that most studies combined ZnO, </a:t>
            </a:r>
            <a:r>
              <a:rPr lang="en-GB" sz="2600" dirty="0" err="1"/>
              <a:t>MgO</a:t>
            </a:r>
            <a:r>
              <a:rPr lang="en-GB" sz="2600" dirty="0"/>
              <a:t> and a third material in their catalyst materials for enhanced performance. In our study, the photocatalyst material contained ZnO and </a:t>
            </a:r>
            <a:r>
              <a:rPr lang="en-GB" sz="2600" dirty="0" err="1"/>
              <a:t>MgO</a:t>
            </a:r>
            <a:r>
              <a:rPr lang="en-GB" sz="2600" dirty="0"/>
              <a:t> only and the parameters were optimized to use shorter degradation periods in order to yield higher degradation efficiencies. </a:t>
            </a:r>
          </a:p>
          <a:p>
            <a:pPr>
              <a:lnSpc>
                <a:spcPct val="100000"/>
              </a:lnSpc>
            </a:pPr>
            <a:r>
              <a:rPr lang="en-GB" sz="2600" dirty="0"/>
              <a:t>The results obtained show that the </a:t>
            </a:r>
            <a:r>
              <a:rPr lang="en-GB" sz="2600" dirty="0" err="1"/>
              <a:t>ZnO@MgO</a:t>
            </a:r>
            <a:r>
              <a:rPr lang="en-GB" sz="2600" dirty="0"/>
              <a:t> core-shell nanocomposite could be utilized as an alternative for MB degradation.</a:t>
            </a:r>
          </a:p>
        </p:txBody>
      </p:sp>
    </p:spTree>
    <p:extLst>
      <p:ext uri="{BB962C8B-B14F-4D97-AF65-F5344CB8AC3E}">
        <p14:creationId xmlns:p14="http://schemas.microsoft.com/office/powerpoint/2010/main" val="218922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6927"/>
            <a:ext cx="10515600" cy="838033"/>
          </a:xfrm>
        </p:spPr>
        <p:txBody>
          <a:bodyPr/>
          <a:lstStyle/>
          <a:p>
            <a:r>
              <a:rPr lang="en-GB" b="1" dirty="0" smtClean="0"/>
              <a:t>Introduction</a:t>
            </a:r>
            <a:endParaRPr lang="en-GB" b="1" dirty="0"/>
          </a:p>
        </p:txBody>
      </p:sp>
      <p:sp>
        <p:nvSpPr>
          <p:cNvPr id="3" name="Content Placeholder 2"/>
          <p:cNvSpPr>
            <a:spLocks noGrp="1"/>
          </p:cNvSpPr>
          <p:nvPr>
            <p:ph idx="1"/>
          </p:nvPr>
        </p:nvSpPr>
        <p:spPr>
          <a:xfrm>
            <a:off x="838200" y="1339182"/>
            <a:ext cx="11061032" cy="5827462"/>
          </a:xfrm>
        </p:spPr>
        <p:txBody>
          <a:bodyPr>
            <a:normAutofit/>
          </a:bodyPr>
          <a:lstStyle/>
          <a:p>
            <a:pPr>
              <a:lnSpc>
                <a:spcPct val="100000"/>
              </a:lnSpc>
            </a:pPr>
            <a:r>
              <a:rPr lang="en-GB" sz="2600" dirty="0" smtClean="0"/>
              <a:t>Methylene blue dye (MB) is one of the most commonly utilised colorants in the textile industry. </a:t>
            </a:r>
            <a:r>
              <a:rPr lang="en-GB" sz="2600" dirty="0"/>
              <a:t>U</a:t>
            </a:r>
            <a:r>
              <a:rPr lang="en-GB" sz="2600" dirty="0" smtClean="0"/>
              <a:t>nfortunately, exposure to high concentrations of MB has displayed negative impacts not only on the aesthetic appearance of water bodies they are discharged into, but also on both human and aquatic life.</a:t>
            </a:r>
          </a:p>
          <a:p>
            <a:pPr>
              <a:lnSpc>
                <a:spcPct val="100000"/>
              </a:lnSpc>
            </a:pPr>
            <a:r>
              <a:rPr lang="en-GB" sz="2600" dirty="0" smtClean="0"/>
              <a:t>In humans it could cause complications such as respiratory </a:t>
            </a:r>
            <a:r>
              <a:rPr lang="en-GB" sz="2600" dirty="0"/>
              <a:t>issues, </a:t>
            </a:r>
            <a:r>
              <a:rPr lang="en-GB" sz="2600" dirty="0" smtClean="0"/>
              <a:t>abdominal </a:t>
            </a:r>
            <a:r>
              <a:rPr lang="en-GB" sz="2600" dirty="0"/>
              <a:t>disorders, </a:t>
            </a:r>
            <a:r>
              <a:rPr lang="en-GB" sz="2600" dirty="0" smtClean="0"/>
              <a:t>blindness and </a:t>
            </a:r>
            <a:r>
              <a:rPr lang="en-GB" sz="2600" dirty="0"/>
              <a:t>mental disorders, amongst </a:t>
            </a:r>
            <a:r>
              <a:rPr lang="en-GB" sz="2600" dirty="0" smtClean="0"/>
              <a:t>others [1].</a:t>
            </a:r>
          </a:p>
          <a:p>
            <a:pPr>
              <a:lnSpc>
                <a:spcPct val="100000"/>
              </a:lnSpc>
            </a:pPr>
            <a:r>
              <a:rPr lang="en-GB" sz="2600" dirty="0" smtClean="0"/>
              <a:t>On aquatic life, the presence of MB in the marine environment limits light penetration into the marine environment, slowing down photosynthetic processes of aquatic plants, leading to low dissolved oxygen levels [2]. </a:t>
            </a:r>
          </a:p>
          <a:p>
            <a:pPr>
              <a:lnSpc>
                <a:spcPct val="100000"/>
              </a:lnSpc>
            </a:pPr>
            <a:r>
              <a:rPr lang="en-GB" sz="2600" dirty="0" smtClean="0"/>
              <a:t>This is lethal for marine life and leads to disturbances in the marine ecosystems  </a:t>
            </a:r>
            <a:endParaRPr lang="en-GB" sz="2600" dirty="0"/>
          </a:p>
        </p:txBody>
      </p:sp>
      <p:sp>
        <p:nvSpPr>
          <p:cNvPr id="4" name="TextBox 3"/>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a:t>
            </a:fld>
            <a:endParaRPr lang="en-GB"/>
          </a:p>
        </p:txBody>
      </p:sp>
    </p:spTree>
    <p:extLst>
      <p:ext uri="{BB962C8B-B14F-4D97-AF65-F5344CB8AC3E}">
        <p14:creationId xmlns:p14="http://schemas.microsoft.com/office/powerpoint/2010/main" val="340630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20</a:t>
            </a:fld>
            <a:endParaRPr lang="en-GB"/>
          </a:p>
        </p:txBody>
      </p:sp>
      <p:sp>
        <p:nvSpPr>
          <p:cNvPr id="3" name="Content Placeholder 2"/>
          <p:cNvSpPr>
            <a:spLocks noGrp="1"/>
          </p:cNvSpPr>
          <p:nvPr>
            <p:ph idx="1"/>
          </p:nvPr>
        </p:nvSpPr>
        <p:spPr>
          <a:xfrm>
            <a:off x="838199" y="1121012"/>
            <a:ext cx="10976811" cy="5736988"/>
          </a:xfrm>
        </p:spPr>
        <p:txBody>
          <a:bodyPr vert="horz" lIns="91440" tIns="45720" rIns="91440" bIns="45720" rtlCol="0">
            <a:normAutofit/>
          </a:bodyPr>
          <a:lstStyle/>
          <a:p>
            <a:pPr>
              <a:lnSpc>
                <a:spcPct val="100000"/>
              </a:lnSpc>
            </a:pPr>
            <a:r>
              <a:rPr lang="en-GB" sz="2600" dirty="0"/>
              <a:t>ECONOMIC FEASIBILITY</a:t>
            </a:r>
          </a:p>
          <a:p>
            <a:pPr>
              <a:lnSpc>
                <a:spcPct val="100000"/>
              </a:lnSpc>
            </a:pPr>
            <a:endParaRPr lang="en-GB" sz="2600" dirty="0"/>
          </a:p>
        </p:txBody>
      </p:sp>
      <p:graphicFrame>
        <p:nvGraphicFramePr>
          <p:cNvPr id="7" name="Table 6"/>
          <p:cNvGraphicFramePr>
            <a:graphicFrameLocks noGrp="1"/>
          </p:cNvGraphicFramePr>
          <p:nvPr>
            <p:extLst>
              <p:ext uri="{D42A27DB-BD31-4B8C-83A1-F6EECF244321}">
                <p14:modId xmlns:p14="http://schemas.microsoft.com/office/powerpoint/2010/main" val="2730234089"/>
              </p:ext>
            </p:extLst>
          </p:nvPr>
        </p:nvGraphicFramePr>
        <p:xfrm>
          <a:off x="1118937" y="1636421"/>
          <a:ext cx="6106011" cy="1876800"/>
        </p:xfrm>
        <a:graphic>
          <a:graphicData uri="http://schemas.openxmlformats.org/drawingml/2006/table">
            <a:tbl>
              <a:tblPr firstRow="1" firstCol="1" bandRow="1">
                <a:tableStyleId>{21E4AEA4-8DFA-4A89-87EB-49C32662AFE0}</a:tableStyleId>
              </a:tblPr>
              <a:tblGrid>
                <a:gridCol w="3362812"/>
                <a:gridCol w="1114989"/>
                <a:gridCol w="1628210"/>
              </a:tblGrid>
              <a:tr h="469200">
                <a:tc>
                  <a:txBody>
                    <a:bodyPr/>
                    <a:lstStyle/>
                    <a:p>
                      <a:pPr algn="ctr">
                        <a:lnSpc>
                          <a:spcPts val="1300"/>
                        </a:lnSpc>
                        <a:spcAft>
                          <a:spcPts val="0"/>
                        </a:spcAft>
                      </a:pP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dirty="0">
                          <a:effectLst/>
                        </a:rPr>
                        <a:t>Unit</a:t>
                      </a: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a:effectLst/>
                        </a:rPr>
                        <a:t>Cost</a:t>
                      </a:r>
                      <a:endParaRPr lang="en-GB"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r>
              <a:tr h="469200">
                <a:tc>
                  <a:txBody>
                    <a:bodyPr/>
                    <a:lstStyle/>
                    <a:p>
                      <a:pPr algn="ctr">
                        <a:lnSpc>
                          <a:spcPts val="1300"/>
                        </a:lnSpc>
                        <a:spcAft>
                          <a:spcPts val="0"/>
                        </a:spcAft>
                      </a:pPr>
                      <a:r>
                        <a:rPr lang="en-US" sz="1600" dirty="0">
                          <a:effectLst/>
                        </a:rPr>
                        <a:t>TOTAL CAPITAL COSTS</a:t>
                      </a: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a:effectLst/>
                        </a:rPr>
                        <a:t>$</a:t>
                      </a:r>
                      <a:endParaRPr lang="en-GB"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dirty="0">
                          <a:effectLst/>
                        </a:rPr>
                        <a:t>2,941,149.22</a:t>
                      </a:r>
                      <a:endParaRPr lang="en-GB" sz="1600" dirty="0">
                        <a:solidFill>
                          <a:srgbClr val="000000"/>
                        </a:solidFill>
                        <a:effectLst/>
                        <a:latin typeface="Palatino Linotype" panose="02040502050505030304" pitchFamily="18" charset="0"/>
                        <a:ea typeface="DengXian"/>
                        <a:cs typeface="Times New Roman" panose="02020603050405020304" pitchFamily="18" charset="0"/>
                      </a:endParaRPr>
                    </a:p>
                  </a:txBody>
                  <a:tcPr marL="56484" marR="56484" marT="0" marB="0" anchor="ctr"/>
                </a:tc>
              </a:tr>
              <a:tr h="469200">
                <a:tc>
                  <a:txBody>
                    <a:bodyPr/>
                    <a:lstStyle/>
                    <a:p>
                      <a:pPr algn="ctr">
                        <a:lnSpc>
                          <a:spcPts val="1300"/>
                        </a:lnSpc>
                        <a:spcAft>
                          <a:spcPts val="0"/>
                        </a:spcAft>
                      </a:pPr>
                      <a:r>
                        <a:rPr lang="en-US" sz="1600" dirty="0">
                          <a:effectLst/>
                        </a:rPr>
                        <a:t>TOTAL OPERATING COSTS</a:t>
                      </a: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a:effectLst/>
                        </a:rPr>
                        <a:t>$/year</a:t>
                      </a:r>
                      <a:endParaRPr lang="en-GB"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a:effectLst/>
                        </a:rPr>
                        <a:t>182,443.56</a:t>
                      </a:r>
                      <a:endParaRPr lang="en-GB" sz="1600">
                        <a:solidFill>
                          <a:srgbClr val="000000"/>
                        </a:solidFill>
                        <a:effectLst/>
                        <a:latin typeface="Palatino Linotype" panose="02040502050505030304" pitchFamily="18" charset="0"/>
                        <a:ea typeface="DengXian"/>
                        <a:cs typeface="Times New Roman" panose="02020603050405020304" pitchFamily="18" charset="0"/>
                      </a:endParaRPr>
                    </a:p>
                  </a:txBody>
                  <a:tcPr marL="56484" marR="56484" marT="0" marB="0" anchor="ctr"/>
                </a:tc>
              </a:tr>
              <a:tr h="469200">
                <a:tc>
                  <a:txBody>
                    <a:bodyPr/>
                    <a:lstStyle/>
                    <a:p>
                      <a:pPr algn="ctr">
                        <a:lnSpc>
                          <a:spcPts val="1300"/>
                        </a:lnSpc>
                        <a:spcAft>
                          <a:spcPts val="0"/>
                        </a:spcAft>
                      </a:pPr>
                      <a:r>
                        <a:rPr lang="en-US" sz="1600" dirty="0" smtClean="0">
                          <a:solidFill>
                            <a:schemeClr val="lt1"/>
                          </a:solidFill>
                          <a:effectLst/>
                          <a:latin typeface="+mn-lt"/>
                          <a:ea typeface="+mn-ea"/>
                          <a:cs typeface="+mn-cs"/>
                        </a:rPr>
                        <a:t>TOTAL</a:t>
                      </a:r>
                      <a:r>
                        <a:rPr lang="en-US" sz="1600" baseline="0" dirty="0" smtClean="0">
                          <a:solidFill>
                            <a:schemeClr val="lt1"/>
                          </a:solidFill>
                          <a:effectLst/>
                          <a:latin typeface="+mn-lt"/>
                          <a:ea typeface="+mn-ea"/>
                          <a:cs typeface="+mn-cs"/>
                        </a:rPr>
                        <a:t> REVENUES</a:t>
                      </a: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600" dirty="0">
                          <a:effectLst/>
                        </a:rPr>
                        <a:t>$/year</a:t>
                      </a:r>
                      <a:endParaRPr lang="en-GB"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56484" marR="56484" marT="0" marB="0" anchor="ctr"/>
                </a:tc>
                <a:tc>
                  <a:txBody>
                    <a:bodyPr/>
                    <a:lstStyle/>
                    <a:p>
                      <a:pPr algn="ctr">
                        <a:lnSpc>
                          <a:spcPts val="1300"/>
                        </a:lnSpc>
                        <a:spcAft>
                          <a:spcPts val="0"/>
                        </a:spcAft>
                      </a:pPr>
                      <a:r>
                        <a:rPr lang="en-US" sz="1800" kern="1200" dirty="0" smtClean="0">
                          <a:solidFill>
                            <a:schemeClr val="dk1"/>
                          </a:solidFill>
                          <a:effectLst/>
                          <a:latin typeface="+mn-lt"/>
                          <a:ea typeface="+mn-ea"/>
                          <a:cs typeface="+mn-cs"/>
                        </a:rPr>
                        <a:t>1,097,416.73</a:t>
                      </a:r>
                      <a:endParaRPr lang="en-GB" sz="1600" dirty="0">
                        <a:solidFill>
                          <a:srgbClr val="000000"/>
                        </a:solidFill>
                        <a:effectLst/>
                        <a:latin typeface="Palatino Linotype" panose="02040502050505030304" pitchFamily="18" charset="0"/>
                        <a:ea typeface="DengXian"/>
                        <a:cs typeface="Times New Roman" panose="02020603050405020304" pitchFamily="18" charset="0"/>
                      </a:endParaRPr>
                    </a:p>
                  </a:txBody>
                  <a:tcPr marL="56484" marR="56484" marT="0" marB="0" anchor="ctr"/>
                </a:tc>
              </a:tr>
            </a:tbl>
          </a:graphicData>
        </a:graphic>
      </p:graphicFrame>
      <p:sp>
        <p:nvSpPr>
          <p:cNvPr id="8" name="TextBox 7"/>
          <p:cNvSpPr txBox="1"/>
          <p:nvPr/>
        </p:nvSpPr>
        <p:spPr>
          <a:xfrm>
            <a:off x="838199" y="3544410"/>
            <a:ext cx="11205412" cy="3272691"/>
          </a:xfrm>
          <a:prstGeom prst="rect">
            <a:avLst/>
          </a:prstGeom>
        </p:spPr>
        <p:txBody>
          <a:bodyPr vert="horz" lIns="91440" tIns="45720" rIns="91440" bIns="45720" rtlCol="0">
            <a:normAutofit/>
          </a:bodyPr>
          <a:lstStyle>
            <a:lvl1pPr marL="228600" indent="-228600">
              <a:lnSpc>
                <a:spcPct val="100000"/>
              </a:lnSpc>
              <a:spcBef>
                <a:spcPts val="1000"/>
              </a:spcBef>
              <a:buFont typeface="Arial" panose="020B0604020202020204" pitchFamily="34" charset="0"/>
              <a:buChar char="•"/>
              <a:defRPr sz="2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 estimate the feasibility of the up-scale synthesis and application of the </a:t>
            </a:r>
            <a:r>
              <a:rPr lang="en-US" dirty="0" err="1"/>
              <a:t>ZnO@MgO</a:t>
            </a:r>
            <a:r>
              <a:rPr lang="en-US" dirty="0"/>
              <a:t> core-shell nanocomposite for dye removal, an economic analysis was carried out where the capital costs, operating costs and possible revenues were estimated based on the optimized parameters of the lab experiments. </a:t>
            </a:r>
          </a:p>
          <a:p>
            <a:r>
              <a:rPr lang="en-US" dirty="0"/>
              <a:t>The analysis assumes a daily wastewater inflow of 80m3 which is suitable for a roughly medium size treatment plant.</a:t>
            </a:r>
            <a:endParaRPr lang="en-GB" dirty="0"/>
          </a:p>
          <a:p>
            <a:endParaRPr lang="en-GB" dirty="0"/>
          </a:p>
        </p:txBody>
      </p:sp>
    </p:spTree>
    <p:extLst>
      <p:ext uri="{BB962C8B-B14F-4D97-AF65-F5344CB8AC3E}">
        <p14:creationId xmlns:p14="http://schemas.microsoft.com/office/powerpoint/2010/main" val="1428964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21</a:t>
            </a:fld>
            <a:endParaRPr lang="en-GB"/>
          </a:p>
        </p:txBody>
      </p:sp>
      <p:sp>
        <p:nvSpPr>
          <p:cNvPr id="3" name="Content Placeholder 2"/>
          <p:cNvSpPr>
            <a:spLocks noGrp="1"/>
          </p:cNvSpPr>
          <p:nvPr>
            <p:ph idx="1"/>
          </p:nvPr>
        </p:nvSpPr>
        <p:spPr>
          <a:xfrm>
            <a:off x="838199" y="1121012"/>
            <a:ext cx="10976811" cy="5736988"/>
          </a:xfrm>
        </p:spPr>
        <p:txBody>
          <a:bodyPr vert="horz" lIns="91440" tIns="45720" rIns="91440" bIns="45720" rtlCol="0">
            <a:normAutofit lnSpcReduction="10000"/>
          </a:bodyPr>
          <a:lstStyle/>
          <a:p>
            <a:pPr>
              <a:lnSpc>
                <a:spcPct val="100000"/>
              </a:lnSpc>
            </a:pPr>
            <a:r>
              <a:rPr lang="en-GB" sz="2600" b="1" u="sng" dirty="0"/>
              <a:t>ECONOMIC FEASIBILITY</a:t>
            </a:r>
          </a:p>
          <a:p>
            <a:pPr>
              <a:lnSpc>
                <a:spcPct val="100000"/>
              </a:lnSpc>
            </a:pPr>
            <a:r>
              <a:rPr lang="en-US" sz="2600" dirty="0"/>
              <a:t>The capital costs included the costs of the photocatalytic reactor and all its components, catalyst synthesis apparatus, plant infrastructure construction costs, contractor charges and contingencies. The total capital costs were then estimated to about $2,941,149.22.</a:t>
            </a:r>
            <a:endParaRPr lang="en-GB" sz="2600" dirty="0"/>
          </a:p>
          <a:p>
            <a:pPr>
              <a:lnSpc>
                <a:spcPct val="100000"/>
              </a:lnSpc>
            </a:pPr>
            <a:r>
              <a:rPr lang="en-US" sz="2600" dirty="0"/>
              <a:t>The operational costs were also estimated and comprised expenses such as electricity, cost of chemicals, water bills, statutory obligations such as taxes, workers’ salaries as well as equipment repair and maintenance costs. </a:t>
            </a:r>
          </a:p>
          <a:p>
            <a:pPr>
              <a:lnSpc>
                <a:spcPct val="100000"/>
              </a:lnSpc>
            </a:pPr>
            <a:r>
              <a:rPr lang="en-US" sz="2600" dirty="0"/>
              <a:t>The total annual operational costs estimate amounted to $182,443.56 which gave a running cost of $7.6/m3 of influent water. </a:t>
            </a:r>
          </a:p>
          <a:p>
            <a:pPr>
              <a:lnSpc>
                <a:spcPct val="100000"/>
              </a:lnSpc>
            </a:pPr>
            <a:r>
              <a:rPr lang="en-US" sz="2600" dirty="0"/>
              <a:t>The possible revenues identified were the removal of the dye from the water, the sale of the synthesized catalyst material as well as the reuse of the treated effluent for on-site applications. </a:t>
            </a:r>
            <a:endParaRPr lang="en-GB" sz="2600" dirty="0"/>
          </a:p>
          <a:p>
            <a:pPr>
              <a:lnSpc>
                <a:spcPct val="100000"/>
              </a:lnSpc>
            </a:pPr>
            <a:endParaRPr lang="en-GB" sz="2600" dirty="0"/>
          </a:p>
        </p:txBody>
      </p:sp>
    </p:spTree>
    <p:extLst>
      <p:ext uri="{BB962C8B-B14F-4D97-AF65-F5344CB8AC3E}">
        <p14:creationId xmlns:p14="http://schemas.microsoft.com/office/powerpoint/2010/main" val="3716877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Results and Discussion</a:t>
            </a:r>
            <a:endParaRPr lang="en-GB" b="1"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22</a:t>
            </a:fld>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199" y="1121012"/>
                <a:ext cx="10976811" cy="5736988"/>
              </a:xfrm>
            </p:spPr>
            <p:txBody>
              <a:bodyPr vert="horz" lIns="91440" tIns="45720" rIns="91440" bIns="45720" rtlCol="0">
                <a:normAutofit/>
              </a:bodyPr>
              <a:lstStyle/>
              <a:p>
                <a:pPr>
                  <a:lnSpc>
                    <a:spcPct val="100000"/>
                  </a:lnSpc>
                </a:pPr>
                <a:r>
                  <a:rPr lang="en-GB" sz="2600" b="1" u="sng" dirty="0"/>
                  <a:t>ECONOMIC FEASIBILITY</a:t>
                </a:r>
              </a:p>
              <a:p>
                <a:pPr>
                  <a:lnSpc>
                    <a:spcPct val="100000"/>
                  </a:lnSpc>
                </a:pPr>
                <a:r>
                  <a:rPr lang="en-US" sz="2600" dirty="0"/>
                  <a:t>The estimate of the total revenues was $1,097,416.73. </a:t>
                </a:r>
              </a:p>
              <a:p>
                <a:pPr>
                  <a:lnSpc>
                    <a:spcPct val="100000"/>
                  </a:lnSpc>
                </a:pPr>
                <a:r>
                  <a:rPr lang="en-US" sz="2600" dirty="0"/>
                  <a:t>Finally, the capital costs, operational costs and the revenues were used to derive the payback period and it was estimated at 3.2 years using the formula given as;</a:t>
                </a:r>
              </a:p>
              <a:p>
                <a:pPr>
                  <a:lnSpc>
                    <a:spcPct val="100000"/>
                  </a:lnSpc>
                </a:pPr>
                <a:endParaRPr lang="en-GB" sz="2600" dirty="0"/>
              </a:p>
              <a:p>
                <a:pPr marL="0" indent="0" algn="ctr">
                  <a:lnSpc>
                    <a:spcPct val="100000"/>
                  </a:lnSpc>
                  <a:buNone/>
                </a:pPr>
                <a:r>
                  <a:rPr lang="en-GB" sz="2600" dirty="0"/>
                  <a:t>Payback period </a:t>
                </a:r>
                <a14:m>
                  <m:oMath xmlns:m="http://schemas.openxmlformats.org/officeDocument/2006/math">
                    <m:r>
                      <a:rPr lang="en-GB" sz="2600"/>
                      <m:t>=</m:t>
                    </m:r>
                    <m:f>
                      <m:fPr>
                        <m:ctrlPr>
                          <a:rPr lang="en-GB" sz="2600"/>
                        </m:ctrlPr>
                      </m:fPr>
                      <m:num>
                        <m:r>
                          <m:rPr>
                            <m:nor/>
                          </m:rPr>
                          <a:rPr lang="en-GB" sz="2600" dirty="0"/>
                          <m:t>total</m:t>
                        </m:r>
                        <m:r>
                          <m:rPr>
                            <m:nor/>
                          </m:rPr>
                          <a:rPr lang="en-GB" sz="2600" dirty="0"/>
                          <m:t> </m:t>
                        </m:r>
                        <m:r>
                          <m:rPr>
                            <m:nor/>
                          </m:rPr>
                          <a:rPr lang="en-GB" sz="2600" dirty="0"/>
                          <m:t>capital</m:t>
                        </m:r>
                        <m:r>
                          <m:rPr>
                            <m:nor/>
                          </m:rPr>
                          <a:rPr lang="en-GB" sz="2600" dirty="0"/>
                          <m:t> </m:t>
                        </m:r>
                        <m:r>
                          <m:rPr>
                            <m:nor/>
                          </m:rPr>
                          <a:rPr lang="en-GB" sz="2600" dirty="0"/>
                          <m:t>costs</m:t>
                        </m:r>
                        <m:r>
                          <a:rPr lang="en-GB" sz="2600" dirty="0"/>
                          <m:t> ($)</m:t>
                        </m:r>
                      </m:num>
                      <m:den>
                        <m:r>
                          <m:rPr>
                            <m:nor/>
                          </m:rPr>
                          <a:rPr lang="en-GB" sz="2600" dirty="0"/>
                          <m:t>total</m:t>
                        </m:r>
                        <m:r>
                          <m:rPr>
                            <m:nor/>
                          </m:rPr>
                          <a:rPr lang="en-GB" sz="2600" dirty="0"/>
                          <m:t> </m:t>
                        </m:r>
                        <m:r>
                          <m:rPr>
                            <m:nor/>
                          </m:rPr>
                          <a:rPr lang="en-GB" sz="2600" dirty="0"/>
                          <m:t>revenues</m:t>
                        </m:r>
                        <m:r>
                          <m:rPr>
                            <m:nor/>
                          </m:rPr>
                          <a:rPr lang="en-GB" sz="2600" dirty="0"/>
                          <m:t> (</m:t>
                        </m:r>
                        <m:r>
                          <a:rPr lang="en-GB" sz="2600" dirty="0"/>
                          <m:t>$</m:t>
                        </m:r>
                        <m:r>
                          <m:rPr>
                            <m:nor/>
                          </m:rPr>
                          <a:rPr lang="en-GB" sz="2600" dirty="0"/>
                          <m:t>/</m:t>
                        </m:r>
                        <m:r>
                          <m:rPr>
                            <m:nor/>
                          </m:rPr>
                          <a:rPr lang="en-GB" sz="2600" dirty="0"/>
                          <m:t>year</m:t>
                        </m:r>
                        <m:r>
                          <m:rPr>
                            <m:nor/>
                          </m:rPr>
                          <a:rPr lang="en-GB" sz="2600" dirty="0"/>
                          <m:t>) – </m:t>
                        </m:r>
                        <m:r>
                          <m:rPr>
                            <m:nor/>
                          </m:rPr>
                          <a:rPr lang="en-GB" sz="2600" dirty="0"/>
                          <m:t>total</m:t>
                        </m:r>
                        <m:r>
                          <m:rPr>
                            <m:nor/>
                          </m:rPr>
                          <a:rPr lang="en-GB" sz="2600" dirty="0"/>
                          <m:t> </m:t>
                        </m:r>
                        <m:r>
                          <m:rPr>
                            <m:nor/>
                          </m:rPr>
                          <a:rPr lang="en-GB" sz="2600" dirty="0"/>
                          <m:t>operating</m:t>
                        </m:r>
                        <m:r>
                          <m:rPr>
                            <m:nor/>
                          </m:rPr>
                          <a:rPr lang="en-GB" sz="2600" dirty="0"/>
                          <m:t> </m:t>
                        </m:r>
                        <m:r>
                          <m:rPr>
                            <m:nor/>
                          </m:rPr>
                          <a:rPr lang="en-GB" sz="2600" dirty="0"/>
                          <m:t>costs</m:t>
                        </m:r>
                        <m:r>
                          <m:rPr>
                            <m:nor/>
                          </m:rPr>
                          <a:rPr lang="en-GB" sz="2600" dirty="0"/>
                          <m:t>(</m:t>
                        </m:r>
                        <m:r>
                          <a:rPr lang="en-GB" sz="2600" dirty="0"/>
                          <m:t>$</m:t>
                        </m:r>
                        <m:r>
                          <m:rPr>
                            <m:nor/>
                          </m:rPr>
                          <a:rPr lang="en-GB" sz="2600" dirty="0"/>
                          <m:t>/</m:t>
                        </m:r>
                        <m:r>
                          <m:rPr>
                            <m:nor/>
                          </m:rPr>
                          <a:rPr lang="en-GB" sz="2600" dirty="0"/>
                          <m:t>year</m:t>
                        </m:r>
                        <m:r>
                          <m:rPr>
                            <m:nor/>
                          </m:rPr>
                          <a:rPr lang="en-GB" sz="2600" dirty="0"/>
                          <m:t>)</m:t>
                        </m:r>
                      </m:den>
                    </m:f>
                  </m:oMath>
                </a14:m>
                <a:endParaRPr lang="en-GB"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199" y="1121012"/>
                <a:ext cx="10976811" cy="5736988"/>
              </a:xfrm>
              <a:blipFill rotWithShape="0">
                <a:blip r:embed="rId2"/>
                <a:stretch>
                  <a:fillRect l="-833" t="-850"/>
                </a:stretch>
              </a:blipFill>
            </p:spPr>
            <p:txBody>
              <a:bodyPr/>
              <a:lstStyle/>
              <a:p>
                <a:r>
                  <a:rPr lang="en-GB">
                    <a:noFill/>
                  </a:rPr>
                  <a:t> </a:t>
                </a:r>
              </a:p>
            </p:txBody>
          </p:sp>
        </mc:Fallback>
      </mc:AlternateContent>
    </p:spTree>
    <p:extLst>
      <p:ext uri="{BB962C8B-B14F-4D97-AF65-F5344CB8AC3E}">
        <p14:creationId xmlns:p14="http://schemas.microsoft.com/office/powerpoint/2010/main" val="790269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References</a:t>
            </a:r>
            <a:endParaRPr lang="en-GB" b="1" dirty="0"/>
          </a:p>
        </p:txBody>
      </p:sp>
      <p:sp>
        <p:nvSpPr>
          <p:cNvPr id="3" name="Content Placeholder 2"/>
          <p:cNvSpPr>
            <a:spLocks noGrp="1"/>
          </p:cNvSpPr>
          <p:nvPr>
            <p:ph idx="1"/>
          </p:nvPr>
        </p:nvSpPr>
        <p:spPr>
          <a:xfrm>
            <a:off x="838200" y="1150854"/>
            <a:ext cx="11061032" cy="5205496"/>
          </a:xfrm>
        </p:spPr>
        <p:txBody>
          <a:bodyPr>
            <a:normAutofit/>
          </a:bodyPr>
          <a:lstStyle/>
          <a:p>
            <a:pPr marL="0" indent="0">
              <a:buNone/>
            </a:pPr>
            <a:r>
              <a:rPr lang="en-US" sz="2400" dirty="0"/>
              <a:t>[1]	L. F. </a:t>
            </a:r>
            <a:r>
              <a:rPr lang="en-US" sz="2400" dirty="0" err="1"/>
              <a:t>Cusioli</a:t>
            </a:r>
            <a:r>
              <a:rPr lang="en-US" sz="2400" dirty="0"/>
              <a:t>, H. B. Quesada, A. T. A. </a:t>
            </a:r>
            <a:r>
              <a:rPr lang="en-US" sz="2400" dirty="0" err="1"/>
              <a:t>Baptista</a:t>
            </a:r>
            <a:r>
              <a:rPr lang="en-US" sz="2400" dirty="0"/>
              <a:t>, R. G. Gomes, and R. </a:t>
            </a:r>
            <a:r>
              <a:rPr lang="en-US" sz="2400" dirty="0" smtClean="0"/>
              <a:t>Bergamasco</a:t>
            </a:r>
            <a:r>
              <a:rPr lang="en-US" sz="2400" dirty="0"/>
              <a:t>, </a:t>
            </a:r>
            <a:r>
              <a:rPr lang="en-US" sz="2400" dirty="0" smtClean="0"/>
              <a:t>	“</a:t>
            </a:r>
            <a:r>
              <a:rPr lang="en-US" sz="2400" dirty="0"/>
              <a:t>Soybean hulls as a low-cost </a:t>
            </a:r>
            <a:r>
              <a:rPr lang="en-US" sz="2400" dirty="0" err="1"/>
              <a:t>biosorbent</a:t>
            </a:r>
            <a:r>
              <a:rPr lang="en-US" sz="2400" dirty="0"/>
              <a:t> for removal of </a:t>
            </a:r>
            <a:r>
              <a:rPr lang="en-US" sz="2400" dirty="0" smtClean="0"/>
              <a:t>methylene </a:t>
            </a:r>
            <a:r>
              <a:rPr lang="en-US" sz="2400" dirty="0"/>
              <a:t>blue </a:t>
            </a:r>
            <a:r>
              <a:rPr lang="en-US" sz="2400" dirty="0" smtClean="0"/>
              <a:t>c	</a:t>
            </a:r>
            <a:r>
              <a:rPr lang="en-US" sz="2400" dirty="0" err="1" smtClean="0"/>
              <a:t>ontaminant</a:t>
            </a:r>
            <a:r>
              <a:rPr lang="en-US" sz="2400" dirty="0"/>
              <a:t>,” </a:t>
            </a:r>
            <a:r>
              <a:rPr lang="en-US" sz="2400" i="1" dirty="0"/>
              <a:t>Environ. </a:t>
            </a:r>
            <a:r>
              <a:rPr lang="en-US" sz="2400" i="1" dirty="0" err="1"/>
              <a:t>Prog</a:t>
            </a:r>
            <a:r>
              <a:rPr lang="en-US" sz="2400" i="1" dirty="0"/>
              <a:t>. Sustain. Energy</a:t>
            </a:r>
            <a:r>
              <a:rPr lang="en-US" sz="2400" dirty="0"/>
              <a:t>, vol. 39, no. 2, p. e13328, 2020, </a:t>
            </a:r>
            <a:r>
              <a:rPr lang="en-US" sz="2400" dirty="0" err="1"/>
              <a:t>doi</a:t>
            </a:r>
            <a:r>
              <a:rPr lang="en-US" sz="2400" dirty="0"/>
              <a:t>: </a:t>
            </a:r>
            <a:r>
              <a:rPr lang="en-US" sz="2400" dirty="0" smtClean="0"/>
              <a:t>	https</a:t>
            </a:r>
            <a:r>
              <a:rPr lang="en-US" sz="2400" dirty="0"/>
              <a:t>://doi.org/10.1002/ep.13328.</a:t>
            </a:r>
            <a:endParaRPr lang="en-GB" sz="2400" dirty="0"/>
          </a:p>
          <a:p>
            <a:pPr marL="0" indent="0">
              <a:buNone/>
            </a:pPr>
            <a:r>
              <a:rPr lang="en-US" sz="2400" dirty="0"/>
              <a:t>[2]	O. </a:t>
            </a:r>
            <a:r>
              <a:rPr lang="en-US" sz="2400" dirty="0" err="1"/>
              <a:t>Ebi</a:t>
            </a:r>
            <a:r>
              <a:rPr lang="en-US" sz="2400" dirty="0"/>
              <a:t> </a:t>
            </a:r>
            <a:r>
              <a:rPr lang="en-US" sz="2400" dirty="0" err="1"/>
              <a:t>Ebi</a:t>
            </a:r>
            <a:r>
              <a:rPr lang="en-US" sz="2400" dirty="0"/>
              <a:t>, A. </a:t>
            </a:r>
            <a:r>
              <a:rPr lang="en-US" sz="2400" dirty="0" err="1"/>
              <a:t>Falilat</a:t>
            </a:r>
            <a:r>
              <a:rPr lang="en-US" sz="2400" dirty="0"/>
              <a:t> </a:t>
            </a:r>
            <a:r>
              <a:rPr lang="en-US" sz="2400" dirty="0" err="1"/>
              <a:t>Taiwo</a:t>
            </a:r>
            <a:r>
              <a:rPr lang="en-US" sz="2400" dirty="0"/>
              <a:t>, and A. Tunde </a:t>
            </a:r>
            <a:r>
              <a:rPr lang="en-US" sz="2400" dirty="0" err="1"/>
              <a:t>Folorunsho</a:t>
            </a:r>
            <a:r>
              <a:rPr lang="en-US" sz="2400" dirty="0"/>
              <a:t>, “Kinetic Modelling of the </a:t>
            </a:r>
            <a:r>
              <a:rPr lang="en-US" sz="2400" dirty="0" smtClean="0"/>
              <a:t>	</a:t>
            </a:r>
            <a:r>
              <a:rPr lang="en-US" sz="2400" dirty="0" err="1" smtClean="0"/>
              <a:t>Biosorption</a:t>
            </a:r>
            <a:r>
              <a:rPr lang="en-US" sz="2400" dirty="0" smtClean="0"/>
              <a:t> </a:t>
            </a:r>
            <a:r>
              <a:rPr lang="en-US" sz="2400" dirty="0"/>
              <a:t>of Methylene Blue onto Wild Melon (</a:t>
            </a:r>
            <a:r>
              <a:rPr lang="en-US" sz="2400" dirty="0" err="1"/>
              <a:t>Lagenariasphaerica</a:t>
            </a:r>
            <a:r>
              <a:rPr lang="en-US" sz="2400" dirty="0"/>
              <a:t>),” </a:t>
            </a:r>
            <a:r>
              <a:rPr lang="en-US" sz="2400" i="1" dirty="0"/>
              <a:t>Am. J. </a:t>
            </a:r>
            <a:r>
              <a:rPr lang="en-US" sz="2400" i="1" dirty="0" smtClean="0"/>
              <a:t>	Chem</a:t>
            </a:r>
            <a:r>
              <a:rPr lang="en-US" sz="2400" i="1" dirty="0"/>
              <a:t>. Eng.</a:t>
            </a:r>
            <a:r>
              <a:rPr lang="en-US" sz="2400" dirty="0"/>
              <a:t>, vol. 6, no. 6, pp. 126–134, 2018, </a:t>
            </a:r>
            <a:r>
              <a:rPr lang="en-US" sz="2400" dirty="0" err="1"/>
              <a:t>doi</a:t>
            </a:r>
            <a:r>
              <a:rPr lang="en-US" sz="2400" dirty="0"/>
              <a:t>: 10.11648/j.ajche.20180606.12</a:t>
            </a:r>
            <a:r>
              <a:rPr lang="en-US" sz="2400" dirty="0" smtClean="0"/>
              <a:t>.</a:t>
            </a:r>
          </a:p>
          <a:p>
            <a:pPr marL="0" indent="0">
              <a:buNone/>
            </a:pPr>
            <a:r>
              <a:rPr lang="en-US" sz="2400" dirty="0" smtClean="0"/>
              <a:t>[3]</a:t>
            </a:r>
            <a:r>
              <a:rPr lang="en-US" sz="2400" dirty="0"/>
              <a:t>	N. </a:t>
            </a:r>
            <a:r>
              <a:rPr lang="en-US" sz="2400" dirty="0" err="1"/>
              <a:t>Kamarulzaman</a:t>
            </a:r>
            <a:r>
              <a:rPr lang="en-US" sz="2400" dirty="0"/>
              <a:t>, M. F. </a:t>
            </a:r>
            <a:r>
              <a:rPr lang="en-US" sz="2400" dirty="0" err="1"/>
              <a:t>Kasim</a:t>
            </a:r>
            <a:r>
              <a:rPr lang="en-US" sz="2400" dirty="0"/>
              <a:t>, and R. </a:t>
            </a:r>
            <a:r>
              <a:rPr lang="en-US" sz="2400" dirty="0" err="1"/>
              <a:t>Rusdi</a:t>
            </a:r>
            <a:r>
              <a:rPr lang="en-US" sz="2400" dirty="0"/>
              <a:t>, “Band Gap Narrowing and </a:t>
            </a:r>
            <a:r>
              <a:rPr lang="en-US" sz="2400" dirty="0" smtClean="0"/>
              <a:t>	Widening </a:t>
            </a:r>
            <a:r>
              <a:rPr lang="en-US" sz="2400" dirty="0"/>
              <a:t>of ZnO Nanostructures and Doped Materials,” </a:t>
            </a:r>
            <a:r>
              <a:rPr lang="en-US" sz="2400" i="1" dirty="0"/>
              <a:t>Nanoscale Res. Lett.</a:t>
            </a:r>
            <a:r>
              <a:rPr lang="en-US" sz="2400" dirty="0"/>
              <a:t>, </a:t>
            </a:r>
            <a:r>
              <a:rPr lang="en-US" sz="2400" dirty="0" smtClean="0"/>
              <a:t>	vol</a:t>
            </a:r>
            <a:r>
              <a:rPr lang="en-US" sz="2400" dirty="0"/>
              <a:t>. 10, no. 1, p. 346, Aug. 2015, </a:t>
            </a:r>
            <a:r>
              <a:rPr lang="en-US" sz="2400" dirty="0" err="1"/>
              <a:t>doi</a:t>
            </a:r>
            <a:r>
              <a:rPr lang="en-US" sz="2400" dirty="0"/>
              <a:t>: 10.1186/s11671-015-1034-9.</a:t>
            </a:r>
            <a:endParaRPr lang="en-GB" sz="2400" dirty="0"/>
          </a:p>
          <a:p>
            <a:pPr marL="0" indent="0">
              <a:buNone/>
            </a:pPr>
            <a:r>
              <a:rPr lang="en-US" sz="2400" dirty="0" smtClean="0"/>
              <a:t>[</a:t>
            </a:r>
            <a:r>
              <a:rPr lang="en-US" sz="2400" dirty="0"/>
              <a:t>4</a:t>
            </a:r>
            <a:r>
              <a:rPr lang="en-US" sz="2400" dirty="0" smtClean="0"/>
              <a:t>]</a:t>
            </a:r>
            <a:r>
              <a:rPr lang="en-US" sz="2400" dirty="0"/>
              <a:t>	A. </a:t>
            </a:r>
            <a:r>
              <a:rPr lang="en-US" sz="2400" dirty="0" err="1"/>
              <a:t>Almontasser</a:t>
            </a:r>
            <a:r>
              <a:rPr lang="en-US" sz="2400" dirty="0"/>
              <a:t>, A. </a:t>
            </a:r>
            <a:r>
              <a:rPr lang="en-US" sz="2400" dirty="0" err="1"/>
              <a:t>Parveen</a:t>
            </a:r>
            <a:r>
              <a:rPr lang="en-US" sz="2400" dirty="0"/>
              <a:t>, and A. </a:t>
            </a:r>
            <a:r>
              <a:rPr lang="en-US" sz="2400" dirty="0" err="1"/>
              <a:t>Azam</a:t>
            </a:r>
            <a:r>
              <a:rPr lang="en-US" sz="2400" dirty="0"/>
              <a:t>, “Synthesis, Characterization and </a:t>
            </a:r>
            <a:r>
              <a:rPr lang="en-US" sz="2400" dirty="0" smtClean="0"/>
              <a:t>	antibacterial </a:t>
            </a:r>
            <a:r>
              <a:rPr lang="en-US" sz="2400" dirty="0"/>
              <a:t>activity of Magnesium Oxide (</a:t>
            </a:r>
            <a:r>
              <a:rPr lang="en-US" sz="2400" dirty="0" err="1"/>
              <a:t>MgO</a:t>
            </a:r>
            <a:r>
              <a:rPr lang="en-US" sz="2400" dirty="0"/>
              <a:t>) nanoparticles.,” </a:t>
            </a:r>
            <a:r>
              <a:rPr lang="en-US" sz="2400" i="1" dirty="0"/>
              <a:t>IOP Conf. Ser. </a:t>
            </a:r>
            <a:r>
              <a:rPr lang="en-US" sz="2400" i="1" dirty="0" smtClean="0"/>
              <a:t>	Mater</a:t>
            </a:r>
            <a:r>
              <a:rPr lang="en-US" sz="2400" i="1" dirty="0"/>
              <a:t>. </a:t>
            </a:r>
            <a:r>
              <a:rPr lang="en-US" sz="2400" i="1" dirty="0" smtClean="0"/>
              <a:t>	Sci</a:t>
            </a:r>
            <a:r>
              <a:rPr lang="en-US" sz="2400" i="1" dirty="0"/>
              <a:t>. Eng.</a:t>
            </a:r>
            <a:r>
              <a:rPr lang="en-US" sz="2400" dirty="0"/>
              <a:t>, vol. 577, p. 012051, Dec. 2019, </a:t>
            </a:r>
            <a:r>
              <a:rPr lang="en-US" sz="2400" dirty="0" err="1"/>
              <a:t>doi</a:t>
            </a:r>
            <a:r>
              <a:rPr lang="en-US" sz="2400" dirty="0"/>
              <a:t>: </a:t>
            </a:r>
            <a:r>
              <a:rPr lang="en-US" sz="2400" dirty="0" smtClean="0"/>
              <a:t>10.1088/1757-	899X/577/1/012051</a:t>
            </a:r>
            <a:r>
              <a:rPr lang="en-US" sz="2400" dirty="0"/>
              <a:t>.</a:t>
            </a:r>
            <a:endParaRPr lang="en-GB" sz="2400" dirty="0"/>
          </a:p>
          <a:p>
            <a:pPr marL="0" indent="0">
              <a:buNone/>
            </a:pPr>
            <a:endParaRPr lang="en-GB" sz="2400" dirty="0"/>
          </a:p>
          <a:p>
            <a:endParaRPr lang="en-GB" b="1" u="sng" dirty="0" smtClean="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23</a:t>
            </a:fld>
            <a:endParaRPr lang="en-GB"/>
          </a:p>
        </p:txBody>
      </p:sp>
    </p:spTree>
    <p:extLst>
      <p:ext uri="{BB962C8B-B14F-4D97-AF65-F5344CB8AC3E}">
        <p14:creationId xmlns:p14="http://schemas.microsoft.com/office/powerpoint/2010/main" val="130348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References</a:t>
            </a:r>
            <a:endParaRPr lang="en-GB" b="1" dirty="0"/>
          </a:p>
        </p:txBody>
      </p:sp>
      <p:sp>
        <p:nvSpPr>
          <p:cNvPr id="3" name="Content Placeholder 2"/>
          <p:cNvSpPr>
            <a:spLocks noGrp="1"/>
          </p:cNvSpPr>
          <p:nvPr>
            <p:ph idx="1"/>
          </p:nvPr>
        </p:nvSpPr>
        <p:spPr>
          <a:xfrm>
            <a:off x="838200" y="1150853"/>
            <a:ext cx="11061032" cy="5570621"/>
          </a:xfrm>
        </p:spPr>
        <p:txBody>
          <a:bodyPr>
            <a:normAutofit/>
          </a:bodyPr>
          <a:lstStyle/>
          <a:p>
            <a:pPr marL="0" indent="0">
              <a:buNone/>
            </a:pPr>
            <a:r>
              <a:rPr lang="en-US" sz="2400" dirty="0" smtClean="0"/>
              <a:t>[</a:t>
            </a:r>
            <a:r>
              <a:rPr lang="en-US" sz="2400" dirty="0"/>
              <a:t>5</a:t>
            </a:r>
            <a:r>
              <a:rPr lang="en-US" sz="2400" dirty="0" smtClean="0"/>
              <a:t>]</a:t>
            </a:r>
            <a:r>
              <a:rPr lang="en-US" sz="2400" dirty="0"/>
              <a:t>	M. A. </a:t>
            </a:r>
            <a:r>
              <a:rPr lang="en-US" sz="2400" dirty="0" err="1"/>
              <a:t>Karimi</a:t>
            </a:r>
            <a:r>
              <a:rPr lang="en-US" sz="2400" dirty="0"/>
              <a:t>, A. </a:t>
            </a:r>
            <a:r>
              <a:rPr lang="en-US" sz="2400" dirty="0" err="1"/>
              <a:t>Hatefi-Mehrjardi</a:t>
            </a:r>
            <a:r>
              <a:rPr lang="en-US" sz="2400" dirty="0"/>
              <a:t>, A. </a:t>
            </a:r>
            <a:r>
              <a:rPr lang="en-US" sz="2400" dirty="0" err="1"/>
              <a:t>Askarpour</a:t>
            </a:r>
            <a:r>
              <a:rPr lang="en-US" sz="2400" dirty="0"/>
              <a:t> </a:t>
            </a:r>
            <a:r>
              <a:rPr lang="en-US" sz="2400" dirty="0" err="1"/>
              <a:t>kabir</a:t>
            </a:r>
            <a:r>
              <a:rPr lang="en-US" sz="2400" dirty="0"/>
              <a:t>, and M. </a:t>
            </a:r>
            <a:r>
              <a:rPr lang="en-US" sz="2400" dirty="0" err="1"/>
              <a:t>Zaydabadi</a:t>
            </a:r>
            <a:r>
              <a:rPr lang="en-US" sz="2400" dirty="0"/>
              <a:t>, </a:t>
            </a:r>
            <a:r>
              <a:rPr lang="en-US" sz="2400" dirty="0" smtClean="0"/>
              <a:t>	“</a:t>
            </a:r>
            <a:r>
              <a:rPr lang="en-US" sz="2400" dirty="0"/>
              <a:t>Synthesis, characterization, and application of </a:t>
            </a:r>
            <a:r>
              <a:rPr lang="en-US" sz="2400" dirty="0" err="1"/>
              <a:t>MgO</a:t>
            </a:r>
            <a:r>
              <a:rPr lang="en-US" sz="2400" dirty="0"/>
              <a:t>/ZnO nanocomposite </a:t>
            </a:r>
            <a:r>
              <a:rPr lang="en-US" sz="2400" dirty="0" smtClean="0"/>
              <a:t>	supported </a:t>
            </a:r>
            <a:r>
              <a:rPr lang="en-US" sz="2400" dirty="0"/>
              <a:t>on activated carbon for photocatalytic degradation of methylene </a:t>
            </a:r>
            <a:r>
              <a:rPr lang="en-US" sz="2400" dirty="0" smtClean="0"/>
              <a:t>	blue</a:t>
            </a:r>
            <a:r>
              <a:rPr lang="en-US" sz="2400" dirty="0"/>
              <a:t>,” </a:t>
            </a:r>
            <a:r>
              <a:rPr lang="en-US" sz="2400" i="1" dirty="0"/>
              <a:t>Res. Chem. </a:t>
            </a:r>
            <a:r>
              <a:rPr lang="en-US" sz="2400" i="1" dirty="0" err="1"/>
              <a:t>Intermed</a:t>
            </a:r>
            <a:r>
              <a:rPr lang="en-US" sz="2400" i="1" dirty="0"/>
              <a:t>.</a:t>
            </a:r>
            <a:r>
              <a:rPr lang="en-US" sz="2400" dirty="0"/>
              <a:t>, vol. 41, Jun. 2014, </a:t>
            </a:r>
            <a:r>
              <a:rPr lang="en-US" sz="2400" dirty="0" err="1"/>
              <a:t>doi</a:t>
            </a:r>
            <a:r>
              <a:rPr lang="en-US" sz="2400" dirty="0"/>
              <a:t>: 10.1007/s11164-014-1729-z.</a:t>
            </a:r>
            <a:endParaRPr lang="en-GB" sz="2400" dirty="0"/>
          </a:p>
          <a:p>
            <a:pPr marL="0" indent="0">
              <a:buNone/>
            </a:pPr>
            <a:r>
              <a:rPr lang="en-US" sz="2400" dirty="0" smtClean="0"/>
              <a:t>[</a:t>
            </a:r>
            <a:r>
              <a:rPr lang="en-US" sz="2400" dirty="0"/>
              <a:t>6</a:t>
            </a:r>
            <a:r>
              <a:rPr lang="en-US" sz="2400" dirty="0" smtClean="0"/>
              <a:t>]</a:t>
            </a:r>
            <a:r>
              <a:rPr lang="en-US" sz="2400" dirty="0"/>
              <a:t>	T. </a:t>
            </a:r>
            <a:r>
              <a:rPr lang="en-US" sz="2400" dirty="0" err="1"/>
              <a:t>Munawar</a:t>
            </a:r>
            <a:r>
              <a:rPr lang="en-US" sz="2400" dirty="0"/>
              <a:t> </a:t>
            </a:r>
            <a:r>
              <a:rPr lang="en-US" sz="2400" i="1" dirty="0"/>
              <a:t>et al.</a:t>
            </a:r>
            <a:r>
              <a:rPr lang="en-US" sz="2400" dirty="0"/>
              <a:t>, “Sunlight-induced photocatalytic degradation of various dyes </a:t>
            </a:r>
            <a:r>
              <a:rPr lang="en-US" sz="2400" dirty="0" smtClean="0"/>
              <a:t>	and </a:t>
            </a:r>
            <a:r>
              <a:rPr lang="en-US" sz="2400" dirty="0"/>
              <a:t>bacterial inactivation using </a:t>
            </a:r>
            <a:r>
              <a:rPr lang="en-US" sz="2400" dirty="0" err="1"/>
              <a:t>CuO</a:t>
            </a:r>
            <a:r>
              <a:rPr lang="en-US" sz="2400" dirty="0"/>
              <a:t>–</a:t>
            </a:r>
            <a:r>
              <a:rPr lang="en-US" sz="2400" dirty="0" err="1"/>
              <a:t>MgO</a:t>
            </a:r>
            <a:r>
              <a:rPr lang="en-US" sz="2400" dirty="0"/>
              <a:t>–ZnO nanocomposite,” </a:t>
            </a:r>
            <a:r>
              <a:rPr lang="en-US" sz="2400" i="1" dirty="0"/>
              <a:t>Environ. Sci. </a:t>
            </a:r>
            <a:r>
              <a:rPr lang="en-US" sz="2400" i="1" dirty="0" smtClean="0"/>
              <a:t>	</a:t>
            </a:r>
            <a:r>
              <a:rPr lang="en-US" sz="2400" i="1" dirty="0" err="1" smtClean="0"/>
              <a:t>Pollut</a:t>
            </a:r>
            <a:r>
              <a:rPr lang="en-US" sz="2400" i="1" dirty="0"/>
              <a:t>. Res.</a:t>
            </a:r>
            <a:r>
              <a:rPr lang="en-US" sz="2400" dirty="0"/>
              <a:t>, vol. 28, no. 31, pp. 42243–42260, 2021, </a:t>
            </a:r>
            <a:r>
              <a:rPr lang="en-US" sz="2400" dirty="0" err="1"/>
              <a:t>doi</a:t>
            </a:r>
            <a:r>
              <a:rPr lang="en-US" sz="2400" dirty="0"/>
              <a:t>: </a:t>
            </a:r>
            <a:r>
              <a:rPr lang="en-US" sz="2400" dirty="0" smtClean="0"/>
              <a:t>10.1007/s11356-021-	13572-8</a:t>
            </a:r>
            <a:r>
              <a:rPr lang="en-US" sz="2400" dirty="0"/>
              <a:t>.</a:t>
            </a:r>
            <a:endParaRPr lang="en-GB" sz="2400" dirty="0"/>
          </a:p>
          <a:p>
            <a:pPr marL="0" indent="0">
              <a:buNone/>
            </a:pPr>
            <a:r>
              <a:rPr lang="en-US" sz="2400" dirty="0" smtClean="0"/>
              <a:t>[</a:t>
            </a:r>
            <a:r>
              <a:rPr lang="en-US" sz="2400" dirty="0"/>
              <a:t>7</a:t>
            </a:r>
            <a:r>
              <a:rPr lang="en-US" sz="2400" dirty="0" smtClean="0"/>
              <a:t>]</a:t>
            </a:r>
            <a:r>
              <a:rPr lang="en-US" sz="2400" dirty="0"/>
              <a:t>	S. </a:t>
            </a:r>
            <a:r>
              <a:rPr lang="en-US" sz="2400" dirty="0" err="1"/>
              <a:t>Vishwanathan</a:t>
            </a:r>
            <a:r>
              <a:rPr lang="en-US" sz="2400" dirty="0"/>
              <a:t> and S. Das, “Glucose-mediated one-pot hydrothermal synthesis </a:t>
            </a:r>
            <a:r>
              <a:rPr lang="en-US" sz="2400" dirty="0" smtClean="0"/>
              <a:t>	of </a:t>
            </a:r>
            <a:r>
              <a:rPr lang="en-US" sz="2400" dirty="0"/>
              <a:t>hollow magnesium oxide-zinc oxide (</a:t>
            </a:r>
            <a:r>
              <a:rPr lang="en-US" sz="2400" dirty="0" err="1"/>
              <a:t>MgO</a:t>
            </a:r>
            <a:r>
              <a:rPr lang="en-US" sz="2400" dirty="0"/>
              <a:t>-ZnO) microspheres with enhanced </a:t>
            </a:r>
            <a:r>
              <a:rPr lang="en-US" sz="2400" dirty="0" smtClean="0"/>
              <a:t>	natural </a:t>
            </a:r>
            <a:r>
              <a:rPr lang="en-US" sz="2400" dirty="0"/>
              <a:t>sunlight photocatalytic activity,” </a:t>
            </a:r>
            <a:r>
              <a:rPr lang="en-US" sz="2400" i="1" dirty="0"/>
              <a:t>Environ. Sci. </a:t>
            </a:r>
            <a:r>
              <a:rPr lang="en-US" sz="2400" i="1" dirty="0" err="1"/>
              <a:t>Pollut</a:t>
            </a:r>
            <a:r>
              <a:rPr lang="en-US" sz="2400" i="1" dirty="0"/>
              <a:t>. Res.</a:t>
            </a:r>
            <a:r>
              <a:rPr lang="en-US" sz="2400" dirty="0"/>
              <a:t>, vol. 30, no. 4, </a:t>
            </a:r>
            <a:r>
              <a:rPr lang="en-US" sz="2400" dirty="0" smtClean="0"/>
              <a:t>	pp</a:t>
            </a:r>
            <a:r>
              <a:rPr lang="en-US" sz="2400" dirty="0"/>
              <a:t>. 8512–8525, Jan. 2023, </a:t>
            </a:r>
            <a:r>
              <a:rPr lang="en-US" sz="2400" dirty="0" err="1"/>
              <a:t>doi</a:t>
            </a:r>
            <a:r>
              <a:rPr lang="en-US" sz="2400" dirty="0"/>
              <a:t>: 10.1007/s11356-022-20283-1.</a:t>
            </a:r>
            <a:endParaRPr lang="en-GB" sz="2400" dirty="0"/>
          </a:p>
          <a:p>
            <a:pPr marL="0" indent="0">
              <a:buNone/>
            </a:pPr>
            <a:r>
              <a:rPr lang="en-US" sz="2400" dirty="0" smtClean="0"/>
              <a:t>[</a:t>
            </a:r>
            <a:r>
              <a:rPr lang="en-US" sz="2400" dirty="0"/>
              <a:t>8</a:t>
            </a:r>
            <a:r>
              <a:rPr lang="en-US" sz="2400" dirty="0" smtClean="0"/>
              <a:t>]</a:t>
            </a:r>
            <a:r>
              <a:rPr lang="en-US" sz="2400" dirty="0"/>
              <a:t>	V. </a:t>
            </a:r>
            <a:r>
              <a:rPr lang="en-US" sz="2400" dirty="0" err="1"/>
              <a:t>Revathi</a:t>
            </a:r>
            <a:r>
              <a:rPr lang="en-US" sz="2400" dirty="0"/>
              <a:t> and K. </a:t>
            </a:r>
            <a:r>
              <a:rPr lang="en-US" sz="2400" dirty="0" err="1"/>
              <a:t>Karthik</a:t>
            </a:r>
            <a:r>
              <a:rPr lang="en-US" sz="2400" dirty="0"/>
              <a:t>, “Microwave assisted </a:t>
            </a:r>
            <a:r>
              <a:rPr lang="en-US" sz="2400" dirty="0" err="1"/>
              <a:t>CdO</a:t>
            </a:r>
            <a:r>
              <a:rPr lang="en-US" sz="2400" dirty="0"/>
              <a:t>–ZnO–</a:t>
            </a:r>
            <a:r>
              <a:rPr lang="en-US" sz="2400" dirty="0" err="1"/>
              <a:t>MgO</a:t>
            </a:r>
            <a:r>
              <a:rPr lang="en-US" sz="2400" dirty="0"/>
              <a:t> nanocomposite </a:t>
            </a:r>
            <a:r>
              <a:rPr lang="en-US" sz="2400" dirty="0" smtClean="0"/>
              <a:t>	and </a:t>
            </a:r>
            <a:r>
              <a:rPr lang="en-US" sz="2400" dirty="0"/>
              <a:t>its photocatalytic and antibacterial studies,” </a:t>
            </a:r>
            <a:r>
              <a:rPr lang="en-US" sz="2400" i="1" dirty="0"/>
              <a:t>J. Mater. Sci. Mater. Electron.</a:t>
            </a:r>
            <a:r>
              <a:rPr lang="en-US" sz="2400" dirty="0"/>
              <a:t>, </a:t>
            </a:r>
            <a:r>
              <a:rPr lang="en-US" sz="2400" dirty="0" smtClean="0"/>
              <a:t>	vol</a:t>
            </a:r>
            <a:r>
              <a:rPr lang="en-US" sz="2400" dirty="0"/>
              <a:t>. 29, no. 21, pp. 18519–18530, Nov. 2018, </a:t>
            </a:r>
            <a:r>
              <a:rPr lang="en-US" sz="2400" dirty="0" err="1"/>
              <a:t>doi</a:t>
            </a:r>
            <a:r>
              <a:rPr lang="en-US" sz="2400" dirty="0"/>
              <a:t>: 10.1007/s10854-018-9968-1.</a:t>
            </a:r>
            <a:endParaRPr lang="en-GB" sz="2400" dirty="0"/>
          </a:p>
          <a:p>
            <a:pPr marL="0" indent="0">
              <a:buNone/>
            </a:pPr>
            <a:endParaRPr lang="en-GB" sz="2400" dirty="0"/>
          </a:p>
          <a:p>
            <a:endParaRPr lang="en-GB" b="1" u="sng" dirty="0" smtClean="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24</a:t>
            </a:fld>
            <a:endParaRPr lang="en-GB"/>
          </a:p>
        </p:txBody>
      </p:sp>
    </p:spTree>
    <p:extLst>
      <p:ext uri="{BB962C8B-B14F-4D97-AF65-F5344CB8AC3E}">
        <p14:creationId xmlns:p14="http://schemas.microsoft.com/office/powerpoint/2010/main" val="33732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391"/>
            <a:ext cx="10515600" cy="838033"/>
          </a:xfrm>
        </p:spPr>
        <p:txBody>
          <a:bodyPr/>
          <a:lstStyle/>
          <a:p>
            <a:r>
              <a:rPr lang="en-GB" b="1" dirty="0" smtClean="0"/>
              <a:t>Introduction</a:t>
            </a:r>
            <a:endParaRPr lang="en-GB" b="1" dirty="0"/>
          </a:p>
        </p:txBody>
      </p:sp>
      <p:sp>
        <p:nvSpPr>
          <p:cNvPr id="3" name="Content Placeholder 2"/>
          <p:cNvSpPr>
            <a:spLocks noGrp="1"/>
          </p:cNvSpPr>
          <p:nvPr>
            <p:ph idx="1"/>
          </p:nvPr>
        </p:nvSpPr>
        <p:spPr>
          <a:xfrm>
            <a:off x="838200" y="1050424"/>
            <a:ext cx="11061032" cy="5827462"/>
          </a:xfrm>
        </p:spPr>
        <p:txBody>
          <a:bodyPr vert="horz" lIns="91440" tIns="45720" rIns="91440" bIns="45720" rtlCol="0">
            <a:normAutofit/>
          </a:bodyPr>
          <a:lstStyle/>
          <a:p>
            <a:pPr>
              <a:lnSpc>
                <a:spcPct val="100000"/>
              </a:lnSpc>
            </a:pPr>
            <a:r>
              <a:rPr lang="en-GB" sz="2600" dirty="0"/>
              <a:t>It is therefore, important that MB is effectively treated from textile wastewaters and prevented from entering the environment.</a:t>
            </a:r>
          </a:p>
          <a:p>
            <a:pPr>
              <a:lnSpc>
                <a:spcPct val="100000"/>
              </a:lnSpc>
            </a:pPr>
            <a:r>
              <a:rPr lang="en-GB" sz="2600" dirty="0"/>
              <a:t>In this regard, several conventional treatment techniques such as adsorption, coagulation/flocculation, phytoremediation and more have been applied.</a:t>
            </a:r>
          </a:p>
          <a:p>
            <a:pPr>
              <a:lnSpc>
                <a:spcPct val="100000"/>
              </a:lnSpc>
            </a:pPr>
            <a:r>
              <a:rPr lang="en-GB" sz="2600" dirty="0"/>
              <a:t>However, these techniques are not very effective for treatment of dyes such as MB and have displayed other shortfalls such as production of large amounts of sludge, they require large land areas and they also require long retention times.</a:t>
            </a:r>
          </a:p>
          <a:p>
            <a:pPr>
              <a:lnSpc>
                <a:spcPct val="100000"/>
              </a:lnSpc>
            </a:pPr>
            <a:r>
              <a:rPr lang="en-GB" sz="2600" dirty="0"/>
              <a:t>Therefore, more advanced treatment methods such as advanced oxidation processes (AOPs) have become a popular topic because they have displayed the ability to limit the shortfalls presented by conventional techniques and work more effectively.</a:t>
            </a:r>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3</a:t>
            </a:fld>
            <a:endParaRPr lang="en-GB"/>
          </a:p>
        </p:txBody>
      </p:sp>
    </p:spTree>
    <p:extLst>
      <p:ext uri="{BB962C8B-B14F-4D97-AF65-F5344CB8AC3E}">
        <p14:creationId xmlns:p14="http://schemas.microsoft.com/office/powerpoint/2010/main" val="333059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44"/>
            <a:ext cx="10515600" cy="838033"/>
          </a:xfrm>
        </p:spPr>
        <p:txBody>
          <a:bodyPr/>
          <a:lstStyle/>
          <a:p>
            <a:r>
              <a:rPr lang="en-GB" b="1" dirty="0" smtClean="0"/>
              <a:t>Introduction</a:t>
            </a:r>
            <a:endParaRPr lang="en-GB" b="1" dirty="0"/>
          </a:p>
        </p:txBody>
      </p:sp>
      <p:pic>
        <p:nvPicPr>
          <p:cNvPr id="4" name="Content Placeholder 3"/>
          <p:cNvPicPr>
            <a:picLocks noGrp="1" noChangeAspect="1"/>
          </p:cNvPicPr>
          <p:nvPr>
            <p:ph idx="1"/>
          </p:nvPr>
        </p:nvPicPr>
        <p:blipFill>
          <a:blip r:embed="rId2"/>
          <a:stretch>
            <a:fillRect/>
          </a:stretch>
        </p:blipFill>
        <p:spPr>
          <a:xfrm>
            <a:off x="1019732" y="1146914"/>
            <a:ext cx="5296848" cy="5265918"/>
          </a:xfrm>
          <a:prstGeom prst="rect">
            <a:avLst/>
          </a:prstGeom>
        </p:spPr>
      </p:pic>
      <p:sp>
        <p:nvSpPr>
          <p:cNvPr id="5" name="TextBox 4"/>
          <p:cNvSpPr txBox="1"/>
          <p:nvPr/>
        </p:nvSpPr>
        <p:spPr>
          <a:xfrm>
            <a:off x="7363326" y="5967663"/>
            <a:ext cx="3990474" cy="369332"/>
          </a:xfrm>
          <a:prstGeom prst="rect">
            <a:avLst/>
          </a:prstGeom>
          <a:noFill/>
        </p:spPr>
        <p:txBody>
          <a:bodyPr wrap="square" rtlCol="0">
            <a:spAutoFit/>
          </a:bodyPr>
          <a:lstStyle/>
          <a:p>
            <a:r>
              <a:rPr lang="en-GB" b="1" dirty="0" smtClean="0"/>
              <a:t>Figure 1: Advanced Oxidation Processes</a:t>
            </a:r>
            <a:endParaRPr lang="en-GB" b="1" dirty="0"/>
          </a:p>
        </p:txBody>
      </p:sp>
      <p:sp>
        <p:nvSpPr>
          <p:cNvPr id="6" name="TextBox 5"/>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7" name="TextBox 6"/>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8" name="Slide Number Placeholder 7"/>
          <p:cNvSpPr>
            <a:spLocks noGrp="1"/>
          </p:cNvSpPr>
          <p:nvPr>
            <p:ph type="sldNum" sz="quarter" idx="12"/>
          </p:nvPr>
        </p:nvSpPr>
        <p:spPr/>
        <p:txBody>
          <a:bodyPr/>
          <a:lstStyle/>
          <a:p>
            <a:fld id="{79B92A37-7A12-42FC-AC47-7EAC797A1E39}" type="slidenum">
              <a:rPr lang="en-GB" smtClean="0"/>
              <a:t>4</a:t>
            </a:fld>
            <a:endParaRPr lang="en-GB"/>
          </a:p>
        </p:txBody>
      </p:sp>
    </p:spTree>
    <p:extLst>
      <p:ext uri="{BB962C8B-B14F-4D97-AF65-F5344CB8AC3E}">
        <p14:creationId xmlns:p14="http://schemas.microsoft.com/office/powerpoint/2010/main" val="2407329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726"/>
            <a:ext cx="10515600" cy="838033"/>
          </a:xfrm>
        </p:spPr>
        <p:txBody>
          <a:bodyPr/>
          <a:lstStyle/>
          <a:p>
            <a:r>
              <a:rPr lang="en-GB" b="1" dirty="0" smtClean="0"/>
              <a:t>Introduction</a:t>
            </a:r>
            <a:endParaRPr lang="en-GB" b="1" dirty="0"/>
          </a:p>
        </p:txBody>
      </p:sp>
      <p:sp>
        <p:nvSpPr>
          <p:cNvPr id="3" name="Content Placeholder 2"/>
          <p:cNvSpPr>
            <a:spLocks noGrp="1"/>
          </p:cNvSpPr>
          <p:nvPr>
            <p:ph idx="1"/>
          </p:nvPr>
        </p:nvSpPr>
        <p:spPr>
          <a:xfrm>
            <a:off x="838200" y="1211012"/>
            <a:ext cx="11061032" cy="5827462"/>
          </a:xfrm>
        </p:spPr>
        <p:txBody>
          <a:bodyPr vert="horz" lIns="91440" tIns="45720" rIns="91440" bIns="45720" rtlCol="0">
            <a:normAutofit/>
          </a:bodyPr>
          <a:lstStyle/>
          <a:p>
            <a:pPr>
              <a:lnSpc>
                <a:spcPct val="100000"/>
              </a:lnSpc>
            </a:pPr>
            <a:r>
              <a:rPr lang="en-GB" sz="2600" dirty="0"/>
              <a:t>Heterogeneous photocatalysis is one such AOP which involved the use of a catalyst material (usually a semi conductor material) that is in a different phase than the substance to be treated.</a:t>
            </a:r>
          </a:p>
          <a:p>
            <a:pPr>
              <a:lnSpc>
                <a:spcPct val="100000"/>
              </a:lnSpc>
            </a:pPr>
            <a:r>
              <a:rPr lang="en-GB" sz="2600" dirty="0"/>
              <a:t>It is a very efficient treatment technique which can degrade MB by generation of reactive oxygen species (ROS) such as hydroxyl radicals (•OH) which interact with the MB in a repeated cascade of reactions, breaking it down into less harmful intermediated and finally into simple compounds such as  CO</a:t>
            </a:r>
            <a:r>
              <a:rPr lang="en-GB" sz="2600" baseline="-25000" dirty="0"/>
              <a:t>2</a:t>
            </a:r>
            <a:r>
              <a:rPr lang="en-GB" sz="2600" dirty="0"/>
              <a:t> and H</a:t>
            </a:r>
            <a:r>
              <a:rPr lang="en-GB" sz="2600" baseline="-25000" dirty="0"/>
              <a:t>2</a:t>
            </a:r>
            <a:r>
              <a:rPr lang="en-GB" sz="2600" dirty="0"/>
              <a:t>O.</a:t>
            </a:r>
          </a:p>
          <a:p>
            <a:pPr>
              <a:lnSpc>
                <a:spcPct val="100000"/>
              </a:lnSpc>
            </a:pPr>
            <a:r>
              <a:rPr lang="en-GB" sz="2600" dirty="0"/>
              <a:t>Many different semiconductor materials such as ZnO, </a:t>
            </a:r>
            <a:r>
              <a:rPr lang="en-GB" sz="2600" dirty="0" err="1"/>
              <a:t>TiO</a:t>
            </a:r>
            <a:r>
              <a:rPr lang="en-GB" sz="2600" dirty="0"/>
              <a:t> and </a:t>
            </a:r>
            <a:r>
              <a:rPr lang="en-GB" sz="2600" dirty="0" err="1"/>
              <a:t>MgO</a:t>
            </a:r>
            <a:r>
              <a:rPr lang="en-GB" sz="2600" dirty="0"/>
              <a:t> have been explored for use in heterogeneous photocatalytic processes and have displayed reasonable efficiencies. However, there is still need to explore more materials for more efficient photocatalytic activity.</a:t>
            </a:r>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5</a:t>
            </a:fld>
            <a:endParaRPr lang="en-GB"/>
          </a:p>
        </p:txBody>
      </p:sp>
    </p:spTree>
    <p:extLst>
      <p:ext uri="{BB962C8B-B14F-4D97-AF65-F5344CB8AC3E}">
        <p14:creationId xmlns:p14="http://schemas.microsoft.com/office/powerpoint/2010/main" val="420879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Introduction</a:t>
            </a:r>
            <a:endParaRPr lang="en-GB" b="1" dirty="0"/>
          </a:p>
        </p:txBody>
      </p:sp>
      <p:sp>
        <p:nvSpPr>
          <p:cNvPr id="3" name="Content Placeholder 2"/>
          <p:cNvSpPr>
            <a:spLocks noGrp="1"/>
          </p:cNvSpPr>
          <p:nvPr>
            <p:ph idx="1"/>
          </p:nvPr>
        </p:nvSpPr>
        <p:spPr>
          <a:xfrm>
            <a:off x="838200" y="1150854"/>
            <a:ext cx="11061032" cy="5827462"/>
          </a:xfrm>
        </p:spPr>
        <p:txBody>
          <a:bodyPr vert="horz" lIns="91440" tIns="45720" rIns="91440" bIns="45720" rtlCol="0">
            <a:normAutofit/>
          </a:bodyPr>
          <a:lstStyle/>
          <a:p>
            <a:pPr>
              <a:lnSpc>
                <a:spcPct val="100000"/>
              </a:lnSpc>
            </a:pPr>
            <a:r>
              <a:rPr lang="en-GB" sz="2600" dirty="0"/>
              <a:t>In this study, we synthesized a </a:t>
            </a:r>
            <a:r>
              <a:rPr lang="en-GB" sz="2600" dirty="0" err="1"/>
              <a:t>ZnO@MgO</a:t>
            </a:r>
            <a:r>
              <a:rPr lang="en-GB" sz="2600" dirty="0"/>
              <a:t> core-shell nanocomposite material and applied it for photocatalytic degradation of a MB.</a:t>
            </a:r>
            <a:endParaRPr lang="en-GB" sz="2600"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6</a:t>
            </a:fld>
            <a:endParaRPr lang="en-GB"/>
          </a:p>
        </p:txBody>
      </p:sp>
    </p:spTree>
    <p:extLst>
      <p:ext uri="{BB962C8B-B14F-4D97-AF65-F5344CB8AC3E}">
        <p14:creationId xmlns:p14="http://schemas.microsoft.com/office/powerpoint/2010/main" val="71780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extLst>
              <a:ext uri="{28A0092B-C50C-407E-A947-70E740481C1C}">
                <a14:useLocalDpi xmlns:a14="http://schemas.microsoft.com/office/drawing/2010/main" val="0"/>
              </a:ext>
            </a:extLst>
          </a:blip>
          <a:srcRect t="3313" r="10424" b="23050"/>
          <a:stretch/>
        </p:blipFill>
        <p:spPr bwMode="auto">
          <a:xfrm>
            <a:off x="1491247" y="1438664"/>
            <a:ext cx="9209506" cy="505000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12821"/>
            <a:ext cx="10515600" cy="838033"/>
          </a:xfrm>
        </p:spPr>
        <p:txBody>
          <a:bodyPr/>
          <a:lstStyle/>
          <a:p>
            <a:r>
              <a:rPr lang="en-GB" b="1" dirty="0" smtClean="0"/>
              <a:t>Experimental Methods</a:t>
            </a:r>
            <a:endParaRPr lang="en-GB" b="1" dirty="0"/>
          </a:p>
        </p:txBody>
      </p:sp>
      <p:sp>
        <p:nvSpPr>
          <p:cNvPr id="3" name="Content Placeholder 2"/>
          <p:cNvSpPr>
            <a:spLocks noGrp="1"/>
          </p:cNvSpPr>
          <p:nvPr>
            <p:ph idx="1"/>
          </p:nvPr>
        </p:nvSpPr>
        <p:spPr>
          <a:xfrm>
            <a:off x="838200" y="1150854"/>
            <a:ext cx="11061032" cy="5827462"/>
          </a:xfrm>
        </p:spPr>
        <p:txBody>
          <a:bodyPr>
            <a:normAutofit/>
          </a:bodyPr>
          <a:lstStyle/>
          <a:p>
            <a:r>
              <a:rPr lang="en-GB" b="1" u="sng" dirty="0" smtClean="0"/>
              <a:t>PHOTOCATALYST SYNTHESIS</a:t>
            </a:r>
          </a:p>
          <a:p>
            <a:endParaRPr lang="en-GB" u="sng"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7</a:t>
            </a:fld>
            <a:endParaRPr lang="en-GB"/>
          </a:p>
        </p:txBody>
      </p:sp>
      <p:sp>
        <p:nvSpPr>
          <p:cNvPr id="8" name="TextBox 7"/>
          <p:cNvSpPr txBox="1"/>
          <p:nvPr/>
        </p:nvSpPr>
        <p:spPr>
          <a:xfrm>
            <a:off x="2596816" y="5187085"/>
            <a:ext cx="3771900" cy="369332"/>
          </a:xfrm>
          <a:prstGeom prst="rect">
            <a:avLst/>
          </a:prstGeom>
          <a:noFill/>
        </p:spPr>
        <p:txBody>
          <a:bodyPr wrap="square" rtlCol="0">
            <a:spAutoFit/>
          </a:bodyPr>
          <a:lstStyle/>
          <a:p>
            <a:r>
              <a:rPr lang="en-GB" b="1" dirty="0" smtClean="0"/>
              <a:t>Figure 2: Catalyst synthesis procedure</a:t>
            </a:r>
            <a:endParaRPr lang="en-GB" b="1" dirty="0"/>
          </a:p>
        </p:txBody>
      </p:sp>
    </p:spTree>
    <p:extLst>
      <p:ext uri="{BB962C8B-B14F-4D97-AF65-F5344CB8AC3E}">
        <p14:creationId xmlns:p14="http://schemas.microsoft.com/office/powerpoint/2010/main" val="365381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Experimental Methods</a:t>
            </a:r>
            <a:endParaRPr lang="en-GB" b="1" dirty="0"/>
          </a:p>
        </p:txBody>
      </p:sp>
      <p:sp>
        <p:nvSpPr>
          <p:cNvPr id="3" name="Content Placeholder 2"/>
          <p:cNvSpPr>
            <a:spLocks noGrp="1"/>
          </p:cNvSpPr>
          <p:nvPr>
            <p:ph idx="1"/>
          </p:nvPr>
        </p:nvSpPr>
        <p:spPr>
          <a:xfrm>
            <a:off x="838200" y="1150854"/>
            <a:ext cx="11061032" cy="5827462"/>
          </a:xfrm>
        </p:spPr>
        <p:txBody>
          <a:bodyPr vert="horz" lIns="91440" tIns="45720" rIns="91440" bIns="45720" rtlCol="0">
            <a:normAutofit/>
          </a:bodyPr>
          <a:lstStyle/>
          <a:p>
            <a:pPr>
              <a:lnSpc>
                <a:spcPct val="100000"/>
              </a:lnSpc>
            </a:pPr>
            <a:r>
              <a:rPr lang="en-GB" sz="2600" b="1" u="sng" dirty="0"/>
              <a:t>STATISTICAL ANALYSIS</a:t>
            </a:r>
          </a:p>
          <a:p>
            <a:pPr>
              <a:lnSpc>
                <a:spcPct val="100000"/>
              </a:lnSpc>
            </a:pPr>
            <a:r>
              <a:rPr lang="en-US" sz="2600" dirty="0"/>
              <a:t>The experimental design and optimization of parameters was done in design expert 13 software using a box-</a:t>
            </a:r>
            <a:r>
              <a:rPr lang="en-US" sz="2600" dirty="0" err="1"/>
              <a:t>behnken</a:t>
            </a:r>
            <a:r>
              <a:rPr lang="en-US" sz="2600" dirty="0"/>
              <a:t> design (BBD). </a:t>
            </a:r>
          </a:p>
          <a:p>
            <a:pPr>
              <a:lnSpc>
                <a:spcPct val="100000"/>
              </a:lnSpc>
            </a:pPr>
            <a:r>
              <a:rPr lang="en-US" sz="2600" dirty="0"/>
              <a:t>The BBD was used to study the effects of four independent variables i.e.; A (dye concentration), B (catalyst dose), C (pH) &amp; D (time) on MB dye removal. </a:t>
            </a:r>
            <a:endParaRPr lang="en-GB" sz="2600"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8</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946902356"/>
              </p:ext>
            </p:extLst>
          </p:nvPr>
        </p:nvGraphicFramePr>
        <p:xfrm>
          <a:off x="1237249" y="3692009"/>
          <a:ext cx="6980319" cy="2730500"/>
        </p:xfrm>
        <a:graphic>
          <a:graphicData uri="http://schemas.openxmlformats.org/drawingml/2006/table">
            <a:tbl>
              <a:tblPr firstRow="1" firstCol="1" bandRow="1">
                <a:tableStyleId>{21E4AEA4-8DFA-4A89-87EB-49C32662AFE0}</a:tableStyleId>
              </a:tblPr>
              <a:tblGrid>
                <a:gridCol w="2096435"/>
                <a:gridCol w="966366"/>
                <a:gridCol w="966366"/>
                <a:gridCol w="911296"/>
                <a:gridCol w="1019928"/>
                <a:gridCol w="1019928"/>
              </a:tblGrid>
              <a:tr h="357140">
                <a:tc rowSpan="4">
                  <a:txBody>
                    <a:bodyPr/>
                    <a:lstStyle/>
                    <a:p>
                      <a:pPr algn="ctr">
                        <a:lnSpc>
                          <a:spcPct val="150000"/>
                        </a:lnSpc>
                        <a:spcAft>
                          <a:spcPts val="0"/>
                        </a:spcAft>
                      </a:pPr>
                      <a:r>
                        <a:rPr lang="en-GB" sz="1600" dirty="0">
                          <a:effectLst/>
                        </a:rPr>
                        <a:t> </a:t>
                      </a:r>
                    </a:p>
                    <a:p>
                      <a:pPr algn="ctr">
                        <a:lnSpc>
                          <a:spcPct val="150000"/>
                        </a:lnSpc>
                        <a:spcAft>
                          <a:spcPts val="0"/>
                        </a:spcAft>
                      </a:pPr>
                      <a:r>
                        <a:rPr lang="en-GB" sz="1600" dirty="0">
                          <a:effectLst/>
                        </a:rPr>
                        <a:t>Variable name</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rowSpan="4">
                  <a:txBody>
                    <a:bodyPr/>
                    <a:lstStyle/>
                    <a:p>
                      <a:pPr algn="ctr">
                        <a:lnSpc>
                          <a:spcPct val="150000"/>
                        </a:lnSpc>
                        <a:spcAft>
                          <a:spcPts val="0"/>
                        </a:spcAft>
                      </a:pPr>
                      <a:r>
                        <a:rPr lang="en-GB" sz="1600">
                          <a:effectLst/>
                        </a:rPr>
                        <a:t> </a:t>
                      </a:r>
                    </a:p>
                    <a:p>
                      <a:pPr algn="ctr">
                        <a:lnSpc>
                          <a:spcPct val="150000"/>
                        </a:lnSpc>
                        <a:spcAft>
                          <a:spcPts val="0"/>
                        </a:spcAft>
                      </a:pPr>
                      <a:r>
                        <a:rPr lang="en-GB" sz="1600">
                          <a:effectLst/>
                        </a:rPr>
                        <a:t>Symbol</a:t>
                      </a:r>
                    </a:p>
                    <a:p>
                      <a:pPr algn="ctr">
                        <a:lnSpc>
                          <a:spcPct val="150000"/>
                        </a:lnSpc>
                        <a:spcAft>
                          <a:spcPts val="0"/>
                        </a:spcAft>
                      </a:pPr>
                      <a:r>
                        <a:rPr lang="en-GB" sz="1600">
                          <a:effectLst/>
                        </a:rPr>
                        <a:t> </a:t>
                      </a:r>
                    </a:p>
                    <a:p>
                      <a:pPr algn="ctr">
                        <a:lnSpc>
                          <a:spcPct val="150000"/>
                        </a:lnSpc>
                        <a:spcAft>
                          <a:spcPts val="0"/>
                        </a:spcAft>
                      </a:pPr>
                      <a:r>
                        <a:rPr lang="en-GB" sz="1600">
                          <a:effectLst/>
                        </a:rPr>
                        <a:t> </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rowSpan="4">
                  <a:txBody>
                    <a:bodyPr/>
                    <a:lstStyle/>
                    <a:p>
                      <a:pPr algn="ctr">
                        <a:lnSpc>
                          <a:spcPct val="150000"/>
                        </a:lnSpc>
                        <a:spcAft>
                          <a:spcPts val="0"/>
                        </a:spcAft>
                      </a:pPr>
                      <a:r>
                        <a:rPr lang="en-GB" sz="1600" dirty="0">
                          <a:effectLst/>
                        </a:rPr>
                        <a:t> </a:t>
                      </a:r>
                    </a:p>
                    <a:p>
                      <a:pPr algn="ctr">
                        <a:lnSpc>
                          <a:spcPct val="150000"/>
                        </a:lnSpc>
                        <a:spcAft>
                          <a:spcPts val="0"/>
                        </a:spcAft>
                      </a:pPr>
                      <a:r>
                        <a:rPr lang="en-GB" sz="1600" dirty="0">
                          <a:effectLst/>
                        </a:rPr>
                        <a:t>Units</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Low</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Mid</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High</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264273">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gn="ctr">
                        <a:lnSpc>
                          <a:spcPct val="150000"/>
                        </a:lnSpc>
                        <a:spcAft>
                          <a:spcPts val="0"/>
                        </a:spcAft>
                      </a:pPr>
                      <a:r>
                        <a:rPr lang="en-GB" sz="1600">
                          <a:effectLst/>
                        </a:rPr>
                        <a:t>Coded</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r>
              <a:tr h="26427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50000"/>
                        </a:lnSpc>
                        <a:spcAft>
                          <a:spcPts val="0"/>
                        </a:spcAft>
                      </a:pPr>
                      <a:r>
                        <a:rPr lang="en-GB" sz="1600">
                          <a:effectLst/>
                        </a:rPr>
                        <a:t>-1</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359213">
                <a:tc vMerge="1">
                  <a:txBody>
                    <a:bodyPr/>
                    <a:lstStyle/>
                    <a:p>
                      <a:endParaRPr lang="en-GB"/>
                    </a:p>
                  </a:txBody>
                  <a:tcPr/>
                </a:tc>
                <a:tc vMerge="1">
                  <a:txBody>
                    <a:bodyPr/>
                    <a:lstStyle/>
                    <a:p>
                      <a:endParaRPr lang="en-GB"/>
                    </a:p>
                  </a:txBody>
                  <a:tcPr/>
                </a:tc>
                <a:tc vMerge="1">
                  <a:txBody>
                    <a:bodyPr/>
                    <a:lstStyle/>
                    <a:p>
                      <a:endParaRPr lang="en-GB"/>
                    </a:p>
                  </a:txBody>
                  <a:tcPr/>
                </a:tc>
                <a:tc gridSpan="3">
                  <a:txBody>
                    <a:bodyPr/>
                    <a:lstStyle/>
                    <a:p>
                      <a:pPr algn="ctr">
                        <a:lnSpc>
                          <a:spcPct val="150000"/>
                        </a:lnSpc>
                        <a:spcAft>
                          <a:spcPts val="0"/>
                        </a:spcAft>
                      </a:pPr>
                      <a:r>
                        <a:rPr lang="en-GB" sz="1600">
                          <a:effectLst/>
                        </a:rPr>
                        <a:t>Actual</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hMerge="1">
                  <a:txBody>
                    <a:bodyPr/>
                    <a:lstStyle/>
                    <a:p>
                      <a:endParaRPr lang="en-GB"/>
                    </a:p>
                  </a:txBody>
                  <a:tcPr/>
                </a:tc>
              </a:tr>
              <a:tr h="264273">
                <a:tc>
                  <a:txBody>
                    <a:bodyPr/>
                    <a:lstStyle/>
                    <a:p>
                      <a:pPr algn="ctr">
                        <a:lnSpc>
                          <a:spcPct val="150000"/>
                        </a:lnSpc>
                        <a:spcAft>
                          <a:spcPts val="0"/>
                        </a:spcAft>
                      </a:pPr>
                      <a:r>
                        <a:rPr lang="en-GB" sz="1600">
                          <a:effectLst/>
                        </a:rPr>
                        <a:t>Dye Concentration</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A</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mg/L</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55</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100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264273">
                <a:tc>
                  <a:txBody>
                    <a:bodyPr/>
                    <a:lstStyle/>
                    <a:p>
                      <a:pPr algn="ctr">
                        <a:lnSpc>
                          <a:spcPct val="150000"/>
                        </a:lnSpc>
                        <a:spcAft>
                          <a:spcPts val="0"/>
                        </a:spcAft>
                      </a:pPr>
                      <a:r>
                        <a:rPr lang="en-GB" sz="1600">
                          <a:effectLst/>
                        </a:rPr>
                        <a:t>Catalyst Dose</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B</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mg/L</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100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550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1000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264273">
                <a:tc>
                  <a:txBody>
                    <a:bodyPr/>
                    <a:lstStyle/>
                    <a:p>
                      <a:pPr algn="ctr">
                        <a:lnSpc>
                          <a:spcPct val="150000"/>
                        </a:lnSpc>
                        <a:spcAft>
                          <a:spcPts val="0"/>
                        </a:spcAft>
                      </a:pPr>
                      <a:r>
                        <a:rPr lang="en-GB" sz="1600">
                          <a:effectLst/>
                        </a:rPr>
                        <a:t>pH</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C</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3</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6.5</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264273">
                <a:tc>
                  <a:txBody>
                    <a:bodyPr/>
                    <a:lstStyle/>
                    <a:p>
                      <a:pPr algn="ctr">
                        <a:lnSpc>
                          <a:spcPct val="150000"/>
                        </a:lnSpc>
                        <a:spcAft>
                          <a:spcPts val="0"/>
                        </a:spcAft>
                      </a:pPr>
                      <a:r>
                        <a:rPr lang="en-GB" sz="1600">
                          <a:effectLst/>
                        </a:rPr>
                        <a:t>Time</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D</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dirty="0">
                          <a:effectLst/>
                        </a:rPr>
                        <a:t>minutes</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60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a:effectLst/>
                        </a:rPr>
                        <a:t>120</a:t>
                      </a:r>
                      <a:endParaRPr lang="en-GB"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600" dirty="0">
                          <a:effectLst/>
                        </a:rPr>
                        <a:t>180</a:t>
                      </a:r>
                      <a:endParaRPr lang="en-GB"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10693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1"/>
            <a:ext cx="10515600" cy="838033"/>
          </a:xfrm>
        </p:spPr>
        <p:txBody>
          <a:bodyPr/>
          <a:lstStyle/>
          <a:p>
            <a:r>
              <a:rPr lang="en-GB" b="1" dirty="0" smtClean="0"/>
              <a:t>Experimental Methods</a:t>
            </a:r>
            <a:endParaRPr lang="en-GB" b="1" dirty="0"/>
          </a:p>
        </p:txBody>
      </p:sp>
      <p:sp>
        <p:nvSpPr>
          <p:cNvPr id="3" name="Content Placeholder 2"/>
          <p:cNvSpPr>
            <a:spLocks noGrp="1"/>
          </p:cNvSpPr>
          <p:nvPr>
            <p:ph idx="1"/>
          </p:nvPr>
        </p:nvSpPr>
        <p:spPr>
          <a:xfrm>
            <a:off x="838200" y="1150854"/>
            <a:ext cx="11061032" cy="5827462"/>
          </a:xfrm>
        </p:spPr>
        <p:txBody>
          <a:bodyPr vert="horz" lIns="91440" tIns="45720" rIns="91440" bIns="45720" rtlCol="0">
            <a:normAutofit/>
          </a:bodyPr>
          <a:lstStyle/>
          <a:p>
            <a:pPr>
              <a:lnSpc>
                <a:spcPct val="100000"/>
              </a:lnSpc>
            </a:pPr>
            <a:r>
              <a:rPr lang="en-US" sz="2600" dirty="0"/>
              <a:t>To verify the adequacy of the generated model and each of the independent variables, analysis of variables (ANOVA) was done, and the significance of each parameter was denoted by a p-value less than 0.05. The model significance was also verified using the coefficient of determination (R2) values. Once the model was verified, optimization of parameters was done using numerical optimization and the degradation kinetics were studied.</a:t>
            </a:r>
          </a:p>
          <a:p>
            <a:pPr>
              <a:lnSpc>
                <a:spcPct val="100000"/>
              </a:lnSpc>
            </a:pPr>
            <a:endParaRPr lang="en-GB" sz="2600" b="1" u="sng" dirty="0" smtClean="0"/>
          </a:p>
          <a:p>
            <a:pPr>
              <a:lnSpc>
                <a:spcPct val="100000"/>
              </a:lnSpc>
            </a:pPr>
            <a:r>
              <a:rPr lang="en-GB" sz="2600" b="1" u="sng" dirty="0" smtClean="0"/>
              <a:t>DEGRADATION </a:t>
            </a:r>
            <a:r>
              <a:rPr lang="en-GB" sz="2600" b="1" u="sng" dirty="0"/>
              <a:t>EXPERIMENTS</a:t>
            </a:r>
          </a:p>
          <a:p>
            <a:pPr>
              <a:lnSpc>
                <a:spcPct val="100000"/>
              </a:lnSpc>
            </a:pPr>
            <a:r>
              <a:rPr lang="en-US" sz="2600" dirty="0"/>
              <a:t>The photocatalytic degradation experiments involved the dilution of an MB stock solution to the desired concentration and adjusting the pH by adding </a:t>
            </a:r>
            <a:r>
              <a:rPr lang="en-US" sz="2600" dirty="0" err="1"/>
              <a:t>NaOH</a:t>
            </a:r>
            <a:r>
              <a:rPr lang="en-US" sz="2600" dirty="0"/>
              <a:t> or H2SO4 until the desired pH was achieved. </a:t>
            </a:r>
          </a:p>
          <a:p>
            <a:pPr>
              <a:lnSpc>
                <a:spcPct val="100000"/>
              </a:lnSpc>
            </a:pPr>
            <a:endParaRPr lang="en-GB" sz="2600" dirty="0"/>
          </a:p>
          <a:p>
            <a:pPr>
              <a:lnSpc>
                <a:spcPct val="100000"/>
              </a:lnSpc>
            </a:pPr>
            <a:endParaRPr lang="en-GB" sz="2600" dirty="0"/>
          </a:p>
        </p:txBody>
      </p:sp>
      <p:sp>
        <p:nvSpPr>
          <p:cNvPr id="4" name="TextBox 3"/>
          <p:cNvSpPr txBox="1"/>
          <p:nvPr/>
        </p:nvSpPr>
        <p:spPr>
          <a:xfrm>
            <a:off x="0" y="6488668"/>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5" name="TextBox 4"/>
          <p:cNvSpPr txBox="1"/>
          <p:nvPr/>
        </p:nvSpPr>
        <p:spPr>
          <a:xfrm>
            <a:off x="0" y="0"/>
            <a:ext cx="12192000" cy="369332"/>
          </a:xfrm>
          <a:prstGeom prst="rect">
            <a:avLst/>
          </a:prstGeom>
          <a:solidFill>
            <a:schemeClr val="accent2">
              <a:lumMod val="40000"/>
              <a:lumOff val="60000"/>
            </a:schemeClr>
          </a:solidFill>
        </p:spPr>
        <p:txBody>
          <a:bodyPr wrap="square" rtlCol="0">
            <a:spAutoFit/>
          </a:bodyPr>
          <a:lstStyle>
            <a:defPPr>
              <a:defRPr lang="en-US"/>
            </a:defPPr>
          </a:lstStyle>
          <a:p>
            <a:endParaRPr lang="en-GB" dirty="0"/>
          </a:p>
        </p:txBody>
      </p:sp>
      <p:sp>
        <p:nvSpPr>
          <p:cNvPr id="6" name="Slide Number Placeholder 5"/>
          <p:cNvSpPr>
            <a:spLocks noGrp="1"/>
          </p:cNvSpPr>
          <p:nvPr>
            <p:ph type="sldNum" sz="quarter" idx="12"/>
          </p:nvPr>
        </p:nvSpPr>
        <p:spPr/>
        <p:txBody>
          <a:bodyPr/>
          <a:lstStyle/>
          <a:p>
            <a:fld id="{79B92A37-7A12-42FC-AC47-7EAC797A1E39}" type="slidenum">
              <a:rPr lang="en-GB" smtClean="0"/>
              <a:t>9</a:t>
            </a:fld>
            <a:endParaRPr lang="en-GB"/>
          </a:p>
        </p:txBody>
      </p:sp>
    </p:spTree>
    <p:extLst>
      <p:ext uri="{BB962C8B-B14F-4D97-AF65-F5344CB8AC3E}">
        <p14:creationId xmlns:p14="http://schemas.microsoft.com/office/powerpoint/2010/main" val="590373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1715</Words>
  <Application>Microsoft Office PowerPoint</Application>
  <PresentationFormat>Widescreen</PresentationFormat>
  <Paragraphs>353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DengXian</vt:lpstr>
      <vt:lpstr>Palatino Linotype</vt:lpstr>
      <vt:lpstr>Times New Roman</vt:lpstr>
      <vt:lpstr>Office Theme</vt:lpstr>
      <vt:lpstr>  Synthesis and Application of Magnesium-based Nanoparticles for Photocatalytic Degradation of Methylene Blue in Aqueous Solution: Optimization and Kinetic Modelling </vt:lpstr>
      <vt:lpstr>Introduction</vt:lpstr>
      <vt:lpstr>Introduction</vt:lpstr>
      <vt:lpstr>Introduction</vt:lpstr>
      <vt:lpstr>Introduction</vt:lpstr>
      <vt:lpstr>Introduction</vt:lpstr>
      <vt:lpstr>Experimental Methods</vt:lpstr>
      <vt:lpstr>Experimental Methods</vt:lpstr>
      <vt:lpstr>Experimental Methods</vt:lpstr>
      <vt:lpstr>Experimental Methods</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References</vt:lpstr>
      <vt:lpstr>References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Application of Magnesium-based Nanoparticles for Photocatalytic Degradation of Methylene Blue in Aqueous Solution: Optimization and Kinetic Modelling</dc:title>
  <dc:creator>Microsoft account</dc:creator>
  <cp:lastModifiedBy>Microsoft account</cp:lastModifiedBy>
  <cp:revision>22</cp:revision>
  <dcterms:created xsi:type="dcterms:W3CDTF">2023-04-14T10:19:00Z</dcterms:created>
  <dcterms:modified xsi:type="dcterms:W3CDTF">2023-04-14T14:20:49Z</dcterms:modified>
</cp:coreProperties>
</file>