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16" r:id="rId3"/>
    <p:sldId id="272" r:id="rId4"/>
    <p:sldId id="285" r:id="rId5"/>
    <p:sldId id="320" r:id="rId6"/>
    <p:sldId id="257" r:id="rId7"/>
    <p:sldId id="269" r:id="rId8"/>
    <p:sldId id="270" r:id="rId9"/>
    <p:sldId id="291" r:id="rId10"/>
    <p:sldId id="292" r:id="rId11"/>
    <p:sldId id="293" r:id="rId12"/>
    <p:sldId id="294" r:id="rId13"/>
    <p:sldId id="319" r:id="rId14"/>
    <p:sldId id="295" r:id="rId15"/>
    <p:sldId id="317" r:id="rId16"/>
    <p:sldId id="296" r:id="rId17"/>
    <p:sldId id="297" r:id="rId18"/>
    <p:sldId id="298" r:id="rId19"/>
    <p:sldId id="318" r:id="rId20"/>
    <p:sldId id="321" r:id="rId21"/>
    <p:sldId id="322" r:id="rId22"/>
  </p:sldIdLst>
  <p:sldSz cx="12192000" cy="6858000"/>
  <p:notesSz cx="6858000" cy="9144000"/>
  <p:defaultTextStyle>
    <a:defPPr>
      <a:defRPr lang="en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8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B1D64-DD0B-453A-8227-C51D3C79E0BE}" type="datetimeFigureOut">
              <a:rPr lang="en-ZW" smtClean="0"/>
              <a:t>15 Apr,2023</a:t>
            </a:fld>
            <a:endParaRPr lang="en-Z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A7387-0902-4CD6-8BB2-296AD0758759}" type="slidenum">
              <a:rPr lang="en-ZW" smtClean="0"/>
              <a:t>‹#›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47347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17E4-544C-854F-80F1-3CC76B70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53C69-D16A-D741-968F-F8692D770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7C33C-A97D-854D-A239-4ED3FE19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26A1-813A-1043-9B94-A803A264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E5A48-2B29-F04F-A54E-294CEE5F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73234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E8DA-20FF-2A4C-B495-C288B90E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0C46F-0482-8049-B3D5-18203F912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723D8-8B55-F840-9167-180C6D85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5D5AF-F5FD-6040-BE22-5135B9598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31C1-AAF9-9B43-AD96-2272D562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03946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FE863-EE33-AA43-BE9C-0DDA013E0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3D137-4271-3349-BB7A-B9EC49C43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9F8FF-7FD4-3D47-9C77-92E39514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73E76-C283-3E4E-A09C-0C3F2CF8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9814E-C413-FB4C-9152-00C1E13F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59117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F8EAD-06CD-F14A-A5A1-523F4C01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6EB71-7D21-874C-8830-F397FD24C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BDBD6-2687-5449-8928-D4F61618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A2246-48EF-B844-BA81-342D758D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53604-74B8-434B-8549-8368C3B5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366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AD35-6F12-E340-8D9A-AA7030D9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7896C-D37C-CF4D-814E-36B431DFB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B096B-3361-6E43-9EB9-A88D0497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7BFD2-235A-7840-B650-1A17A8ACE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73B0A-808D-FD44-8E1A-43FA0C20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950706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5BC30-A62C-2A4C-8028-9B54294F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79D7-276B-CB43-8D13-458514B72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FC564-6768-564E-8E86-78F1243DD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04BF5-AACC-554F-B2F9-69D996C1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4EEFA-FC0A-374C-ABBD-32F8C9EC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97535-D299-9545-BA44-BE48CC79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60623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792B-38EC-7043-A22C-5AF9B2A0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276CE-B1D0-9048-B906-5AEBBA643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EE368-9E27-9E48-A5F0-019C325BB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19F51-05BD-7D4A-80C1-47E5AE6CE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32CBF-3BA5-4540-83EA-A2E057AA2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544B7-F9CE-5649-934B-8D77E0826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FF19E-8272-BB40-87A4-9AF38041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6E887-3A7F-D441-8577-4BB0FDFC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85525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0D91F-D8D0-7045-93BC-97FFDE88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7DF75-C19C-A841-A349-E31889A6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665C1-9449-B543-8DEB-E332F0A9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BEFDC-FCA8-224A-A97A-A6BE55EE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56087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E1BAE-19D7-E04A-B698-47E3D75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6F3A47-AE1A-7749-9869-A6F5287F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962AC-64FA-1C4A-B4E1-AFCE7D6C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8883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79CE-849B-BC40-BDF5-5C74E04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0673-8427-8148-8DA3-5BF7DB984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F741E-07DE-2348-832C-DB7E07B3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FA74D9-182C-9949-A4F9-4FA19E07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4853F-F5F8-F345-8151-BC00E921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A9FC5-92E0-E145-B874-FB52F5C3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391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CF0C-13C7-564A-A31A-1887E158C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1409EB-A914-0D46-B771-A1C6CA076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5D960-77DB-6F45-B781-15064C9CA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5EE9B-1756-4F44-A0EC-E7E95FDF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DD2A5-416C-B342-970C-E12689916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904AB-C5EF-2943-98AA-18F594E7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903900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E8F199-7F7B-E74A-B0F8-5C9A2557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2A186-8703-A540-B431-BE1DD3F05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A0EEC-196D-8143-9916-532683FD4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74EAC-97C0-0C42-9A8D-890447C6D423}" type="datetimeFigureOut">
              <a:rPr lang="en-EG" smtClean="0"/>
              <a:t>04/15/2023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31489-B25D-024B-B151-7F855B737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53383-BDD7-574E-9905-50FC8E9C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32717-7F46-104C-AE7E-C7691E9E012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0647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FFB3C1F-67F2-1843-A3D7-1E8EBBB84A06}"/>
              </a:ext>
            </a:extLst>
          </p:cNvPr>
          <p:cNvSpPr txBox="1"/>
          <p:nvPr/>
        </p:nvSpPr>
        <p:spPr>
          <a:xfrm>
            <a:off x="0" y="255183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Fabrication of aluminum-based hybrid nanocomposite for photocatalytic degradation of methylene blue dye: A techno-economic approach</a:t>
            </a:r>
            <a:endParaRPr lang="en-EG" sz="3600" b="1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DE36BDA-E5D8-7507-5EC4-2711B36BA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69514"/>
            <a:ext cx="116761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Samuel Demarema 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Amal Abdelhaleem 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Shinichi Ookawara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Mahmoud Nasr </a:t>
            </a:r>
            <a:r>
              <a:rPr kumimoji="0" lang="en-US" altLang="en-US" sz="24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A07ADB-9CB2-6EF6-ACB8-20FFAF33C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00511"/>
            <a:ext cx="119898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30000" dirty="0">
              <a:ln>
                <a:noFill/>
              </a:ln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Engineering Department, Egypt-Japan University of Science and Technology (E-JUST), Alexandria, 21934, 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Egypt </a:t>
            </a: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Egypt;</a:t>
            </a:r>
            <a:r>
              <a:rPr kumimoji="0" lang="en-US" altLang="en-US" sz="1200" b="1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amal.elsonbaty@ejust.edu.eg</a:t>
            </a:r>
            <a:endParaRPr kumimoji="0" lang="en-ZW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Department of Chemical Science and Engineering, Tokyo Institute of Technology, Meguro-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Tokyo, 152-8552, Japan</a:t>
            </a: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ookawara.s.aa@m.titech.ac.jp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ZW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Sanitary Engineering Department, Faculty of Engineering, Alexandria University, Alexandria, 21544, Egypt</a:t>
            </a: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Mahmoud.Nasr@just.edu.eg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ZW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Correspondence: samuel.demarema@ejust.edu.eg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30130E-A88A-B6C8-A980-D7C3D0AD5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"/>
            <a:ext cx="12222579" cy="21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0" y="19126"/>
            <a:ext cx="5936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Initial catalyst tests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8AFBC-E014-E5CB-5B88-FD91E30D41DF}"/>
              </a:ext>
            </a:extLst>
          </p:cNvPr>
          <p:cNvSpPr txBox="1"/>
          <p:nvPr/>
        </p:nvSpPr>
        <p:spPr>
          <a:xfrm>
            <a:off x="112543" y="826853"/>
            <a:ext cx="5219114" cy="363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ontinuum Light"/>
              </a:rPr>
              <a:t>Pure Al</a:t>
            </a:r>
            <a:r>
              <a:rPr lang="en-US" sz="2600" baseline="-25000" dirty="0">
                <a:latin typeface="Continuum Light"/>
              </a:rPr>
              <a:t>2</a:t>
            </a:r>
            <a:r>
              <a:rPr lang="en-US" sz="2600" dirty="0">
                <a:latin typeface="Continuum Light"/>
              </a:rPr>
              <a:t>O</a:t>
            </a:r>
            <a:r>
              <a:rPr lang="en-US" sz="2600" baseline="-25000" dirty="0">
                <a:latin typeface="Continuum Light"/>
              </a:rPr>
              <a:t>3</a:t>
            </a:r>
            <a:r>
              <a:rPr lang="en-US" sz="2600" dirty="0">
                <a:latin typeface="Continuum Light"/>
              </a:rPr>
              <a:t> had photodegradation efficiency of 43,57% whereas Al</a:t>
            </a:r>
            <a:r>
              <a:rPr lang="en-US" sz="2600" baseline="-25000" dirty="0">
                <a:latin typeface="Continuum Light"/>
              </a:rPr>
              <a:t>2</a:t>
            </a:r>
            <a:r>
              <a:rPr lang="en-US" sz="2600" dirty="0">
                <a:latin typeface="Continuum Light"/>
              </a:rPr>
              <a:t>O</a:t>
            </a:r>
            <a:r>
              <a:rPr lang="en-US" sz="2600" baseline="-25000" dirty="0">
                <a:latin typeface="Continuum Light"/>
              </a:rPr>
              <a:t>3</a:t>
            </a:r>
            <a:r>
              <a:rPr lang="en-US" sz="2600" dirty="0">
                <a:latin typeface="Continuum Light"/>
              </a:rPr>
              <a:t>-MgO had 72.72%.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Continuum Light"/>
              </a:rPr>
              <a:t>Al</a:t>
            </a:r>
            <a:r>
              <a:rPr lang="en-US" sz="2600" baseline="-25000" dirty="0">
                <a:latin typeface="Continuum Light"/>
              </a:rPr>
              <a:t>2</a:t>
            </a:r>
            <a:r>
              <a:rPr lang="en-US" sz="2600" dirty="0">
                <a:latin typeface="Continuum Light"/>
              </a:rPr>
              <a:t>O</a:t>
            </a:r>
            <a:r>
              <a:rPr lang="en-US" sz="2600" baseline="-25000" dirty="0">
                <a:latin typeface="Continuum Light"/>
              </a:rPr>
              <a:t>3</a:t>
            </a:r>
            <a:r>
              <a:rPr lang="en-US" sz="2600" dirty="0">
                <a:latin typeface="Continuum Light"/>
              </a:rPr>
              <a:t>-MgO has lower band gap energy than Al</a:t>
            </a:r>
            <a:r>
              <a:rPr lang="en-US" sz="2600" baseline="-25000" dirty="0">
                <a:latin typeface="Continuum Light"/>
              </a:rPr>
              <a:t>2</a:t>
            </a:r>
            <a:r>
              <a:rPr lang="en-US" sz="2600" dirty="0">
                <a:latin typeface="Continuum Light"/>
              </a:rPr>
              <a:t>O</a:t>
            </a:r>
            <a:r>
              <a:rPr lang="en-US" sz="2600" baseline="-25000" dirty="0">
                <a:latin typeface="Continuum Light"/>
              </a:rPr>
              <a:t>3</a:t>
            </a:r>
            <a:r>
              <a:rPr lang="en-US" sz="2600" dirty="0">
                <a:latin typeface="Continuum Light"/>
              </a:rPr>
              <a:t> hence higher photocatalytic activity.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E4A3611-870A-5E4F-376D-2C14A9264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14" y="0"/>
            <a:ext cx="7014505" cy="5983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093FC0-F05D-D55A-3227-14A8426FE1BC}"/>
              </a:ext>
            </a:extLst>
          </p:cNvPr>
          <p:cNvSpPr txBox="1"/>
          <p:nvPr/>
        </p:nvSpPr>
        <p:spPr>
          <a:xfrm>
            <a:off x="4979963" y="5983797"/>
            <a:ext cx="7212037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3. </a:t>
            </a:r>
            <a:r>
              <a:rPr lang="en-US" sz="2200" dirty="0">
                <a:latin typeface="Continuum Light"/>
              </a:rPr>
              <a:t>Initial photocatalyst test</a:t>
            </a:r>
          </a:p>
        </p:txBody>
      </p:sp>
    </p:spTree>
    <p:extLst>
      <p:ext uri="{BB962C8B-B14F-4D97-AF65-F5344CB8AC3E}">
        <p14:creationId xmlns:p14="http://schemas.microsoft.com/office/powerpoint/2010/main" val="337200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diagram, line chart&#10;&#10;Description automatically generated">
            <a:extLst>
              <a:ext uri="{FF2B5EF4-FFF2-40B4-BE49-F238E27FC236}">
                <a16:creationId xmlns:a16="http://schemas.microsoft.com/office/drawing/2014/main" id="{CC04C79F-B9C3-5EF4-E581-FF3639E2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4" y="531533"/>
            <a:ext cx="8020050" cy="5676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CA74FC-AEAC-6F8D-D52C-D9FC8084E873}"/>
              </a:ext>
            </a:extLst>
          </p:cNvPr>
          <p:cNvSpPr txBox="1"/>
          <p:nvPr/>
        </p:nvSpPr>
        <p:spPr>
          <a:xfrm>
            <a:off x="2489981" y="6208433"/>
            <a:ext cx="7212037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4. </a:t>
            </a:r>
            <a:r>
              <a:rPr lang="en-US" sz="2200" dirty="0">
                <a:latin typeface="Continuum Light"/>
              </a:rPr>
              <a:t>Effect of operational parameters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134659" y="-9010"/>
            <a:ext cx="997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Effect of operational parameters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71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319902" y="0"/>
            <a:ext cx="997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Effect of operational parameters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8AFBC-E014-E5CB-5B88-FD91E30D41DF}"/>
              </a:ext>
            </a:extLst>
          </p:cNvPr>
          <p:cNvSpPr txBox="1"/>
          <p:nvPr/>
        </p:nvSpPr>
        <p:spPr>
          <a:xfrm>
            <a:off x="0" y="769441"/>
            <a:ext cx="1219200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Figure 4a shows effect of </a:t>
            </a:r>
            <a:r>
              <a:rPr lang="en-US" sz="2400" dirty="0" err="1">
                <a:latin typeface="Continuum Light"/>
              </a:rPr>
              <a:t>pH.</a:t>
            </a:r>
            <a:r>
              <a:rPr lang="en-US" sz="2400" dirty="0">
                <a:latin typeface="Continuum Light"/>
              </a:rPr>
              <a:t> In acidic pH, MB exists as a neutral molecule(pH&lt; pKa (3.8)) below and surface of </a:t>
            </a: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 </a:t>
            </a:r>
            <a:r>
              <a:rPr lang="en-US" sz="2400" dirty="0">
                <a:latin typeface="Continuum Light"/>
              </a:rPr>
              <a:t>is positively charged (pH</a:t>
            </a:r>
            <a:r>
              <a:rPr lang="en-US" sz="2400" baseline="-25000" dirty="0">
                <a:latin typeface="Continuum Light"/>
              </a:rPr>
              <a:t>zc</a:t>
            </a:r>
            <a:r>
              <a:rPr lang="en-US" sz="2400" dirty="0">
                <a:latin typeface="Continuum Light"/>
              </a:rPr>
              <a:t> = 10.04) hence low adsorption on catalyst surface and low photodegradation efficiency.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As the pH approaches the pH</a:t>
            </a:r>
            <a:r>
              <a:rPr lang="en-US" sz="2400" baseline="-25000" dirty="0">
                <a:latin typeface="Continuum Light"/>
              </a:rPr>
              <a:t>zc</a:t>
            </a:r>
            <a:r>
              <a:rPr lang="en-US" sz="2400" dirty="0">
                <a:latin typeface="Continuum Light"/>
              </a:rPr>
              <a:t>, the repulsive force against MB cations is reduced .  Above the pH</a:t>
            </a:r>
            <a:r>
              <a:rPr lang="en-US" sz="2400" baseline="-25000" dirty="0">
                <a:latin typeface="Continuum Light"/>
              </a:rPr>
              <a:t>zc</a:t>
            </a:r>
            <a:r>
              <a:rPr lang="en-US" sz="2400" dirty="0">
                <a:latin typeface="Continuum Light"/>
              </a:rPr>
              <a:t>, </a:t>
            </a: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 </a:t>
            </a:r>
            <a:r>
              <a:rPr lang="en-US" sz="2400" dirty="0">
                <a:latin typeface="Continuum Light"/>
              </a:rPr>
              <a:t>surface  is negatively charged and attracts the MB cations hence higher photodegradation efficiency.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In Figure 4b, at constant photocatalyst dosage, more electrons and holes are generated by </a:t>
            </a: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</a:t>
            </a:r>
            <a:r>
              <a:rPr lang="en-US" sz="2400" dirty="0">
                <a:latin typeface="Continuum Light"/>
              </a:rPr>
              <a:t> as irradiation time increases. This leads to production of more reactive radical species, leading to an increment in the photocatalytic degradation efficiency</a:t>
            </a:r>
          </a:p>
        </p:txBody>
      </p:sp>
    </p:spTree>
    <p:extLst>
      <p:ext uri="{BB962C8B-B14F-4D97-AF65-F5344CB8AC3E}">
        <p14:creationId xmlns:p14="http://schemas.microsoft.com/office/powerpoint/2010/main" val="1232910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319902" y="0"/>
            <a:ext cx="997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Effect of operational parameters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8AFBC-E014-E5CB-5B88-FD91E30D41DF}"/>
              </a:ext>
            </a:extLst>
          </p:cNvPr>
          <p:cNvSpPr txBox="1"/>
          <p:nvPr/>
        </p:nvSpPr>
        <p:spPr>
          <a:xfrm>
            <a:off x="0" y="769441"/>
            <a:ext cx="1198567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Figure 4c shows effect of photocatalyst dosage. Increasing </a:t>
            </a: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 </a:t>
            </a:r>
            <a:r>
              <a:rPr lang="en-US" sz="2400" dirty="0">
                <a:latin typeface="Continuum Light"/>
              </a:rPr>
              <a:t> dosage leads to the generation of more active sites and subsequently leads to higher MB photodegradation efficiency.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In Figure 4d shows effect of initial MB dye concentration. As MB dye concentration increase,  there is limitation of   photon influx on the </a:t>
            </a: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</a:t>
            </a:r>
            <a:r>
              <a:rPr lang="en-US" sz="2400" dirty="0">
                <a:latin typeface="Continuum Light"/>
              </a:rPr>
              <a:t> surface, resulting in low generation of electrons and holes.</a:t>
            </a:r>
          </a:p>
        </p:txBody>
      </p:sp>
    </p:spTree>
    <p:extLst>
      <p:ext uri="{BB962C8B-B14F-4D97-AF65-F5344CB8AC3E}">
        <p14:creationId xmlns:p14="http://schemas.microsoft.com/office/powerpoint/2010/main" val="100208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0" y="0"/>
            <a:ext cx="3858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tinuum Medium" pitchFamily="2" charset="0"/>
              </a:rPr>
              <a:t>Optimization of operational parameters</a:t>
            </a:r>
            <a:endParaRPr lang="en-EG" sz="40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8AFBC-E014-E5CB-5B88-FD91E30D41DF}"/>
              </a:ext>
            </a:extLst>
          </p:cNvPr>
          <p:cNvSpPr txBox="1"/>
          <p:nvPr/>
        </p:nvSpPr>
        <p:spPr>
          <a:xfrm>
            <a:off x="1" y="2057481"/>
            <a:ext cx="3858666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Significant terms to the model have p &lt; 0.05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Model R</a:t>
            </a:r>
            <a:r>
              <a:rPr lang="en-US" sz="2400" baseline="30000" dirty="0">
                <a:latin typeface="Continuum Light"/>
              </a:rPr>
              <a:t>2 </a:t>
            </a:r>
            <a:r>
              <a:rPr lang="en-US" sz="2400" dirty="0">
                <a:latin typeface="Continuum Light"/>
              </a:rPr>
              <a:t>value of 0.9880 indicating good fit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ntinuum Ligh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32D2A0-9F09-998C-4E05-DFC0D3D92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017550"/>
              </p:ext>
            </p:extLst>
          </p:nvPr>
        </p:nvGraphicFramePr>
        <p:xfrm>
          <a:off x="3858666" y="641585"/>
          <a:ext cx="8333334" cy="5964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1331">
                  <a:extLst>
                    <a:ext uri="{9D8B030D-6E8A-4147-A177-3AD203B41FA5}">
                      <a16:colId xmlns:a16="http://schemas.microsoft.com/office/drawing/2014/main" val="1713149383"/>
                    </a:ext>
                  </a:extLst>
                </a:gridCol>
                <a:gridCol w="1614310">
                  <a:extLst>
                    <a:ext uri="{9D8B030D-6E8A-4147-A177-3AD203B41FA5}">
                      <a16:colId xmlns:a16="http://schemas.microsoft.com/office/drawing/2014/main" val="3048463911"/>
                    </a:ext>
                  </a:extLst>
                </a:gridCol>
                <a:gridCol w="592121">
                  <a:extLst>
                    <a:ext uri="{9D8B030D-6E8A-4147-A177-3AD203B41FA5}">
                      <a16:colId xmlns:a16="http://schemas.microsoft.com/office/drawing/2014/main" val="1327070048"/>
                    </a:ext>
                  </a:extLst>
                </a:gridCol>
                <a:gridCol w="1473033">
                  <a:extLst>
                    <a:ext uri="{9D8B030D-6E8A-4147-A177-3AD203B41FA5}">
                      <a16:colId xmlns:a16="http://schemas.microsoft.com/office/drawing/2014/main" val="1836106497"/>
                    </a:ext>
                  </a:extLst>
                </a:gridCol>
                <a:gridCol w="1030500">
                  <a:extLst>
                    <a:ext uri="{9D8B030D-6E8A-4147-A177-3AD203B41FA5}">
                      <a16:colId xmlns:a16="http://schemas.microsoft.com/office/drawing/2014/main" val="1516656879"/>
                    </a:ext>
                  </a:extLst>
                </a:gridCol>
                <a:gridCol w="1030500">
                  <a:extLst>
                    <a:ext uri="{9D8B030D-6E8A-4147-A177-3AD203B41FA5}">
                      <a16:colId xmlns:a16="http://schemas.microsoft.com/office/drawing/2014/main" val="561678025"/>
                    </a:ext>
                  </a:extLst>
                </a:gridCol>
                <a:gridCol w="1031539">
                  <a:extLst>
                    <a:ext uri="{9D8B030D-6E8A-4147-A177-3AD203B41FA5}">
                      <a16:colId xmlns:a16="http://schemas.microsoft.com/office/drawing/2014/main" val="1813001395"/>
                    </a:ext>
                  </a:extLst>
                </a:gridCol>
              </a:tblGrid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Source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Sum of Squares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df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Mean Square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F-value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p-value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8793168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Model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1029.44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73.53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81.99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&lt; 0.0001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significant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7044097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A-pH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29.26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29.26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32.63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&lt; 0.0001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 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7298811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B-Time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11.41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11.41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12.73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0.0031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 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2754098"/>
                  </a:ext>
                </a:extLst>
              </a:tr>
              <a:tr h="52772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C-Photocatalyst dosage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2.46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2.46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2.74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0.1198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2725821"/>
                  </a:ext>
                </a:extLst>
              </a:tr>
              <a:tr h="52772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D-Initial MB dye concentration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348.8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348.8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388.92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&lt; 0.0001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7625204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AB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15.5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15.5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17.29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9795921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AC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0.5407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0.5407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0.6029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0.4504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4486451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AD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412.34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412.34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459.77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&lt; 0.0001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5267250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BC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4.39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4.39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4.9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0.0441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 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999258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BD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8.2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8.2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9.14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0.0091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6916663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CD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4.11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4.11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4.59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0.0503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1482125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A²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12.29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12.29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13.7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0.0024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5689534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B²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0.0067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0.0067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0.0074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0.9325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0538074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C²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0.0006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0.0006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0.0006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0.9804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2393831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D²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152.97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152.97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170.57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&lt; 0.0001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9540236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Residual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12.56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0.8968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0066157"/>
                  </a:ext>
                </a:extLst>
              </a:tr>
              <a:tr h="52772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Lack of Fit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10.6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10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1.06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2.17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0.2372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not significant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3922220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Pure Error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1.96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4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0.489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2934830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Cor Total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1042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28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>
                          <a:effectLst/>
                          <a:latin typeface="Continuum Light"/>
                        </a:rPr>
                        <a:t> </a:t>
                      </a:r>
                      <a:endParaRPr lang="en-ZW" sz="1500" u="none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1500" u="none" dirty="0">
                          <a:effectLst/>
                          <a:latin typeface="Continuum Light"/>
                        </a:rPr>
                        <a:t> </a:t>
                      </a:r>
                      <a:endParaRPr lang="en-ZW" sz="1500" u="none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37399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F5FC4AE-8012-F830-DE71-9EAF7B6736A6}"/>
              </a:ext>
            </a:extLst>
          </p:cNvPr>
          <p:cNvSpPr txBox="1"/>
          <p:nvPr/>
        </p:nvSpPr>
        <p:spPr>
          <a:xfrm>
            <a:off x="3858666" y="93871"/>
            <a:ext cx="5598942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Table 2. </a:t>
            </a:r>
            <a:r>
              <a:rPr lang="en-US" sz="2200" dirty="0">
                <a:latin typeface="Continuum Light"/>
              </a:rPr>
              <a:t>ANOVA analysis</a:t>
            </a:r>
            <a:endParaRPr lang="en-US" sz="2200" b="1" dirty="0">
              <a:latin typeface="Continuum Light"/>
            </a:endParaRPr>
          </a:p>
        </p:txBody>
      </p:sp>
      <p:pic>
        <p:nvPicPr>
          <p:cNvPr id="8" name="Graphic 7" descr="Badge Tick1 with solid fill">
            <a:extLst>
              <a:ext uri="{FF2B5EF4-FFF2-40B4-BE49-F238E27FC236}">
                <a16:creationId xmlns:a16="http://schemas.microsoft.com/office/drawing/2014/main" id="{FCAF6A2A-E1B0-CDC6-3B5B-256861FD7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1460696"/>
            <a:ext cx="324924" cy="324924"/>
          </a:xfrm>
          <a:prstGeom prst="rect">
            <a:avLst/>
          </a:prstGeom>
        </p:spPr>
      </p:pic>
      <p:pic>
        <p:nvPicPr>
          <p:cNvPr id="9" name="Graphic 8" descr="Badge Tick1 with solid fill">
            <a:extLst>
              <a:ext uri="{FF2B5EF4-FFF2-40B4-BE49-F238E27FC236}">
                <a16:creationId xmlns:a16="http://schemas.microsoft.com/office/drawing/2014/main" id="{B8DB9332-5E95-37EF-018E-FB54A24EB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1135772"/>
            <a:ext cx="324924" cy="324924"/>
          </a:xfrm>
          <a:prstGeom prst="rect">
            <a:avLst/>
          </a:prstGeom>
        </p:spPr>
      </p:pic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4786E847-65E3-E43C-571E-6222DECEA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2333334"/>
            <a:ext cx="324924" cy="324924"/>
          </a:xfrm>
          <a:prstGeom prst="rect">
            <a:avLst/>
          </a:prstGeom>
        </p:spPr>
      </p:pic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E805DA9A-7B30-F594-5E8D-61B5205F1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2714813"/>
            <a:ext cx="324924" cy="324924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CB910FDB-3E05-A5EE-8551-683EA750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2988047"/>
            <a:ext cx="324924" cy="324924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D336AEC3-35DE-3CF3-5E22-F326D1728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3236409"/>
            <a:ext cx="324924" cy="324924"/>
          </a:xfrm>
          <a:prstGeom prst="rect">
            <a:avLst/>
          </a:prstGeom>
        </p:spPr>
      </p:pic>
      <p:pic>
        <p:nvPicPr>
          <p:cNvPr id="14" name="Graphic 13" descr="Badge Tick1 with solid fill">
            <a:extLst>
              <a:ext uri="{FF2B5EF4-FFF2-40B4-BE49-F238E27FC236}">
                <a16:creationId xmlns:a16="http://schemas.microsoft.com/office/drawing/2014/main" id="{5F327269-6FA8-A919-1CBA-543BBE308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3519130"/>
            <a:ext cx="324924" cy="324924"/>
          </a:xfrm>
          <a:prstGeom prst="rect">
            <a:avLst/>
          </a:prstGeom>
        </p:spPr>
      </p:pic>
      <p:pic>
        <p:nvPicPr>
          <p:cNvPr id="15" name="Graphic 14" descr="Badge Tick1 with solid fill">
            <a:extLst>
              <a:ext uri="{FF2B5EF4-FFF2-40B4-BE49-F238E27FC236}">
                <a16:creationId xmlns:a16="http://schemas.microsoft.com/office/drawing/2014/main" id="{E3CFCB2D-72B7-2EA7-961F-5DEC2E8BB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5054445"/>
            <a:ext cx="324924" cy="324924"/>
          </a:xfrm>
          <a:prstGeom prst="rect">
            <a:avLst/>
          </a:prstGeom>
        </p:spPr>
      </p:pic>
      <p:pic>
        <p:nvPicPr>
          <p:cNvPr id="16" name="Graphic 15" descr="Badge Tick1 with solid fill">
            <a:extLst>
              <a:ext uri="{FF2B5EF4-FFF2-40B4-BE49-F238E27FC236}">
                <a16:creationId xmlns:a16="http://schemas.microsoft.com/office/drawing/2014/main" id="{AC7F29EE-0C0C-786E-FA16-8CA85CAE3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4304714"/>
            <a:ext cx="324924" cy="324924"/>
          </a:xfrm>
          <a:prstGeom prst="rect">
            <a:avLst/>
          </a:prstGeom>
        </p:spPr>
      </p:pic>
      <p:pic>
        <p:nvPicPr>
          <p:cNvPr id="17" name="Graphic 16" descr="Badge Tick1 with solid fill">
            <a:extLst>
              <a:ext uri="{FF2B5EF4-FFF2-40B4-BE49-F238E27FC236}">
                <a16:creationId xmlns:a16="http://schemas.microsoft.com/office/drawing/2014/main" id="{D642218C-A26D-21C4-3657-3AEF52622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6748" y="3823678"/>
            <a:ext cx="324924" cy="324924"/>
          </a:xfrm>
          <a:prstGeom prst="rect">
            <a:avLst/>
          </a:prstGeom>
        </p:spPr>
      </p:pic>
      <p:pic>
        <p:nvPicPr>
          <p:cNvPr id="19" name="Graphic 18" descr="Badge Tick1 with solid fill">
            <a:extLst>
              <a:ext uri="{FF2B5EF4-FFF2-40B4-BE49-F238E27FC236}">
                <a16:creationId xmlns:a16="http://schemas.microsoft.com/office/drawing/2014/main" id="{C6167C45-5096-29DF-97D3-2667F981F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3414" y="2792760"/>
            <a:ext cx="324924" cy="32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45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1" y="0"/>
            <a:ext cx="10185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tinuum Medium" pitchFamily="2" charset="0"/>
              </a:rPr>
              <a:t>Optimization of operational parameters</a:t>
            </a:r>
            <a:endParaRPr lang="en-EG" sz="40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FC4AE-8012-F830-DE71-9EAF7B6736A6}"/>
              </a:ext>
            </a:extLst>
          </p:cNvPr>
          <p:cNvSpPr txBox="1"/>
          <p:nvPr/>
        </p:nvSpPr>
        <p:spPr>
          <a:xfrm>
            <a:off x="3055806" y="4968834"/>
            <a:ext cx="637423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5. </a:t>
            </a:r>
            <a:r>
              <a:rPr lang="en-US" sz="2200" dirty="0">
                <a:latin typeface="Continuum Light"/>
              </a:rPr>
              <a:t>Optimized conditions</a:t>
            </a:r>
            <a:endParaRPr lang="en-US" sz="2200" b="1" dirty="0">
              <a:latin typeface="Continuum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79DAF-529D-23F3-BD87-6F2CA63FC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06" y="601597"/>
            <a:ext cx="6374236" cy="447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D8FA09-0F83-C3E1-1DC4-CC7AC3F95A7D}"/>
              </a:ext>
            </a:extLst>
          </p:cNvPr>
          <p:cNvSpPr txBox="1"/>
          <p:nvPr/>
        </p:nvSpPr>
        <p:spPr>
          <a:xfrm>
            <a:off x="2" y="5516548"/>
            <a:ext cx="11746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Coded Equation for MB removal:</a:t>
            </a:r>
            <a:endParaRPr lang="en-US" sz="2400" b="1" dirty="0">
              <a:solidFill>
                <a:srgbClr val="000000"/>
              </a:solidFill>
              <a:effectLst/>
              <a:latin typeface="Continuum Ligh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(MB removal +22.5)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0.81</a:t>
            </a:r>
            <a:r>
              <a:rPr lang="en-US" sz="24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 = 12.63 + 1.56A -0.9753B + 0.4529C -5.39D + 1.97AB + 0.3677AC -10.15AD-14.3BD -1.01CD -1.38A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- 0.0321B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- 0.0093C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+ 4.86D</a:t>
            </a:r>
            <a:r>
              <a:rPr lang="en-US" sz="2400" baseline="30000" dirty="0">
                <a:solidFill>
                  <a:srgbClr val="000000"/>
                </a:solidFill>
                <a:effectLst/>
                <a:latin typeface="Continuum Light"/>
                <a:ea typeface="DengXian" panose="02010600030101010101" pitchFamily="2" charset="-122"/>
                <a:cs typeface="Times New Roman" panose="02020603050405020304" pitchFamily="18" charset="0"/>
              </a:rPr>
              <a:t>2</a:t>
            </a:r>
            <a:endParaRPr lang="en-ZW" sz="2400" dirty="0">
              <a:latin typeface="Continuum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0112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EAB79CF-6A33-3E6D-33F1-5F855E10E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412" y="673930"/>
            <a:ext cx="6463588" cy="5199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171674" y="73797"/>
            <a:ext cx="9971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tinuum Medium" pitchFamily="2" charset="0"/>
              </a:rPr>
              <a:t>Model validation</a:t>
            </a:r>
            <a:endParaRPr lang="en-EG" sz="40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73580E-991B-0886-FAA7-EE579B33ACCA}"/>
              </a:ext>
            </a:extLst>
          </p:cNvPr>
          <p:cNvSpPr txBox="1"/>
          <p:nvPr/>
        </p:nvSpPr>
        <p:spPr>
          <a:xfrm>
            <a:off x="6574301" y="5873754"/>
            <a:ext cx="5617699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6. </a:t>
            </a:r>
            <a:r>
              <a:rPr lang="en-US" sz="2200" dirty="0">
                <a:latin typeface="Continuum Light"/>
              </a:rPr>
              <a:t>Optimized conditions</a:t>
            </a:r>
            <a:endParaRPr lang="en-US" sz="2200" b="1" dirty="0">
              <a:latin typeface="Continuum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ABEB0-FCE4-D8B6-1805-295CC65ACC5A}"/>
              </a:ext>
            </a:extLst>
          </p:cNvPr>
          <p:cNvSpPr txBox="1"/>
          <p:nvPr/>
        </p:nvSpPr>
        <p:spPr>
          <a:xfrm>
            <a:off x="171673" y="909380"/>
            <a:ext cx="582116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Verification experiment : 59.20 % MB removal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Model prediction : 57.82 % MB removal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Error :  1.68 %. </a:t>
            </a:r>
          </a:p>
        </p:txBody>
      </p:sp>
    </p:spTree>
    <p:extLst>
      <p:ext uri="{BB962C8B-B14F-4D97-AF65-F5344CB8AC3E}">
        <p14:creationId xmlns:p14="http://schemas.microsoft.com/office/powerpoint/2010/main" val="3740683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684FBCB-5C7A-8DD0-F772-ECF15CA1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493" y="17526"/>
            <a:ext cx="8938130" cy="5893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23D5E9-D17C-ED89-35DB-74630313EA08}"/>
              </a:ext>
            </a:extLst>
          </p:cNvPr>
          <p:cNvSpPr txBox="1"/>
          <p:nvPr/>
        </p:nvSpPr>
        <p:spPr>
          <a:xfrm>
            <a:off x="4353667" y="5910614"/>
            <a:ext cx="5617699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7. </a:t>
            </a:r>
            <a:r>
              <a:rPr lang="en-US" sz="2200" dirty="0">
                <a:latin typeface="Continuum Light"/>
              </a:rPr>
              <a:t>Kinetic models</a:t>
            </a:r>
            <a:endParaRPr lang="en-US" sz="2200" b="1" dirty="0">
              <a:latin typeface="Continuum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72A56B-F55E-883C-BE5C-B19D336E1FEB}"/>
              </a:ext>
            </a:extLst>
          </p:cNvPr>
          <p:cNvSpPr txBox="1"/>
          <p:nvPr/>
        </p:nvSpPr>
        <p:spPr>
          <a:xfrm>
            <a:off x="0" y="17526"/>
            <a:ext cx="9971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tinuum Medium" pitchFamily="2" charset="0"/>
              </a:rPr>
              <a:t>Model kinetics</a:t>
            </a:r>
            <a:endParaRPr lang="en-EG" sz="40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E9998-2883-4D8E-A7F4-49C9178FE255}"/>
              </a:ext>
            </a:extLst>
          </p:cNvPr>
          <p:cNvSpPr txBox="1"/>
          <p:nvPr/>
        </p:nvSpPr>
        <p:spPr>
          <a:xfrm>
            <a:off x="0" y="1401749"/>
            <a:ext cx="4192171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ontinuum Light"/>
              </a:rPr>
              <a:t>Model best fits first order kinetics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Continuum Light"/>
              </a:rPr>
              <a:t>InC</a:t>
            </a:r>
            <a:r>
              <a:rPr lang="en-US" sz="2000" b="1" baseline="-25000" dirty="0" err="1">
                <a:latin typeface="Continuum Light"/>
              </a:rPr>
              <a:t>t</a:t>
            </a:r>
            <a:r>
              <a:rPr lang="en-US" sz="2000" b="1" dirty="0">
                <a:latin typeface="Continuum Light"/>
              </a:rPr>
              <a:t> = </a:t>
            </a:r>
            <a:r>
              <a:rPr lang="en-US" sz="2000" b="1" dirty="0" err="1">
                <a:latin typeface="Continuum Light"/>
              </a:rPr>
              <a:t>InC</a:t>
            </a:r>
            <a:r>
              <a:rPr lang="en-US" sz="2000" b="1" baseline="-25000" dirty="0" err="1">
                <a:latin typeface="Continuum Light"/>
              </a:rPr>
              <a:t>o</a:t>
            </a:r>
            <a:r>
              <a:rPr lang="en-US" sz="2000" b="1" dirty="0">
                <a:latin typeface="Continuum Light"/>
              </a:rPr>
              <a:t> -k</a:t>
            </a:r>
            <a:r>
              <a:rPr lang="en-US" sz="2000" b="1" baseline="-25000" dirty="0">
                <a:latin typeface="Continuum Light"/>
              </a:rPr>
              <a:t>1</a:t>
            </a:r>
            <a:r>
              <a:rPr lang="en-US" sz="2000" b="1" dirty="0">
                <a:latin typeface="Continuum Light"/>
              </a:rPr>
              <a:t>t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ontinuum Light"/>
              </a:rPr>
              <a:t>C</a:t>
            </a:r>
            <a:r>
              <a:rPr lang="en-US" sz="2000" b="1" baseline="-25000" dirty="0">
                <a:latin typeface="Continuum Light"/>
              </a:rPr>
              <a:t>t </a:t>
            </a:r>
            <a:r>
              <a:rPr lang="en-US" sz="2000" b="1" dirty="0">
                <a:latin typeface="Continuum Light"/>
              </a:rPr>
              <a:t>(ppm)</a:t>
            </a:r>
            <a:r>
              <a:rPr lang="en-US" sz="2000" b="1" baseline="-25000" dirty="0">
                <a:latin typeface="Continuum Light"/>
              </a:rPr>
              <a:t>	</a:t>
            </a:r>
            <a:r>
              <a:rPr lang="en-US" sz="2000" dirty="0">
                <a:latin typeface="Continuum Light"/>
              </a:rPr>
              <a:t>Concentration of 	MB at time 	</a:t>
            </a:r>
            <a:r>
              <a:rPr lang="en-US" sz="2000" b="1" dirty="0">
                <a:latin typeface="Continuum Light"/>
              </a:rPr>
              <a:t>t(min)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ontinuum Light"/>
              </a:rPr>
              <a:t>C</a:t>
            </a:r>
            <a:r>
              <a:rPr lang="en-US" sz="2000" b="1" baseline="-25000" dirty="0">
                <a:latin typeface="Continuum Light"/>
              </a:rPr>
              <a:t>o</a:t>
            </a:r>
            <a:r>
              <a:rPr lang="en-US" sz="2000" b="1" dirty="0">
                <a:latin typeface="Continuum Light"/>
              </a:rPr>
              <a:t>(ppm)</a:t>
            </a:r>
            <a:r>
              <a:rPr lang="en-US" sz="2000" baseline="-25000" dirty="0">
                <a:latin typeface="Continuum Light"/>
              </a:rPr>
              <a:t>	</a:t>
            </a:r>
            <a:r>
              <a:rPr lang="en-US" sz="2000" dirty="0">
                <a:latin typeface="Continuum Light"/>
              </a:rPr>
              <a:t>Initial concentration of 	MB dye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>
                <a:latin typeface="Continuum Light"/>
              </a:rPr>
              <a:t>k</a:t>
            </a:r>
            <a:r>
              <a:rPr lang="en-US" sz="2000" b="1" baseline="-25000" dirty="0">
                <a:latin typeface="Continuum Light"/>
              </a:rPr>
              <a:t>1</a:t>
            </a:r>
            <a:r>
              <a:rPr lang="en-US" sz="2000" b="1" dirty="0">
                <a:latin typeface="Continuum Light"/>
              </a:rPr>
              <a:t>(min</a:t>
            </a:r>
            <a:r>
              <a:rPr lang="en-US" sz="2000" b="1" baseline="30000" dirty="0">
                <a:latin typeface="Continuum Light"/>
              </a:rPr>
              <a:t>-1</a:t>
            </a:r>
            <a:r>
              <a:rPr lang="en-US" sz="2000" b="1" dirty="0">
                <a:latin typeface="Continuum Light"/>
              </a:rPr>
              <a:t>)	</a:t>
            </a:r>
            <a:r>
              <a:rPr lang="en-US" sz="2000" dirty="0">
                <a:latin typeface="Continuum Light"/>
              </a:rPr>
              <a:t>First order rate constant</a:t>
            </a:r>
          </a:p>
        </p:txBody>
      </p:sp>
    </p:spTree>
    <p:extLst>
      <p:ext uri="{BB962C8B-B14F-4D97-AF65-F5344CB8AC3E}">
        <p14:creationId xmlns:p14="http://schemas.microsoft.com/office/powerpoint/2010/main" val="1648785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F84391-160F-027C-50E3-38066FADB11C}"/>
              </a:ext>
            </a:extLst>
          </p:cNvPr>
          <p:cNvSpPr txBox="1"/>
          <p:nvPr/>
        </p:nvSpPr>
        <p:spPr>
          <a:xfrm>
            <a:off x="0" y="17526"/>
            <a:ext cx="5092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tinuum Medium" pitchFamily="2" charset="0"/>
              </a:rPr>
              <a:t>Suggested removal mechanism</a:t>
            </a:r>
            <a:endParaRPr lang="en-EG" sz="40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AEA18C5C-7266-B12F-590D-A6A1C0F07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5856850" cy="39066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D2D37-22F9-1203-0A2C-EB6D1BEE6F34}"/>
              </a:ext>
            </a:extLst>
          </p:cNvPr>
          <p:cNvSpPr txBox="1"/>
          <p:nvPr/>
        </p:nvSpPr>
        <p:spPr>
          <a:xfrm>
            <a:off x="1472882" y="4399267"/>
            <a:ext cx="96077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l">
              <a:spcAft>
                <a:spcPts val="600"/>
              </a:spcAft>
            </a:pPr>
            <a:r>
              <a:rPr lang="en-US" sz="2400" dirty="0">
                <a:effectLst/>
                <a:latin typeface="Continuum Light"/>
              </a:rPr>
              <a:t>Al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O</a:t>
            </a:r>
            <a:r>
              <a:rPr lang="en-US" sz="2400" baseline="-25000" dirty="0">
                <a:effectLst/>
                <a:latin typeface="Continuum Light"/>
              </a:rPr>
              <a:t>3</a:t>
            </a:r>
            <a:r>
              <a:rPr lang="en-US" sz="2400" dirty="0">
                <a:effectLst/>
                <a:latin typeface="Continuum Light"/>
              </a:rPr>
              <a:t>-MgO + hv (vis region) → Al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O</a:t>
            </a:r>
            <a:r>
              <a:rPr lang="en-US" sz="2400" baseline="-25000" dirty="0">
                <a:effectLst/>
                <a:latin typeface="Continuum Light"/>
              </a:rPr>
              <a:t>3</a:t>
            </a:r>
            <a:r>
              <a:rPr lang="en-US" sz="2400" dirty="0">
                <a:effectLst/>
                <a:latin typeface="Continuum Light"/>
              </a:rPr>
              <a:t>-MgO (e</a:t>
            </a:r>
            <a:r>
              <a:rPr lang="en-US" sz="2400" baseline="-25000" dirty="0">
                <a:effectLst/>
                <a:latin typeface="Continuum Light"/>
              </a:rPr>
              <a:t>cb</a:t>
            </a:r>
            <a:r>
              <a:rPr lang="en-US" sz="2400" baseline="30000" dirty="0">
                <a:effectLst/>
                <a:latin typeface="Continuum Light"/>
              </a:rPr>
              <a:t>-</a:t>
            </a:r>
            <a:r>
              <a:rPr lang="en-US" sz="2400" dirty="0">
                <a:effectLst/>
                <a:latin typeface="Continuum Light"/>
              </a:rPr>
              <a:t> + h</a:t>
            </a:r>
            <a:r>
              <a:rPr lang="en-US" sz="2400" baseline="-25000" dirty="0">
                <a:effectLst/>
                <a:latin typeface="Continuum Light"/>
              </a:rPr>
              <a:t>vb</a:t>
            </a:r>
            <a:r>
              <a:rPr lang="en-US" sz="2400" baseline="30000" dirty="0">
                <a:effectLst/>
                <a:latin typeface="Continuum Light"/>
              </a:rPr>
              <a:t>+</a:t>
            </a:r>
            <a:r>
              <a:rPr lang="en-US" sz="2400" dirty="0">
                <a:effectLst/>
                <a:latin typeface="Continuum Light"/>
              </a:rPr>
              <a:t>)	(1)</a:t>
            </a:r>
          </a:p>
          <a:p>
            <a:pPr marL="450215">
              <a:spcAft>
                <a:spcPts val="600"/>
              </a:spcAft>
            </a:pPr>
            <a:r>
              <a:rPr lang="en-US" sz="2400" dirty="0">
                <a:effectLst/>
                <a:latin typeface="Continuum Light"/>
              </a:rPr>
              <a:t>h</a:t>
            </a:r>
            <a:r>
              <a:rPr lang="en-US" sz="2400" baseline="-25000" dirty="0">
                <a:effectLst/>
                <a:latin typeface="Continuum Light"/>
              </a:rPr>
              <a:t>vb</a:t>
            </a:r>
            <a:r>
              <a:rPr lang="en-US" sz="2400" baseline="30000" dirty="0">
                <a:effectLst/>
                <a:latin typeface="Continuum Light"/>
              </a:rPr>
              <a:t>+</a:t>
            </a:r>
            <a:r>
              <a:rPr lang="en-US" sz="2400" dirty="0">
                <a:effectLst/>
                <a:latin typeface="Continuum Light"/>
              </a:rPr>
              <a:t> + H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O(OH-) → OH• + H</a:t>
            </a:r>
            <a:r>
              <a:rPr lang="en-US" sz="2400" baseline="30000" dirty="0">
                <a:effectLst/>
                <a:latin typeface="Continuum Light"/>
              </a:rPr>
              <a:t>+				</a:t>
            </a:r>
            <a:r>
              <a:rPr lang="en-US" sz="2400" dirty="0">
                <a:effectLst/>
                <a:latin typeface="Continuum Light"/>
              </a:rPr>
              <a:t>(2)</a:t>
            </a:r>
            <a:endParaRPr lang="en-ZW" sz="2400" dirty="0">
              <a:solidFill>
                <a:srgbClr val="000000"/>
              </a:solidFill>
              <a:effectLst/>
              <a:latin typeface="Continuum Ligh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spcAft>
                <a:spcPts val="600"/>
              </a:spcAft>
            </a:pPr>
            <a:r>
              <a:rPr lang="en-US" sz="2400" dirty="0">
                <a:effectLst/>
                <a:latin typeface="Continuum Light"/>
              </a:rPr>
              <a:t>e</a:t>
            </a:r>
            <a:r>
              <a:rPr lang="en-US" sz="2400" baseline="-25000" dirty="0">
                <a:effectLst/>
                <a:latin typeface="Continuum Light"/>
              </a:rPr>
              <a:t>cb</a:t>
            </a:r>
            <a:r>
              <a:rPr lang="en-US" sz="2400" baseline="30000" dirty="0">
                <a:effectLst/>
                <a:latin typeface="Continuum Light"/>
              </a:rPr>
              <a:t>-</a:t>
            </a:r>
            <a:r>
              <a:rPr lang="en-US" sz="2400" dirty="0">
                <a:effectLst/>
                <a:latin typeface="Continuum Light"/>
              </a:rPr>
              <a:t> + O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 → O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baseline="30000" dirty="0">
                <a:effectLst/>
                <a:latin typeface="Continuum Light"/>
              </a:rPr>
              <a:t>-</a:t>
            </a:r>
            <a:r>
              <a:rPr lang="en-US" sz="2400" dirty="0">
                <a:effectLst/>
                <a:latin typeface="Continuum Light"/>
              </a:rPr>
              <a:t>• 						(3)</a:t>
            </a:r>
            <a:endParaRPr lang="en-ZW" sz="2400" dirty="0">
              <a:solidFill>
                <a:srgbClr val="000000"/>
              </a:solidFill>
              <a:effectLst/>
              <a:latin typeface="Continuum Ligh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spcAft>
                <a:spcPts val="600"/>
              </a:spcAft>
            </a:pPr>
            <a:r>
              <a:rPr lang="en-US" sz="2400" dirty="0">
                <a:effectLst/>
                <a:latin typeface="Continuum Light"/>
              </a:rPr>
              <a:t>O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baseline="30000" dirty="0">
                <a:effectLst/>
                <a:latin typeface="Continuum Light"/>
              </a:rPr>
              <a:t>-</a:t>
            </a:r>
            <a:r>
              <a:rPr lang="en-US" sz="2400" dirty="0">
                <a:effectLst/>
                <a:latin typeface="Continuum Light"/>
              </a:rPr>
              <a:t>• + MB → degradation products + CO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 + H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O		(4)</a:t>
            </a:r>
            <a:endParaRPr lang="en-ZW" sz="2400" dirty="0">
              <a:solidFill>
                <a:srgbClr val="000000"/>
              </a:solidFill>
              <a:effectLst/>
              <a:latin typeface="Continuum Ligh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>
              <a:spcAft>
                <a:spcPts val="600"/>
              </a:spcAft>
            </a:pPr>
            <a:r>
              <a:rPr lang="en-US" sz="2400" dirty="0">
                <a:effectLst/>
                <a:latin typeface="Continuum Light"/>
              </a:rPr>
              <a:t>OH• + MB → degradation products + CO</a:t>
            </a:r>
            <a:r>
              <a:rPr lang="en-US" sz="2400" baseline="-25000" dirty="0">
                <a:effectLst/>
                <a:latin typeface="Continuum Light"/>
              </a:rPr>
              <a:t>2 </a:t>
            </a:r>
            <a:r>
              <a:rPr lang="en-US" sz="2400" dirty="0">
                <a:effectLst/>
                <a:latin typeface="Continuum Light"/>
              </a:rPr>
              <a:t>+ H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dirty="0">
                <a:effectLst/>
                <a:latin typeface="Continuum Light"/>
              </a:rPr>
              <a:t>O		(5)</a:t>
            </a:r>
            <a:endParaRPr lang="en-ZW" sz="2400" dirty="0">
              <a:solidFill>
                <a:srgbClr val="000000"/>
              </a:solidFill>
              <a:effectLst/>
              <a:latin typeface="Continuum Ligh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BA0A2-5B67-1AC3-5931-26BF309490F7}"/>
              </a:ext>
            </a:extLst>
          </p:cNvPr>
          <p:cNvSpPr txBox="1"/>
          <p:nvPr/>
        </p:nvSpPr>
        <p:spPr>
          <a:xfrm>
            <a:off x="6276754" y="3741673"/>
            <a:ext cx="5617699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8. </a:t>
            </a:r>
            <a:r>
              <a:rPr lang="en-US" sz="2200" dirty="0">
                <a:latin typeface="Continuum Light"/>
              </a:rPr>
              <a:t>Suggested Removal mechanism</a:t>
            </a:r>
            <a:endParaRPr lang="en-US" sz="2200" b="1" dirty="0">
              <a:latin typeface="Continuum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C1BE3-6FC2-2BA8-706B-11F9F5441E5D}"/>
              </a:ext>
            </a:extLst>
          </p:cNvPr>
          <p:cNvSpPr txBox="1"/>
          <p:nvPr/>
        </p:nvSpPr>
        <p:spPr>
          <a:xfrm>
            <a:off x="0" y="1396903"/>
            <a:ext cx="5092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Generation of electron-hole combinations from light photons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Continuum Light"/>
              </a:rPr>
              <a:t>OH• and O</a:t>
            </a:r>
            <a:r>
              <a:rPr lang="en-US" sz="2400" baseline="-25000" dirty="0">
                <a:effectLst/>
                <a:latin typeface="Continuum Light"/>
              </a:rPr>
              <a:t>2</a:t>
            </a:r>
            <a:r>
              <a:rPr lang="en-US" sz="2400" baseline="30000" dirty="0">
                <a:effectLst/>
                <a:latin typeface="Continuum Light"/>
              </a:rPr>
              <a:t>-</a:t>
            </a:r>
            <a:r>
              <a:rPr lang="en-US" sz="2400" dirty="0">
                <a:effectLst/>
                <a:latin typeface="Continuum Light"/>
              </a:rPr>
              <a:t>• responsible for MB degradation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Mechanism summarized in Equations 1-5.</a:t>
            </a:r>
          </a:p>
        </p:txBody>
      </p:sp>
    </p:spTree>
    <p:extLst>
      <p:ext uri="{BB962C8B-B14F-4D97-AF65-F5344CB8AC3E}">
        <p14:creationId xmlns:p14="http://schemas.microsoft.com/office/powerpoint/2010/main" val="209675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F84391-160F-027C-50E3-38066FADB11C}"/>
              </a:ext>
            </a:extLst>
          </p:cNvPr>
          <p:cNvSpPr txBox="1"/>
          <p:nvPr/>
        </p:nvSpPr>
        <p:spPr>
          <a:xfrm>
            <a:off x="0" y="17526"/>
            <a:ext cx="509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ntinuum Medium" pitchFamily="2" charset="0"/>
              </a:rPr>
              <a:t>Economic Evaluation</a:t>
            </a:r>
            <a:endParaRPr lang="en-EG" sz="40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BA0A2-5B67-1AC3-5931-26BF309490F7}"/>
              </a:ext>
            </a:extLst>
          </p:cNvPr>
          <p:cNvSpPr txBox="1"/>
          <p:nvPr/>
        </p:nvSpPr>
        <p:spPr>
          <a:xfrm>
            <a:off x="0" y="1179367"/>
            <a:ext cx="5617699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Table 3. </a:t>
            </a:r>
            <a:r>
              <a:rPr lang="en-US" sz="2200" dirty="0">
                <a:latin typeface="Continuum Light"/>
              </a:rPr>
              <a:t>Economic feasibility</a:t>
            </a:r>
            <a:endParaRPr lang="en-US" sz="2200" b="1" dirty="0">
              <a:latin typeface="Continuum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C1BE3-6FC2-2BA8-706B-11F9F5441E5D}"/>
              </a:ext>
            </a:extLst>
          </p:cNvPr>
          <p:cNvSpPr txBox="1"/>
          <p:nvPr/>
        </p:nvSpPr>
        <p:spPr>
          <a:xfrm>
            <a:off x="0" y="598952"/>
            <a:ext cx="1177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Cost estimates based on textile wastewater treatment using the optimized conditions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00C99B-A744-2C77-4984-2CF4B3385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198373"/>
              </p:ext>
            </p:extLst>
          </p:nvPr>
        </p:nvGraphicFramePr>
        <p:xfrm>
          <a:off x="0" y="1845832"/>
          <a:ext cx="11774658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3405">
                  <a:extLst>
                    <a:ext uri="{9D8B030D-6E8A-4147-A177-3AD203B41FA5}">
                      <a16:colId xmlns:a16="http://schemas.microsoft.com/office/drawing/2014/main" val="756974077"/>
                    </a:ext>
                  </a:extLst>
                </a:gridCol>
                <a:gridCol w="4221253">
                  <a:extLst>
                    <a:ext uri="{9D8B030D-6E8A-4147-A177-3AD203B41FA5}">
                      <a16:colId xmlns:a16="http://schemas.microsoft.com/office/drawing/2014/main" val="2467435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ontinuum Light"/>
                        </a:rPr>
                        <a:t>Item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ontinuum Light"/>
                        </a:rPr>
                        <a:t>Value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3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Volume of wastewater treated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80 m</a:t>
                      </a:r>
                      <a:r>
                        <a:rPr lang="en-US" sz="2200" baseline="30000" dirty="0">
                          <a:latin typeface="Continuum Light"/>
                        </a:rPr>
                        <a:t>3 </a:t>
                      </a:r>
                      <a:r>
                        <a:rPr lang="en-US" sz="2200" dirty="0">
                          <a:latin typeface="Continuum Light"/>
                        </a:rPr>
                        <a:t>per day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594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Number of operating days in year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300 days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3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Capital costs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W" sz="2200" dirty="0">
                          <a:latin typeface="Continuum Light"/>
                        </a:rPr>
                        <a:t>US$ 3,896,428.57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2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u="none" dirty="0">
                          <a:latin typeface="Continuum Light"/>
                        </a:rPr>
                        <a:t>Amortization Cost (25 years at 6% per annum interest rate)</a:t>
                      </a:r>
                      <a:endParaRPr lang="en-ZW" sz="2200" u="none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u="none" kern="1200" dirty="0">
                          <a:solidFill>
                            <a:schemeClr val="dk1"/>
                          </a:solidFill>
                          <a:effectLst/>
                          <a:latin typeface="Continuum Light"/>
                          <a:ea typeface="+mn-ea"/>
                          <a:cs typeface="+mn-cs"/>
                        </a:rPr>
                        <a:t>US$ 365,765.78</a:t>
                      </a:r>
                      <a:endParaRPr lang="en-ZW" sz="2200" u="none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94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Operational expenses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W" sz="2200" dirty="0">
                          <a:latin typeface="Continuum Light"/>
                        </a:rPr>
                        <a:t>US$ 30,250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829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Wastewater Treatment Cost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US$ 16.50/ m</a:t>
                      </a:r>
                      <a:r>
                        <a:rPr lang="en-US" sz="2200" baseline="30000" dirty="0">
                          <a:latin typeface="Continuum Light"/>
                        </a:rPr>
                        <a:t>3</a:t>
                      </a:r>
                      <a:endParaRPr lang="en-ZW" sz="2200" baseline="30000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1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Profits (Wastewater re-use, color removal and </a:t>
                      </a:r>
                      <a:r>
                        <a:rPr lang="en-US" sz="2000" dirty="0">
                          <a:effectLst/>
                          <a:latin typeface="Continuum Light"/>
                        </a:rPr>
                        <a:t>Al</a:t>
                      </a:r>
                      <a:r>
                        <a:rPr lang="en-US" sz="2000" baseline="-25000" dirty="0">
                          <a:effectLst/>
                          <a:latin typeface="Continuum Light"/>
                        </a:rPr>
                        <a:t>2</a:t>
                      </a:r>
                      <a:r>
                        <a:rPr lang="en-US" sz="2000" dirty="0">
                          <a:effectLst/>
                          <a:latin typeface="Continuum Light"/>
                        </a:rPr>
                        <a:t>O</a:t>
                      </a:r>
                      <a:r>
                        <a:rPr lang="en-US" sz="2000" baseline="-25000" dirty="0">
                          <a:effectLst/>
                          <a:latin typeface="Continuum Light"/>
                        </a:rPr>
                        <a:t>3</a:t>
                      </a:r>
                      <a:r>
                        <a:rPr lang="en-US" sz="2000" dirty="0">
                          <a:effectLst/>
                          <a:latin typeface="Continuum Light"/>
                        </a:rPr>
                        <a:t>-MgO </a:t>
                      </a:r>
                      <a:r>
                        <a:rPr lang="en-US" sz="2200" dirty="0">
                          <a:latin typeface="Continuum Light"/>
                        </a:rPr>
                        <a:t>sales)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5.20/ m</a:t>
                      </a:r>
                      <a:r>
                        <a:rPr lang="en-US" sz="2200" baseline="30000" dirty="0">
                          <a:latin typeface="Continuum Light"/>
                        </a:rPr>
                        <a:t>3</a:t>
                      </a:r>
                      <a:r>
                        <a:rPr lang="en-US" sz="2200" dirty="0">
                          <a:latin typeface="Continuum Light"/>
                        </a:rPr>
                        <a:t> of wastewater treated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414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Payback Period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ontinuum Light"/>
                        </a:rPr>
                        <a:t>3.17 years</a:t>
                      </a:r>
                      <a:endParaRPr lang="en-ZW" sz="2200" dirty="0">
                        <a:latin typeface="Continuum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774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992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A3B4F4-1E1B-E341-8E3E-68F10276E6AF}"/>
              </a:ext>
            </a:extLst>
          </p:cNvPr>
          <p:cNvSpPr txBox="1"/>
          <p:nvPr/>
        </p:nvSpPr>
        <p:spPr>
          <a:xfrm>
            <a:off x="0" y="1543328"/>
            <a:ext cx="4802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MB is a </a:t>
            </a:r>
            <a:r>
              <a:rPr lang="en-ZW" sz="2400" dirty="0"/>
              <a:t>synthetic cationic thiazine dye</a:t>
            </a:r>
            <a:endParaRPr lang="en-US" sz="2400" dirty="0">
              <a:latin typeface="Continuum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Soluble in water (</a:t>
            </a:r>
            <a:r>
              <a:rPr lang="da-DK" sz="2400" dirty="0"/>
              <a:t>43,600 mg/L at 25 °C)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Continuum Light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6363F1D-FED2-6F77-16E3-41C01140A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87" y="33317"/>
            <a:ext cx="7389713" cy="5521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-98853" y="33317"/>
            <a:ext cx="9181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Methylene Blue (MB) dye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85386-AC00-3098-2D13-76926F1A236B}"/>
              </a:ext>
            </a:extLst>
          </p:cNvPr>
          <p:cNvSpPr txBox="1"/>
          <p:nvPr/>
        </p:nvSpPr>
        <p:spPr>
          <a:xfrm>
            <a:off x="5437420" y="5965003"/>
            <a:ext cx="611944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1. </a:t>
            </a:r>
            <a:r>
              <a:rPr lang="en-US" sz="2200" dirty="0">
                <a:latin typeface="Continuum Light"/>
              </a:rPr>
              <a:t>Industrial uses of MB dye</a:t>
            </a:r>
          </a:p>
        </p:txBody>
      </p:sp>
    </p:spTree>
    <p:extLst>
      <p:ext uri="{BB962C8B-B14F-4D97-AF65-F5344CB8AC3E}">
        <p14:creationId xmlns:p14="http://schemas.microsoft.com/office/powerpoint/2010/main" val="2780701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530916" y="272344"/>
            <a:ext cx="8500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Conclusion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3B4F4-1E1B-E341-8E3E-68F10276E6AF}"/>
              </a:ext>
            </a:extLst>
          </p:cNvPr>
          <p:cNvSpPr txBox="1"/>
          <p:nvPr/>
        </p:nvSpPr>
        <p:spPr>
          <a:xfrm>
            <a:off x="1" y="1205159"/>
            <a:ext cx="12192000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 nanocomposite was prepared using co-precipitation technique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UV-DRS analysis showed that the band gap energy was of 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 is 3.50 eV.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RSM model had R</a:t>
            </a:r>
            <a:r>
              <a:rPr lang="en-US" sz="2400" baseline="30000" dirty="0">
                <a:latin typeface="Continuum Light" pitchFamily="2" charset="0"/>
              </a:rPr>
              <a:t>2 </a:t>
            </a:r>
            <a:r>
              <a:rPr lang="en-US" sz="2400" dirty="0">
                <a:latin typeface="Continuum Light" pitchFamily="2" charset="0"/>
              </a:rPr>
              <a:t>of 0.9880 for photocatalytic degradation of MB dye.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MB photocatalytic degradation using 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 followed  first order kinetics. 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Economic estimation revealed that the wastewater treatment cost was US$ 16.50/ m</a:t>
            </a:r>
            <a:r>
              <a:rPr lang="en-US" sz="2400" baseline="30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 with a payback period of 3.17 years.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ntinuum Light" pitchFamily="2" charset="0"/>
            </a:endParaRP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EG" sz="2400" dirty="0">
              <a:latin typeface="Continuu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577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1845729" y="2761230"/>
            <a:ext cx="8500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ontinuum Medium" pitchFamily="2" charset="0"/>
              </a:rPr>
              <a:t>THANK YOU</a:t>
            </a:r>
            <a:endParaRPr lang="en-EG" sz="9600" b="1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6AA7E-2C54-FEB1-04E4-D36A14C8D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79" y="0"/>
            <a:ext cx="12222579" cy="21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1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0" y="21877"/>
            <a:ext cx="6952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Toxicity of MB dye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DD00E23-8E3E-2581-39E4-A6E9C7E9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553" y="0"/>
            <a:ext cx="6119446" cy="6119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36BB61-8DDC-2411-95F4-90057D9CC8D8}"/>
              </a:ext>
            </a:extLst>
          </p:cNvPr>
          <p:cNvSpPr txBox="1"/>
          <p:nvPr/>
        </p:nvSpPr>
        <p:spPr>
          <a:xfrm>
            <a:off x="6096000" y="6077394"/>
            <a:ext cx="6119446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2. </a:t>
            </a:r>
            <a:r>
              <a:rPr lang="en-US" sz="2200" dirty="0">
                <a:latin typeface="Continuum Light"/>
              </a:rPr>
              <a:t>Effects of MB dye exposure on humans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2D174-CB40-943D-30D6-E75A886EEE8E}"/>
              </a:ext>
            </a:extLst>
          </p:cNvPr>
          <p:cNvSpPr txBox="1"/>
          <p:nvPr/>
        </p:nvSpPr>
        <p:spPr>
          <a:xfrm>
            <a:off x="1" y="813195"/>
            <a:ext cx="6049105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MB dye laden wastewater discharge in marine ecosystems: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ntinuum Light"/>
              </a:rPr>
              <a:t>Low sunlight transmittance for photosynthesis by aquatic plants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ntinuum Light"/>
              </a:rPr>
              <a:t>MB dye forms complex products leading to low dissolved oxygen and death of aquatic organisms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MB is highly stable and cannot be removed by conventional wastewater treatment methods</a:t>
            </a:r>
          </a:p>
        </p:txBody>
      </p:sp>
    </p:spTree>
    <p:extLst>
      <p:ext uri="{BB962C8B-B14F-4D97-AF65-F5344CB8AC3E}">
        <p14:creationId xmlns:p14="http://schemas.microsoft.com/office/powerpoint/2010/main" val="59429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530916" y="272344"/>
            <a:ext cx="8500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Advanced Oxidation Processes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3B4F4-1E1B-E341-8E3E-68F10276E6AF}"/>
              </a:ext>
            </a:extLst>
          </p:cNvPr>
          <p:cNvSpPr txBox="1"/>
          <p:nvPr/>
        </p:nvSpPr>
        <p:spPr>
          <a:xfrm>
            <a:off x="1" y="1205159"/>
            <a:ext cx="12192000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Advanced Oxidation Processes(AOPs) are treatment techniques aimed at mineralizing refractory  organic pollutants in wastewater mainly using OH</a:t>
            </a:r>
            <a:r>
              <a:rPr lang="de-DE" sz="2400" dirty="0">
                <a:latin typeface="Continuum Light" pitchFamily="2" charset="0"/>
              </a:rPr>
              <a:t>•</a:t>
            </a:r>
            <a:r>
              <a:rPr lang="en-US" sz="2400" dirty="0">
                <a:latin typeface="Continuum Light" pitchFamily="2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AOPs are efficient technologies in the elimination of pollutants such as MB from wastewater</a:t>
            </a:r>
            <a:endParaRPr lang="en-US" sz="2400" dirty="0">
              <a:latin typeface="Continuum Light" pitchFamily="2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AOPs include;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ntinuum Light" pitchFamily="2" charset="0"/>
              </a:rPr>
              <a:t>Photocatalysis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ntinuum Light" pitchFamily="2" charset="0"/>
              </a:rPr>
              <a:t>Ozonation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ontinuum Light" pitchFamily="2" charset="0"/>
              </a:rPr>
              <a:t>Photo-Fenton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EG" sz="2400" dirty="0">
              <a:latin typeface="Continuu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6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530916" y="272344"/>
            <a:ext cx="8500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Photocatalysis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3B4F4-1E1B-E341-8E3E-68F10276E6AF}"/>
              </a:ext>
            </a:extLst>
          </p:cNvPr>
          <p:cNvSpPr txBox="1"/>
          <p:nvPr/>
        </p:nvSpPr>
        <p:spPr>
          <a:xfrm>
            <a:off x="1" y="1205159"/>
            <a:ext cx="12192000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It is an AOP that utilizes catalysts and light irradiation for degradation of pollutants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Heterogenous photocatalysis utilizes solid semiconductor catalysts such as TiO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, ZnO for degradation of pollutants in aqueous phase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 has orderly nanopore structures and significant photocatalytic activity.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 can be synthesized from waste material such as aluminum cans, hence reducing costs in photocatalysis.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 nanocomposites can have higher photocatalytic activity due to formation of heterojunctions with other semiconductor materials.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ntinuum Light" pitchFamily="2" charset="0"/>
            </a:endParaRP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EG" sz="2400" dirty="0">
              <a:latin typeface="Continuu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9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530917" y="272344"/>
            <a:ext cx="5424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Study Objectives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3B4F4-1E1B-E341-8E3E-68F10276E6AF}"/>
              </a:ext>
            </a:extLst>
          </p:cNvPr>
          <p:cNvSpPr txBox="1"/>
          <p:nvPr/>
        </p:nvSpPr>
        <p:spPr>
          <a:xfrm>
            <a:off x="1" y="1647338"/>
            <a:ext cx="8185532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Continuum Light" pitchFamily="2" charset="0"/>
              </a:rPr>
              <a:t>Synthesis of Al</a:t>
            </a:r>
            <a:r>
              <a:rPr lang="en-US" sz="2800" baseline="-25000" dirty="0">
                <a:latin typeface="Continuum Light" pitchFamily="2" charset="0"/>
              </a:rPr>
              <a:t>2</a:t>
            </a:r>
            <a:r>
              <a:rPr lang="en-US" sz="2800" dirty="0">
                <a:latin typeface="Continuum Light" pitchFamily="2" charset="0"/>
              </a:rPr>
              <a:t>O</a:t>
            </a:r>
            <a:r>
              <a:rPr lang="en-US" sz="2800" baseline="-25000" dirty="0">
                <a:latin typeface="Continuum Light" pitchFamily="2" charset="0"/>
              </a:rPr>
              <a:t>3</a:t>
            </a:r>
            <a:r>
              <a:rPr lang="en-US" sz="2800" dirty="0">
                <a:latin typeface="Continuum Light" pitchFamily="2" charset="0"/>
              </a:rPr>
              <a:t>-MgO nanocomposite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Continuum Light" pitchFamily="2" charset="0"/>
              </a:rPr>
              <a:t>Investigate the effect of operating parameters in MB photodegradation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latin typeface="Continuum Light" pitchFamily="2" charset="0"/>
              </a:rPr>
              <a:t>Estimate the economic feasibility of photocatalytic degradation of MB dye using Al</a:t>
            </a:r>
            <a:r>
              <a:rPr lang="en-US" sz="2800" baseline="-25000" dirty="0">
                <a:latin typeface="Continuum Light" pitchFamily="2" charset="0"/>
              </a:rPr>
              <a:t>2</a:t>
            </a:r>
            <a:r>
              <a:rPr lang="en-US" sz="2800" dirty="0">
                <a:latin typeface="Continuum Light" pitchFamily="2" charset="0"/>
              </a:rPr>
              <a:t>O</a:t>
            </a:r>
            <a:r>
              <a:rPr lang="en-US" sz="2800" baseline="-25000" dirty="0">
                <a:latin typeface="Continuum Light" pitchFamily="2" charset="0"/>
              </a:rPr>
              <a:t>3</a:t>
            </a:r>
            <a:r>
              <a:rPr lang="en-US" sz="2800" dirty="0">
                <a:latin typeface="Continuum Light" pitchFamily="2" charset="0"/>
              </a:rPr>
              <a:t>-MgO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CFB3964-3963-4326-426D-B5E2CF55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532" y="0"/>
            <a:ext cx="3811385" cy="38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5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0" y="0"/>
            <a:ext cx="11901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Methodology: Al</a:t>
            </a:r>
            <a:r>
              <a:rPr lang="en-US" sz="4400" baseline="-25000" dirty="0">
                <a:solidFill>
                  <a:srgbClr val="FF0000"/>
                </a:solidFill>
                <a:latin typeface="Continuum Medium" pitchFamily="2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O</a:t>
            </a:r>
            <a:r>
              <a:rPr lang="en-US" sz="4400" baseline="-25000" dirty="0">
                <a:solidFill>
                  <a:srgbClr val="FF0000"/>
                </a:solidFill>
                <a:latin typeface="Continuum Medium" pitchFamily="2" charset="0"/>
              </a:rPr>
              <a:t>3</a:t>
            </a:r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-MgO photocatalyst synthesis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pic>
        <p:nvPicPr>
          <p:cNvPr id="3" name="Picture 2" descr="A picture containing text, different, various, several&#10;&#10;Description automatically generated">
            <a:extLst>
              <a:ext uri="{FF2B5EF4-FFF2-40B4-BE49-F238E27FC236}">
                <a16:creationId xmlns:a16="http://schemas.microsoft.com/office/drawing/2014/main" id="{7A0E0F6D-EDEE-2E27-4FC9-12ECC217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457" y="768183"/>
            <a:ext cx="7732543" cy="5461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D1BADC-E262-0AB1-75F5-8B455BE04C55}"/>
              </a:ext>
            </a:extLst>
          </p:cNvPr>
          <p:cNvSpPr txBox="1"/>
          <p:nvPr/>
        </p:nvSpPr>
        <p:spPr>
          <a:xfrm>
            <a:off x="211015" y="1239224"/>
            <a:ext cx="361992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Co-precipitation method was used for synthesis of </a:t>
            </a:r>
            <a:r>
              <a:rPr lang="en-US" sz="2400" dirty="0">
                <a:latin typeface="Continuum Light" pitchFamily="2" charset="0"/>
              </a:rPr>
              <a:t>Al</a:t>
            </a:r>
            <a:r>
              <a:rPr lang="en-US" sz="2400" baseline="-25000" dirty="0">
                <a:latin typeface="Continuum Light" pitchFamily="2" charset="0"/>
              </a:rPr>
              <a:t>2</a:t>
            </a:r>
            <a:r>
              <a:rPr lang="en-US" sz="2400" dirty="0">
                <a:latin typeface="Continuum Light" pitchFamily="2" charset="0"/>
              </a:rPr>
              <a:t>O</a:t>
            </a:r>
            <a:r>
              <a:rPr lang="en-US" sz="2400" baseline="-25000" dirty="0">
                <a:latin typeface="Continuum Light" pitchFamily="2" charset="0"/>
              </a:rPr>
              <a:t>3</a:t>
            </a:r>
            <a:r>
              <a:rPr lang="en-US" sz="2400" dirty="0">
                <a:latin typeface="Continuum Light" pitchFamily="2" charset="0"/>
              </a:rPr>
              <a:t>-MgO.</a:t>
            </a:r>
            <a:endParaRPr lang="en-US" sz="2400" dirty="0">
              <a:latin typeface="Continuum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A9BF4-F122-3745-3AB3-0C063A995755}"/>
              </a:ext>
            </a:extLst>
          </p:cNvPr>
          <p:cNvSpPr txBox="1"/>
          <p:nvPr/>
        </p:nvSpPr>
        <p:spPr>
          <a:xfrm>
            <a:off x="4262047" y="6229237"/>
            <a:ext cx="7929954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1. </a:t>
            </a:r>
            <a:r>
              <a:rPr lang="en-US" sz="2200" dirty="0">
                <a:latin typeface="Continuum Light"/>
              </a:rPr>
              <a:t>Synthesis method</a:t>
            </a:r>
          </a:p>
        </p:txBody>
      </p:sp>
    </p:spTree>
    <p:extLst>
      <p:ext uri="{BB962C8B-B14F-4D97-AF65-F5344CB8AC3E}">
        <p14:creationId xmlns:p14="http://schemas.microsoft.com/office/powerpoint/2010/main" val="180384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530917" y="109398"/>
            <a:ext cx="997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Experimental setup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44010B-601E-A170-DFE6-9BFF64156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115216"/>
              </p:ext>
            </p:extLst>
          </p:nvPr>
        </p:nvGraphicFramePr>
        <p:xfrm>
          <a:off x="94020" y="3761087"/>
          <a:ext cx="10845159" cy="2450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7098">
                  <a:extLst>
                    <a:ext uri="{9D8B030D-6E8A-4147-A177-3AD203B41FA5}">
                      <a16:colId xmlns:a16="http://schemas.microsoft.com/office/drawing/2014/main" val="1463115921"/>
                    </a:ext>
                  </a:extLst>
                </a:gridCol>
                <a:gridCol w="3466137">
                  <a:extLst>
                    <a:ext uri="{9D8B030D-6E8A-4147-A177-3AD203B41FA5}">
                      <a16:colId xmlns:a16="http://schemas.microsoft.com/office/drawing/2014/main" val="1922193632"/>
                    </a:ext>
                  </a:extLst>
                </a:gridCol>
                <a:gridCol w="900333">
                  <a:extLst>
                    <a:ext uri="{9D8B030D-6E8A-4147-A177-3AD203B41FA5}">
                      <a16:colId xmlns:a16="http://schemas.microsoft.com/office/drawing/2014/main" val="901324926"/>
                    </a:ext>
                  </a:extLst>
                </a:gridCol>
                <a:gridCol w="1702190">
                  <a:extLst>
                    <a:ext uri="{9D8B030D-6E8A-4147-A177-3AD203B41FA5}">
                      <a16:colId xmlns:a16="http://schemas.microsoft.com/office/drawing/2014/main" val="3874247696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486124399"/>
                    </a:ext>
                  </a:extLst>
                </a:gridCol>
                <a:gridCol w="1907721">
                  <a:extLst>
                    <a:ext uri="{9D8B030D-6E8A-4147-A177-3AD203B41FA5}">
                      <a16:colId xmlns:a16="http://schemas.microsoft.com/office/drawing/2014/main" val="490754276"/>
                    </a:ext>
                  </a:extLst>
                </a:gridCol>
              </a:tblGrid>
              <a:tr h="352595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Factor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Parameter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Unit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Levels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894194"/>
                  </a:ext>
                </a:extLst>
              </a:tr>
              <a:tr h="352595"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Low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Median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High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0059874"/>
                  </a:ext>
                </a:extLst>
              </a:tr>
              <a:tr h="35259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A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pH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-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3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7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 dirty="0">
                          <a:effectLst/>
                          <a:latin typeface="Continuum Light"/>
                        </a:rPr>
                        <a:t>11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7327521"/>
                  </a:ext>
                </a:extLst>
              </a:tr>
              <a:tr h="35259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B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Time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min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60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120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 dirty="0">
                          <a:effectLst/>
                          <a:latin typeface="Continuum Light"/>
                        </a:rPr>
                        <a:t>180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6824070"/>
                  </a:ext>
                </a:extLst>
              </a:tr>
              <a:tr h="432741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C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Photocatalyst dosage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>
                          <a:effectLst/>
                          <a:latin typeface="Continuum Light"/>
                        </a:rPr>
                        <a:t>mg/L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200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600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 dirty="0">
                          <a:effectLst/>
                          <a:latin typeface="Continuum Light"/>
                        </a:rPr>
                        <a:t>1000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9727542"/>
                  </a:ext>
                </a:extLst>
              </a:tr>
              <a:tr h="60755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D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Initial MB dye concentration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2200" dirty="0">
                          <a:effectLst/>
                          <a:latin typeface="Continuum Light"/>
                        </a:rPr>
                        <a:t>ppm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10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>
                          <a:effectLst/>
                          <a:latin typeface="Continuum Light"/>
                        </a:rPr>
                        <a:t>55</a:t>
                      </a:r>
                      <a:endParaRPr lang="en-ZW" sz="220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ZW" sz="2200" dirty="0">
                          <a:effectLst/>
                          <a:latin typeface="Continuum Light"/>
                        </a:rPr>
                        <a:t>100</a:t>
                      </a:r>
                      <a:endParaRPr lang="en-ZW" sz="2200" dirty="0">
                        <a:solidFill>
                          <a:srgbClr val="000000"/>
                        </a:solidFill>
                        <a:effectLst/>
                        <a:latin typeface="Continuum Ligh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41415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6D08F8-149F-D4BB-33DE-F4FBDE9721FF}"/>
              </a:ext>
            </a:extLst>
          </p:cNvPr>
          <p:cNvSpPr txBox="1"/>
          <p:nvPr/>
        </p:nvSpPr>
        <p:spPr>
          <a:xfrm>
            <a:off x="0" y="1041785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Photoreactor with a 400 W metal halide lamp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60 min  stirring in the dark to achieve adsorption/desorption. Light is turned on for MB dye photocatalytic degradation reaction.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 pitchFamily="2" charset="0"/>
              </a:rPr>
              <a:t>Initial(C</a:t>
            </a:r>
            <a:r>
              <a:rPr lang="en-US" sz="2400" baseline="-25000" dirty="0">
                <a:latin typeface="Continuum Light" pitchFamily="2" charset="0"/>
              </a:rPr>
              <a:t>o</a:t>
            </a:r>
            <a:r>
              <a:rPr lang="en-US" sz="2400" dirty="0">
                <a:latin typeface="Continuum Light" pitchFamily="2" charset="0"/>
              </a:rPr>
              <a:t>) and final(C</a:t>
            </a:r>
            <a:r>
              <a:rPr lang="en-US" sz="2400" baseline="-25000" dirty="0">
                <a:latin typeface="Continuum Light" pitchFamily="2" charset="0"/>
              </a:rPr>
              <a:t>f</a:t>
            </a:r>
            <a:r>
              <a:rPr lang="en-US" sz="2400" dirty="0">
                <a:latin typeface="Continuum Light" pitchFamily="2" charset="0"/>
              </a:rPr>
              <a:t>) concentrations of MB dye measured at 664 nm using UV-spectrophotometer.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69FD4-2B7F-B003-3F40-CB38875E9E86}"/>
              </a:ext>
            </a:extLst>
          </p:cNvPr>
          <p:cNvSpPr txBox="1"/>
          <p:nvPr/>
        </p:nvSpPr>
        <p:spPr>
          <a:xfrm>
            <a:off x="-1" y="3117786"/>
            <a:ext cx="11985675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ontinuum Light"/>
              </a:rPr>
              <a:t>Table 1. </a:t>
            </a:r>
            <a:r>
              <a:rPr lang="en-US" sz="2000" dirty="0">
                <a:latin typeface="Continuum Light"/>
              </a:rPr>
              <a:t>Experimental factors and limits for Box Behnken Design(BBD) in Response Surface Methodology(RSM)</a:t>
            </a:r>
            <a:endParaRPr lang="en-US" sz="2000" b="1" dirty="0">
              <a:latin typeface="Continuum Light"/>
            </a:endParaRPr>
          </a:p>
        </p:txBody>
      </p:sp>
    </p:spTree>
    <p:extLst>
      <p:ext uri="{BB962C8B-B14F-4D97-AF65-F5344CB8AC3E}">
        <p14:creationId xmlns:p14="http://schemas.microsoft.com/office/powerpoint/2010/main" val="93318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38AFBC-E014-E5CB-5B88-FD91E30D41DF}"/>
              </a:ext>
            </a:extLst>
          </p:cNvPr>
          <p:cNvSpPr txBox="1"/>
          <p:nvPr/>
        </p:nvSpPr>
        <p:spPr>
          <a:xfrm>
            <a:off x="0" y="1269550"/>
            <a:ext cx="428023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Band gap energy of Al</a:t>
            </a:r>
            <a:r>
              <a:rPr lang="en-US" sz="2400" baseline="-25000" dirty="0">
                <a:latin typeface="Continuum Light"/>
              </a:rPr>
              <a:t>2</a:t>
            </a:r>
            <a:r>
              <a:rPr lang="en-US" sz="2400" dirty="0">
                <a:latin typeface="Continuum Light"/>
              </a:rPr>
              <a:t>O</a:t>
            </a:r>
            <a:r>
              <a:rPr lang="en-US" sz="2400" baseline="-25000" dirty="0">
                <a:latin typeface="Continuum Light"/>
              </a:rPr>
              <a:t>3</a:t>
            </a:r>
            <a:r>
              <a:rPr lang="en-US" sz="2400" dirty="0">
                <a:latin typeface="Continuum Light"/>
              </a:rPr>
              <a:t>-MgO is 3.50 eV.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ontinuum Light"/>
              </a:rPr>
              <a:t>This is higher than that of Al</a:t>
            </a:r>
            <a:r>
              <a:rPr lang="en-US" sz="2400" baseline="-25000" dirty="0">
                <a:latin typeface="Continuum Light"/>
              </a:rPr>
              <a:t>2</a:t>
            </a:r>
            <a:r>
              <a:rPr lang="en-US" sz="2400" dirty="0">
                <a:latin typeface="Continuum Light"/>
              </a:rPr>
              <a:t>O</a:t>
            </a:r>
            <a:r>
              <a:rPr lang="en-US" sz="2400" baseline="-25000" dirty="0">
                <a:latin typeface="Continuum Light"/>
              </a:rPr>
              <a:t>3  </a:t>
            </a:r>
            <a:r>
              <a:rPr lang="en-US" sz="2400" dirty="0">
                <a:latin typeface="Continuum Light"/>
              </a:rPr>
              <a:t>(5.97 eV).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Continuum Light"/>
            </a:endParaRP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333B803-F586-4C6C-8592-F5463FA99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233" y="69732"/>
            <a:ext cx="7697275" cy="5891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FEAC1-DA59-700D-2561-56EEFEF87681}"/>
              </a:ext>
            </a:extLst>
          </p:cNvPr>
          <p:cNvSpPr txBox="1"/>
          <p:nvPr/>
        </p:nvSpPr>
        <p:spPr>
          <a:xfrm>
            <a:off x="4979963" y="5983797"/>
            <a:ext cx="738085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latin typeface="Continuum Light"/>
              </a:rPr>
              <a:t>Figure 2. </a:t>
            </a:r>
            <a:r>
              <a:rPr lang="en-US" sz="2200" dirty="0">
                <a:latin typeface="Continuum Light"/>
              </a:rPr>
              <a:t>Absorbance plots for </a:t>
            </a:r>
            <a:r>
              <a:rPr lang="en-US" sz="2200" dirty="0">
                <a:latin typeface="Continuum Light" pitchFamily="2" charset="0"/>
              </a:rPr>
              <a:t>Al</a:t>
            </a:r>
            <a:r>
              <a:rPr lang="en-US" sz="2200" baseline="-25000" dirty="0">
                <a:latin typeface="Continuum Light" pitchFamily="2" charset="0"/>
              </a:rPr>
              <a:t>2</a:t>
            </a:r>
            <a:r>
              <a:rPr lang="en-US" sz="2200" dirty="0">
                <a:latin typeface="Continuum Light" pitchFamily="2" charset="0"/>
              </a:rPr>
              <a:t>O</a:t>
            </a:r>
            <a:r>
              <a:rPr lang="en-US" sz="2200" baseline="-25000" dirty="0">
                <a:latin typeface="Continuum Light" pitchFamily="2" charset="0"/>
              </a:rPr>
              <a:t>3</a:t>
            </a:r>
            <a:r>
              <a:rPr lang="en-US" sz="2200" dirty="0">
                <a:latin typeface="Continuum Light" pitchFamily="2" charset="0"/>
              </a:rPr>
              <a:t>-MgO</a:t>
            </a:r>
            <a:endParaRPr lang="en-US" sz="2200" dirty="0">
              <a:latin typeface="Continuum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ABDC4-E369-3C49-841A-56339CD31E91}"/>
              </a:ext>
            </a:extLst>
          </p:cNvPr>
          <p:cNvSpPr txBox="1"/>
          <p:nvPr/>
        </p:nvSpPr>
        <p:spPr>
          <a:xfrm>
            <a:off x="530917" y="272344"/>
            <a:ext cx="4449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ntinuum Medium" pitchFamily="2" charset="0"/>
              </a:rPr>
              <a:t>UV-DRS Analysis </a:t>
            </a:r>
            <a:endParaRPr lang="en-EG" sz="4400" dirty="0">
              <a:solidFill>
                <a:srgbClr val="FF0000"/>
              </a:solidFill>
              <a:latin typeface="Continuum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55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1361</Words>
  <Application>Microsoft Office PowerPoint</Application>
  <PresentationFormat>Widescreen</PresentationFormat>
  <Paragraphs>288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Continuum Light</vt:lpstr>
      <vt:lpstr>Continuum Medium</vt:lpstr>
      <vt:lpstr>Palatino Linotype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samuel.demarema</cp:lastModifiedBy>
  <cp:revision>74</cp:revision>
  <dcterms:created xsi:type="dcterms:W3CDTF">2020-05-03T17:24:50Z</dcterms:created>
  <dcterms:modified xsi:type="dcterms:W3CDTF">2023-04-15T19:54:24Z</dcterms:modified>
</cp:coreProperties>
</file>