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463" r:id="rId3"/>
    <p:sldId id="462" r:id="rId4"/>
    <p:sldId id="459" r:id="rId5"/>
    <p:sldId id="427" r:id="rId6"/>
    <p:sldId id="460" r:id="rId7"/>
    <p:sldId id="461" r:id="rId8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5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5" cy="490409"/>
          </a:xfrm>
          <a:prstGeom prst="rect">
            <a:avLst/>
          </a:prstGeom>
        </p:spPr>
        <p:txBody>
          <a:bodyPr vert="horz" lIns="90479" tIns="45241" rIns="90479" bIns="4524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2"/>
            <a:ext cx="2914015" cy="490409"/>
          </a:xfrm>
          <a:prstGeom prst="rect">
            <a:avLst/>
          </a:prstGeom>
        </p:spPr>
        <p:txBody>
          <a:bodyPr vert="horz" lIns="90479" tIns="45241" rIns="90479" bIns="45241" rtlCol="0"/>
          <a:lstStyle>
            <a:lvl1pPr algn="r">
              <a:defRPr sz="1200"/>
            </a:lvl1pPr>
          </a:lstStyle>
          <a:p>
            <a:fld id="{AEBDC1D9-669D-4303-9CC4-13CB2E079FBB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20788"/>
            <a:ext cx="440055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9" tIns="45241" rIns="90479" bIns="4524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479" tIns="45241" rIns="90479" bIns="4524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0479" tIns="45241" rIns="90479" bIns="4524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0"/>
            <a:ext cx="2914015" cy="490408"/>
          </a:xfrm>
          <a:prstGeom prst="rect">
            <a:avLst/>
          </a:prstGeom>
        </p:spPr>
        <p:txBody>
          <a:bodyPr vert="horz" lIns="90479" tIns="45241" rIns="90479" bIns="45241" rtlCol="0" anchor="b"/>
          <a:lstStyle>
            <a:lvl1pPr algn="r">
              <a:defRPr sz="1200"/>
            </a:lvl1pPr>
          </a:lstStyle>
          <a:p>
            <a:fld id="{3E4FFEE2-4E4D-456C-9564-E14FAF50AF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0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33C13-E2A4-4FDF-B92F-8091C37CE7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6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33C13-E2A4-4FDF-B92F-8091C37CE7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1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33C13-E2A4-4FDF-B92F-8091C37CE7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2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33C13-E2A4-4FDF-B92F-8091C37CE7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3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33C13-E2A4-4FDF-B92F-8091C37CE7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1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28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52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9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15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23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172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12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359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7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19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06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60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60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04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01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8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0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44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0EC6-D63F-4AA1-958C-BA49AF62E034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1D30-27E5-4215-B025-5E7D6A47B9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42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87374A1-2C1F-46D3-BDE5-4D6FA00CD0C2}" type="datetimeFigureOut">
              <a:rPr lang="it-IT" smtClean="0"/>
              <a:t>15/04/2023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CE8510-5842-4832-800F-E712193E96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9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"/>
          <p:cNvSpPr/>
          <p:nvPr/>
        </p:nvSpPr>
        <p:spPr>
          <a:xfrm>
            <a:off x="4797083" y="3193366"/>
            <a:ext cx="3855907" cy="3286078"/>
          </a:xfrm>
          <a:prstGeom prst="roundRect">
            <a:avLst/>
          </a:prstGeom>
          <a:noFill/>
          <a:ln w="1397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it-IT" sz="1013" kern="0" dirty="0">
                <a:solidFill>
                  <a:srgbClr val="FFFFFF"/>
                </a:solidFill>
                <a:latin typeface="Century Schoolbook" panose="02040604050505020304"/>
              </a:rPr>
              <a:t>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4531" y="3339088"/>
            <a:ext cx="3568459" cy="309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Basit Abdul 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 err="1">
                <a:solidFill>
                  <a:srgbClr val="00B0F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Sabanci</a:t>
            </a:r>
            <a:r>
              <a:rPr lang="en-US" sz="1600" dirty="0">
                <a:solidFill>
                  <a:srgbClr val="00B0F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University, Nanotechnology Research, and Application Center Istanbul Turkey</a:t>
            </a:r>
            <a:endParaRPr lang="en-US" sz="1600" b="1" baseline="30000" dirty="0">
              <a:solidFill>
                <a:srgbClr val="00B0F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Mr. Abul Hasan Shibly 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rgbClr val="00B0F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Department of Textile Engineering National Institute of Textile Engineering and Research Dhaka-1350, Bangladesh</a:t>
            </a:r>
            <a:endParaRPr lang="en-US" sz="16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Abdul Rab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Asary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rgbClr val="00B0F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University of Naples Parthenope, 80133 Napoli, Italy</a:t>
            </a:r>
            <a:endParaRPr lang="en-US" sz="16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7" y="6605336"/>
            <a:ext cx="8047418" cy="123455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6561" y="1819849"/>
            <a:ext cx="860627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Combining COMSOL modelling with different Piezoelectric Materials to design MEMS cantilevers for marine sensing robotic </a:t>
            </a:r>
          </a:p>
        </p:txBody>
      </p:sp>
      <p:pic>
        <p:nvPicPr>
          <p:cNvPr id="3" name="Picture 5" descr="C:\Users\Jan\Downloads\download (2).png">
            <a:extLst>
              <a:ext uri="{FF2B5EF4-FFF2-40B4-BE49-F238E27FC236}">
                <a16:creationId xmlns:a16="http://schemas.microsoft.com/office/drawing/2014/main" id="{1E1153EB-C19A-44D0-FE24-155895D4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3866" y="61482"/>
            <a:ext cx="1070151" cy="13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an\Downloads\download.png">
            <a:extLst>
              <a:ext uri="{FF2B5EF4-FFF2-40B4-BE49-F238E27FC236}">
                <a16:creationId xmlns:a16="http://schemas.microsoft.com/office/drawing/2014/main" id="{20213139-A64B-0557-4EB6-AA94823F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67" y="165288"/>
            <a:ext cx="2226560" cy="10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1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n\Downloads\download.png">
            <a:extLst>
              <a:ext uri="{FF2B5EF4-FFF2-40B4-BE49-F238E27FC236}">
                <a16:creationId xmlns:a16="http://schemas.microsoft.com/office/drawing/2014/main" id="{5BC53D1C-FA34-A980-AF29-6813E2CD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4768" y="546525"/>
            <a:ext cx="1289579" cy="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an\Downloads\download (2).png">
            <a:extLst>
              <a:ext uri="{FF2B5EF4-FFF2-40B4-BE49-F238E27FC236}">
                <a16:creationId xmlns:a16="http://schemas.microsoft.com/office/drawing/2014/main" id="{59BCE6FD-3B10-38CA-71F1-39D0AAAD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0099" y="5791422"/>
            <a:ext cx="664975" cy="8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diritto 17">
            <a:extLst>
              <a:ext uri="{FF2B5EF4-FFF2-40B4-BE49-F238E27FC236}">
                <a16:creationId xmlns:a16="http://schemas.microsoft.com/office/drawing/2014/main" id="{5A573A07-8862-6F09-F416-25DC40F21B8B}"/>
              </a:ext>
            </a:extLst>
          </p:cNvPr>
          <p:cNvCxnSpPr/>
          <p:nvPr/>
        </p:nvCxnSpPr>
        <p:spPr>
          <a:xfrm>
            <a:off x="238007" y="822588"/>
            <a:ext cx="3827366" cy="5315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CB31C46-451E-FE87-7FD4-6D4433C40E95}"/>
              </a:ext>
            </a:extLst>
          </p:cNvPr>
          <p:cNvSpPr/>
          <p:nvPr/>
        </p:nvSpPr>
        <p:spPr>
          <a:xfrm>
            <a:off x="1273443" y="5224"/>
            <a:ext cx="279193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</a:t>
            </a:r>
            <a:r>
              <a:rPr lang="en-US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BF16D-BE49-0A85-FF36-77F0D8A93446}"/>
              </a:ext>
            </a:extLst>
          </p:cNvPr>
          <p:cNvSpPr/>
          <p:nvPr/>
        </p:nvSpPr>
        <p:spPr>
          <a:xfrm>
            <a:off x="1672570" y="1547620"/>
            <a:ext cx="5974492" cy="106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and objective of work, Approach/Bionic Principle/Application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DD92E-106C-2186-0874-A4F1661A04C9}"/>
              </a:ext>
            </a:extLst>
          </p:cNvPr>
          <p:cNvSpPr/>
          <p:nvPr/>
        </p:nvSpPr>
        <p:spPr>
          <a:xfrm>
            <a:off x="1682666" y="2587753"/>
            <a:ext cx="5788764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Designing of Piezoelectric Cantilevers on COMSOL</a:t>
            </a:r>
            <a:endParaRPr lang="it-IT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15523F-0328-ADE5-5898-6DB029FA60EC}"/>
              </a:ext>
            </a:extLst>
          </p:cNvPr>
          <p:cNvSpPr/>
          <p:nvPr/>
        </p:nvSpPr>
        <p:spPr>
          <a:xfrm>
            <a:off x="1682666" y="3429000"/>
            <a:ext cx="5974492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and modeling of Cantilevers </a:t>
            </a:r>
            <a:endParaRPr lang="it-IT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12A198-E1EE-FC69-E9B5-F6A919775F90}"/>
              </a:ext>
            </a:extLst>
          </p:cNvPr>
          <p:cNvSpPr/>
          <p:nvPr/>
        </p:nvSpPr>
        <p:spPr>
          <a:xfrm>
            <a:off x="1779421" y="4377063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51F5B-10F9-CCFD-3CB9-136D8C8939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" b="20650"/>
          <a:stretch/>
        </p:blipFill>
        <p:spPr>
          <a:xfrm>
            <a:off x="160286" y="1645267"/>
            <a:ext cx="1091879" cy="3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478" y="948741"/>
            <a:ext cx="81656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design an innovative transducer by piezoelectric materials which will sense the </a:t>
            </a:r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intensity and directionality 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underwater acoustic pulses.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device will have a </a:t>
            </a:r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wider frequency range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This wider frequency range is necessary for the dynamic range of signals for marine sensing acoustics.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will show a good directionality pattern, which helps to </a:t>
            </a:r>
            <a:r>
              <a:rPr lang="en-US" sz="1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detect the acoustics source 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direction in the water.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40175" y="252471"/>
            <a:ext cx="3086237" cy="661930"/>
          </a:xfrm>
          <a:prstGeom prst="chevron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Aim of the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Novelty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 descr="C:\Users\Jan\Downloads\download.png">
            <a:extLst>
              <a:ext uri="{FF2B5EF4-FFF2-40B4-BE49-F238E27FC236}">
                <a16:creationId xmlns:a16="http://schemas.microsoft.com/office/drawing/2014/main" id="{5BC53D1C-FA34-A980-AF29-6813E2CD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4768" y="546525"/>
            <a:ext cx="1289579" cy="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an\Downloads\download (2).png">
            <a:extLst>
              <a:ext uri="{FF2B5EF4-FFF2-40B4-BE49-F238E27FC236}">
                <a16:creationId xmlns:a16="http://schemas.microsoft.com/office/drawing/2014/main" id="{59BCE6FD-3B10-38CA-71F1-39D0AAAD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0099" y="5791422"/>
            <a:ext cx="664975" cy="8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625CE-CEEA-868C-1ACF-270C7E3AC5C5}"/>
              </a:ext>
            </a:extLst>
          </p:cNvPr>
          <p:cNvSpPr/>
          <p:nvPr/>
        </p:nvSpPr>
        <p:spPr>
          <a:xfrm>
            <a:off x="723901" y="3240224"/>
            <a:ext cx="5944615" cy="733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Approach/Bionic Principle/Application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biomimetic approach inspired by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Fish lateral line system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3F108-25C0-75D0-14D7-1A0EF4EAB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2" y="3925946"/>
            <a:ext cx="2907282" cy="2714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DC5EE-5991-0E3E-8AAF-BC5B3CA8A8B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5" y="3925946"/>
            <a:ext cx="3377820" cy="271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2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7"/>
          <p:cNvCxnSpPr/>
          <p:nvPr/>
        </p:nvCxnSpPr>
        <p:spPr>
          <a:xfrm>
            <a:off x="238007" y="822587"/>
            <a:ext cx="7936529" cy="6235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94120" y="17299"/>
            <a:ext cx="8073903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COMSOL modelling with different Piezoelectric Materials to design MEMS cantilevers for marine sensing robotic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04377"/>
              </p:ext>
            </p:extLst>
          </p:nvPr>
        </p:nvGraphicFramePr>
        <p:xfrm>
          <a:off x="3230762" y="1391108"/>
          <a:ext cx="2616311" cy="175914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377698">
                  <a:extLst>
                    <a:ext uri="{9D8B030D-6E8A-4147-A177-3AD203B41FA5}">
                      <a16:colId xmlns:a16="http://schemas.microsoft.com/office/drawing/2014/main" val="214213768"/>
                    </a:ext>
                  </a:extLst>
                </a:gridCol>
                <a:gridCol w="1238613">
                  <a:extLst>
                    <a:ext uri="{9D8B030D-6E8A-4147-A177-3AD203B41FA5}">
                      <a16:colId xmlns:a16="http://schemas.microsoft.com/office/drawing/2014/main" val="4030068115"/>
                    </a:ext>
                  </a:extLst>
                </a:gridCol>
              </a:tblGrid>
              <a:tr h="62405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126808"/>
                  </a:ext>
                </a:extLst>
              </a:tr>
              <a:tr h="344001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Platinum (Pt)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37694"/>
                  </a:ext>
                </a:extLst>
              </a:tr>
              <a:tr h="28302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(Al)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34940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PZT, ZnO, BaTiO3 </a:t>
                      </a:r>
                      <a:endParaRPr lang="it-IT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µm </a:t>
                      </a:r>
                      <a:endParaRPr kumimoji="0" lang="it-IT" sz="13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9431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278107" y="900411"/>
            <a:ext cx="2630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Materials Properties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03830"/>
              </p:ext>
            </p:extLst>
          </p:nvPr>
        </p:nvGraphicFramePr>
        <p:xfrm>
          <a:off x="6011624" y="1372110"/>
          <a:ext cx="2243924" cy="1371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29524">
                  <a:extLst>
                    <a:ext uri="{9D8B030D-6E8A-4147-A177-3AD203B41FA5}">
                      <a16:colId xmlns:a16="http://schemas.microsoft.com/office/drawing/2014/main" val="28454660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07756643"/>
                    </a:ext>
                  </a:extLst>
                </a:gridCol>
              </a:tblGrid>
              <a:tr h="28085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(µm)</a:t>
                      </a:r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(µm)</a:t>
                      </a:r>
                    </a:p>
                    <a:p>
                      <a:pPr algn="ctr"/>
                      <a:endParaRPr lang="it-IT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9955332"/>
                  </a:ext>
                </a:extLst>
              </a:tr>
              <a:tr h="57331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100,200,300,40,500,600,700,800900,1000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it-IT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/>
                      <a:endParaRPr lang="it-IT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841779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65629" y="88133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7" b="14005"/>
          <a:stretch/>
        </p:blipFill>
        <p:spPr>
          <a:xfrm>
            <a:off x="238007" y="1384907"/>
            <a:ext cx="2777711" cy="1814265"/>
          </a:xfrm>
          <a:prstGeom prst="rect">
            <a:avLst/>
          </a:prstGeom>
        </p:spPr>
      </p:pic>
      <p:pic>
        <p:nvPicPr>
          <p:cNvPr id="4" name="Picture 2" descr="C:\Users\Jan\Downloads\download.png">
            <a:extLst>
              <a:ext uri="{FF2B5EF4-FFF2-40B4-BE49-F238E27FC236}">
                <a16:creationId xmlns:a16="http://schemas.microsoft.com/office/drawing/2014/main" id="{B2D3CFAB-5443-1536-AA0C-8F9EC653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1225" y="546526"/>
            <a:ext cx="1289579" cy="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an\Downloads\download (2).png">
            <a:extLst>
              <a:ext uri="{FF2B5EF4-FFF2-40B4-BE49-F238E27FC236}">
                <a16:creationId xmlns:a16="http://schemas.microsoft.com/office/drawing/2014/main" id="{8C0C939C-CE28-1CFD-9B88-D84C7E22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0099" y="5791422"/>
            <a:ext cx="664975" cy="8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6B4C93B-1FE5-DA6C-5713-2B5150B25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8" y="3755257"/>
            <a:ext cx="7095238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7"/>
          <p:cNvCxnSpPr/>
          <p:nvPr/>
        </p:nvCxnSpPr>
        <p:spPr>
          <a:xfrm>
            <a:off x="162360" y="864932"/>
            <a:ext cx="7936529" cy="6235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46196" y="100819"/>
            <a:ext cx="8073903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COMSOL modelling with different Piezoelectric Materials to design MEMS cantilevers for marine sensing robotic </a:t>
            </a:r>
          </a:p>
        </p:txBody>
      </p:sp>
      <p:pic>
        <p:nvPicPr>
          <p:cNvPr id="4" name="Picture 2" descr="C:\Users\Jan\Downloads\download.png">
            <a:extLst>
              <a:ext uri="{FF2B5EF4-FFF2-40B4-BE49-F238E27FC236}">
                <a16:creationId xmlns:a16="http://schemas.microsoft.com/office/drawing/2014/main" id="{B2D3CFAB-5443-1536-AA0C-8F9EC653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1225" y="546526"/>
            <a:ext cx="1289579" cy="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an\Downloads\download (2).png">
            <a:extLst>
              <a:ext uri="{FF2B5EF4-FFF2-40B4-BE49-F238E27FC236}">
                <a16:creationId xmlns:a16="http://schemas.microsoft.com/office/drawing/2014/main" id="{8C0C939C-CE28-1CFD-9B88-D84C7E22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0099" y="5791422"/>
            <a:ext cx="664975" cy="8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78C4BD-7C85-A0A6-1E05-F517CA934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2" y="1081923"/>
            <a:ext cx="6350971" cy="45150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72851B-E07F-B4B5-1BA9-970B36799B2F}"/>
              </a:ext>
            </a:extLst>
          </p:cNvPr>
          <p:cNvSpPr txBox="1"/>
          <p:nvPr/>
        </p:nvSpPr>
        <p:spPr>
          <a:xfrm>
            <a:off x="835731" y="5605672"/>
            <a:ext cx="7094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 2. (a) Simulated microcantilever with deformed position. (b) Side view of micro cantilevers (C) Face to face configuration of microcantilever. </a:t>
            </a:r>
          </a:p>
        </p:txBody>
      </p:sp>
    </p:spTree>
    <p:extLst>
      <p:ext uri="{BB962C8B-B14F-4D97-AF65-F5344CB8AC3E}">
        <p14:creationId xmlns:p14="http://schemas.microsoft.com/office/powerpoint/2010/main" val="59093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17"/>
          <p:cNvCxnSpPr/>
          <p:nvPr/>
        </p:nvCxnSpPr>
        <p:spPr>
          <a:xfrm>
            <a:off x="162360" y="864932"/>
            <a:ext cx="7936529" cy="6235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46196" y="100819"/>
            <a:ext cx="8073903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COMSOL modelling with different Piezoelectric Materials to design MEMS cantilevers for marine sensing robotic </a:t>
            </a:r>
          </a:p>
        </p:txBody>
      </p:sp>
      <p:pic>
        <p:nvPicPr>
          <p:cNvPr id="4" name="Picture 2" descr="C:\Users\Jan\Downloads\download.png">
            <a:extLst>
              <a:ext uri="{FF2B5EF4-FFF2-40B4-BE49-F238E27FC236}">
                <a16:creationId xmlns:a16="http://schemas.microsoft.com/office/drawing/2014/main" id="{B2D3CFAB-5443-1536-AA0C-8F9EC653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1225" y="546526"/>
            <a:ext cx="1289579" cy="6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an\Downloads\download (2).png">
            <a:extLst>
              <a:ext uri="{FF2B5EF4-FFF2-40B4-BE49-F238E27FC236}">
                <a16:creationId xmlns:a16="http://schemas.microsoft.com/office/drawing/2014/main" id="{8C0C939C-CE28-1CFD-9B88-D84C7E22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0099" y="5791422"/>
            <a:ext cx="664975" cy="8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175CD1F-AC92-7CD1-ABDF-0D918E507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" y="1394290"/>
            <a:ext cx="7598302" cy="3489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34DCD9-17E2-8CCD-5DAB-9671442D0CC0}"/>
              </a:ext>
            </a:extLst>
          </p:cNvPr>
          <p:cNvSpPr txBox="1"/>
          <p:nvPr/>
        </p:nvSpPr>
        <p:spPr>
          <a:xfrm>
            <a:off x="315780" y="5047047"/>
            <a:ext cx="8104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 2. (a) Microcantilevers displacement vs Length with different piezoelectric materials (b) Microcantilever Voltage response vs Length with different piezoelectric materials</a:t>
            </a:r>
          </a:p>
        </p:txBody>
      </p:sp>
    </p:spTree>
    <p:extLst>
      <p:ext uri="{BB962C8B-B14F-4D97-AF65-F5344CB8AC3E}">
        <p14:creationId xmlns:p14="http://schemas.microsoft.com/office/powerpoint/2010/main" val="416981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50856</TotalTime>
  <Words>315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Office Theme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Basit Abdul</dc:creator>
  <cp:lastModifiedBy>Basit, Abdul</cp:lastModifiedBy>
  <cp:revision>893</cp:revision>
  <cp:lastPrinted>2020-07-28T14:04:54Z</cp:lastPrinted>
  <dcterms:created xsi:type="dcterms:W3CDTF">2018-10-17T11:17:30Z</dcterms:created>
  <dcterms:modified xsi:type="dcterms:W3CDTF">2023-04-15T07:06:48Z</dcterms:modified>
</cp:coreProperties>
</file>