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72" r:id="rId1"/>
    <p:sldMasterId id="2147483684" r:id="rId2"/>
  </p:sldMasterIdLst>
  <p:notesMasterIdLst>
    <p:notesMasterId r:id="rId15"/>
  </p:notesMasterIdLst>
  <p:handoutMasterIdLst>
    <p:handoutMasterId r:id="rId16"/>
  </p:handoutMasterIdLst>
  <p:sldIdLst>
    <p:sldId id="346" r:id="rId3"/>
    <p:sldId id="316" r:id="rId4"/>
    <p:sldId id="342" r:id="rId5"/>
    <p:sldId id="353" r:id="rId6"/>
    <p:sldId id="359" r:id="rId7"/>
    <p:sldId id="348" r:id="rId8"/>
    <p:sldId id="343" r:id="rId9"/>
    <p:sldId id="354" r:id="rId10"/>
    <p:sldId id="351" r:id="rId11"/>
    <p:sldId id="355" r:id="rId12"/>
    <p:sldId id="357" r:id="rId13"/>
    <p:sldId id="35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=""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EAF6"/>
    <a:srgbClr val="EAEEF3"/>
    <a:srgbClr val="5B7191"/>
    <a:srgbClr val="CDD5DD"/>
    <a:srgbClr val="74859B"/>
    <a:srgbClr val="C4D2E7"/>
    <a:srgbClr val="F0A622"/>
    <a:srgbClr val="5E913E"/>
    <a:srgbClr val="CE1D02"/>
    <a:srgbClr val="4DAC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86477" autoAdjust="0"/>
  </p:normalViewPr>
  <p:slideViewPr>
    <p:cSldViewPr snapToGrid="0" snapToObjects="1">
      <p:cViewPr>
        <p:scale>
          <a:sx n="80" d="100"/>
          <a:sy n="80" d="100"/>
        </p:scale>
        <p:origin x="-300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9.xml"/><Relationship Id="rId3" Type="http://schemas.openxmlformats.org/officeDocument/2006/relationships/slide" Target="slides/slide4.xml"/><Relationship Id="rId7" Type="http://schemas.openxmlformats.org/officeDocument/2006/relationships/slide" Target="slides/slide8.xml"/><Relationship Id="rId2" Type="http://schemas.openxmlformats.org/officeDocument/2006/relationships/slide" Target="slides/slide3.xml"/><Relationship Id="rId1" Type="http://schemas.openxmlformats.org/officeDocument/2006/relationships/slide" Target="slides/slide2.xml"/><Relationship Id="rId6" Type="http://schemas.openxmlformats.org/officeDocument/2006/relationships/slide" Target="slides/slide7.xml"/><Relationship Id="rId5" Type="http://schemas.openxmlformats.org/officeDocument/2006/relationships/slide" Target="slides/slide6.xml"/><Relationship Id="rId10" Type="http://schemas.openxmlformats.org/officeDocument/2006/relationships/slide" Target="slides/slide11.xml"/><Relationship Id="rId4" Type="http://schemas.openxmlformats.org/officeDocument/2006/relationships/slide" Target="slides/slide5.xml"/><Relationship Id="rId9" Type="http://schemas.openxmlformats.org/officeDocument/2006/relationships/slide" Target="slides/slide10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24A9BF-DF5E-4B5C-8955-03C9444ADFE9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</dgm:pt>
    <dgm:pt modelId="{28A81286-E6AC-49B4-9037-D6370D4F7D6F}">
      <dgm:prSet phldrT="[Text]" custT="1"/>
      <dgm:spPr/>
      <dgm:t>
        <a:bodyPr/>
        <a:lstStyle/>
        <a:p>
          <a:r>
            <a:rPr lang="en-US" sz="1800" b="1" i="0" u="none" strike="noStrike" dirty="0" smtClean="0">
              <a:solidFill>
                <a:schemeClr val="bg1"/>
              </a:solidFill>
              <a:effectLst/>
              <a:latin typeface="+mn-lt"/>
              <a:ea typeface="+mn-ea"/>
              <a:cs typeface="+mn-cs"/>
            </a:rPr>
            <a:t>In 15hrs,film was biodegraded</a:t>
          </a:r>
          <a:endParaRPr lang="en-US" sz="1800" b="1" dirty="0">
            <a:solidFill>
              <a:schemeClr val="bg1"/>
            </a:solidFill>
          </a:endParaRPr>
        </a:p>
      </dgm:t>
    </dgm:pt>
    <dgm:pt modelId="{B7583C0D-CC33-4B7C-807F-A6592F94657C}" type="parTrans" cxnId="{70A49626-06C7-4BE0-BF86-09E166BF2063}">
      <dgm:prSet/>
      <dgm:spPr/>
      <dgm:t>
        <a:bodyPr/>
        <a:lstStyle/>
        <a:p>
          <a:endParaRPr lang="en-US"/>
        </a:p>
      </dgm:t>
    </dgm:pt>
    <dgm:pt modelId="{63354A51-CD0B-488E-9631-A7C13EEE2CA1}" type="sibTrans" cxnId="{70A49626-06C7-4BE0-BF86-09E166BF2063}">
      <dgm:prSet/>
      <dgm:spPr/>
      <dgm:t>
        <a:bodyPr/>
        <a:lstStyle/>
        <a:p>
          <a:endParaRPr lang="en-US"/>
        </a:p>
      </dgm:t>
    </dgm:pt>
    <dgm:pt modelId="{3E7D76D1-24A1-45A5-B8E7-2D6666B7448F}" type="pres">
      <dgm:prSet presAssocID="{7324A9BF-DF5E-4B5C-8955-03C9444ADFE9}" presName="Name0" presStyleCnt="0">
        <dgm:presLayoutVars>
          <dgm:dir/>
          <dgm:resizeHandles val="exact"/>
        </dgm:presLayoutVars>
      </dgm:prSet>
      <dgm:spPr/>
    </dgm:pt>
    <dgm:pt modelId="{7564994E-8DBB-4B4F-9FD7-90C212A789C6}" type="pres">
      <dgm:prSet presAssocID="{28A81286-E6AC-49B4-9037-D6370D4F7D6F}" presName="composite" presStyleCnt="0"/>
      <dgm:spPr/>
    </dgm:pt>
    <dgm:pt modelId="{75E21F3C-F41C-4CA0-8B87-CE837F18A02B}" type="pres">
      <dgm:prSet presAssocID="{28A81286-E6AC-49B4-9037-D6370D4F7D6F}" presName="rect1" presStyleLbl="bgImgPlace1" presStyleIdx="0" presStyleCnt="1" custScaleX="127824" custScaleY="11293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0" b="-40000"/>
          </a:stretch>
        </a:blipFill>
      </dgm:spPr>
      <dgm:t>
        <a:bodyPr/>
        <a:lstStyle/>
        <a:p>
          <a:endParaRPr lang="en-US"/>
        </a:p>
      </dgm:t>
    </dgm:pt>
    <dgm:pt modelId="{066627FA-1039-4587-8E69-EDCF202B59DA}" type="pres">
      <dgm:prSet presAssocID="{28A81286-E6AC-49B4-9037-D6370D4F7D6F}" presName="wedgeRectCallout1" presStyleLbl="node1" presStyleIdx="0" presStyleCnt="1" custScaleX="1525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0A49626-06C7-4BE0-BF86-09E166BF2063}" srcId="{7324A9BF-DF5E-4B5C-8955-03C9444ADFE9}" destId="{28A81286-E6AC-49B4-9037-D6370D4F7D6F}" srcOrd="0" destOrd="0" parTransId="{B7583C0D-CC33-4B7C-807F-A6592F94657C}" sibTransId="{63354A51-CD0B-488E-9631-A7C13EEE2CA1}"/>
    <dgm:cxn modelId="{A7224254-5808-40C3-91E4-CAC7BE620211}" type="presOf" srcId="{7324A9BF-DF5E-4B5C-8955-03C9444ADFE9}" destId="{3E7D76D1-24A1-45A5-B8E7-2D6666B7448F}" srcOrd="0" destOrd="0" presId="urn:microsoft.com/office/officeart/2008/layout/BendingPictureCaptionList"/>
    <dgm:cxn modelId="{D7DB38A4-939F-40EE-8C41-DB7738EAD25A}" type="presOf" srcId="{28A81286-E6AC-49B4-9037-D6370D4F7D6F}" destId="{066627FA-1039-4587-8E69-EDCF202B59DA}" srcOrd="0" destOrd="0" presId="urn:microsoft.com/office/officeart/2008/layout/BendingPictureCaptionList"/>
    <dgm:cxn modelId="{7B87843E-D22F-41C7-8DF0-D29B0273BC66}" type="presParOf" srcId="{3E7D76D1-24A1-45A5-B8E7-2D6666B7448F}" destId="{7564994E-8DBB-4B4F-9FD7-90C212A789C6}" srcOrd="0" destOrd="0" presId="urn:microsoft.com/office/officeart/2008/layout/BendingPictureCaptionList"/>
    <dgm:cxn modelId="{8271AB5B-C4BF-4550-9AEC-8D014BEE300E}" type="presParOf" srcId="{7564994E-8DBB-4B4F-9FD7-90C212A789C6}" destId="{75E21F3C-F41C-4CA0-8B87-CE837F18A02B}" srcOrd="0" destOrd="0" presId="urn:microsoft.com/office/officeart/2008/layout/BendingPictureCaptionList"/>
    <dgm:cxn modelId="{AC289B4F-A993-4BF2-A7A2-031DC06C32F1}" type="presParOf" srcId="{7564994E-8DBB-4B4F-9FD7-90C212A789C6}" destId="{066627FA-1039-4587-8E69-EDCF202B59DA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69FD9D-AEF1-41B1-84D2-925492B794A3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</dgm:pt>
    <dgm:pt modelId="{5A8D195C-1FA4-4D5E-BD5C-8F283FE30622}">
      <dgm:prSet phldrT="[Text]" custT="1"/>
      <dgm:spPr/>
      <dgm:t>
        <a:bodyPr/>
        <a:lstStyle/>
        <a:p>
          <a:r>
            <a:rPr lang="en-US" sz="1800" b="1" i="0" u="none" strike="noStrike" dirty="0" smtClean="0">
              <a:solidFill>
                <a:schemeClr val="bg1"/>
              </a:solidFill>
              <a:effectLst/>
              <a:latin typeface="+mn-lt"/>
              <a:ea typeface="+mn-ea"/>
              <a:cs typeface="+mn-cs"/>
            </a:rPr>
            <a:t>Film</a:t>
          </a:r>
          <a:r>
            <a:rPr lang="en-US" sz="1800" b="1" i="0" u="none" strike="noStrike" baseline="0" dirty="0" smtClean="0">
              <a:solidFill>
                <a:schemeClr val="bg1"/>
              </a:solidFill>
              <a:effectLst/>
              <a:latin typeface="+mn-lt"/>
              <a:ea typeface="+mn-ea"/>
              <a:cs typeface="+mn-cs"/>
            </a:rPr>
            <a:t> s</a:t>
          </a:r>
          <a:r>
            <a:rPr lang="en-US" sz="1800" b="1" i="0" u="none" strike="noStrike" dirty="0" smtClean="0">
              <a:solidFill>
                <a:schemeClr val="bg1"/>
              </a:solidFill>
              <a:effectLst/>
              <a:latin typeface="+mn-lt"/>
              <a:ea typeface="+mn-ea"/>
              <a:cs typeface="+mn-cs"/>
            </a:rPr>
            <a:t>own in soil</a:t>
          </a:r>
          <a:endParaRPr lang="en-US" sz="1800" b="1" dirty="0">
            <a:solidFill>
              <a:schemeClr val="bg1"/>
            </a:solidFill>
          </a:endParaRPr>
        </a:p>
      </dgm:t>
    </dgm:pt>
    <dgm:pt modelId="{70AD4464-ED3D-4701-A0F2-938610A68D8D}" type="parTrans" cxnId="{7E3CFDF5-9CE2-4722-B02D-8867545413A3}">
      <dgm:prSet/>
      <dgm:spPr/>
      <dgm:t>
        <a:bodyPr/>
        <a:lstStyle/>
        <a:p>
          <a:endParaRPr lang="en-US"/>
        </a:p>
      </dgm:t>
    </dgm:pt>
    <dgm:pt modelId="{3E7ED74D-4678-4B71-9EDE-1630238E223A}" type="sibTrans" cxnId="{7E3CFDF5-9CE2-4722-B02D-8867545413A3}">
      <dgm:prSet/>
      <dgm:spPr/>
      <dgm:t>
        <a:bodyPr/>
        <a:lstStyle/>
        <a:p>
          <a:endParaRPr lang="en-US"/>
        </a:p>
      </dgm:t>
    </dgm:pt>
    <dgm:pt modelId="{BD50D76A-0428-479A-A335-5854E8843CEF}" type="pres">
      <dgm:prSet presAssocID="{3969FD9D-AEF1-41B1-84D2-925492B794A3}" presName="Name0" presStyleCnt="0">
        <dgm:presLayoutVars>
          <dgm:dir/>
          <dgm:resizeHandles val="exact"/>
        </dgm:presLayoutVars>
      </dgm:prSet>
      <dgm:spPr/>
    </dgm:pt>
    <dgm:pt modelId="{C132AE88-8674-4D14-BABD-B2D6A7BC5211}" type="pres">
      <dgm:prSet presAssocID="{5A8D195C-1FA4-4D5E-BD5C-8F283FE30622}" presName="composite" presStyleCnt="0"/>
      <dgm:spPr/>
    </dgm:pt>
    <dgm:pt modelId="{9DAB93F5-A5A9-4AD3-97D4-4EE9DF57405D}" type="pres">
      <dgm:prSet presAssocID="{5A8D195C-1FA4-4D5E-BD5C-8F283FE30622}" presName="rect1" presStyleLbl="bgImgPlace1" presStyleIdx="0" presStyleCnt="1" custScaleX="12183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en-US"/>
        </a:p>
      </dgm:t>
    </dgm:pt>
    <dgm:pt modelId="{91DB0436-6A9E-4734-A7BE-085CAC98B2A6}" type="pres">
      <dgm:prSet presAssocID="{5A8D195C-1FA4-4D5E-BD5C-8F283FE30622}" presName="wedgeRectCallout1" presStyleLbl="node1" presStyleIdx="0" presStyleCnt="1" custScaleX="142699" custScaleY="591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E66A6B-5B71-4B3C-A3BB-85ACF5EE876D}" type="presOf" srcId="{3969FD9D-AEF1-41B1-84D2-925492B794A3}" destId="{BD50D76A-0428-479A-A335-5854E8843CEF}" srcOrd="0" destOrd="0" presId="urn:microsoft.com/office/officeart/2008/layout/BendingPictureCaptionList"/>
    <dgm:cxn modelId="{7E3CFDF5-9CE2-4722-B02D-8867545413A3}" srcId="{3969FD9D-AEF1-41B1-84D2-925492B794A3}" destId="{5A8D195C-1FA4-4D5E-BD5C-8F283FE30622}" srcOrd="0" destOrd="0" parTransId="{70AD4464-ED3D-4701-A0F2-938610A68D8D}" sibTransId="{3E7ED74D-4678-4B71-9EDE-1630238E223A}"/>
    <dgm:cxn modelId="{A9D14DAE-F40A-4F16-AACB-9397F608CBF5}" type="presOf" srcId="{5A8D195C-1FA4-4D5E-BD5C-8F283FE30622}" destId="{91DB0436-6A9E-4734-A7BE-085CAC98B2A6}" srcOrd="0" destOrd="0" presId="urn:microsoft.com/office/officeart/2008/layout/BendingPictureCaptionList"/>
    <dgm:cxn modelId="{9D102FAC-CBBA-47F6-AFBB-DBAAAB2FC665}" type="presParOf" srcId="{BD50D76A-0428-479A-A335-5854E8843CEF}" destId="{C132AE88-8674-4D14-BABD-B2D6A7BC5211}" srcOrd="0" destOrd="0" presId="urn:microsoft.com/office/officeart/2008/layout/BendingPictureCaptionList"/>
    <dgm:cxn modelId="{725D1F10-A28B-4649-9F53-A52896529457}" type="presParOf" srcId="{C132AE88-8674-4D14-BABD-B2D6A7BC5211}" destId="{9DAB93F5-A5A9-4AD3-97D4-4EE9DF57405D}" srcOrd="0" destOrd="0" presId="urn:microsoft.com/office/officeart/2008/layout/BendingPictureCaptionList"/>
    <dgm:cxn modelId="{73F47E7B-D273-4D9C-A29E-AF850CE35429}" type="presParOf" srcId="{C132AE88-8674-4D14-BABD-B2D6A7BC5211}" destId="{91DB0436-6A9E-4734-A7BE-085CAC98B2A6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0E5BCF-99E4-4FA0-AD9F-F8726ABA9C83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</dgm:pt>
    <dgm:pt modelId="{BCBFA0E6-6B63-4A37-8F3B-D5C6B78127C5}">
      <dgm:prSet phldrT="[Text]" custT="1"/>
      <dgm:spPr/>
      <dgm:t>
        <a:bodyPr/>
        <a:lstStyle/>
        <a:p>
          <a:r>
            <a:rPr lang="en-US" sz="1600" b="1" dirty="0" smtClean="0"/>
            <a:t>Germination(Day-5)</a:t>
          </a:r>
          <a:endParaRPr lang="en-US" sz="1600" b="1" dirty="0"/>
        </a:p>
      </dgm:t>
    </dgm:pt>
    <dgm:pt modelId="{CA465537-5316-4212-8C22-2122D018D689}" type="parTrans" cxnId="{7896E4CD-AE0F-4B88-947E-9DBAAB8E4BEA}">
      <dgm:prSet/>
      <dgm:spPr/>
      <dgm:t>
        <a:bodyPr/>
        <a:lstStyle/>
        <a:p>
          <a:endParaRPr lang="en-US"/>
        </a:p>
      </dgm:t>
    </dgm:pt>
    <dgm:pt modelId="{73644080-2F3D-44AA-8014-645F9B37A7F0}" type="sibTrans" cxnId="{7896E4CD-AE0F-4B88-947E-9DBAAB8E4BEA}">
      <dgm:prSet/>
      <dgm:spPr/>
      <dgm:t>
        <a:bodyPr/>
        <a:lstStyle/>
        <a:p>
          <a:endParaRPr lang="en-US"/>
        </a:p>
      </dgm:t>
    </dgm:pt>
    <dgm:pt modelId="{17424EF6-5527-4C13-A23E-9C26DAC7EEA0}" type="pres">
      <dgm:prSet presAssocID="{700E5BCF-99E4-4FA0-AD9F-F8726ABA9C83}" presName="Name0" presStyleCnt="0">
        <dgm:presLayoutVars>
          <dgm:dir/>
          <dgm:resizeHandles val="exact"/>
        </dgm:presLayoutVars>
      </dgm:prSet>
      <dgm:spPr/>
    </dgm:pt>
    <dgm:pt modelId="{4A221140-9E1C-4137-81D0-14EA77F7A300}" type="pres">
      <dgm:prSet presAssocID="{BCBFA0E6-6B63-4A37-8F3B-D5C6B78127C5}" presName="composite" presStyleCnt="0"/>
      <dgm:spPr/>
    </dgm:pt>
    <dgm:pt modelId="{BF8034E8-26BC-4385-8717-2265062C5205}" type="pres">
      <dgm:prSet presAssocID="{BCBFA0E6-6B63-4A37-8F3B-D5C6B78127C5}" presName="rect1" presStyleLbl="bgImgPlace1" presStyleIdx="0" presStyleCnt="1" custScaleX="120070" custScaleY="12675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5000" b="-45000"/>
          </a:stretch>
        </a:blipFill>
      </dgm:spPr>
      <dgm:t>
        <a:bodyPr/>
        <a:lstStyle/>
        <a:p>
          <a:endParaRPr lang="en-US"/>
        </a:p>
      </dgm:t>
    </dgm:pt>
    <dgm:pt modelId="{F48941D3-77FF-4F1A-91CD-8D5F3757FFEB}" type="pres">
      <dgm:prSet presAssocID="{BCBFA0E6-6B63-4A37-8F3B-D5C6B78127C5}" presName="wedgeRectCallout1" presStyleLbl="node1" presStyleIdx="0" presStyleCnt="1" custScaleX="134910" custScaleY="66825" custLinFactNeighborX="66" custLinFactNeighborY="137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BFEAB60-1EA1-4ED1-AC3C-B104A708B95C}" type="presOf" srcId="{BCBFA0E6-6B63-4A37-8F3B-D5C6B78127C5}" destId="{F48941D3-77FF-4F1A-91CD-8D5F3757FFEB}" srcOrd="0" destOrd="0" presId="urn:microsoft.com/office/officeart/2008/layout/BendingPictureCaptionList"/>
    <dgm:cxn modelId="{7896E4CD-AE0F-4B88-947E-9DBAAB8E4BEA}" srcId="{700E5BCF-99E4-4FA0-AD9F-F8726ABA9C83}" destId="{BCBFA0E6-6B63-4A37-8F3B-D5C6B78127C5}" srcOrd="0" destOrd="0" parTransId="{CA465537-5316-4212-8C22-2122D018D689}" sibTransId="{73644080-2F3D-44AA-8014-645F9B37A7F0}"/>
    <dgm:cxn modelId="{80EFA96C-8CC3-4E58-A88D-098734E711DC}" type="presOf" srcId="{700E5BCF-99E4-4FA0-AD9F-F8726ABA9C83}" destId="{17424EF6-5527-4C13-A23E-9C26DAC7EEA0}" srcOrd="0" destOrd="0" presId="urn:microsoft.com/office/officeart/2008/layout/BendingPictureCaptionList"/>
    <dgm:cxn modelId="{995C527E-609A-4430-8E97-B06B4228D81B}" type="presParOf" srcId="{17424EF6-5527-4C13-A23E-9C26DAC7EEA0}" destId="{4A221140-9E1C-4137-81D0-14EA77F7A300}" srcOrd="0" destOrd="0" presId="urn:microsoft.com/office/officeart/2008/layout/BendingPictureCaptionList"/>
    <dgm:cxn modelId="{8A85F28B-0614-4D7D-97A4-AD3C57B518C3}" type="presParOf" srcId="{4A221140-9E1C-4137-81D0-14EA77F7A300}" destId="{BF8034E8-26BC-4385-8717-2265062C5205}" srcOrd="0" destOrd="0" presId="urn:microsoft.com/office/officeart/2008/layout/BendingPictureCaptionList"/>
    <dgm:cxn modelId="{FBAEE596-46FD-4705-B357-1D8420430DF8}" type="presParOf" srcId="{4A221140-9E1C-4137-81D0-14EA77F7A300}" destId="{F48941D3-77FF-4F1A-91CD-8D5F3757FFEB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6B11C5D-0477-4FA3-A22E-A64BCC43D756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</dgm:pt>
    <dgm:pt modelId="{EBD255E7-E1C7-4A94-B879-E59B2C59A1B1}">
      <dgm:prSet phldrT="[Text]"/>
      <dgm:spPr/>
      <dgm:t>
        <a:bodyPr/>
        <a:lstStyle/>
        <a:p>
          <a:r>
            <a:rPr lang="en-US" b="1" dirty="0" smtClean="0"/>
            <a:t>Leaves grown(DAY-7)</a:t>
          </a:r>
          <a:endParaRPr lang="en-US" b="1" dirty="0"/>
        </a:p>
      </dgm:t>
    </dgm:pt>
    <dgm:pt modelId="{122DE664-7A3D-4F86-8493-D65D9213FAC8}" type="parTrans" cxnId="{F6F5756A-B4E7-4025-AF11-762EBE3F5ED5}">
      <dgm:prSet/>
      <dgm:spPr/>
      <dgm:t>
        <a:bodyPr/>
        <a:lstStyle/>
        <a:p>
          <a:endParaRPr lang="en-US"/>
        </a:p>
      </dgm:t>
    </dgm:pt>
    <dgm:pt modelId="{82464D18-D39D-4670-862F-F4602C5C9ADF}" type="sibTrans" cxnId="{F6F5756A-B4E7-4025-AF11-762EBE3F5ED5}">
      <dgm:prSet/>
      <dgm:spPr/>
      <dgm:t>
        <a:bodyPr/>
        <a:lstStyle/>
        <a:p>
          <a:endParaRPr lang="en-US"/>
        </a:p>
      </dgm:t>
    </dgm:pt>
    <dgm:pt modelId="{5D6DB8F8-7927-4801-915F-DAF133CB9F9A}" type="pres">
      <dgm:prSet presAssocID="{A6B11C5D-0477-4FA3-A22E-A64BCC43D756}" presName="Name0" presStyleCnt="0">
        <dgm:presLayoutVars>
          <dgm:dir/>
          <dgm:resizeHandles val="exact"/>
        </dgm:presLayoutVars>
      </dgm:prSet>
      <dgm:spPr/>
    </dgm:pt>
    <dgm:pt modelId="{EBFE93EA-0C38-46B8-A670-EEE225E7AE8B}" type="pres">
      <dgm:prSet presAssocID="{EBD255E7-E1C7-4A94-B879-E59B2C59A1B1}" presName="composite" presStyleCnt="0"/>
      <dgm:spPr/>
    </dgm:pt>
    <dgm:pt modelId="{A99D6510-182B-4BDE-8564-7EA73864F802}" type="pres">
      <dgm:prSet presAssocID="{EBD255E7-E1C7-4A94-B879-E59B2C59A1B1}" presName="rect1" presStyleLbl="bgImgPlace1" presStyleIdx="0" presStyleCnt="1" custScaleX="107071" custScaleY="106941" custLinFactNeighborX="19" custLinFactNeighborY="-349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</dgm:spPr>
      <dgm:t>
        <a:bodyPr/>
        <a:lstStyle/>
        <a:p>
          <a:endParaRPr lang="en-US"/>
        </a:p>
      </dgm:t>
    </dgm:pt>
    <dgm:pt modelId="{AE2FBEDC-636F-498A-B24E-DA9606C7F8B9}" type="pres">
      <dgm:prSet presAssocID="{EBD255E7-E1C7-4A94-B879-E59B2C59A1B1}" presName="wedgeRectCallout1" presStyleLbl="node1" presStyleIdx="0" presStyleCnt="1" custScaleX="121495" custScaleY="60893" custLinFactNeighborX="-6114" custLinFactNeighborY="155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6F5756A-B4E7-4025-AF11-762EBE3F5ED5}" srcId="{A6B11C5D-0477-4FA3-A22E-A64BCC43D756}" destId="{EBD255E7-E1C7-4A94-B879-E59B2C59A1B1}" srcOrd="0" destOrd="0" parTransId="{122DE664-7A3D-4F86-8493-D65D9213FAC8}" sibTransId="{82464D18-D39D-4670-862F-F4602C5C9ADF}"/>
    <dgm:cxn modelId="{A9EFA251-ADE4-44B0-8FD0-7445323A33C9}" type="presOf" srcId="{EBD255E7-E1C7-4A94-B879-E59B2C59A1B1}" destId="{AE2FBEDC-636F-498A-B24E-DA9606C7F8B9}" srcOrd="0" destOrd="0" presId="urn:microsoft.com/office/officeart/2008/layout/BendingPictureCaptionList"/>
    <dgm:cxn modelId="{7F5746A6-F5D2-46AF-BAC3-F7B4D0BC66C5}" type="presOf" srcId="{A6B11C5D-0477-4FA3-A22E-A64BCC43D756}" destId="{5D6DB8F8-7927-4801-915F-DAF133CB9F9A}" srcOrd="0" destOrd="0" presId="urn:microsoft.com/office/officeart/2008/layout/BendingPictureCaptionList"/>
    <dgm:cxn modelId="{F3CAD51D-BBF5-4CB7-B8DE-D2ED156C0959}" type="presParOf" srcId="{5D6DB8F8-7927-4801-915F-DAF133CB9F9A}" destId="{EBFE93EA-0C38-46B8-A670-EEE225E7AE8B}" srcOrd="0" destOrd="0" presId="urn:microsoft.com/office/officeart/2008/layout/BendingPictureCaptionList"/>
    <dgm:cxn modelId="{4073F699-3230-45F2-8C78-4BCA3D80B997}" type="presParOf" srcId="{EBFE93EA-0C38-46B8-A670-EEE225E7AE8B}" destId="{A99D6510-182B-4BDE-8564-7EA73864F802}" srcOrd="0" destOrd="0" presId="urn:microsoft.com/office/officeart/2008/layout/BendingPictureCaptionList"/>
    <dgm:cxn modelId="{7F1FE1FF-956D-46BA-A7E7-8F5F7718D512}" type="presParOf" srcId="{EBFE93EA-0C38-46B8-A670-EEE225E7AE8B}" destId="{AE2FBEDC-636F-498A-B24E-DA9606C7F8B9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E21F3C-F41C-4CA0-8B87-CE837F18A02B}">
      <dsp:nvSpPr>
        <dsp:cNvPr id="0" name=""/>
        <dsp:cNvSpPr/>
      </dsp:nvSpPr>
      <dsp:spPr>
        <a:xfrm>
          <a:off x="8586" y="45093"/>
          <a:ext cx="2228524" cy="15751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0" b="-40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6627FA-1039-4587-8E69-EDCF202B59DA}">
      <dsp:nvSpPr>
        <dsp:cNvPr id="0" name=""/>
        <dsp:cNvSpPr/>
      </dsp:nvSpPr>
      <dsp:spPr>
        <a:xfrm>
          <a:off x="3" y="1390548"/>
          <a:ext cx="2367731" cy="48816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0" u="none" strike="noStrike" kern="1200" dirty="0" smtClean="0">
              <a:solidFill>
                <a:schemeClr val="bg1"/>
              </a:solidFill>
              <a:effectLst/>
              <a:latin typeface="+mn-lt"/>
              <a:ea typeface="+mn-ea"/>
              <a:cs typeface="+mn-cs"/>
            </a:rPr>
            <a:t>In 15hrs,film was biodegraded</a:t>
          </a:r>
          <a:endParaRPr lang="en-US" sz="1800" b="1" kern="1200" dirty="0">
            <a:solidFill>
              <a:schemeClr val="bg1"/>
            </a:solidFill>
          </a:endParaRPr>
        </a:p>
      </dsp:txBody>
      <dsp:txXfrm>
        <a:off x="3" y="1390548"/>
        <a:ext cx="2367731" cy="4881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AB93F5-A5A9-4AD3-97D4-4EE9DF57405D}">
      <dsp:nvSpPr>
        <dsp:cNvPr id="0" name=""/>
        <dsp:cNvSpPr/>
      </dsp:nvSpPr>
      <dsp:spPr>
        <a:xfrm>
          <a:off x="830" y="42119"/>
          <a:ext cx="2515298" cy="165158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DB0436-6A9E-4734-A7BE-085CAC98B2A6}">
      <dsp:nvSpPr>
        <dsp:cNvPr id="0" name=""/>
        <dsp:cNvSpPr/>
      </dsp:nvSpPr>
      <dsp:spPr>
        <a:xfrm>
          <a:off x="19770" y="1646579"/>
          <a:ext cx="2621930" cy="341982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0" u="none" strike="noStrike" kern="1200" dirty="0" smtClean="0">
              <a:solidFill>
                <a:schemeClr val="bg1"/>
              </a:solidFill>
              <a:effectLst/>
              <a:latin typeface="+mn-lt"/>
              <a:ea typeface="+mn-ea"/>
              <a:cs typeface="+mn-cs"/>
            </a:rPr>
            <a:t>Film</a:t>
          </a:r>
          <a:r>
            <a:rPr lang="en-US" sz="1800" b="1" i="0" u="none" strike="noStrike" kern="1200" baseline="0" dirty="0" smtClean="0">
              <a:solidFill>
                <a:schemeClr val="bg1"/>
              </a:solidFill>
              <a:effectLst/>
              <a:latin typeface="+mn-lt"/>
              <a:ea typeface="+mn-ea"/>
              <a:cs typeface="+mn-cs"/>
            </a:rPr>
            <a:t> s</a:t>
          </a:r>
          <a:r>
            <a:rPr lang="en-US" sz="1800" b="1" i="0" u="none" strike="noStrike" kern="1200" dirty="0" smtClean="0">
              <a:solidFill>
                <a:schemeClr val="bg1"/>
              </a:solidFill>
              <a:effectLst/>
              <a:latin typeface="+mn-lt"/>
              <a:ea typeface="+mn-ea"/>
              <a:cs typeface="+mn-cs"/>
            </a:rPr>
            <a:t>own in soil</a:t>
          </a:r>
          <a:endParaRPr lang="en-US" sz="1800" b="1" kern="1200" dirty="0">
            <a:solidFill>
              <a:schemeClr val="bg1"/>
            </a:solidFill>
          </a:endParaRPr>
        </a:p>
      </dsp:txBody>
      <dsp:txXfrm>
        <a:off x="19770" y="1646579"/>
        <a:ext cx="2621930" cy="3419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8034E8-26BC-4385-8717-2265062C5205}">
      <dsp:nvSpPr>
        <dsp:cNvPr id="0" name=""/>
        <dsp:cNvSpPr/>
      </dsp:nvSpPr>
      <dsp:spPr>
        <a:xfrm>
          <a:off x="972" y="83200"/>
          <a:ext cx="2298785" cy="194146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5000" b="-4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8941D3-77FF-4F1A-91CD-8D5F3757FFEB}">
      <dsp:nvSpPr>
        <dsp:cNvPr id="0" name=""/>
        <dsp:cNvSpPr/>
      </dsp:nvSpPr>
      <dsp:spPr>
        <a:xfrm>
          <a:off x="68953" y="1829435"/>
          <a:ext cx="2298784" cy="358229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Germination(Day-5)</a:t>
          </a:r>
          <a:endParaRPr lang="en-US" sz="1600" b="1" kern="1200" dirty="0"/>
        </a:p>
      </dsp:txBody>
      <dsp:txXfrm>
        <a:off x="68953" y="1829435"/>
        <a:ext cx="2298784" cy="3582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9D6510-182B-4BDE-8564-7EA73864F802}">
      <dsp:nvSpPr>
        <dsp:cNvPr id="0" name=""/>
        <dsp:cNvSpPr/>
      </dsp:nvSpPr>
      <dsp:spPr>
        <a:xfrm>
          <a:off x="1294" y="5"/>
          <a:ext cx="2296505" cy="183497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2FBEDC-636F-498A-B24E-DA9606C7F8B9}">
      <dsp:nvSpPr>
        <dsp:cNvPr id="0" name=""/>
        <dsp:cNvSpPr/>
      </dsp:nvSpPr>
      <dsp:spPr>
        <a:xfrm>
          <a:off x="0" y="1841114"/>
          <a:ext cx="2319231" cy="365696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Leaves grown(DAY-7)</a:t>
          </a:r>
          <a:endParaRPr lang="en-US" sz="1600" b="1" kern="1200" dirty="0"/>
        </a:p>
      </dsp:txBody>
      <dsp:txXfrm>
        <a:off x="0" y="1841114"/>
        <a:ext cx="2319231" cy="3656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BE95A2-1F75-46AC-9E21-A1E2D86A31B6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DEE5D1-8F83-4FCC-97FC-E49988B3D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1996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4/12/2023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11C10-233D-DA48-A5CB-9365BBABB6B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7292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11C10-233D-DA48-A5CB-9365BBABB6B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297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11C10-233D-DA48-A5CB-9365BBABB6B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341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11C10-233D-DA48-A5CB-9365BBABB6B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2970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11C10-233D-DA48-A5CB-9365BBABB6B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6263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11C10-233D-DA48-A5CB-9365BBABB6B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1923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11C10-233D-DA48-A5CB-9365BBABB6B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4012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11C10-233D-DA48-A5CB-9365BBABB6B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2970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11C10-233D-DA48-A5CB-9365BBABB6B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2970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11C10-233D-DA48-A5CB-9365BBABB6B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297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587E7-D195-4197-850B-B0CB6B33B3CF}" type="datetime1">
              <a:rPr lang="en-US" smtClean="0"/>
              <a:t>4/12/2023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584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108CE-6C1F-47B1-94F6-D2CAF5BEFA18}" type="datetime1">
              <a:rPr lang="en-US" smtClean="0"/>
              <a:t>4/12/2023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967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BCCE9-96AB-4747-874A-EB62C90EAE6A}" type="datetime1">
              <a:rPr lang="en-US" smtClean="0"/>
              <a:t>4/12/2023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591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BFBA77-421B-4CAD-BBFB-A49E6BA5C4AE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4/12/2023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40B04E-6F37-408A-89FA-64C33C10167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74605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1CAB27-C6EC-4FE2-8FEC-3D438F670A11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4/12/2023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40B04E-6F37-408A-89FA-64C33C10167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0096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5F4ADA-68B3-49D3-A60B-50E196DAC6CF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4/12/2023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40B04E-6F37-408A-89FA-64C33C10167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27890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ABBB3-D2A7-486B-B37F-2D3C6C11F84D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4/12/2023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40B04E-6F37-408A-89FA-64C33C10167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52335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B61C32-C1AB-423E-A632-3DDB3FCAA900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4/12/2023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40B04E-6F37-408A-89FA-64C33C10167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21257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FBAE8C-015F-4F34-8E83-B3699094606B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4/12/2023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40B04E-6F37-408A-89FA-64C33C10167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02706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073A0E-5269-4ADC-A9EB-C8272685B28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4/12/2023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40B04E-6F37-408A-89FA-64C33C10167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1695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169964-B0F8-480E-AF5F-595815284BB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4/12/2023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40B04E-6F37-408A-89FA-64C33C10167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3543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F481A-17F6-499B-A254-FA4C13ED23E2}" type="datetime1">
              <a:rPr lang="en-US" smtClean="0"/>
              <a:t>4/12/2023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9895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E58AF5-8B2F-4ACE-BC76-0177546E97F2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4/12/2023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40B04E-6F37-408A-89FA-64C33C10167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48790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B146B2-AF45-47C7-BC9E-59B01DC1ECEB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4/12/2023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40B04E-6F37-408A-89FA-64C33C10167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4320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E67733-2C44-41BF-9D70-8B6D292BEBA1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4/12/2023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40B04E-6F37-408A-89FA-64C33C10167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80565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338" y="248289"/>
            <a:ext cx="8237537" cy="614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338" y="1518082"/>
            <a:ext cx="7189787" cy="4183371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16FC13-5C6F-4611-A79F-BB9F9B51117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4/12/2023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2B4AD-C900-488F-9005-78C923D58759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61143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338" y="248289"/>
            <a:ext cx="8237537" cy="614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338" y="1518082"/>
            <a:ext cx="7189787" cy="4183371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EAF50E-53EE-404E-95D8-9BCFBCC13285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4/12/2023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2B4AD-C900-488F-9005-78C923D58759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32444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338" y="248289"/>
            <a:ext cx="8237537" cy="614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338" y="1518082"/>
            <a:ext cx="7189787" cy="4183371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9D1E-23A9-4FCC-85F5-0DDA07C95875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4/12/2023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2B4AD-C900-488F-9005-78C923D58759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38211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0" y="228600"/>
            <a:ext cx="104648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09600" y="1143001"/>
            <a:ext cx="10972800" cy="5146675"/>
          </a:xfrm>
        </p:spPr>
        <p:txBody>
          <a:bodyPr/>
          <a:lstStyle/>
          <a:p>
            <a:r>
              <a:rPr lang="en-US"/>
              <a:t>Click icon to add SmartArt graphic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77001"/>
            <a:ext cx="2844800" cy="24447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4F53BF-0201-4840-AD25-D92F473EF11F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4/12/2023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77001"/>
            <a:ext cx="3860800" cy="24447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77001"/>
            <a:ext cx="2844800" cy="24447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89C327-80CB-4549-8CED-69AAF5CCF14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1793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338" y="248289"/>
            <a:ext cx="8237537" cy="614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338" y="1518082"/>
            <a:ext cx="7189787" cy="4183371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6DD735-1246-4251-AB5B-250C4D33CECD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4/12/2023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2B4AD-C900-488F-9005-78C923D58759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79599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338" y="248289"/>
            <a:ext cx="8237537" cy="614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338" y="1518082"/>
            <a:ext cx="7189787" cy="4183371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C55198-F870-4B8A-8D1D-524FFBB312FC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4/12/2023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2B4AD-C900-488F-9005-78C923D58759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47133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338" y="248289"/>
            <a:ext cx="8237537" cy="614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338" y="1518082"/>
            <a:ext cx="7189787" cy="4183371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22D2E3-C404-43C0-9F9B-B9443CB5A88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4/12/2023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2B4AD-C900-488F-9005-78C923D58759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831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BD143-849B-4F52-A220-06EEC4001F55}" type="datetime1">
              <a:rPr lang="en-US" smtClean="0"/>
              <a:t>4/12/2023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7323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8888B-7AB6-46FD-AFD8-FAA304FA2645}" type="datetime1">
              <a:rPr lang="en-US" smtClean="0"/>
              <a:t>4/12/2023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455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F8F4F-E7C5-4517-9CC4-CFE6694F6124}" type="datetime1">
              <a:rPr lang="en-US" smtClean="0"/>
              <a:t>4/12/2023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52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A9D5D-2E2F-4BFA-ADD7-6BE491DD313B}" type="datetime1">
              <a:rPr lang="en-US" smtClean="0"/>
              <a:t>4/12/2023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94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16400-605C-48BC-AC75-BFE7D05CE364}" type="datetime1">
              <a:rPr lang="en-US" smtClean="0"/>
              <a:t>4/12/2023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55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7AF2EF7-3949-45A3-B9AA-00B90812A2AD}" type="datetime1">
              <a:rPr lang="en-US" smtClean="0"/>
              <a:t>4/12/2023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209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CF33B-B961-4835-98C3-A75FDA6F48DB}" type="datetime1">
              <a:rPr lang="en-US" smtClean="0"/>
              <a:t>4/12/2023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780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679A352-47EC-49B5-B85A-EE48A26EE2FC}" type="datetime1">
              <a:rPr lang="en-US" smtClean="0"/>
              <a:t>4/12/2023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7919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B803DC-78F8-434F-B8E5-ED15054ADD55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4/12/2023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40B04E-6F37-408A-89FA-64C33C10167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3974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b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wmf"/><Relationship Id="rId7" Type="http://schemas.openxmlformats.org/officeDocument/2006/relationships/image" Target="../media/image7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publication/331298687_EDIBLE_COATING_OF_FRUITS_AND_VEGETABLES_A_REVI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442"/>
            <a:ext cx="12204700" cy="624687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4296"/>
            <a:ext cx="12204700" cy="553703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3429000" y="393471"/>
            <a:ext cx="5562600" cy="1588"/>
          </a:xfrm>
          <a:prstGeom prst="lin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429000" y="4805091"/>
            <a:ext cx="5562600" cy="1588"/>
          </a:xfrm>
          <a:prstGeom prst="lin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429000" y="315683"/>
            <a:ext cx="1600200" cy="1588"/>
          </a:xfrm>
          <a:prstGeom prst="line">
            <a:avLst/>
          </a:prstGeom>
          <a:ln w="57150">
            <a:solidFill>
              <a:schemeClr val="accent5">
                <a:lumMod val="40000"/>
                <a:lumOff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391400" y="4881291"/>
            <a:ext cx="1600200" cy="1588"/>
          </a:xfrm>
          <a:prstGeom prst="line">
            <a:avLst/>
          </a:prstGeom>
          <a:ln w="57150">
            <a:solidFill>
              <a:schemeClr val="accent5">
                <a:lumMod val="40000"/>
                <a:lumOff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32607" y="940710"/>
            <a:ext cx="11970327" cy="762174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Developing </a:t>
            </a:r>
            <a:r>
              <a:rPr lang="en-US" sz="3600" dirty="0" smtClean="0">
                <a:solidFill>
                  <a:schemeClr val="bg1"/>
                </a:solidFill>
              </a:rPr>
              <a:t>Biopolymer </a:t>
            </a:r>
            <a:r>
              <a:rPr lang="en-US" sz="3600" dirty="0">
                <a:solidFill>
                  <a:schemeClr val="bg1"/>
                </a:solidFill>
              </a:rPr>
              <a:t>B</a:t>
            </a:r>
            <a:r>
              <a:rPr lang="en-US" sz="3600" dirty="0" smtClean="0">
                <a:solidFill>
                  <a:schemeClr val="bg1"/>
                </a:solidFill>
              </a:rPr>
              <a:t>ased </a:t>
            </a:r>
            <a:r>
              <a:rPr lang="en-US" sz="3600" dirty="0">
                <a:solidFill>
                  <a:schemeClr val="bg1"/>
                </a:solidFill>
              </a:rPr>
              <a:t>E</a:t>
            </a:r>
            <a:r>
              <a:rPr lang="en-US" sz="3600" dirty="0" smtClean="0">
                <a:solidFill>
                  <a:schemeClr val="bg1"/>
                </a:solidFill>
              </a:rPr>
              <a:t>dible </a:t>
            </a:r>
            <a:r>
              <a:rPr lang="en-US" sz="3600" dirty="0">
                <a:solidFill>
                  <a:schemeClr val="bg1"/>
                </a:solidFill>
              </a:rPr>
              <a:t>F</a:t>
            </a:r>
            <a:r>
              <a:rPr lang="en-US" sz="3600" dirty="0" smtClean="0">
                <a:solidFill>
                  <a:schemeClr val="bg1"/>
                </a:solidFill>
              </a:rPr>
              <a:t>ilms </a:t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with Improved Anti-Microbial </a:t>
            </a:r>
            <a:r>
              <a:rPr lang="en-US" sz="3600" dirty="0">
                <a:solidFill>
                  <a:schemeClr val="bg1"/>
                </a:solidFill>
              </a:rPr>
              <a:t>P</a:t>
            </a:r>
            <a:r>
              <a:rPr lang="en-US" sz="3600" dirty="0" smtClean="0">
                <a:solidFill>
                  <a:schemeClr val="bg1"/>
                </a:solidFill>
              </a:rPr>
              <a:t>roperties</a:t>
            </a:r>
            <a:r>
              <a:rPr lang="en-US" dirty="0">
                <a:solidFill>
                  <a:schemeClr val="bg1"/>
                </a:solidFill>
              </a:rPr>
              <a:t>.</a:t>
            </a:r>
            <a:r>
              <a:rPr lang="en-US" dirty="0"/>
              <a:t/>
            </a:r>
            <a:br>
              <a:rPr lang="en-US" dirty="0"/>
            </a:b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726293" y="2390576"/>
            <a:ext cx="8722713" cy="1612338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endParaRPr lang="en-US" sz="9600" dirty="0" smtClean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9600" dirty="0" smtClean="0">
                <a:solidFill>
                  <a:schemeClr val="bg1"/>
                </a:solidFill>
              </a:rPr>
              <a:t>Authors: </a:t>
            </a:r>
            <a:r>
              <a:rPr lang="en-US" sz="9600" dirty="0" err="1" smtClean="0">
                <a:solidFill>
                  <a:schemeClr val="bg1"/>
                </a:solidFill>
              </a:rPr>
              <a:t>Katyayani</a:t>
            </a:r>
            <a:r>
              <a:rPr lang="en-US" sz="9600" dirty="0" smtClean="0">
                <a:solidFill>
                  <a:schemeClr val="bg1"/>
                </a:solidFill>
              </a:rPr>
              <a:t> </a:t>
            </a:r>
            <a:r>
              <a:rPr lang="en-US" sz="9600" dirty="0" err="1" smtClean="0">
                <a:solidFill>
                  <a:schemeClr val="bg1"/>
                </a:solidFill>
              </a:rPr>
              <a:t>Kashyap</a:t>
            </a:r>
            <a:r>
              <a:rPr lang="en-US" sz="9600" dirty="0">
                <a:solidFill>
                  <a:schemeClr val="bg1"/>
                </a:solidFill>
              </a:rPr>
              <a:t>,</a:t>
            </a:r>
            <a:r>
              <a:rPr lang="en-US" sz="9600" dirty="0" smtClean="0">
                <a:solidFill>
                  <a:schemeClr val="bg1"/>
                </a:solidFill>
              </a:rPr>
              <a:t> </a:t>
            </a:r>
            <a:r>
              <a:rPr lang="en-US" sz="9600" dirty="0" err="1" smtClean="0">
                <a:solidFill>
                  <a:schemeClr val="bg1"/>
                </a:solidFill>
              </a:rPr>
              <a:t>Yamini</a:t>
            </a:r>
            <a:r>
              <a:rPr lang="en-US" sz="9600" dirty="0" smtClean="0">
                <a:solidFill>
                  <a:schemeClr val="bg1"/>
                </a:solidFill>
              </a:rPr>
              <a:t> </a:t>
            </a:r>
            <a:r>
              <a:rPr lang="en-US" sz="9600" dirty="0" err="1" smtClean="0">
                <a:solidFill>
                  <a:schemeClr val="bg1"/>
                </a:solidFill>
              </a:rPr>
              <a:t>Sudha</a:t>
            </a:r>
            <a:r>
              <a:rPr lang="en-US" sz="9600" dirty="0" smtClean="0">
                <a:solidFill>
                  <a:schemeClr val="bg1"/>
                </a:solidFill>
              </a:rPr>
              <a:t> </a:t>
            </a:r>
            <a:r>
              <a:rPr lang="en-US" sz="9600" dirty="0" err="1" smtClean="0">
                <a:solidFill>
                  <a:schemeClr val="bg1"/>
                </a:solidFill>
              </a:rPr>
              <a:t>Sistla</a:t>
            </a:r>
            <a:r>
              <a:rPr lang="en-US" sz="9600" dirty="0" smtClean="0">
                <a:solidFill>
                  <a:schemeClr val="bg1"/>
                </a:solidFill>
              </a:rPr>
              <a:t>, </a:t>
            </a:r>
            <a:r>
              <a:rPr lang="en-US" sz="9600" dirty="0" err="1" smtClean="0">
                <a:solidFill>
                  <a:schemeClr val="bg1"/>
                </a:solidFill>
              </a:rPr>
              <a:t>Shumyla</a:t>
            </a:r>
            <a:r>
              <a:rPr lang="en-US" sz="9600" dirty="0" smtClean="0">
                <a:solidFill>
                  <a:schemeClr val="bg1"/>
                </a:solidFill>
              </a:rPr>
              <a:t> </a:t>
            </a:r>
            <a:r>
              <a:rPr lang="en-US" sz="9600" dirty="0" err="1" smtClean="0">
                <a:solidFill>
                  <a:schemeClr val="bg1"/>
                </a:solidFill>
              </a:rPr>
              <a:t>Mehraj</a:t>
            </a:r>
            <a:endParaRPr lang="en-US" sz="9600" dirty="0" smtClean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9600" dirty="0" smtClean="0">
                <a:solidFill>
                  <a:schemeClr val="bg1"/>
                </a:solidFill>
              </a:rPr>
              <a:t>Chemical Engineering Department  </a:t>
            </a:r>
          </a:p>
          <a:p>
            <a:pPr>
              <a:lnSpc>
                <a:spcPct val="120000"/>
              </a:lnSpc>
            </a:pPr>
            <a:r>
              <a:rPr lang="en-US" sz="9600" dirty="0" smtClean="0">
                <a:solidFill>
                  <a:schemeClr val="bg1"/>
                </a:solidFill>
              </a:rPr>
              <a:t>Shiv </a:t>
            </a:r>
            <a:r>
              <a:rPr lang="en-US" sz="9600" dirty="0" err="1" smtClean="0">
                <a:solidFill>
                  <a:schemeClr val="bg1"/>
                </a:solidFill>
              </a:rPr>
              <a:t>Nadar</a:t>
            </a:r>
            <a:r>
              <a:rPr lang="en-US" sz="9600" dirty="0" smtClean="0">
                <a:solidFill>
                  <a:schemeClr val="bg1"/>
                </a:solidFill>
              </a:rPr>
              <a:t> </a:t>
            </a:r>
            <a:r>
              <a:rPr lang="en-US" sz="9600" dirty="0" err="1" smtClean="0">
                <a:solidFill>
                  <a:schemeClr val="bg1"/>
                </a:solidFill>
              </a:rPr>
              <a:t>Institude</a:t>
            </a:r>
            <a:r>
              <a:rPr lang="en-US" sz="9600" dirty="0" smtClean="0">
                <a:solidFill>
                  <a:schemeClr val="bg1"/>
                </a:solidFill>
              </a:rPr>
              <a:t> of Eminence</a:t>
            </a:r>
          </a:p>
          <a:p>
            <a:pPr>
              <a:lnSpc>
                <a:spcPct val="200000"/>
              </a:lnSpc>
            </a:pPr>
            <a:endParaRPr lang="en-US" sz="9600" dirty="0">
              <a:solidFill>
                <a:schemeClr val="bg1"/>
              </a:solidFill>
            </a:endParaRPr>
          </a:p>
          <a:p>
            <a:endParaRPr lang="en-IN" dirty="0" smtClean="0">
              <a:solidFill>
                <a:schemeClr val="bg1"/>
              </a:solidFill>
            </a:endParaRPr>
          </a:p>
          <a:p>
            <a:endParaRPr lang="en-IN" dirty="0" smtClean="0">
              <a:solidFill>
                <a:schemeClr val="bg1"/>
              </a:solidFill>
            </a:endParaRPr>
          </a:p>
          <a:p>
            <a:endParaRPr lang="en-IN" dirty="0">
              <a:solidFill>
                <a:schemeClr val="bg1"/>
              </a:solidFill>
            </a:endParaRPr>
          </a:p>
          <a:p>
            <a:endParaRPr lang="en-IN" dirty="0" smtClean="0">
              <a:solidFill>
                <a:schemeClr val="bg1"/>
              </a:solidFill>
            </a:endParaRPr>
          </a:p>
          <a:p>
            <a:endParaRPr lang="en-IN" dirty="0" smtClean="0">
              <a:solidFill>
                <a:schemeClr val="bg1"/>
              </a:solidFill>
            </a:endParaRPr>
          </a:p>
          <a:p>
            <a:endParaRPr lang="en-IN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726293" y="6303502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Office buildings.jpeg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256" y="5444783"/>
            <a:ext cx="1295400" cy="1298448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 w="57150">
            <a:solidFill>
              <a:schemeClr val="bg1"/>
            </a:solidFill>
          </a:ln>
        </p:spPr>
      </p:pic>
      <p:pic>
        <p:nvPicPr>
          <p:cNvPr id="11" name="Picture 10" descr="Office buildings.jpeg"/>
          <p:cNvPicPr preferRelativeResize="0"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253" y="5549867"/>
            <a:ext cx="1143000" cy="1143000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 w="57150">
            <a:solidFill>
              <a:schemeClr val="bg1"/>
            </a:solidFill>
          </a:ln>
        </p:spPr>
      </p:pic>
      <p:pic>
        <p:nvPicPr>
          <p:cNvPr id="12" name="Picture 11" descr="Office buildings.jpeg"/>
          <p:cNvPicPr preferRelativeResize="0"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023" y="5777718"/>
            <a:ext cx="824284" cy="822960"/>
          </a:xfrm>
          <a:prstGeom prst="ellipse">
            <a:avLst/>
          </a:prstGeom>
          <a:ln w="57150">
            <a:solidFill>
              <a:schemeClr val="bg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0115" y="5451423"/>
            <a:ext cx="1880166" cy="66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4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233"/>
            <a:ext cx="12192000" cy="524107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24107">
                <a:moveTo>
                  <a:pt x="0" y="3171"/>
                </a:moveTo>
                <a:lnTo>
                  <a:pt x="11054576" y="0"/>
                </a:lnTo>
                <a:lnTo>
                  <a:pt x="11296185" y="159836"/>
                </a:lnTo>
                <a:lnTo>
                  <a:pt x="11508059" y="3718"/>
                </a:lnTo>
                <a:lnTo>
                  <a:pt x="12192000" y="3171"/>
                </a:lnTo>
                <a:lnTo>
                  <a:pt x="12192000" y="524107"/>
                </a:lnTo>
                <a:lnTo>
                  <a:pt x="0" y="524107"/>
                </a:lnTo>
                <a:lnTo>
                  <a:pt x="0" y="317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2208" y="142875"/>
            <a:ext cx="11092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CONCLUSIONS</a:t>
            </a:r>
            <a:endParaRPr lang="en-US" sz="2400" b="1" dirty="0">
              <a:solidFill>
                <a:schemeClr val="bg1"/>
              </a:solidFill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="" xmlns:a16="http://schemas.microsoft.com/office/drawing/2014/main" id="{A5D71349-7354-DF46-B9FF-2F34B6182C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500426"/>
              </p:ext>
            </p:extLst>
          </p:nvPr>
        </p:nvGraphicFramePr>
        <p:xfrm>
          <a:off x="972207" y="790576"/>
          <a:ext cx="9822463" cy="5688012"/>
        </p:xfrm>
        <a:graphic>
          <a:graphicData uri="http://schemas.openxmlformats.org/drawingml/2006/table">
            <a:tbl>
              <a:tblPr>
                <a:tableStyleId>{306799F8-075E-4A3A-A7F6-7FBC6576F1A4}</a:tableStyleId>
              </a:tblPr>
              <a:tblGrid>
                <a:gridCol w="9822463">
                  <a:extLst>
                    <a:ext uri="{9D8B030D-6E8A-4147-A177-3AD203B41FA5}">
                      <a16:colId xmlns="" xmlns:a16="http://schemas.microsoft.com/office/drawing/2014/main" val="4155828514"/>
                    </a:ext>
                  </a:extLst>
                </a:gridCol>
              </a:tblGrid>
              <a:tr h="5688012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Wingdings" pitchFamily="2" charset="2"/>
                        <a:buChar char="q"/>
                      </a:pPr>
                      <a:r>
                        <a:rPr lang="en-US" sz="1600" u="none" strike="noStrike" dirty="0" smtClean="0">
                          <a:effectLst/>
                          <a:latin typeface="Century Gothic" pitchFamily="34" charset="0"/>
                        </a:rPr>
                        <a:t>The polysaccharide-polymer films were successful developed with plasticizer range between 5% to 15% and protein range between 10% to 30%.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itchFamily="2" charset="2"/>
                        <a:buChar char="q"/>
                      </a:pPr>
                      <a:r>
                        <a:rPr lang="en-US" sz="1600" u="none" strike="noStrike" dirty="0" smtClean="0">
                          <a:effectLst/>
                          <a:latin typeface="Century Gothic" pitchFamily="34" charset="0"/>
                        </a:rPr>
                        <a:t>All films made including control films were thin, flexible and transparent </a:t>
                      </a:r>
                      <a:endParaRPr lang="en-US" sz="1600" u="none" strike="noStrike" baseline="0" dirty="0" smtClean="0">
                        <a:effectLst/>
                        <a:latin typeface="Century Gothic" pitchFamily="34" charset="0"/>
                      </a:endParaRP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itchFamily="2" charset="2"/>
                        <a:buChar char="q"/>
                      </a:pPr>
                      <a:r>
                        <a:rPr lang="en-US" sz="1600" u="none" strike="noStrike" baseline="0" dirty="0" smtClean="0">
                          <a:effectLst/>
                          <a:latin typeface="Century Gothic" pitchFamily="34" charset="0"/>
                        </a:rPr>
                        <a:t>Films based on DOE compared to control films showed: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Courier New" pitchFamily="49" charset="0"/>
                        <a:buChar char="o"/>
                      </a:pPr>
                      <a:r>
                        <a:rPr lang="en-US" sz="1600" u="none" strike="noStrike" baseline="0" dirty="0" smtClean="0">
                          <a:effectLst/>
                          <a:latin typeface="Century Gothic" pitchFamily="34" charset="0"/>
                        </a:rPr>
                        <a:t>Improved barrier properties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Courier New" pitchFamily="49" charset="0"/>
                        <a:buChar char="o"/>
                      </a:pPr>
                      <a:r>
                        <a:rPr lang="en-US" sz="1600" u="none" strike="noStrike" baseline="0" dirty="0" smtClean="0">
                          <a:effectLst/>
                          <a:latin typeface="Century Gothic" pitchFamily="34" charset="0"/>
                        </a:rPr>
                        <a:t>Improved shelf life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Courier New" pitchFamily="49" charset="0"/>
                        <a:buChar char="o"/>
                      </a:pPr>
                      <a:r>
                        <a:rPr lang="en-US" sz="1600" u="none" strike="noStrike" baseline="0" dirty="0" smtClean="0">
                          <a:effectLst/>
                          <a:latin typeface="Century Gothic" pitchFamily="34" charset="0"/>
                        </a:rPr>
                        <a:t>Improved hydrophobic properties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Courier New" pitchFamily="49" charset="0"/>
                        <a:buChar char="o"/>
                      </a:pPr>
                      <a:r>
                        <a:rPr lang="en-US" sz="1600" u="none" strike="noStrike" baseline="0" dirty="0" smtClean="0">
                          <a:effectLst/>
                          <a:latin typeface="Century Gothic" pitchFamily="34" charset="0"/>
                        </a:rPr>
                        <a:t>Biodegradability and anti-microbial properties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itchFamily="2" charset="2"/>
                        <a:buChar char="q"/>
                      </a:pPr>
                      <a:r>
                        <a:rPr lang="en-US" sz="1600" u="none" strike="noStrike" baseline="0" dirty="0" smtClean="0">
                          <a:effectLst/>
                          <a:latin typeface="Century Gothic" pitchFamily="34" charset="0"/>
                        </a:rPr>
                        <a:t>All films were completely soluble in water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itchFamily="2" charset="2"/>
                        <a:buChar char="q"/>
                      </a:pPr>
                      <a:r>
                        <a:rPr lang="en-US" sz="1600" u="none" strike="noStrike" baseline="0" dirty="0" smtClean="0">
                          <a:effectLst/>
                          <a:latin typeface="Century Gothic" pitchFamily="34" charset="0"/>
                        </a:rPr>
                        <a:t>Moisture content for all films ranged between 0.05-1%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itchFamily="2" charset="2"/>
                        <a:buChar char="q"/>
                      </a:pPr>
                      <a:r>
                        <a:rPr lang="en-US" sz="1600" u="none" strike="noStrike" baseline="0" dirty="0" smtClean="0">
                          <a:effectLst/>
                          <a:latin typeface="Century Gothic" pitchFamily="34" charset="0"/>
                        </a:rPr>
                        <a:t>FTIR spectra provides information regarding material state and new bond formation for the samples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itchFamily="2" charset="2"/>
                        <a:buChar char="q"/>
                      </a:pPr>
                      <a:r>
                        <a:rPr lang="en-US" sz="1600" u="none" strike="noStrike" baseline="0" dirty="0" smtClean="0">
                          <a:effectLst/>
                          <a:latin typeface="Century Gothic" pitchFamily="34" charset="0"/>
                        </a:rPr>
                        <a:t>Polysaccharide based edible films-</a:t>
                      </a:r>
                      <a:r>
                        <a:rPr lang="en-US" sz="1600" u="none" strike="noStrike" kern="1200" baseline="0" dirty="0" smtClean="0">
                          <a:effectLst/>
                          <a:latin typeface="Century Gothic" pitchFamily="34" charset="0"/>
                        </a:rPr>
                        <a:t> A</a:t>
                      </a:r>
                      <a:r>
                        <a:rPr lang="en-US" sz="1600" kern="1200" dirty="0" smtClean="0">
                          <a:effectLst/>
                          <a:latin typeface="Century Gothic" pitchFamily="34" charset="0"/>
                        </a:rPr>
                        <a:t>n environmental friendly alternative to petroleum-based polymers </a:t>
                      </a:r>
                      <a:r>
                        <a:rPr lang="en-US" sz="1600" u="none" strike="noStrike" dirty="0" smtClean="0">
                          <a:effectLst/>
                          <a:latin typeface="Century Gothic" pitchFamily="34" charset="0"/>
                        </a:rPr>
                        <a:t>               </a:t>
                      </a:r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/>
                </a:tc>
                <a:extLst>
                  <a:ext uri="{0D108BD9-81ED-4DB2-BD59-A6C34878D82A}">
                    <a16:rowId xmlns="" xmlns:a16="http://schemas.microsoft.com/office/drawing/2014/main" val="2864072260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0925299" y="6133007"/>
            <a:ext cx="736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29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233"/>
            <a:ext cx="12192000" cy="524107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24107">
                <a:moveTo>
                  <a:pt x="0" y="3171"/>
                </a:moveTo>
                <a:lnTo>
                  <a:pt x="11054576" y="0"/>
                </a:lnTo>
                <a:lnTo>
                  <a:pt x="11296185" y="159836"/>
                </a:lnTo>
                <a:lnTo>
                  <a:pt x="11508059" y="3718"/>
                </a:lnTo>
                <a:lnTo>
                  <a:pt x="12192000" y="3171"/>
                </a:lnTo>
                <a:lnTo>
                  <a:pt x="12192000" y="524107"/>
                </a:lnTo>
                <a:lnTo>
                  <a:pt x="0" y="524107"/>
                </a:lnTo>
                <a:lnTo>
                  <a:pt x="0" y="317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2208" y="142875"/>
            <a:ext cx="11092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REFERENCES</a:t>
            </a:r>
            <a:endParaRPr lang="en-US" sz="2400" b="1" dirty="0">
              <a:solidFill>
                <a:schemeClr val="bg1"/>
              </a:solidFill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="" xmlns:a16="http://schemas.microsoft.com/office/drawing/2014/main" id="{A5D71349-7354-DF46-B9FF-2F34B6182C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3955885"/>
              </p:ext>
            </p:extLst>
          </p:nvPr>
        </p:nvGraphicFramePr>
        <p:xfrm>
          <a:off x="972207" y="790576"/>
          <a:ext cx="9822463" cy="5861685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9822463">
                  <a:extLst>
                    <a:ext uri="{9D8B030D-6E8A-4147-A177-3AD203B41FA5}">
                      <a16:colId xmlns="" xmlns:a16="http://schemas.microsoft.com/office/drawing/2014/main" val="4155828514"/>
                    </a:ext>
                  </a:extLst>
                </a:gridCol>
              </a:tblGrid>
              <a:tr h="5859606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endParaRPr lang="en-US" sz="1600" dirty="0" smtClean="0">
                        <a:latin typeface="Century Gothic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en-US" sz="1600" dirty="0" err="1" smtClean="0">
                          <a:latin typeface="Century Gothic" pitchFamily="34" charset="0"/>
                          <a:cs typeface="Arial" panose="020B0604020202020204" pitchFamily="34" charset="0"/>
                        </a:rPr>
                        <a:t>Abral</a:t>
                      </a:r>
                      <a:r>
                        <a:rPr lang="en-US" sz="1600" dirty="0" smtClean="0">
                          <a:latin typeface="Century Gothic" pitchFamily="34" charset="0"/>
                          <a:cs typeface="Arial" panose="020B0604020202020204" pitchFamily="34" charset="0"/>
                        </a:rPr>
                        <a:t>, H., </a:t>
                      </a:r>
                      <a:r>
                        <a:rPr lang="en-US" sz="1600" dirty="0" err="1" smtClean="0">
                          <a:latin typeface="Century Gothic" pitchFamily="34" charset="0"/>
                          <a:cs typeface="Arial" panose="020B0604020202020204" pitchFamily="34" charset="0"/>
                        </a:rPr>
                        <a:t>Basri</a:t>
                      </a:r>
                      <a:r>
                        <a:rPr lang="en-US" sz="1600" dirty="0" smtClean="0">
                          <a:latin typeface="Century Gothic" pitchFamily="34" charset="0"/>
                          <a:cs typeface="Arial" panose="020B0604020202020204" pitchFamily="34" charset="0"/>
                        </a:rPr>
                        <a:t>, A., Muhammad, F., Fernando, Y.,</a:t>
                      </a:r>
                      <a:r>
                        <a:rPr lang="en-US" sz="1600" dirty="0" err="1" smtClean="0">
                          <a:latin typeface="Century Gothic" pitchFamily="34" charset="0"/>
                          <a:cs typeface="Arial" panose="020B0604020202020204" pitchFamily="34" charset="0"/>
                        </a:rPr>
                        <a:t>Hafizulhaq</a:t>
                      </a:r>
                      <a:r>
                        <a:rPr lang="en-US" sz="1600" dirty="0" smtClean="0">
                          <a:latin typeface="Century Gothic" pitchFamily="34" charset="0"/>
                          <a:cs typeface="Arial" panose="020B0604020202020204" pitchFamily="34" charset="0"/>
                        </a:rPr>
                        <a:t>, F.,</a:t>
                      </a:r>
                      <a:r>
                        <a:rPr lang="en-US" sz="1600" dirty="0" err="1" smtClean="0">
                          <a:latin typeface="Century Gothic" pitchFamily="34" charset="0"/>
                          <a:cs typeface="Arial" panose="020B0604020202020204" pitchFamily="34" charset="0"/>
                        </a:rPr>
                        <a:t>Mahardika</a:t>
                      </a:r>
                      <a:r>
                        <a:rPr lang="en-US" sz="1600" dirty="0" smtClean="0">
                          <a:latin typeface="Century Gothic" pitchFamily="34" charset="0"/>
                          <a:cs typeface="Arial" panose="020B0604020202020204" pitchFamily="34" charset="0"/>
                        </a:rPr>
                        <a:t>, M.,</a:t>
                      </a:r>
                      <a:r>
                        <a:rPr lang="en-US" sz="1600" dirty="0" err="1" smtClean="0">
                          <a:latin typeface="Century Gothic" pitchFamily="34" charset="0"/>
                          <a:cs typeface="Arial" panose="020B0604020202020204" pitchFamily="34" charset="0"/>
                        </a:rPr>
                        <a:t>Sugiatri</a:t>
                      </a:r>
                      <a:r>
                        <a:rPr lang="en-US" sz="1600" dirty="0" smtClean="0">
                          <a:latin typeface="Century Gothic" pitchFamily="34" charset="0"/>
                          <a:cs typeface="Arial" panose="020B0604020202020204" pitchFamily="34" charset="0"/>
                        </a:rPr>
                        <a:t>, 12 E., </a:t>
                      </a:r>
                      <a:r>
                        <a:rPr lang="en-US" sz="1600" dirty="0" err="1" smtClean="0">
                          <a:latin typeface="Century Gothic" pitchFamily="34" charset="0"/>
                          <a:cs typeface="Arial" panose="020B0604020202020204" pitchFamily="34" charset="0"/>
                        </a:rPr>
                        <a:t>Sapuan</a:t>
                      </a:r>
                      <a:r>
                        <a:rPr lang="en-US" sz="1600" dirty="0" smtClean="0">
                          <a:latin typeface="Century Gothic" pitchFamily="34" charset="0"/>
                          <a:cs typeface="Arial" panose="020B0604020202020204" pitchFamily="34" charset="0"/>
                        </a:rPr>
                        <a:t>, S. M., </a:t>
                      </a:r>
                      <a:r>
                        <a:rPr lang="en-US" sz="1600" dirty="0" err="1" smtClean="0">
                          <a:latin typeface="Century Gothic" pitchFamily="34" charset="0"/>
                          <a:cs typeface="Arial" panose="020B0604020202020204" pitchFamily="34" charset="0"/>
                        </a:rPr>
                        <a:t>Ilyas</a:t>
                      </a:r>
                      <a:r>
                        <a:rPr lang="en-US" sz="1600" dirty="0" smtClean="0">
                          <a:latin typeface="Century Gothic" pitchFamily="34" charset="0"/>
                          <a:cs typeface="Arial" panose="020B0604020202020204" pitchFamily="34" charset="0"/>
                        </a:rPr>
                        <a:t>, R. A., &amp; </a:t>
                      </a:r>
                      <a:r>
                        <a:rPr lang="en-US" sz="1600" dirty="0" err="1" smtClean="0">
                          <a:latin typeface="Century Gothic" pitchFamily="34" charset="0"/>
                          <a:cs typeface="Arial" panose="020B0604020202020204" pitchFamily="34" charset="0"/>
                        </a:rPr>
                        <a:t>Stephane</a:t>
                      </a:r>
                      <a:r>
                        <a:rPr lang="en-US" sz="1600" dirty="0" smtClean="0">
                          <a:latin typeface="Century Gothic" pitchFamily="34" charset="0"/>
                          <a:cs typeface="Arial" panose="020B0604020202020204" pitchFamily="34" charset="0"/>
                        </a:rPr>
                        <a:t>, I. (2019). A simple method for improving the 13 properties of the sago starch films prepared by using </a:t>
                      </a:r>
                      <a:r>
                        <a:rPr lang="en-US" sz="1600" dirty="0" err="1" smtClean="0">
                          <a:latin typeface="Century Gothic" pitchFamily="34" charset="0"/>
                          <a:cs typeface="Arial" panose="020B0604020202020204" pitchFamily="34" charset="0"/>
                        </a:rPr>
                        <a:t>ultrasonication</a:t>
                      </a:r>
                      <a:r>
                        <a:rPr lang="en-US" sz="1600" dirty="0" smtClean="0">
                          <a:latin typeface="Century Gothic" pitchFamily="34" charset="0"/>
                          <a:cs typeface="Arial" panose="020B0604020202020204" pitchFamily="34" charset="0"/>
                        </a:rPr>
                        <a:t> treatment. Food 14 Hydrocolloids,93, 276–283.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buFont typeface="Arial" pitchFamily="34" charset="0"/>
                        <a:buNone/>
                      </a:pPr>
                      <a:r>
                        <a:rPr lang="en-US" sz="1600" dirty="0" smtClean="0">
                          <a:latin typeface="Century Gothic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600" u="none" strike="noStrike" dirty="0" smtClean="0">
                        <a:effectLst/>
                        <a:latin typeface="Century Gothic" pitchFamily="34" charset="0"/>
                        <a:hlinkClick r:id="rId3"/>
                      </a:endParaRP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en-U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J. </a:t>
                      </a:r>
                      <a:r>
                        <a:rPr lang="en-US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Bai</a:t>
                      </a:r>
                      <a:r>
                        <a:rPr lang="en-U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 &amp; A. </a:t>
                      </a:r>
                      <a:r>
                        <a:rPr lang="en-US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Plotto</a:t>
                      </a:r>
                      <a:r>
                        <a:rPr lang="en-U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, Coating for fresh fruits and </a:t>
                      </a:r>
                      <a:r>
                        <a:rPr lang="en-US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vegetables,In</a:t>
                      </a:r>
                      <a:r>
                        <a:rPr lang="en-U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 edible coating and films to improve food quality, Edited by </a:t>
                      </a:r>
                      <a:r>
                        <a:rPr lang="en-US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Jinhe</a:t>
                      </a:r>
                      <a:r>
                        <a:rPr lang="en-U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Bai</a:t>
                      </a:r>
                      <a:r>
                        <a:rPr lang="en-U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 CRC Press, pp. 186-248 (2012)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buFont typeface="Arial" pitchFamily="34" charset="0"/>
                        <a:buNone/>
                      </a:pPr>
                      <a:endParaRPr lang="en-US" sz="1600" b="0" i="0" kern="1200" dirty="0" smtClean="0">
                        <a:solidFill>
                          <a:schemeClr val="dk1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en-U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E.A. Baldwin, M.O. </a:t>
                      </a:r>
                      <a:r>
                        <a:rPr lang="en-US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Nesperos-Carriedo</a:t>
                      </a:r>
                      <a:r>
                        <a:rPr lang="en-U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 &amp; R.A. Baker, Use of edible coating to preserve quality of lightly and slightly processed product, </a:t>
                      </a:r>
                      <a:r>
                        <a:rPr lang="en-US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Criti</a:t>
                      </a:r>
                      <a:r>
                        <a:rPr lang="en-U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. Rev. Food Sc. </a:t>
                      </a:r>
                      <a:r>
                        <a:rPr lang="en-US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Nutri</a:t>
                      </a:r>
                      <a:r>
                        <a:rPr lang="en-U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. 35, pp. 509-552 (1995)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buFont typeface="Arial" pitchFamily="34" charset="0"/>
                        <a:buNone/>
                      </a:pPr>
                      <a:endParaRPr lang="en-US" sz="1600" b="0" i="0" kern="1200" dirty="0" smtClean="0">
                        <a:solidFill>
                          <a:schemeClr val="dk1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en-U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W. </a:t>
                      </a:r>
                      <a:r>
                        <a:rPr lang="en-US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Borchard</a:t>
                      </a:r>
                      <a:r>
                        <a:rPr lang="en-U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, A. Kenning, A. </a:t>
                      </a:r>
                      <a:r>
                        <a:rPr lang="en-US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Kapp</a:t>
                      </a:r>
                      <a:r>
                        <a:rPr lang="en-U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 &amp; C. Mayer, Phase diagram of the system </a:t>
                      </a:r>
                      <a:r>
                        <a:rPr lang="en-US" sz="16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sodium alginate/water: A model for biofilms, Int. J. Boil. </a:t>
                      </a:r>
                      <a:r>
                        <a:rPr lang="en-US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Macromol</a:t>
                      </a:r>
                      <a:r>
                        <a:rPr lang="en-U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.; (2005)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buFont typeface="Arial" pitchFamily="34" charset="0"/>
                        <a:buNone/>
                      </a:pPr>
                      <a:endParaRPr lang="en-US" sz="1600" b="0" i="0" kern="1200" dirty="0" smtClean="0">
                        <a:solidFill>
                          <a:schemeClr val="dk1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en-U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F. </a:t>
                      </a:r>
                      <a:r>
                        <a:rPr lang="en-US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Debeaufort</a:t>
                      </a:r>
                      <a:r>
                        <a:rPr lang="en-U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, G.J.A. Quezada &amp; A. </a:t>
                      </a:r>
                      <a:r>
                        <a:rPr lang="en-US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Voilley</a:t>
                      </a:r>
                      <a:r>
                        <a:rPr lang="en-U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, Edible films and coating: Tomorrow’s packaging: A review, </a:t>
                      </a:r>
                      <a:r>
                        <a:rPr lang="en-US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Criti</a:t>
                      </a:r>
                      <a:r>
                        <a:rPr lang="en-U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. Rev. Food Sc. and </a:t>
                      </a:r>
                      <a:r>
                        <a:rPr lang="en-US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Nutri</a:t>
                      </a:r>
                      <a:r>
                        <a:rPr lang="en-U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. 38, pp. 299-313 (1998). 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buFont typeface="Arial" pitchFamily="34" charset="0"/>
                        <a:buNone/>
                      </a:pPr>
                      <a:endParaRPr lang="en-US" sz="1600" b="0" i="0" kern="1200" dirty="0" smtClean="0">
                        <a:solidFill>
                          <a:schemeClr val="dk1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en-U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L.J. Harris, J.N. Farber, L.R. </a:t>
                      </a:r>
                      <a:r>
                        <a:rPr lang="en-US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Beuchat</a:t>
                      </a:r>
                      <a:r>
                        <a:rPr lang="en-U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, M.E. Paris, T.V. </a:t>
                      </a:r>
                      <a:r>
                        <a:rPr lang="en-US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Suslow</a:t>
                      </a:r>
                      <a:r>
                        <a:rPr lang="en-U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, E.H. Garrett &amp; F.F. Buster, Outbreak association with fresh produce, </a:t>
                      </a:r>
                      <a:r>
                        <a:rPr lang="en-US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Compre</a:t>
                      </a:r>
                      <a:r>
                        <a:rPr lang="en-U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. Rev. Food Sc. 78-141 (2003)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buFont typeface="Arial" pitchFamily="34" charset="0"/>
                        <a:buNone/>
                      </a:pPr>
                      <a:endParaRPr lang="en-US" sz="1600" b="0" i="0" kern="1200" dirty="0" smtClean="0">
                        <a:solidFill>
                          <a:schemeClr val="dk1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en-U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J.J. </a:t>
                      </a:r>
                      <a:r>
                        <a:rPr lang="en-US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Kester</a:t>
                      </a:r>
                      <a:r>
                        <a:rPr lang="en-U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 &amp; O.R. </a:t>
                      </a:r>
                      <a:r>
                        <a:rPr lang="en-US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Fennema</a:t>
                      </a:r>
                      <a:r>
                        <a:rPr lang="en-U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, Edible films and coatings: A review, Food tech., 40, pp. 47-49 (1986)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Font typeface="Wingdings" pitchFamily="2" charset="2"/>
                        <a:buNone/>
                      </a:pPr>
                      <a:r>
                        <a:rPr lang="en-US" sz="1600" u="none" strike="noStrike" dirty="0" smtClean="0">
                          <a:effectLst/>
                        </a:rPr>
                        <a:t>                    </a:t>
                      </a:r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/>
                </a:tc>
                <a:extLst>
                  <a:ext uri="{0D108BD9-81ED-4DB2-BD59-A6C34878D82A}">
                    <a16:rowId xmlns="" xmlns:a16="http://schemas.microsoft.com/office/drawing/2014/main" val="2864072260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0984675" y="6270171"/>
            <a:ext cx="760021" cy="380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62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232561"/>
            <a:ext cx="10058400" cy="2386940"/>
          </a:xfrm>
          <a:solidFill>
            <a:schemeClr val="tx1"/>
          </a:solidFill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lgerian" pitchFamily="82" charset="0"/>
              </a:rPr>
              <a:t>THANK YOU</a:t>
            </a:r>
            <a:endParaRPr lang="en-US" sz="9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76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233"/>
            <a:ext cx="12192000" cy="524107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24107">
                <a:moveTo>
                  <a:pt x="0" y="3171"/>
                </a:moveTo>
                <a:lnTo>
                  <a:pt x="11054576" y="0"/>
                </a:lnTo>
                <a:lnTo>
                  <a:pt x="11296185" y="159836"/>
                </a:lnTo>
                <a:lnTo>
                  <a:pt x="11508059" y="3718"/>
                </a:lnTo>
                <a:lnTo>
                  <a:pt x="12192000" y="3171"/>
                </a:lnTo>
                <a:lnTo>
                  <a:pt x="12192000" y="524107"/>
                </a:lnTo>
                <a:lnTo>
                  <a:pt x="0" y="524107"/>
                </a:lnTo>
                <a:lnTo>
                  <a:pt x="0" y="317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2207" y="-819"/>
            <a:ext cx="11092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INTRODUCTION</a:t>
            </a:r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="" xmlns:a16="http://schemas.microsoft.com/office/drawing/2014/main" id="{A5D71349-7354-DF46-B9FF-2F34B6182C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0233277"/>
              </p:ext>
            </p:extLst>
          </p:nvPr>
        </p:nvGraphicFramePr>
        <p:xfrm>
          <a:off x="972207" y="790575"/>
          <a:ext cx="10247586" cy="5907405"/>
        </p:xfrm>
        <a:graphic>
          <a:graphicData uri="http://schemas.openxmlformats.org/drawingml/2006/table">
            <a:tbl>
              <a:tblPr>
                <a:tableStyleId>{D03447BB-5D67-496B-8E87-E561075AD55C}</a:tableStyleId>
              </a:tblPr>
              <a:tblGrid>
                <a:gridCol w="10247586">
                  <a:extLst>
                    <a:ext uri="{9D8B030D-6E8A-4147-A177-3AD203B41FA5}">
                      <a16:colId xmlns="" xmlns:a16="http://schemas.microsoft.com/office/drawing/2014/main" val="4155828514"/>
                    </a:ext>
                  </a:extLst>
                </a:gridCol>
              </a:tblGrid>
              <a:tr h="5267325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sz="1600" u="none" strike="noStrike" dirty="0" smtClean="0">
                          <a:effectLst/>
                          <a:latin typeface="Century Gothic" pitchFamily="34" charset="0"/>
                        </a:rPr>
                        <a:t>Global market of edible packaging -</a:t>
                      </a:r>
                      <a:r>
                        <a:rPr lang="en-US" sz="1600" u="none" strike="noStrike" baseline="0" dirty="0" smtClean="0">
                          <a:effectLst/>
                          <a:latin typeface="Century Gothic" pitchFamily="34" charset="0"/>
                        </a:rPr>
                        <a:t>US$1004 million with an annual growth rate of 6.3%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sz="1600" u="none" strike="noStrike" baseline="0" dirty="0" smtClean="0">
                          <a:effectLst/>
                          <a:latin typeface="Century Gothic" pitchFamily="34" charset="0"/>
                        </a:rPr>
                        <a:t>Packaging contributes one-third to waste generated by industrial sectors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sz="1600" u="none" strike="noStrike" baseline="0" dirty="0" smtClean="0">
                          <a:effectLst/>
                          <a:latin typeface="Century Gothic" pitchFamily="34" charset="0"/>
                        </a:rPr>
                        <a:t>Edible coating-An effective measure to tackle the global issue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sz="1600" u="none" strike="noStrike" baseline="0" dirty="0" smtClean="0">
                          <a:effectLst/>
                          <a:latin typeface="Century Gothic" pitchFamily="34" charset="0"/>
                        </a:rPr>
                        <a:t>Improves shelf life of consumable items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sz="1600" u="none" strike="noStrike" baseline="0" dirty="0" smtClean="0">
                          <a:effectLst/>
                          <a:latin typeface="Century Gothic" pitchFamily="34" charset="0"/>
                        </a:rPr>
                        <a:t>Improves barrier for moisture, gas and microorganism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Font typeface="Wingdings" pitchFamily="2" charset="2"/>
                        <a:buNone/>
                      </a:pPr>
                      <a:endParaRPr lang="en-US" sz="1600" u="none" strike="noStrike" baseline="0" dirty="0" smtClean="0">
                        <a:effectLst/>
                      </a:endParaRPr>
                    </a:p>
                    <a:p>
                      <a:pPr marL="0" indent="0" algn="ctr">
                        <a:lnSpc>
                          <a:spcPct val="150000"/>
                        </a:lnSpc>
                        <a:buFont typeface="Wingdings" pitchFamily="2" charset="2"/>
                        <a:buNone/>
                      </a:pPr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indent="0" algn="ctr">
                        <a:lnSpc>
                          <a:spcPct val="150000"/>
                        </a:lnSpc>
                        <a:buFont typeface="Wingdings" pitchFamily="2" charset="2"/>
                        <a:buNone/>
                      </a:pPr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indent="0" algn="ctr">
                        <a:lnSpc>
                          <a:spcPct val="150000"/>
                        </a:lnSpc>
                        <a:buFont typeface="Wingdings" pitchFamily="2" charset="2"/>
                        <a:buNone/>
                      </a:pPr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indent="0" algn="ctr">
                        <a:lnSpc>
                          <a:spcPct val="150000"/>
                        </a:lnSpc>
                        <a:buFont typeface="Wingdings" pitchFamily="2" charset="2"/>
                        <a:buNone/>
                      </a:pPr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indent="0" algn="ctr">
                        <a:lnSpc>
                          <a:spcPct val="150000"/>
                        </a:lnSpc>
                        <a:buFont typeface="Wingdings" pitchFamily="2" charset="2"/>
                        <a:buNone/>
                      </a:pPr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indent="0" algn="ctr">
                        <a:lnSpc>
                          <a:spcPct val="150000"/>
                        </a:lnSpc>
                        <a:buFont typeface="Wingdings" pitchFamily="2" charset="2"/>
                        <a:buNone/>
                      </a:pPr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900" b="0" i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Source : https://www.grandviewresearch.com/industry-analysis/food-packaging-market(1)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900" b="0" i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https://news.ihsmarkit.com/prviewer/release_only/slug/chemicals-plastic-storm-ocean-plastic-waste-brewing-tidal-wave-consumer-activism-and-i(2)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/>
                </a:tc>
                <a:extLst>
                  <a:ext uri="{0D108BD9-81ED-4DB2-BD59-A6C34878D82A}">
                    <a16:rowId xmlns="" xmlns:a16="http://schemas.microsoft.com/office/drawing/2014/main" val="2864072260"/>
                  </a:ext>
                </a:extLst>
              </a:tr>
            </a:tbl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816" y="2956958"/>
            <a:ext cx="4419797" cy="27803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376561" y="6210795"/>
            <a:ext cx="570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pic>
        <p:nvPicPr>
          <p:cNvPr id="11" name="Picture 10" descr="C:\Users\Abhinav\Desktop\globalplasticuse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692" y="2956958"/>
            <a:ext cx="4467968" cy="27803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169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524107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24107">
                <a:moveTo>
                  <a:pt x="0" y="3171"/>
                </a:moveTo>
                <a:lnTo>
                  <a:pt x="11054576" y="0"/>
                </a:lnTo>
                <a:lnTo>
                  <a:pt x="11296185" y="159836"/>
                </a:lnTo>
                <a:lnTo>
                  <a:pt x="11508059" y="3718"/>
                </a:lnTo>
                <a:lnTo>
                  <a:pt x="12192000" y="3171"/>
                </a:lnTo>
                <a:lnTo>
                  <a:pt x="12192000" y="524107"/>
                </a:lnTo>
                <a:lnTo>
                  <a:pt x="0" y="524107"/>
                </a:lnTo>
                <a:lnTo>
                  <a:pt x="0" y="317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2208" y="887"/>
            <a:ext cx="11092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METHODOLOGY</a:t>
            </a:r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="" xmlns:a16="http://schemas.microsoft.com/office/drawing/2014/main" id="{A5D71349-7354-DF46-B9FF-2F34B6182C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3138900"/>
              </p:ext>
            </p:extLst>
          </p:nvPr>
        </p:nvGraphicFramePr>
        <p:xfrm>
          <a:off x="972207" y="790575"/>
          <a:ext cx="10247586" cy="5724525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10247586">
                  <a:extLst>
                    <a:ext uri="{9D8B030D-6E8A-4147-A177-3AD203B41FA5}">
                      <a16:colId xmlns="" xmlns:a16="http://schemas.microsoft.com/office/drawing/2014/main" val="4155828514"/>
                    </a:ext>
                  </a:extLst>
                </a:gridCol>
              </a:tblGrid>
              <a:tr h="5267325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Wingdings" pitchFamily="2" charset="2"/>
                        <a:buChar char="q"/>
                      </a:pPr>
                      <a:r>
                        <a:rPr lang="en-US" sz="1600" u="none" strike="noStrike" dirty="0" smtClean="0">
                          <a:effectLst/>
                          <a:latin typeface="Century Gothic" pitchFamily="34" charset="0"/>
                        </a:rPr>
                        <a:t>Multiple</a:t>
                      </a:r>
                      <a:r>
                        <a:rPr lang="en-US" sz="1600" u="none" strike="noStrike" baseline="0" dirty="0" smtClean="0">
                          <a:effectLst/>
                          <a:latin typeface="Century Gothic" pitchFamily="34" charset="0"/>
                        </a:rPr>
                        <a:t> </a:t>
                      </a:r>
                      <a:r>
                        <a:rPr lang="en-US" sz="1600" u="none" strike="noStrike" dirty="0" smtClean="0">
                          <a:effectLst/>
                          <a:latin typeface="Century Gothic" pitchFamily="34" charset="0"/>
                        </a:rPr>
                        <a:t>trials conducted using</a:t>
                      </a:r>
                      <a:r>
                        <a:rPr lang="en-US" sz="1600" u="none" strike="noStrike" baseline="0" dirty="0" smtClean="0">
                          <a:effectLst/>
                          <a:latin typeface="Century Gothic" pitchFamily="34" charset="0"/>
                        </a:rPr>
                        <a:t> varied composition of components.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itchFamily="2" charset="2"/>
                        <a:buChar char="q"/>
                      </a:pPr>
                      <a:r>
                        <a:rPr lang="en-US" sz="1600" u="none" strike="noStrike" kern="1200" dirty="0" smtClean="0">
                          <a:effectLst/>
                          <a:latin typeface="Century Gothic" pitchFamily="34" charset="0"/>
                        </a:rPr>
                        <a:t>Components weighed</a:t>
                      </a:r>
                      <a:r>
                        <a:rPr lang="en-US" sz="1600" u="none" strike="noStrike" kern="1200" baseline="0" dirty="0" smtClean="0">
                          <a:effectLst/>
                          <a:latin typeface="Century Gothic" pitchFamily="34" charset="0"/>
                        </a:rPr>
                        <a:t> and </a:t>
                      </a:r>
                      <a:r>
                        <a:rPr lang="en-US" sz="1600" u="none" strike="noStrike" kern="1200" dirty="0" smtClean="0">
                          <a:effectLst/>
                          <a:latin typeface="Century Gothic" pitchFamily="34" charset="0"/>
                        </a:rPr>
                        <a:t>dissolved in distilled water. 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itchFamily="2" charset="2"/>
                        <a:buChar char="q"/>
                      </a:pPr>
                      <a:r>
                        <a:rPr lang="en-US" sz="1600" u="none" strike="noStrike" kern="1200" dirty="0" smtClean="0">
                          <a:effectLst/>
                          <a:latin typeface="Century Gothic" pitchFamily="34" charset="0"/>
                        </a:rPr>
                        <a:t>Solution was homogenized(stirrer) at</a:t>
                      </a:r>
                      <a:r>
                        <a:rPr lang="en-US" sz="1600" u="none" strike="noStrike" kern="1200" baseline="0" dirty="0" smtClean="0">
                          <a:effectLst/>
                          <a:latin typeface="Century Gothic" pitchFamily="34" charset="0"/>
                        </a:rPr>
                        <a:t> </a:t>
                      </a:r>
                      <a:r>
                        <a:rPr lang="en-US" sz="1600" u="none" strike="noStrike" kern="1200" dirty="0" smtClean="0">
                          <a:effectLst/>
                          <a:latin typeface="Century Gothic" pitchFamily="34" charset="0"/>
                        </a:rPr>
                        <a:t>40C and pH</a:t>
                      </a:r>
                      <a:r>
                        <a:rPr lang="en-US" sz="1600" u="none" strike="noStrike" kern="1200" baseline="0" dirty="0" smtClean="0">
                          <a:effectLst/>
                          <a:latin typeface="Century Gothic" pitchFamily="34" charset="0"/>
                        </a:rPr>
                        <a:t> of 4.2 maintained</a:t>
                      </a:r>
                      <a:r>
                        <a:rPr lang="en-US" sz="1600" u="none" strike="noStrike" kern="1200" dirty="0" smtClean="0">
                          <a:effectLst/>
                          <a:latin typeface="Century Gothic" pitchFamily="34" charset="0"/>
                        </a:rPr>
                        <a:t>. 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itchFamily="2" charset="2"/>
                        <a:buChar char="q"/>
                      </a:pPr>
                      <a:r>
                        <a:rPr lang="en-US" sz="1600" u="none" strike="noStrike" kern="1200" dirty="0" smtClean="0">
                          <a:effectLst/>
                          <a:latin typeface="Century Gothic" pitchFamily="34" charset="0"/>
                        </a:rPr>
                        <a:t>Homogenization using ultrasonic </a:t>
                      </a:r>
                      <a:r>
                        <a:rPr lang="en-US" sz="1600" u="none" strike="noStrike" kern="1200" dirty="0" err="1" smtClean="0">
                          <a:effectLst/>
                          <a:latin typeface="Century Gothic" pitchFamily="34" charset="0"/>
                        </a:rPr>
                        <a:t>sonicator</a:t>
                      </a:r>
                      <a:r>
                        <a:rPr lang="en-US" sz="1600" u="none" strike="noStrike" kern="1200" dirty="0" smtClean="0">
                          <a:effectLst/>
                          <a:latin typeface="Century Gothic" pitchFamily="34" charset="0"/>
                        </a:rPr>
                        <a:t>.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itchFamily="2" charset="2"/>
                        <a:buChar char="q"/>
                      </a:pPr>
                      <a:r>
                        <a:rPr lang="en-US" sz="1600" kern="1200" dirty="0" smtClean="0">
                          <a:effectLst/>
                          <a:latin typeface="Century Gothic" pitchFamily="34" charset="0"/>
                        </a:rPr>
                        <a:t>Poured</a:t>
                      </a:r>
                      <a:r>
                        <a:rPr lang="en-US" sz="1600" kern="1200" baseline="0" dirty="0" smtClean="0">
                          <a:effectLst/>
                          <a:latin typeface="Century Gothic" pitchFamily="34" charset="0"/>
                        </a:rPr>
                        <a:t> in </a:t>
                      </a:r>
                      <a:r>
                        <a:rPr lang="en-US" sz="1600" kern="1200" dirty="0" smtClean="0">
                          <a:effectLst/>
                          <a:latin typeface="Century Gothic" pitchFamily="34" charset="0"/>
                        </a:rPr>
                        <a:t>petri dish and</a:t>
                      </a:r>
                      <a:r>
                        <a:rPr lang="en-US" sz="1600" kern="1200" baseline="0" dirty="0" smtClean="0">
                          <a:effectLst/>
                          <a:latin typeface="Century Gothic" pitchFamily="34" charset="0"/>
                        </a:rPr>
                        <a:t> </a:t>
                      </a:r>
                      <a:r>
                        <a:rPr lang="en-US" sz="1600" kern="1200" dirty="0" smtClean="0">
                          <a:effectLst/>
                          <a:latin typeface="Century Gothic" pitchFamily="34" charset="0"/>
                        </a:rPr>
                        <a:t>dried in a humidity chamber (Temp: 40C, Humidity-60%).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itchFamily="2" charset="2"/>
                        <a:buChar char="q"/>
                      </a:pPr>
                      <a:r>
                        <a:rPr lang="en-US" sz="1600" kern="1200" dirty="0" smtClean="0">
                          <a:effectLst/>
                          <a:latin typeface="Century Gothic" pitchFamily="34" charset="0"/>
                        </a:rPr>
                        <a:t>Peeled off, sealed in pouches and stored in a vacuum desiccator.</a:t>
                      </a:r>
                      <a:endParaRPr lang="en-US" sz="1600" u="none" strike="noStrike" kern="1200" dirty="0" smtClean="0">
                        <a:effectLst/>
                        <a:latin typeface="Century Gothic" pitchFamily="34" charset="0"/>
                      </a:endParaRPr>
                    </a:p>
                    <a:p>
                      <a:pPr marL="0" indent="0">
                        <a:lnSpc>
                          <a:spcPct val="150000"/>
                        </a:lnSpc>
                        <a:buFont typeface="Wingdings" pitchFamily="2" charset="2"/>
                        <a:buNone/>
                      </a:pPr>
                      <a:endParaRPr lang="en-US" sz="1400" u="none" strike="noStrike" dirty="0" smtClean="0">
                        <a:effectLst/>
                      </a:endParaRPr>
                    </a:p>
                    <a:p>
                      <a:pPr marL="0" indent="0">
                        <a:lnSpc>
                          <a:spcPct val="150000"/>
                        </a:lnSpc>
                        <a:buFont typeface="Wingdings" pitchFamily="2" charset="2"/>
                        <a:buNone/>
                      </a:pPr>
                      <a:endParaRPr lang="en-US" sz="1400" u="none" strike="noStrike" dirty="0" smtClean="0">
                        <a:effectLst/>
                      </a:endParaRPr>
                    </a:p>
                    <a:p>
                      <a:pPr marL="0" indent="0">
                        <a:lnSpc>
                          <a:spcPct val="150000"/>
                        </a:lnSpc>
                        <a:buFont typeface="Wingdings" pitchFamily="2" charset="2"/>
                        <a:buNone/>
                      </a:pPr>
                      <a:endParaRPr lang="en-US" sz="1400" u="none" strike="noStrike" dirty="0" smtClean="0">
                        <a:effectLst/>
                      </a:endParaRPr>
                    </a:p>
                    <a:p>
                      <a:pPr marL="0" indent="0">
                        <a:lnSpc>
                          <a:spcPct val="150000"/>
                        </a:lnSpc>
                        <a:buFont typeface="Wingdings" pitchFamily="2" charset="2"/>
                        <a:buNone/>
                      </a:pPr>
                      <a:endParaRPr lang="en-US" sz="1400" u="none" strike="noStrike" dirty="0" smtClean="0">
                        <a:effectLst/>
                      </a:endParaRPr>
                    </a:p>
                    <a:p>
                      <a:pPr marL="0" indent="0">
                        <a:lnSpc>
                          <a:spcPct val="150000"/>
                        </a:lnSpc>
                        <a:buFont typeface="Wingdings" pitchFamily="2" charset="2"/>
                        <a:buNone/>
                      </a:pPr>
                      <a:endParaRPr lang="en-US" sz="1400" u="none" strike="noStrike" dirty="0" smtClean="0">
                        <a:effectLst/>
                      </a:endParaRPr>
                    </a:p>
                    <a:p>
                      <a:pPr marL="0" indent="0">
                        <a:lnSpc>
                          <a:spcPct val="150000"/>
                        </a:lnSpc>
                        <a:buFont typeface="Wingdings" pitchFamily="2" charset="2"/>
                        <a:buNone/>
                      </a:pPr>
                      <a:endParaRPr lang="en-US" sz="1400" u="none" strike="noStrike" dirty="0" smtClean="0">
                        <a:effectLst/>
                      </a:endParaRPr>
                    </a:p>
                    <a:p>
                      <a:pPr marL="0" indent="0">
                        <a:lnSpc>
                          <a:spcPct val="150000"/>
                        </a:lnSpc>
                        <a:buFont typeface="Wingdings" pitchFamily="2" charset="2"/>
                        <a:buNone/>
                      </a:pPr>
                      <a:endParaRPr lang="en-US" sz="1400" u="none" strike="noStrike" dirty="0" smtClean="0">
                        <a:effectLst/>
                      </a:endParaRPr>
                    </a:p>
                    <a:p>
                      <a:pPr marL="0" indent="0">
                        <a:lnSpc>
                          <a:spcPct val="150000"/>
                        </a:lnSpc>
                        <a:buFont typeface="Wingdings" pitchFamily="2" charset="2"/>
                        <a:buNone/>
                      </a:pPr>
                      <a:endParaRPr lang="en-US" sz="1400" u="none" strike="noStrike" dirty="0" smtClean="0">
                        <a:effectLst/>
                      </a:endParaRPr>
                    </a:p>
                    <a:p>
                      <a:pPr marL="0" indent="0">
                        <a:lnSpc>
                          <a:spcPct val="150000"/>
                        </a:lnSpc>
                        <a:buFont typeface="Wingdings" pitchFamily="2" charset="2"/>
                        <a:buNone/>
                      </a:pPr>
                      <a:endParaRPr lang="en-US" sz="1400" u="none" strike="noStrike" dirty="0" smtClean="0">
                        <a:effectLst/>
                      </a:endParaRPr>
                    </a:p>
                    <a:p>
                      <a:pPr marL="0" indent="0">
                        <a:lnSpc>
                          <a:spcPct val="150000"/>
                        </a:lnSpc>
                        <a:buFont typeface="Wingdings" pitchFamily="2" charset="2"/>
                        <a:buNone/>
                      </a:pPr>
                      <a:r>
                        <a:rPr lang="en-US" sz="1400" u="none" strike="noStrike" dirty="0" smtClean="0">
                          <a:effectLst/>
                        </a:rPr>
                        <a:t> Trial without</a:t>
                      </a:r>
                      <a:r>
                        <a:rPr lang="en-US" sz="14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400" u="none" strike="noStrike" dirty="0" smtClean="0">
                          <a:effectLst/>
                        </a:rPr>
                        <a:t>humidifier                       </a:t>
                      </a:r>
                      <a:r>
                        <a:rPr lang="en-US" sz="1400" u="none" strike="noStrike" baseline="0" dirty="0" smtClean="0">
                          <a:effectLst/>
                        </a:rPr>
                        <a:t>                </a:t>
                      </a:r>
                      <a:r>
                        <a:rPr lang="en-US" sz="1400" u="none" strike="noStrike" dirty="0" smtClean="0">
                          <a:effectLst/>
                        </a:rPr>
                        <a:t>Excess humidity                                          Transparent, flexible thin protein-polysaccharide</a:t>
                      </a:r>
                      <a:r>
                        <a:rPr lang="en-US" sz="14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400" u="none" strike="noStrike" dirty="0" smtClean="0">
                          <a:effectLst/>
                        </a:rPr>
                        <a:t>film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Font typeface="Wingdings" pitchFamily="2" charset="2"/>
                        <a:buNone/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64072260"/>
                  </a:ext>
                </a:extLst>
              </a:tr>
            </a:tbl>
          </a:graphicData>
        </a:graphic>
      </p:graphicFrame>
      <p:pic>
        <p:nvPicPr>
          <p:cNvPr id="6" name="image3.jp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972208" y="3347350"/>
            <a:ext cx="2044126" cy="22474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10" name="image2.png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3975763" y="3347351"/>
            <a:ext cx="2009401" cy="22474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1.png"/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6994003" y="3347351"/>
            <a:ext cx="1995618" cy="22474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 descr="C:\Users\Abhinav\Desktop\unnamed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927" y="3347352"/>
            <a:ext cx="2042556" cy="22474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ight Arrow 2"/>
          <p:cNvSpPr/>
          <p:nvPr/>
        </p:nvSpPr>
        <p:spPr>
          <a:xfrm>
            <a:off x="3222385" y="4185115"/>
            <a:ext cx="646500" cy="391486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6165898" y="4185115"/>
            <a:ext cx="705454" cy="391486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376561" y="6092042"/>
            <a:ext cx="510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4197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233"/>
            <a:ext cx="12192000" cy="524107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24107">
                <a:moveTo>
                  <a:pt x="0" y="3171"/>
                </a:moveTo>
                <a:lnTo>
                  <a:pt x="11054576" y="0"/>
                </a:lnTo>
                <a:lnTo>
                  <a:pt x="11296185" y="159836"/>
                </a:lnTo>
                <a:lnTo>
                  <a:pt x="11508059" y="3718"/>
                </a:lnTo>
                <a:lnTo>
                  <a:pt x="12192000" y="3171"/>
                </a:lnTo>
                <a:lnTo>
                  <a:pt x="12192000" y="524107"/>
                </a:lnTo>
                <a:lnTo>
                  <a:pt x="0" y="524107"/>
                </a:lnTo>
                <a:lnTo>
                  <a:pt x="0" y="317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2207" y="30987"/>
            <a:ext cx="11092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RESULTS AND DISCUSSIONS contd.,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="" xmlns:a16="http://schemas.microsoft.com/office/drawing/2014/main" id="{A5D71349-7354-DF46-B9FF-2F34B6182C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106302"/>
              </p:ext>
            </p:extLst>
          </p:nvPr>
        </p:nvGraphicFramePr>
        <p:xfrm>
          <a:off x="570017" y="790575"/>
          <a:ext cx="10794670" cy="8696325"/>
        </p:xfrm>
        <a:graphic>
          <a:graphicData uri="http://schemas.openxmlformats.org/drawingml/2006/table">
            <a:tbl>
              <a:tblPr>
                <a:tableStyleId>{306799F8-075E-4A3A-A7F6-7FBC6576F1A4}</a:tableStyleId>
              </a:tblPr>
              <a:tblGrid>
                <a:gridCol w="10794670">
                  <a:extLst>
                    <a:ext uri="{9D8B030D-6E8A-4147-A177-3AD203B41FA5}">
                      <a16:colId xmlns="" xmlns:a16="http://schemas.microsoft.com/office/drawing/2014/main" val="4155828514"/>
                    </a:ext>
                  </a:extLst>
                </a:gridCol>
              </a:tblGrid>
              <a:tr h="5267325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Wingdings" pitchFamily="2" charset="2"/>
                        <a:buChar char="q"/>
                      </a:pPr>
                      <a:r>
                        <a:rPr lang="en-US" sz="1600" u="none" strike="noStrike" dirty="0" smtClean="0">
                          <a:effectLst/>
                        </a:rPr>
                        <a:t>Design of Experiment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Font typeface="Wingdings" pitchFamily="2" charset="2"/>
                        <a:buNone/>
                      </a:pPr>
                      <a:endParaRPr lang="en-US" sz="1600" u="none" strike="noStrike" dirty="0" smtClean="0">
                        <a:effectLst/>
                      </a:endParaRPr>
                    </a:p>
                    <a:p>
                      <a:pPr marL="0" indent="0">
                        <a:lnSpc>
                          <a:spcPct val="150000"/>
                        </a:lnSpc>
                        <a:buFont typeface="Wingdings" pitchFamily="2" charset="2"/>
                        <a:buNone/>
                      </a:pPr>
                      <a:endParaRPr lang="en-US" sz="1600" u="none" strike="noStrike" dirty="0" smtClean="0">
                        <a:effectLst/>
                      </a:endParaRPr>
                    </a:p>
                    <a:p>
                      <a:pPr marL="0" indent="0">
                        <a:lnSpc>
                          <a:spcPct val="150000"/>
                        </a:lnSpc>
                        <a:buFont typeface="Wingdings" pitchFamily="2" charset="2"/>
                        <a:buNone/>
                      </a:pPr>
                      <a:endParaRPr lang="en-US" sz="1600" u="none" strike="noStrike" dirty="0" smtClean="0">
                        <a:effectLst/>
                      </a:endParaRPr>
                    </a:p>
                    <a:p>
                      <a:pPr marL="0" indent="0">
                        <a:lnSpc>
                          <a:spcPct val="150000"/>
                        </a:lnSpc>
                        <a:buFont typeface="Wingdings" pitchFamily="2" charset="2"/>
                        <a:buNone/>
                      </a:pPr>
                      <a:endParaRPr lang="en-US" sz="1600" u="none" strike="noStrike" dirty="0" smtClean="0">
                        <a:effectLst/>
                      </a:endParaRPr>
                    </a:p>
                    <a:p>
                      <a:pPr marL="0" indent="0">
                        <a:lnSpc>
                          <a:spcPct val="150000"/>
                        </a:lnSpc>
                        <a:buFont typeface="Wingdings" pitchFamily="2" charset="2"/>
                        <a:buNone/>
                      </a:pPr>
                      <a:endParaRPr lang="en-US" sz="1600" u="none" strike="noStrike" dirty="0" smtClean="0">
                        <a:effectLst/>
                      </a:endParaRPr>
                    </a:p>
                    <a:p>
                      <a:pPr marL="0" indent="0">
                        <a:lnSpc>
                          <a:spcPct val="150000"/>
                        </a:lnSpc>
                        <a:buFont typeface="Wingdings" pitchFamily="2" charset="2"/>
                        <a:buNone/>
                      </a:pPr>
                      <a:endParaRPr lang="en-US" sz="1600" u="none" strike="noStrike" dirty="0" smtClean="0">
                        <a:effectLst/>
                      </a:endParaRPr>
                    </a:p>
                    <a:p>
                      <a:pPr marL="0" indent="0">
                        <a:lnSpc>
                          <a:spcPct val="150000"/>
                        </a:lnSpc>
                        <a:buFont typeface="Wingdings" pitchFamily="2" charset="2"/>
                        <a:buNone/>
                      </a:pPr>
                      <a:endParaRPr lang="en-US" sz="1600" u="none" strike="noStrike" dirty="0" smtClean="0">
                        <a:effectLst/>
                      </a:endParaRP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itchFamily="2" charset="2"/>
                        <a:buChar char="q"/>
                      </a:pPr>
                      <a:r>
                        <a:rPr lang="en-US" sz="1600" u="none" strike="noStrike" dirty="0" smtClean="0">
                          <a:effectLst/>
                        </a:rPr>
                        <a:t>FTIR Results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sz="1600" b="0" u="sng" strike="noStrike" dirty="0" smtClean="0">
                          <a:effectLst/>
                          <a:latin typeface="Century Gothic" pitchFamily="34" charset="0"/>
                        </a:rPr>
                        <a:t>DOE based FILM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Font typeface="Wingdings" pitchFamily="2" charset="2"/>
                        <a:buNone/>
                      </a:pPr>
                      <a:endParaRPr lang="en-US" sz="1600" u="none" strike="noStrike" dirty="0" smtClean="0">
                        <a:effectLst/>
                      </a:endParaRPr>
                    </a:p>
                    <a:p>
                      <a:pPr marL="0" indent="0">
                        <a:lnSpc>
                          <a:spcPct val="150000"/>
                        </a:lnSpc>
                        <a:buFont typeface="Wingdings" pitchFamily="2" charset="2"/>
                        <a:buNone/>
                      </a:pPr>
                      <a:endParaRPr lang="en-US" sz="1600" u="none" strike="noStrike" dirty="0" smtClean="0">
                        <a:effectLst/>
                      </a:endParaRP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itchFamily="2" charset="2"/>
                        <a:buChar char="q"/>
                      </a:pPr>
                      <a:endParaRPr lang="en-US" sz="1600" u="none" strike="noStrike" dirty="0" smtClean="0">
                        <a:effectLst/>
                      </a:endParaRPr>
                    </a:p>
                    <a:p>
                      <a:pPr marL="0" indent="0">
                        <a:lnSpc>
                          <a:spcPct val="150000"/>
                        </a:lnSpc>
                        <a:buFont typeface="Wingdings" pitchFamily="2" charset="2"/>
                        <a:buNone/>
                      </a:pPr>
                      <a:endParaRPr lang="en-US" sz="1600" u="none" strike="noStrike" dirty="0" smtClean="0">
                        <a:effectLst/>
                      </a:endParaRPr>
                    </a:p>
                    <a:p>
                      <a:pPr marL="0" indent="0">
                        <a:lnSpc>
                          <a:spcPct val="150000"/>
                        </a:lnSpc>
                        <a:buFont typeface="Wingdings" pitchFamily="2" charset="2"/>
                        <a:buNone/>
                      </a:pPr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indent="0">
                        <a:lnSpc>
                          <a:spcPct val="150000"/>
                        </a:lnSpc>
                        <a:buFont typeface="Wingdings" pitchFamily="2" charset="2"/>
                        <a:buNone/>
                      </a:pPr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indent="0">
                        <a:lnSpc>
                          <a:spcPct val="150000"/>
                        </a:lnSpc>
                        <a:buFont typeface="Wingdings" pitchFamily="2" charset="2"/>
                        <a:buNone/>
                      </a:pPr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indent="0">
                        <a:lnSpc>
                          <a:spcPct val="150000"/>
                        </a:lnSpc>
                        <a:buFont typeface="Wingdings" pitchFamily="2" charset="2"/>
                        <a:buNone/>
                      </a:pPr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indent="0">
                        <a:lnSpc>
                          <a:spcPct val="150000"/>
                        </a:lnSpc>
                        <a:buFont typeface="Wingdings" pitchFamily="2" charset="2"/>
                        <a:buNone/>
                      </a:pPr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indent="0">
                        <a:lnSpc>
                          <a:spcPct val="150000"/>
                        </a:lnSpc>
                        <a:buFont typeface="Wingdings" pitchFamily="2" charset="2"/>
                        <a:buNone/>
                      </a:pPr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indent="0">
                        <a:lnSpc>
                          <a:spcPct val="150000"/>
                        </a:lnSpc>
                        <a:buFont typeface="Wingdings" pitchFamily="2" charset="2"/>
                        <a:buNone/>
                      </a:pPr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indent="0">
                        <a:lnSpc>
                          <a:spcPct val="150000"/>
                        </a:lnSpc>
                        <a:buFont typeface="Wingdings" pitchFamily="2" charset="2"/>
                        <a:buNone/>
                      </a:pPr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indent="0">
                        <a:lnSpc>
                          <a:spcPct val="150000"/>
                        </a:lnSpc>
                        <a:buFont typeface="Wingdings" pitchFamily="2" charset="2"/>
                        <a:buNone/>
                      </a:pPr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indent="0">
                        <a:lnSpc>
                          <a:spcPct val="150000"/>
                        </a:lnSpc>
                        <a:buFont typeface="Wingdings" pitchFamily="2" charset="2"/>
                        <a:buNone/>
                      </a:pPr>
                      <a:endParaRPr lang="en-US" sz="1200" b="1" i="0" u="none" strike="noStrike" dirty="0" smtClean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64072260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1364686" y="6057900"/>
            <a:ext cx="700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226" y="4466598"/>
            <a:ext cx="4980920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3331711"/>
              </p:ext>
            </p:extLst>
          </p:nvPr>
        </p:nvGraphicFramePr>
        <p:xfrm>
          <a:off x="1153226" y="1242180"/>
          <a:ext cx="8127999" cy="234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RUN NO.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GLUTEN(g)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CASTOR</a:t>
                      </a:r>
                      <a:r>
                        <a:rPr lang="en-US" baseline="0" dirty="0" smtClean="0"/>
                        <a:t> OIL</a:t>
                      </a:r>
                      <a:r>
                        <a:rPr lang="en-US" dirty="0" smtClean="0"/>
                        <a:t>(g)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0.75(+1)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0.125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0" marR="63500" marT="63500" marB="6350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</a:rPr>
                        <a:t>2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0.25(-1)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0.125(-1)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0" marR="63500" marT="63500" marB="6350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</a:rPr>
                        <a:t>3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0.75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0.375(+1)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0" marR="63500" marT="63500" marB="6350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</a:rPr>
                        <a:t>4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0.25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0.375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0" marR="63500" marT="63500" marB="63500"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373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233"/>
            <a:ext cx="12192000" cy="524107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24107">
                <a:moveTo>
                  <a:pt x="0" y="3171"/>
                </a:moveTo>
                <a:lnTo>
                  <a:pt x="11054576" y="0"/>
                </a:lnTo>
                <a:lnTo>
                  <a:pt x="11296185" y="159836"/>
                </a:lnTo>
                <a:lnTo>
                  <a:pt x="11508059" y="3718"/>
                </a:lnTo>
                <a:lnTo>
                  <a:pt x="12192000" y="3171"/>
                </a:lnTo>
                <a:lnTo>
                  <a:pt x="12192000" y="524107"/>
                </a:lnTo>
                <a:lnTo>
                  <a:pt x="0" y="524107"/>
                </a:lnTo>
                <a:lnTo>
                  <a:pt x="0" y="317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2208" y="142875"/>
            <a:ext cx="110928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RESULTS AND </a:t>
            </a:r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DISCUSSION contd.,</a:t>
            </a:r>
          </a:p>
          <a:p>
            <a:endParaRPr lang="en-US" sz="2400" b="1" dirty="0">
              <a:solidFill>
                <a:schemeClr val="bg1"/>
              </a:solidFill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="" xmlns:a16="http://schemas.microsoft.com/office/drawing/2014/main" id="{A5D71349-7354-DF46-B9FF-2F34B6182C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3761826"/>
              </p:ext>
            </p:extLst>
          </p:nvPr>
        </p:nvGraphicFramePr>
        <p:xfrm>
          <a:off x="972207" y="790575"/>
          <a:ext cx="10247586" cy="5678805"/>
        </p:xfrm>
        <a:graphic>
          <a:graphicData uri="http://schemas.openxmlformats.org/drawingml/2006/table">
            <a:tbl>
              <a:tblPr>
                <a:effectLst>
                  <a:outerShdw blurRad="127000" dist="88900" dir="8100000" algn="tr" rotWithShape="0">
                    <a:prstClr val="black">
                      <a:alpha val="40000"/>
                    </a:prstClr>
                  </a:outerShdw>
                  <a:reflection blurRad="6350" stA="50000" endA="300" endPos="55000" dir="5400000" sy="-100000" algn="bl" rotWithShape="0"/>
                </a:effectLst>
              </a:tblPr>
              <a:tblGrid>
                <a:gridCol w="10247586">
                  <a:extLst>
                    <a:ext uri="{9D8B030D-6E8A-4147-A177-3AD203B41FA5}">
                      <a16:colId xmlns="" xmlns:a16="http://schemas.microsoft.com/office/drawing/2014/main" val="4155828514"/>
                    </a:ext>
                  </a:extLst>
                </a:gridCol>
              </a:tblGrid>
              <a:tr h="5267325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Wingdings" pitchFamily="2" charset="2"/>
                        <a:buChar char="q"/>
                      </a:pP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Contact Angle 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itchFamily="2" charset="2"/>
                        <a:buChar char="q"/>
                      </a:pPr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itchFamily="2" charset="2"/>
                        <a:buChar char="q"/>
                      </a:pPr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indent="0">
                        <a:lnSpc>
                          <a:spcPct val="150000"/>
                        </a:lnSpc>
                        <a:buFont typeface="Wingdings" pitchFamily="2" charset="2"/>
                        <a:buNone/>
                      </a:pPr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indent="0">
                        <a:lnSpc>
                          <a:spcPct val="150000"/>
                        </a:lnSpc>
                        <a:buFont typeface="Wingdings" pitchFamily="2" charset="2"/>
                        <a:buNone/>
                      </a:pPr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indent="0">
                        <a:lnSpc>
                          <a:spcPct val="150000"/>
                        </a:lnSpc>
                        <a:buFont typeface="Wingdings" pitchFamily="2" charset="2"/>
                        <a:buNone/>
                      </a:pPr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WVTR Test</a:t>
                      </a:r>
                    </a:p>
                    <a:p>
                      <a:pPr marL="285750" lvl="0" indent="-285750">
                        <a:buFont typeface="Courier New" pitchFamily="49" charset="0"/>
                        <a:buChar char="o"/>
                      </a:pPr>
                      <a:r>
                        <a:rPr lang="en-US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Standard specimen size sent</a:t>
                      </a:r>
                      <a:r>
                        <a:rPr lang="en-US" sz="18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to Northern India </a:t>
                      </a:r>
                    </a:p>
                    <a:p>
                      <a:pPr marL="0" lvl="0" indent="0">
                        <a:buFont typeface="Courier New" pitchFamily="49" charset="0"/>
                        <a:buNone/>
                      </a:pPr>
                      <a:r>
                        <a:rPr lang="en-US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     Textile Research Association and </a:t>
                      </a:r>
                      <a:r>
                        <a:rPr lang="en-US" sz="180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Sree</a:t>
                      </a:r>
                      <a:r>
                        <a:rPr lang="en-US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Chitra</a:t>
                      </a:r>
                      <a:endParaRPr lang="en-US" sz="1800" u="none" strike="noStrike" kern="1200" dirty="0" smtClean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  <a:p>
                      <a:pPr marL="0" lvl="0" indent="0">
                        <a:buFont typeface="Courier New" pitchFamily="49" charset="0"/>
                        <a:buNone/>
                      </a:pPr>
                      <a:r>
                        <a:rPr lang="en-US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     </a:t>
                      </a:r>
                      <a:r>
                        <a:rPr lang="en-US" sz="180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Tirunal</a:t>
                      </a:r>
                      <a:r>
                        <a:rPr lang="en-US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 Institute For Medical Sciences &amp; </a:t>
                      </a:r>
                    </a:p>
                    <a:p>
                      <a:pPr marL="0" lvl="0" indent="0">
                        <a:buFont typeface="Courier New" pitchFamily="49" charset="0"/>
                        <a:buNone/>
                      </a:pPr>
                      <a:r>
                        <a:rPr lang="en-US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     Technology</a:t>
                      </a:r>
                    </a:p>
                    <a:p>
                      <a:pPr marL="0" lvl="0" indent="0">
                        <a:buFont typeface="Courier New" pitchFamily="49" charset="0"/>
                        <a:buNone/>
                      </a:pPr>
                      <a:endParaRPr lang="en-US" sz="1800" u="none" strike="noStrike" kern="1200" dirty="0" smtClean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Courier New" pitchFamily="49" charset="0"/>
                        <a:buChar char="o"/>
                      </a:pPr>
                      <a:r>
                        <a:rPr lang="en-US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Analysis done for the test using water method</a:t>
                      </a:r>
                    </a:p>
                    <a:p>
                      <a:r>
                        <a:rPr lang="en-A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lnSpc>
                          <a:spcPct val="150000"/>
                        </a:lnSpc>
                        <a:buFont typeface="Wingdings" pitchFamily="2" charset="2"/>
                        <a:buNone/>
                      </a:pPr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indent="0">
                        <a:lnSpc>
                          <a:spcPct val="150000"/>
                        </a:lnSpc>
                        <a:buFont typeface="Wingdings" pitchFamily="2" charset="2"/>
                        <a:buNone/>
                      </a:pPr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indent="0">
                        <a:lnSpc>
                          <a:spcPct val="150000"/>
                        </a:lnSpc>
                        <a:buFont typeface="Courier New" pitchFamily="49" charset="0"/>
                        <a:buNone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F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64072260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1317184" y="5735782"/>
            <a:ext cx="747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893" y="790575"/>
            <a:ext cx="4533900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40031" y="1306286"/>
            <a:ext cx="55458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dirty="0">
              <a:latin typeface="Century Gothic" pitchFamily="34" charset="0"/>
            </a:endParaRPr>
          </a:p>
          <a:p>
            <a:pPr marL="285750" lvl="0" indent="-285750">
              <a:buFont typeface="Courier New" pitchFamily="49" charset="0"/>
              <a:buChar char="o"/>
            </a:pPr>
            <a:r>
              <a:rPr lang="en-US" dirty="0">
                <a:latin typeface="Century Gothic" pitchFamily="34" charset="0"/>
              </a:rPr>
              <a:t>The results show that in general the hydrophobicity was improved for films based on design of experiment in comparison to control films.</a:t>
            </a:r>
          </a:p>
          <a:p>
            <a:r>
              <a:rPr lang="en-AU" dirty="0"/>
              <a:t> </a:t>
            </a:r>
            <a:endParaRPr lang="en-US" dirty="0"/>
          </a:p>
        </p:txBody>
      </p:sp>
      <p:pic>
        <p:nvPicPr>
          <p:cNvPr id="10" name="Picture 9" descr="C:\Users\Abhinav\Downloads\WVTR for FILMS (3)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037" y="3811981"/>
            <a:ext cx="4785756" cy="22931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544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72206" y="-233"/>
            <a:ext cx="11219793" cy="524107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24107">
                <a:moveTo>
                  <a:pt x="0" y="3171"/>
                </a:moveTo>
                <a:lnTo>
                  <a:pt x="11054576" y="0"/>
                </a:lnTo>
                <a:lnTo>
                  <a:pt x="11296185" y="159836"/>
                </a:lnTo>
                <a:lnTo>
                  <a:pt x="11508059" y="3718"/>
                </a:lnTo>
                <a:lnTo>
                  <a:pt x="12192000" y="3171"/>
                </a:lnTo>
                <a:lnTo>
                  <a:pt x="12192000" y="524107"/>
                </a:lnTo>
                <a:lnTo>
                  <a:pt x="0" y="524107"/>
                </a:lnTo>
                <a:lnTo>
                  <a:pt x="0" y="317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2208" y="142875"/>
            <a:ext cx="11092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RESULTS</a:t>
            </a:r>
            <a:r>
              <a:rPr lang="en-US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AND DISCUSSION contd.,</a:t>
            </a:r>
            <a:endParaRPr lang="en-US" sz="2400" b="1" dirty="0">
              <a:solidFill>
                <a:schemeClr val="bg1"/>
              </a:solidFill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="" xmlns:a16="http://schemas.microsoft.com/office/drawing/2014/main" id="{A5D71349-7354-DF46-B9FF-2F34B6182C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6460476"/>
              </p:ext>
            </p:extLst>
          </p:nvPr>
        </p:nvGraphicFramePr>
        <p:xfrm>
          <a:off x="972207" y="790575"/>
          <a:ext cx="10247586" cy="5861685"/>
        </p:xfrm>
        <a:graphic>
          <a:graphicData uri="http://schemas.openxmlformats.org/drawingml/2006/table">
            <a:tbl>
              <a:tblPr>
                <a:tableStyleId>{306799F8-075E-4A3A-A7F6-7FBC6576F1A4}</a:tableStyleId>
              </a:tblPr>
              <a:tblGrid>
                <a:gridCol w="10247586">
                  <a:extLst>
                    <a:ext uri="{9D8B030D-6E8A-4147-A177-3AD203B41FA5}">
                      <a16:colId xmlns="" xmlns:a16="http://schemas.microsoft.com/office/drawing/2014/main" val="4155828514"/>
                    </a:ext>
                  </a:extLst>
                </a:gridCol>
              </a:tblGrid>
              <a:tr h="5267325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Wingdings" pitchFamily="2" charset="2"/>
                        <a:buChar char="q"/>
                      </a:pPr>
                      <a:r>
                        <a:rPr lang="en-US" sz="2000" b="1" u="sng" strike="noStrike" dirty="0" smtClean="0">
                          <a:effectLst/>
                          <a:latin typeface="Century Gothic" pitchFamily="34" charset="0"/>
                        </a:rPr>
                        <a:t>Thickness</a:t>
                      </a:r>
                      <a:r>
                        <a:rPr lang="en-US" sz="2000" b="1" u="sng" strike="noStrike" baseline="0" dirty="0" smtClean="0">
                          <a:effectLst/>
                          <a:latin typeface="Century Gothic" pitchFamily="34" charset="0"/>
                        </a:rPr>
                        <a:t> Test</a:t>
                      </a:r>
                      <a:endParaRPr lang="en-US" sz="2000" b="1" u="none" strike="noStrike" baseline="0" dirty="0" smtClean="0">
                        <a:effectLst/>
                        <a:latin typeface="Century Gothic" pitchFamily="34" charset="0"/>
                      </a:endParaRPr>
                    </a:p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en-US" sz="1600" u="none" strike="noStrike" baseline="0" dirty="0" smtClean="0">
                        <a:effectLst/>
                      </a:endParaRPr>
                    </a:p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en-US" sz="1600" u="none" strike="noStrike" baseline="0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600" u="none" strike="noStrike" baseline="0" dirty="0" smtClean="0">
                          <a:effectLst/>
                        </a:rPr>
                        <a:t>                                                                                        </a:t>
                      </a:r>
                      <a:r>
                        <a:rPr lang="en-US" sz="1600" b="1" u="none" strike="noStrike" baseline="0" dirty="0" smtClean="0">
                          <a:effectLst/>
                          <a:latin typeface="Century Gothic" pitchFamily="34" charset="0"/>
                        </a:rPr>
                        <a:t>All films were thin and falls in the range of  0.125±0.004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600" b="1" u="none" strike="noStrike" baseline="0" dirty="0" smtClean="0">
                          <a:effectLst/>
                          <a:latin typeface="Century Gothic" pitchFamily="34" charset="0"/>
                        </a:rPr>
                        <a:t>                                                                       which is in accordance with the std. range(</a:t>
                      </a:r>
                      <a:r>
                        <a:rPr lang="en-US" sz="1600" b="1" kern="1200" dirty="0" smtClean="0">
                          <a:effectLst/>
                          <a:latin typeface="Century Gothic" pitchFamily="34" charset="0"/>
                        </a:rPr>
                        <a:t>≤0.25 mm).</a:t>
                      </a:r>
                      <a:endParaRPr lang="en-US" sz="1600" b="1" u="none" strike="noStrike" baseline="0" dirty="0" smtClean="0">
                        <a:effectLst/>
                        <a:latin typeface="Century Gothic" pitchFamily="34" charset="0"/>
                      </a:endParaRPr>
                    </a:p>
                    <a:p>
                      <a:pPr marL="0" indent="0" algn="ctr">
                        <a:lnSpc>
                          <a:spcPct val="150000"/>
                        </a:lnSpc>
                        <a:buFont typeface="Wingdings" pitchFamily="2" charset="2"/>
                        <a:buNone/>
                      </a:pPr>
                      <a:r>
                        <a:rPr lang="en-US" sz="1600" b="1" u="none" strike="noStrike" baseline="0" dirty="0" smtClean="0">
                          <a:effectLst/>
                        </a:rPr>
                        <a:t> </a:t>
                      </a:r>
                    </a:p>
                    <a:p>
                      <a:pPr marL="0" indent="0" algn="ctr">
                        <a:lnSpc>
                          <a:spcPct val="150000"/>
                        </a:lnSpc>
                        <a:buFont typeface="Wingdings" pitchFamily="2" charset="2"/>
                        <a:buNone/>
                      </a:pPr>
                      <a:endParaRPr lang="en-US" sz="1600" u="none" strike="noStrike" baseline="0" dirty="0" smtClean="0">
                        <a:effectLst/>
                      </a:endParaRPr>
                    </a:p>
                    <a:p>
                      <a:pPr marL="0" indent="0" algn="l">
                        <a:lnSpc>
                          <a:spcPct val="150000"/>
                        </a:lnSpc>
                        <a:buFont typeface="Wingdings" pitchFamily="2" charset="2"/>
                        <a:buNone/>
                      </a:pPr>
                      <a:endParaRPr lang="en-US" sz="1600" b="0" u="none" strike="noStrike" baseline="0" dirty="0" smtClean="0">
                        <a:effectLst/>
                        <a:latin typeface="+mn-lt"/>
                      </a:endParaRPr>
                    </a:p>
                    <a:p>
                      <a:pPr marL="342900" indent="-342900" algn="l">
                        <a:lnSpc>
                          <a:spcPct val="150000"/>
                        </a:lnSpc>
                        <a:buFont typeface="Wingdings" pitchFamily="2" charset="2"/>
                        <a:buChar char="q"/>
                      </a:pPr>
                      <a:r>
                        <a:rPr lang="en-US" sz="2000" b="1" u="sng" strike="noStrike" baseline="0" dirty="0" smtClean="0">
                          <a:effectLst/>
                          <a:latin typeface="Century Gothic" pitchFamily="34" charset="0"/>
                        </a:rPr>
                        <a:t>Transparency Test         </a:t>
                      </a:r>
                    </a:p>
                    <a:p>
                      <a:pPr marL="0" indent="0" algn="l">
                        <a:lnSpc>
                          <a:spcPct val="150000"/>
                        </a:lnSpc>
                        <a:buFont typeface="Wingdings" pitchFamily="2" charset="2"/>
                        <a:buNone/>
                      </a:pPr>
                      <a:r>
                        <a:rPr lang="en-US" sz="1600" u="none" strike="noStrike" baseline="0" dirty="0" smtClean="0">
                          <a:effectLst/>
                        </a:rPr>
                        <a:t>                                                                                            </a:t>
                      </a:r>
                    </a:p>
                    <a:p>
                      <a:pPr marL="0" indent="0" algn="l">
                        <a:lnSpc>
                          <a:spcPct val="150000"/>
                        </a:lnSpc>
                        <a:buFont typeface="Wingdings" pitchFamily="2" charset="2"/>
                        <a:buNone/>
                      </a:pPr>
                      <a:r>
                        <a:rPr lang="en-US" sz="1600" u="none" strike="noStrike" baseline="0" dirty="0" smtClean="0">
                          <a:effectLst/>
                        </a:rPr>
                        <a:t>                                                                                                 </a:t>
                      </a:r>
                      <a:r>
                        <a:rPr lang="en-US" sz="1600" b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</a:rPr>
                        <a:t>All films were transparent with E ranging between 11-25.</a:t>
                      </a:r>
                    </a:p>
                    <a:p>
                      <a:pPr marL="0" indent="0" algn="l">
                        <a:lnSpc>
                          <a:spcPct val="150000"/>
                        </a:lnSpc>
                        <a:buFont typeface="Wingdings" pitchFamily="2" charset="2"/>
                        <a:buNone/>
                      </a:pPr>
                      <a:r>
                        <a:rPr lang="en-US" sz="16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                                                                              L-light/dark  a-red/green  b-yellow/blue</a:t>
                      </a:r>
                    </a:p>
                    <a:p>
                      <a:pPr marL="0" indent="0" algn="l">
                        <a:lnSpc>
                          <a:spcPct val="150000"/>
                        </a:lnSpc>
                        <a:buFont typeface="Wingdings" pitchFamily="2" charset="2"/>
                        <a:buNone/>
                      </a:pPr>
                      <a:endParaRPr lang="en-US" sz="1600" b="0" i="0" u="none" strike="noStrike" baseline="0" dirty="0" smtClean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indent="0" algn="l">
                        <a:lnSpc>
                          <a:spcPct val="150000"/>
                        </a:lnSpc>
                        <a:buFont typeface="Wingdings" pitchFamily="2" charset="2"/>
                        <a:buNone/>
                      </a:pPr>
                      <a:endParaRPr lang="en-US" sz="1600" b="0" i="0" u="none" strike="noStrike" baseline="0" dirty="0" smtClean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r>
                        <a:rPr lang="en-US" sz="16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                                                                                   where </a:t>
                      </a:r>
                      <a:r>
                        <a:rPr lang="en-US" sz="180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  <a:r>
                        <a:rPr lang="en-US" sz="1800" kern="1200" baseline="-250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800" kern="1200" baseline="300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r>
                        <a:rPr lang="en-US" sz="180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,a</a:t>
                      </a:r>
                      <a:r>
                        <a:rPr lang="en-US" sz="1800" kern="1200" baseline="-250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800" kern="1200" baseline="300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r>
                        <a:rPr lang="en-US" sz="180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,b</a:t>
                      </a:r>
                      <a:r>
                        <a:rPr lang="en-US" sz="1800" kern="1200" baseline="-250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800" kern="1200" baseline="300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r>
                        <a:rPr lang="en-US" sz="1800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are v</a:t>
                      </a:r>
                      <a:r>
                        <a:rPr lang="en-US" sz="180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alues of reference transparent film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                             and</a:t>
                      </a:r>
                      <a:r>
                        <a:rPr lang="en-US" sz="1800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  <a:r>
                        <a:rPr lang="en-US" sz="1800" kern="1200" baseline="-250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800" kern="1200" baseline="300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r>
                        <a:rPr lang="en-US" sz="180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,a</a:t>
                      </a:r>
                      <a:r>
                        <a:rPr lang="en-US" sz="1800" kern="1200" baseline="-250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800" kern="1200" baseline="300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r>
                        <a:rPr lang="en-US" sz="180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,b</a:t>
                      </a:r>
                      <a:r>
                        <a:rPr lang="en-US" sz="1800" kern="1200" baseline="-250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800" kern="1200" baseline="300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r>
                        <a:rPr lang="en-US" sz="1800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are v</a:t>
                      </a:r>
                      <a:r>
                        <a:rPr lang="en-US" sz="180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alues of prepared films</a:t>
                      </a:r>
                    </a:p>
                  </a:txBody>
                  <a:tcPr marL="85725" marR="9525" marT="9525" marB="0"/>
                </a:tc>
                <a:extLst>
                  <a:ext uri="{0D108BD9-81ED-4DB2-BD59-A6C34878D82A}">
                    <a16:rowId xmlns="" xmlns:a16="http://schemas.microsoft.com/office/drawing/2014/main" val="2864072260"/>
                  </a:ext>
                </a:extLst>
              </a:tr>
            </a:tbl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1521" y="1009403"/>
            <a:ext cx="1926172" cy="8787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4" descr="Cie Lab Hunter Lab Delta E Test Machine Data Color Spectrophotometer D/8  With Uv Ys3060 - Buy Data Color Spectrophotometer,Test Machine,Uv  Spectrophotometer Product on Alibaba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2743" y="3538847"/>
            <a:ext cx="1635226" cy="9500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026" y="5479720"/>
            <a:ext cx="3800103" cy="578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376561" y="6222670"/>
            <a:ext cx="688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206" y="4248027"/>
            <a:ext cx="4286250" cy="2404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208" y="1354962"/>
            <a:ext cx="4286248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855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233"/>
            <a:ext cx="12192000" cy="524107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24107">
                <a:moveTo>
                  <a:pt x="0" y="3171"/>
                </a:moveTo>
                <a:lnTo>
                  <a:pt x="11054576" y="0"/>
                </a:lnTo>
                <a:lnTo>
                  <a:pt x="11296185" y="159836"/>
                </a:lnTo>
                <a:lnTo>
                  <a:pt x="11508059" y="3718"/>
                </a:lnTo>
                <a:lnTo>
                  <a:pt x="12192000" y="3171"/>
                </a:lnTo>
                <a:lnTo>
                  <a:pt x="12192000" y="524107"/>
                </a:lnTo>
                <a:lnTo>
                  <a:pt x="0" y="524107"/>
                </a:lnTo>
                <a:lnTo>
                  <a:pt x="0" y="317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2208" y="142875"/>
            <a:ext cx="11092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RESULTS AND DISCUSSION</a:t>
            </a:r>
            <a:endParaRPr lang="en-US" sz="2400" b="1" dirty="0">
              <a:solidFill>
                <a:schemeClr val="bg1"/>
              </a:solidFill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="" xmlns:a16="http://schemas.microsoft.com/office/drawing/2014/main" id="{A5D71349-7354-DF46-B9FF-2F34B6182C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2042192"/>
              </p:ext>
            </p:extLst>
          </p:nvPr>
        </p:nvGraphicFramePr>
        <p:xfrm>
          <a:off x="972207" y="790575"/>
          <a:ext cx="10247586" cy="5267325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10247586">
                  <a:extLst>
                    <a:ext uri="{9D8B030D-6E8A-4147-A177-3AD203B41FA5}">
                      <a16:colId xmlns="" xmlns:a16="http://schemas.microsoft.com/office/drawing/2014/main" val="4155828514"/>
                    </a:ext>
                  </a:extLst>
                </a:gridCol>
              </a:tblGrid>
              <a:tr h="5267325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Wingdings" pitchFamily="2" charset="2"/>
                        <a:buChar char="Ø"/>
                      </a:pPr>
                      <a:r>
                        <a:rPr lang="en-US" sz="2000" b="1" u="sng" strike="noStrike" dirty="0" smtClean="0">
                          <a:effectLst/>
                          <a:latin typeface="Century Gothic" pitchFamily="34" charset="0"/>
                        </a:rPr>
                        <a:t>Mechanical</a:t>
                      </a:r>
                      <a:r>
                        <a:rPr lang="en-US" sz="2000" b="1" u="sng" strike="noStrike" baseline="0" dirty="0" smtClean="0">
                          <a:effectLst/>
                          <a:latin typeface="Century Gothic" pitchFamily="34" charset="0"/>
                        </a:rPr>
                        <a:t> Properties</a:t>
                      </a:r>
                    </a:p>
                    <a:p>
                      <a:pPr marL="285750" indent="-285750">
                        <a:buFont typeface="Wingdings" pitchFamily="2" charset="2"/>
                        <a:buChar char="q"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Film R2 had the highest tensile strength.</a:t>
                      </a:r>
                    </a:p>
                    <a:p>
                      <a:pPr marL="285750" indent="-285750">
                        <a:buFont typeface="Wingdings" pitchFamily="2" charset="2"/>
                        <a:buChar char="q"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Film R4 had the maximum load at break.</a:t>
                      </a:r>
                    </a:p>
                    <a:p>
                      <a:pPr marL="285750" indent="-285750">
                        <a:buFont typeface="Wingdings" pitchFamily="2" charset="2"/>
                        <a:buChar char="q"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Lower gluten content with higher plasticizer content may improve mechanical properties.</a:t>
                      </a:r>
                    </a:p>
                    <a:p>
                      <a:pPr marL="285750" indent="-285750">
                        <a:buFont typeface="Wingdings" pitchFamily="2" charset="2"/>
                        <a:buChar char="q"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Film R3 had the lowest tensile strength and load at break.</a:t>
                      </a:r>
                    </a:p>
                    <a:p>
                      <a:pPr marL="285750" indent="-285750">
                        <a:buFont typeface="Wingdings" pitchFamily="2" charset="2"/>
                        <a:buChar char="q"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Higher plasticizer content may not always improve mechanical properties.</a:t>
                      </a:r>
                    </a:p>
                    <a:p>
                      <a:pPr marL="285750" indent="-285750">
                        <a:buFont typeface="Wingdings" pitchFamily="2" charset="2"/>
                        <a:buChar char="q"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Optimizing the gluten and plasticizer content can lead to films with improved mechanical properties.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itchFamily="2" charset="2"/>
                        <a:buChar char="Ø"/>
                      </a:pPr>
                      <a:endParaRPr lang="en-US" sz="2000" b="1" u="sng" strike="noStrike" baseline="0" dirty="0" smtClean="0">
                        <a:effectLst/>
                        <a:latin typeface="Century Gothic" pitchFamily="34" charset="0"/>
                      </a:endParaRP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itchFamily="2" charset="2"/>
                        <a:buChar char="q"/>
                      </a:pPr>
                      <a:endParaRPr lang="en-US" sz="1800" u="none" strike="noStrike" dirty="0" smtClean="0">
                        <a:effectLst/>
                        <a:latin typeface="Century Gothic" pitchFamily="34" charset="0"/>
                      </a:endParaRPr>
                    </a:p>
                    <a:p>
                      <a:pPr marL="0" indent="0">
                        <a:lnSpc>
                          <a:spcPct val="150000"/>
                        </a:lnSpc>
                        <a:buFont typeface="Wingdings" pitchFamily="2" charset="2"/>
                        <a:buNone/>
                      </a:pPr>
                      <a:endParaRPr lang="en-US" sz="1600" u="none" strike="noStrike" dirty="0" smtClean="0">
                        <a:effectLst/>
                        <a:latin typeface="Century Gothic" pitchFamily="34" charset="0"/>
                      </a:endParaRPr>
                    </a:p>
                    <a:p>
                      <a:pPr marL="0" indent="0">
                        <a:lnSpc>
                          <a:spcPct val="150000"/>
                        </a:lnSpc>
                        <a:buFont typeface="Wingdings" pitchFamily="2" charset="2"/>
                        <a:buNone/>
                      </a:pPr>
                      <a:endParaRPr lang="en-US" sz="1600" u="none" strike="noStrike" dirty="0" smtClean="0">
                        <a:effectLst/>
                        <a:latin typeface="Century Gothic" pitchFamily="34" charset="0"/>
                      </a:endParaRPr>
                    </a:p>
                    <a:p>
                      <a:pPr marL="0" indent="0">
                        <a:lnSpc>
                          <a:spcPct val="150000"/>
                        </a:lnSpc>
                        <a:buFont typeface="Wingdings" pitchFamily="2" charset="2"/>
                        <a:buNone/>
                      </a:pPr>
                      <a:r>
                        <a:rPr lang="en-US" sz="1800" u="none" strike="noStrike" dirty="0" smtClean="0">
                          <a:effectLst/>
                        </a:rPr>
                        <a:t>     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Font typeface="Wingdings" pitchFamily="2" charset="2"/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F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64072260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1340935" y="5873234"/>
            <a:ext cx="605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450" y="3604223"/>
            <a:ext cx="6515100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91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233"/>
            <a:ext cx="12192000" cy="524107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24107">
                <a:moveTo>
                  <a:pt x="0" y="3171"/>
                </a:moveTo>
                <a:lnTo>
                  <a:pt x="11054576" y="0"/>
                </a:lnTo>
                <a:lnTo>
                  <a:pt x="11296185" y="159836"/>
                </a:lnTo>
                <a:lnTo>
                  <a:pt x="11508059" y="3718"/>
                </a:lnTo>
                <a:lnTo>
                  <a:pt x="12192000" y="3171"/>
                </a:lnTo>
                <a:lnTo>
                  <a:pt x="12192000" y="524107"/>
                </a:lnTo>
                <a:lnTo>
                  <a:pt x="0" y="524107"/>
                </a:lnTo>
                <a:lnTo>
                  <a:pt x="0" y="317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2207" y="142874"/>
            <a:ext cx="110928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RESULTS AND DISCUSSIONS contd.,</a:t>
            </a:r>
          </a:p>
          <a:p>
            <a:endParaRPr lang="en-US" b="1" dirty="0">
              <a:solidFill>
                <a:schemeClr val="bg1"/>
              </a:solidFill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="" xmlns:a16="http://schemas.microsoft.com/office/drawing/2014/main" id="{A5D71349-7354-DF46-B9FF-2F34B6182C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366937"/>
              </p:ext>
            </p:extLst>
          </p:nvPr>
        </p:nvGraphicFramePr>
        <p:xfrm>
          <a:off x="972207" y="790575"/>
          <a:ext cx="10247586" cy="5770245"/>
        </p:xfrm>
        <a:graphic>
          <a:graphicData uri="http://schemas.openxmlformats.org/drawingml/2006/table">
            <a:tbl>
              <a:tblPr>
                <a:effectLst>
                  <a:outerShdw blurRad="127000" dist="88900" dir="8100000" algn="tr" rotWithShape="0">
                    <a:prstClr val="black">
                      <a:alpha val="40000"/>
                    </a:prstClr>
                  </a:outerShdw>
                  <a:reflection blurRad="6350" stA="50000" endA="300" endPos="55000" dir="5400000" sy="-100000" algn="bl" rotWithShape="0"/>
                </a:effectLst>
              </a:tblPr>
              <a:tblGrid>
                <a:gridCol w="10247586">
                  <a:extLst>
                    <a:ext uri="{9D8B030D-6E8A-4147-A177-3AD203B41FA5}">
                      <a16:colId xmlns="" xmlns:a16="http://schemas.microsoft.com/office/drawing/2014/main" val="4155828514"/>
                    </a:ext>
                  </a:extLst>
                </a:gridCol>
              </a:tblGrid>
              <a:tr h="5267325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Wingdings" pitchFamily="2" charset="2"/>
                        <a:buChar char="q"/>
                      </a:pPr>
                      <a:r>
                        <a:rPr lang="en-US" sz="1600" b="1" i="0" u="sng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BIODEGRADABILITY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Font typeface="Wingdings" pitchFamily="2" charset="2"/>
                        <a:buNone/>
                      </a:pPr>
                      <a:endParaRPr lang="en-US" sz="1600" b="1" i="0" u="none" strike="noStrike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indent="0">
                        <a:lnSpc>
                          <a:spcPct val="150000"/>
                        </a:lnSpc>
                        <a:buFont typeface="Wingdings" pitchFamily="2" charset="2"/>
                        <a:buNone/>
                      </a:pPr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itchFamily="2" charset="2"/>
                        <a:buChar char="q"/>
                      </a:pPr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indent="0">
                        <a:lnSpc>
                          <a:spcPct val="150000"/>
                        </a:lnSpc>
                        <a:buFont typeface="Wingdings" pitchFamily="2" charset="2"/>
                        <a:buNone/>
                      </a:pPr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indent="0">
                        <a:lnSpc>
                          <a:spcPct val="150000"/>
                        </a:lnSpc>
                        <a:buFont typeface="Wingdings" pitchFamily="2" charset="2"/>
                        <a:buNone/>
                      </a:pPr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indent="0" algn="l">
                        <a:lnSpc>
                          <a:spcPct val="150000"/>
                        </a:lnSpc>
                        <a:buFont typeface="Wingdings" pitchFamily="2" charset="2"/>
                        <a:buNone/>
                      </a:pP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  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                         </a:t>
                      </a:r>
                    </a:p>
                    <a:p>
                      <a:pPr marL="0" indent="0" algn="l">
                        <a:lnSpc>
                          <a:spcPct val="150000"/>
                        </a:lnSpc>
                        <a:buFont typeface="Wingdings" pitchFamily="2" charset="2"/>
                        <a:buNone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</a:t>
                      </a:r>
                    </a:p>
                    <a:p>
                      <a:pPr marL="0" indent="0" algn="l">
                        <a:lnSpc>
                          <a:spcPct val="150000"/>
                        </a:lnSpc>
                        <a:buFont typeface="Wingdings" pitchFamily="2" charset="2"/>
                        <a:buNone/>
                      </a:pP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indent="0" algn="l">
                        <a:lnSpc>
                          <a:spcPct val="150000"/>
                        </a:lnSpc>
                        <a:buFont typeface="Wingdings" pitchFamily="2" charset="2"/>
                        <a:buNone/>
                      </a:pP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indent="0" algn="l">
                        <a:lnSpc>
                          <a:spcPct val="150000"/>
                        </a:lnSpc>
                        <a:buFont typeface="Wingdings" pitchFamily="2" charset="2"/>
                        <a:buNone/>
                      </a:pP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indent="0" algn="l">
                        <a:lnSpc>
                          <a:spcPct val="150000"/>
                        </a:lnSpc>
                        <a:buFont typeface="Wingdings" pitchFamily="2" charset="2"/>
                        <a:buNone/>
                      </a:pP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indent="0" algn="l">
                        <a:lnSpc>
                          <a:spcPct val="150000"/>
                        </a:lnSpc>
                        <a:buFont typeface="Wingdings" pitchFamily="2" charset="2"/>
                        <a:buNone/>
                      </a:pP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indent="0" algn="l">
                        <a:lnSpc>
                          <a:spcPct val="150000"/>
                        </a:lnSpc>
                        <a:buFont typeface="Wingdings" pitchFamily="2" charset="2"/>
                        <a:buNone/>
                      </a:pP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indent="0" algn="l">
                        <a:lnSpc>
                          <a:spcPct val="150000"/>
                        </a:lnSpc>
                        <a:buFont typeface="Wingdings" pitchFamily="2" charset="2"/>
                        <a:buNone/>
                      </a:pP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indent="0" algn="l">
                        <a:lnSpc>
                          <a:spcPct val="150000"/>
                        </a:lnSpc>
                        <a:buFont typeface="Wingdings" pitchFamily="2" charset="2"/>
                        <a:buNone/>
                      </a:pP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                                                                 </a:t>
                      </a:r>
                    </a:p>
                    <a:p>
                      <a:pPr marL="0" indent="0" algn="l">
                        <a:lnSpc>
                          <a:spcPct val="150000"/>
                        </a:lnSpc>
                        <a:buFont typeface="Wingdings" pitchFamily="2" charset="2"/>
                        <a:buNone/>
                      </a:pP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64072260"/>
                  </a:ext>
                </a:extLst>
              </a:tr>
            </a:tbl>
          </a:graphicData>
        </a:graphic>
      </p:graphicFrame>
      <p:sp>
        <p:nvSpPr>
          <p:cNvPr id="4" name="Right Arrow 3"/>
          <p:cNvSpPr/>
          <p:nvPr/>
        </p:nvSpPr>
        <p:spPr>
          <a:xfrm>
            <a:off x="5913912" y="2020475"/>
            <a:ext cx="843148" cy="3313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7853745" y="3178089"/>
            <a:ext cx="472542" cy="54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5913912" y="4548249"/>
            <a:ext cx="843148" cy="34438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2512715785"/>
              </p:ext>
            </p:extLst>
          </p:nvPr>
        </p:nvGraphicFramePr>
        <p:xfrm>
          <a:off x="6966267" y="1211282"/>
          <a:ext cx="2367738" cy="19238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1935116191"/>
              </p:ext>
            </p:extLst>
          </p:nvPr>
        </p:nvGraphicFramePr>
        <p:xfrm>
          <a:off x="3366382" y="1211282"/>
          <a:ext cx="2642532" cy="20306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4159703383"/>
              </p:ext>
            </p:extLst>
          </p:nvPr>
        </p:nvGraphicFramePr>
        <p:xfrm>
          <a:off x="6966267" y="3823856"/>
          <a:ext cx="2367738" cy="2196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341183332"/>
              </p:ext>
            </p:extLst>
          </p:nvPr>
        </p:nvGraphicFramePr>
        <p:xfrm>
          <a:off x="3452011" y="3823855"/>
          <a:ext cx="2384712" cy="22068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1340935" y="6139543"/>
            <a:ext cx="724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489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Graphic spid="13" grpId="0">
        <p:bldAsOne/>
      </p:bldGraphic>
      <p:bldGraphic spid="14" grpId="0">
        <p:bldAsOne/>
      </p:bldGraphic>
      <p:bldGraphic spid="12" grpId="0">
        <p:bldAsOne/>
      </p:bldGraphic>
      <p:bldGraphic spid="11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72206" y="-233"/>
            <a:ext cx="11219793" cy="524107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24107">
                <a:moveTo>
                  <a:pt x="0" y="3171"/>
                </a:moveTo>
                <a:lnTo>
                  <a:pt x="11054576" y="0"/>
                </a:lnTo>
                <a:lnTo>
                  <a:pt x="11296185" y="159836"/>
                </a:lnTo>
                <a:lnTo>
                  <a:pt x="11508059" y="3718"/>
                </a:lnTo>
                <a:lnTo>
                  <a:pt x="12192000" y="3171"/>
                </a:lnTo>
                <a:lnTo>
                  <a:pt x="12192000" y="524107"/>
                </a:lnTo>
                <a:lnTo>
                  <a:pt x="0" y="524107"/>
                </a:lnTo>
                <a:lnTo>
                  <a:pt x="0" y="317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2208" y="142875"/>
            <a:ext cx="110928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RESULTS AND DISCUSSIONS contd.,</a:t>
            </a:r>
          </a:p>
          <a:p>
            <a:endParaRPr lang="en-US" b="1" dirty="0">
              <a:solidFill>
                <a:schemeClr val="bg1"/>
              </a:solidFill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="" xmlns:a16="http://schemas.microsoft.com/office/drawing/2014/main" id="{A5D71349-7354-DF46-B9FF-2F34B6182C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0590237"/>
              </p:ext>
            </p:extLst>
          </p:nvPr>
        </p:nvGraphicFramePr>
        <p:xfrm>
          <a:off x="972207" y="661111"/>
          <a:ext cx="10247586" cy="5872099"/>
        </p:xfrm>
        <a:graphic>
          <a:graphicData uri="http://schemas.openxmlformats.org/drawingml/2006/table">
            <a:tbl>
              <a:tblPr>
                <a:effectLst>
                  <a:outerShdw blurRad="127000" dist="88900" dir="8100000" algn="tr" rotWithShape="0">
                    <a:prstClr val="black">
                      <a:alpha val="40000"/>
                    </a:prstClr>
                  </a:outerShdw>
                  <a:reflection blurRad="6350" stA="50000" endA="300" endPos="55000" dir="5400000" sy="-100000" algn="bl" rotWithShape="0"/>
                </a:effectLst>
              </a:tblPr>
              <a:tblGrid>
                <a:gridCol w="10247586">
                  <a:extLst>
                    <a:ext uri="{9D8B030D-6E8A-4147-A177-3AD203B41FA5}">
                      <a16:colId xmlns="" xmlns:a16="http://schemas.microsoft.com/office/drawing/2014/main" val="4155828514"/>
                    </a:ext>
                  </a:extLst>
                </a:gridCol>
              </a:tblGrid>
              <a:tr h="5788355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Wingdings" pitchFamily="2" charset="2"/>
                        <a:buChar char="q"/>
                      </a:pPr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Coating</a:t>
                      </a:r>
                      <a:r>
                        <a:rPr lang="en-US" sz="18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 on fruits and vegetable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Font typeface="Wingdings" pitchFamily="2" charset="2"/>
                        <a:buNone/>
                      </a:pPr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indent="0">
                        <a:lnSpc>
                          <a:spcPct val="150000"/>
                        </a:lnSpc>
                        <a:buFont typeface="Wingdings" pitchFamily="2" charset="2"/>
                        <a:buNone/>
                      </a:pPr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indent="0">
                        <a:lnSpc>
                          <a:spcPct val="150000"/>
                        </a:lnSpc>
                        <a:buFont typeface="Wingdings" pitchFamily="2" charset="2"/>
                        <a:buNone/>
                      </a:pPr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itchFamily="2" charset="2"/>
                        <a:buChar char="q"/>
                      </a:pPr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indent="0">
                        <a:lnSpc>
                          <a:spcPct val="150000"/>
                        </a:lnSpc>
                        <a:buFont typeface="Wingdings" pitchFamily="2" charset="2"/>
                        <a:buNone/>
                      </a:pPr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indent="0">
                        <a:lnSpc>
                          <a:spcPct val="150000"/>
                        </a:lnSpc>
                        <a:buFont typeface="Wingdings" pitchFamily="2" charset="2"/>
                        <a:buNone/>
                      </a:pP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                   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         </a:t>
                      </a:r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Day-1                                                                            Day-6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Font typeface="Wingdings" pitchFamily="2" charset="2"/>
                        <a:buNone/>
                      </a:pPr>
                      <a:endParaRPr lang="en-US" sz="1600" b="1" i="0" u="none" strike="noStrike" dirty="0" smtClean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itchFamily="2" charset="2"/>
                        <a:buChar char="q"/>
                      </a:pPr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Antimicrobial Test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Font typeface="Wingdings" pitchFamily="2" charset="2"/>
                        <a:buNone/>
                      </a:pPr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indent="0">
                        <a:lnSpc>
                          <a:spcPct val="150000"/>
                        </a:lnSpc>
                        <a:buFont typeface="Wingdings" pitchFamily="2" charset="2"/>
                        <a:buNone/>
                      </a:pPr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indent="0">
                        <a:lnSpc>
                          <a:spcPct val="150000"/>
                        </a:lnSpc>
                        <a:buFont typeface="Wingdings" pitchFamily="2" charset="2"/>
                        <a:buNone/>
                      </a:pPr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indent="0">
                        <a:lnSpc>
                          <a:spcPct val="150000"/>
                        </a:lnSpc>
                        <a:buFont typeface="Wingdings" pitchFamily="2" charset="2"/>
                        <a:buNone/>
                      </a:pPr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indent="0" algn="l">
                        <a:lnSpc>
                          <a:spcPct val="150000"/>
                        </a:lnSpc>
                        <a:buFont typeface="Wingdings" pitchFamily="2" charset="2"/>
                        <a:buNone/>
                      </a:pP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               </a:t>
                      </a:r>
                    </a:p>
                    <a:p>
                      <a:pPr marL="0" indent="0" algn="l">
                        <a:lnSpc>
                          <a:spcPct val="150000"/>
                        </a:lnSpc>
                        <a:buFont typeface="Wingdings" pitchFamily="2" charset="2"/>
                        <a:buNone/>
                      </a:pPr>
                      <a:endParaRPr lang="en-US" sz="1800" b="1" i="0" u="none" strike="noStrike" dirty="0" smtClean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indent="0" algn="l">
                        <a:lnSpc>
                          <a:spcPct val="150000"/>
                        </a:lnSpc>
                        <a:buFont typeface="Wingdings" pitchFamily="2" charset="2"/>
                        <a:buNone/>
                      </a:pPr>
                      <a:endParaRPr lang="en-US" sz="1200" b="1" i="0" u="none" strike="noStrike" dirty="0" smtClean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64072260"/>
                  </a:ext>
                </a:extLst>
              </a:tr>
            </a:tbl>
          </a:graphicData>
        </a:graphic>
      </p:graphicFrame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832456" y="420645"/>
            <a:ext cx="1603169" cy="302170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11305309" y="6282047"/>
            <a:ext cx="759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</a:t>
            </a:r>
            <a:endParaRPr lang="en-US" dirty="0"/>
          </a:p>
        </p:txBody>
      </p:sp>
      <p:pic>
        <p:nvPicPr>
          <p:cNvPr id="12" name="Picture 11" descr="https://lh4.googleusercontent.com/FCnhT6h70Z-P-Z_8Cp5ogXU2MhfyPIbMqqvp0Iw-dQiawm04u080yfMX8JpXGh5SOAjX0FoRSg_phANakCI2gkryBWM2zDwp3hopP1ig8ljn5ZRHDH-fwFbq8JA1p68_r0AJHuDKV7t4-ogyd8w5WA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0002" y="3906983"/>
            <a:ext cx="2744049" cy="23750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187532" y="3906983"/>
            <a:ext cx="61870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entury Gothic" pitchFamily="34" charset="0"/>
              </a:rPr>
              <a:t>Bacteria Used: </a:t>
            </a:r>
            <a:r>
              <a:rPr lang="en-US" dirty="0">
                <a:solidFill>
                  <a:schemeClr val="bg1"/>
                </a:solidFill>
                <a:latin typeface="Century Gothic" pitchFamily="34" charset="0"/>
              </a:rPr>
              <a:t>E. coli</a:t>
            </a:r>
          </a:p>
          <a:p>
            <a:endParaRPr lang="en-US" dirty="0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Century Gothic" pitchFamily="34" charset="0"/>
              </a:rPr>
              <a:t>Purpose: </a:t>
            </a:r>
            <a:r>
              <a:rPr lang="en-US" dirty="0">
                <a:solidFill>
                  <a:schemeClr val="bg1"/>
                </a:solidFill>
                <a:latin typeface="Century Gothic" pitchFamily="34" charset="0"/>
              </a:rPr>
              <a:t>To prove improved anti-microbial property using growth of </a:t>
            </a: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inhibition</a:t>
            </a:r>
          </a:p>
          <a:p>
            <a:endParaRPr lang="en-US" dirty="0">
              <a:latin typeface="Century Gothic" pitchFamily="34" charset="0"/>
            </a:endParaRPr>
          </a:p>
          <a:p>
            <a:r>
              <a:rPr lang="en-US" b="1" dirty="0" smtClean="0">
                <a:solidFill>
                  <a:schemeClr val="bg1"/>
                </a:solidFill>
                <a:latin typeface="Century Gothic" pitchFamily="34" charset="0"/>
              </a:rPr>
              <a:t>Result: </a:t>
            </a: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Zone </a:t>
            </a:r>
            <a:r>
              <a:rPr lang="en-US" dirty="0">
                <a:solidFill>
                  <a:schemeClr val="bg1"/>
                </a:solidFill>
                <a:latin typeface="Century Gothic" pitchFamily="34" charset="0"/>
              </a:rPr>
              <a:t>of inhibition was formed of 3.2 cm against well created of 1 mm in which film solution was added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 descr="C:\Users\Abhinav\Downloads\5898a795-ee3f-457c-9f2e-7eeac13c11a2 (1)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373290" y="495220"/>
            <a:ext cx="1677414" cy="287255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69120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7_blank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Tw Cen MT Condensed Extra Bol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0000"/>
        </a:solidFill>
        <a:ln>
          <a:noFill/>
        </a:ln>
        <a:extLs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round/>
              <a:headEnd/>
              <a:tailEnd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algn="l">
          <a:defRPr/>
        </a:defPPr>
      </a:lst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25788</TotalTime>
  <Words>929</Words>
  <Application>Microsoft Office PowerPoint</Application>
  <PresentationFormat>Custom</PresentationFormat>
  <Paragraphs>222</Paragraphs>
  <Slides>12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Retrospect</vt:lpstr>
      <vt:lpstr>7_blank</vt:lpstr>
      <vt:lpstr>Developing Biopolymer Based Edible Films  with Improved Anti-Microbial Properties.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Alexandra Ragazhinskaya</dc:creator>
  <cp:lastModifiedBy>Abhinav</cp:lastModifiedBy>
  <cp:revision>150</cp:revision>
  <dcterms:created xsi:type="dcterms:W3CDTF">2019-08-11T03:10:54Z</dcterms:created>
  <dcterms:modified xsi:type="dcterms:W3CDTF">2023-04-12T18:55:11Z</dcterms:modified>
</cp:coreProperties>
</file>