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9" r:id="rId3"/>
    <p:sldId id="278" r:id="rId4"/>
    <p:sldId id="285" r:id="rId5"/>
    <p:sldId id="281" r:id="rId6"/>
    <p:sldId id="280" r:id="rId7"/>
    <p:sldId id="282" r:id="rId8"/>
    <p:sldId id="286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ma Roshanti" initials="FR" lastIdx="1" clrIdx="0">
    <p:extLst>
      <p:ext uri="{19B8F6BF-5375-455C-9EA6-DF929625EA0E}">
        <p15:presenceInfo xmlns:p15="http://schemas.microsoft.com/office/powerpoint/2012/main" userId="Fatma Roshan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DD400"/>
    <a:srgbClr val="004974"/>
    <a:srgbClr val="014A74"/>
    <a:srgbClr val="A9A9A4"/>
    <a:srgbClr val="E6E6DB"/>
    <a:srgbClr val="014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46CD2-6F44-4E29-9481-9BC464EA50FD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D1611091-2CFF-481F-838F-AE0918A6FADA}">
      <dgm:prSet phldrT="[Text]"/>
      <dgm:spPr/>
      <dgm:t>
        <a:bodyPr/>
        <a:lstStyle/>
        <a:p>
          <a:r>
            <a:rPr lang="en-US" dirty="0">
              <a:latin typeface="Segoe UI Light" panose="020B0502040204020203" pitchFamily="34" charset="0"/>
              <a:cs typeface="Segoe UI Light" panose="020B0502040204020203" pitchFamily="34" charset="0"/>
            </a:rPr>
            <a:t>Bubble Size Distribution</a:t>
          </a:r>
        </a:p>
      </dgm:t>
    </dgm:pt>
    <dgm:pt modelId="{9B0AD238-EBF8-40F2-9C65-07ECDCB74081}" type="parTrans" cxnId="{DBD8F2AF-2C80-4A0E-9FE9-E4AD37AE4D72}">
      <dgm:prSet/>
      <dgm:spPr/>
      <dgm:t>
        <a:bodyPr/>
        <a:lstStyle/>
        <a:p>
          <a:endParaRPr lang="en-US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F9CCBD3-17AE-429C-B19F-8ADECBD986F1}" type="sibTrans" cxnId="{DBD8F2AF-2C80-4A0E-9FE9-E4AD37AE4D72}">
      <dgm:prSet/>
      <dgm:spPr/>
      <dgm:t>
        <a:bodyPr/>
        <a:lstStyle/>
        <a:p>
          <a:endParaRPr lang="en-US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CD8256C-4F7D-4638-B4C1-F872E4D58AFC}">
      <dgm:prSet phldrT="[Text]"/>
      <dgm:spPr>
        <a:ln>
          <a:solidFill>
            <a:srgbClr val="FDD400"/>
          </a:solidFill>
        </a:ln>
      </dgm:spPr>
      <dgm:t>
        <a:bodyPr/>
        <a:lstStyle/>
        <a:p>
          <a:r>
            <a:rPr lang="en-US" dirty="0">
              <a:latin typeface="Segoe UI Light" panose="020B0502040204020203" pitchFamily="34" charset="0"/>
              <a:cs typeface="Segoe UI Light" panose="020B0502040204020203" pitchFamily="34" charset="0"/>
            </a:rPr>
            <a:t>Pressure Drop</a:t>
          </a:r>
        </a:p>
      </dgm:t>
    </dgm:pt>
    <dgm:pt modelId="{1F81C29D-D589-4992-9A59-C2CA2C53219E}" type="parTrans" cxnId="{22838E16-F5CF-4F85-88E4-A638AC717D72}">
      <dgm:prSet/>
      <dgm:spPr/>
      <dgm:t>
        <a:bodyPr/>
        <a:lstStyle/>
        <a:p>
          <a:endParaRPr lang="en-US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5D16F54-11C3-4988-BC31-07B644EFD691}" type="sibTrans" cxnId="{22838E16-F5CF-4F85-88E4-A638AC717D72}">
      <dgm:prSet/>
      <dgm:spPr/>
      <dgm:t>
        <a:bodyPr/>
        <a:lstStyle/>
        <a:p>
          <a:endParaRPr lang="en-US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9334DF7-533F-4119-A144-203798325DAC}">
      <dgm:prSet phldrT="[Text]"/>
      <dgm:spPr>
        <a:ln>
          <a:solidFill>
            <a:srgbClr val="8A0000"/>
          </a:solidFill>
        </a:ln>
      </dgm:spPr>
      <dgm:t>
        <a:bodyPr/>
        <a:lstStyle/>
        <a:p>
          <a:r>
            <a:rPr lang="en-US" dirty="0">
              <a:latin typeface="Segoe UI Light" panose="020B0502040204020203" pitchFamily="34" charset="0"/>
              <a:cs typeface="Segoe UI Light" panose="020B0502040204020203" pitchFamily="34" charset="0"/>
            </a:rPr>
            <a:t>Hydraulic Power</a:t>
          </a:r>
        </a:p>
      </dgm:t>
    </dgm:pt>
    <dgm:pt modelId="{899F1F07-C693-4A96-95D9-FBF13D9958CB}" type="parTrans" cxnId="{43233EF2-1386-4D85-BA41-E59B55FE75ED}">
      <dgm:prSet/>
      <dgm:spPr/>
      <dgm:t>
        <a:bodyPr/>
        <a:lstStyle/>
        <a:p>
          <a:endParaRPr lang="en-US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D4280E9-F142-4330-B79B-978EC36736E2}" type="sibTrans" cxnId="{43233EF2-1386-4D85-BA41-E59B55FE75ED}">
      <dgm:prSet/>
      <dgm:spPr/>
      <dgm:t>
        <a:bodyPr/>
        <a:lstStyle/>
        <a:p>
          <a:endParaRPr lang="en-US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4C654DA-0939-4403-9000-D4FFEEF1188D}">
      <dgm:prSet phldrT="[Text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>
              <a:latin typeface="Segoe UI Light" panose="020B0502040204020203" pitchFamily="34" charset="0"/>
              <a:cs typeface="Segoe UI Light" panose="020B0502040204020203" pitchFamily="34" charset="0"/>
            </a:rPr>
            <a:t>Bubble Generating Efficiency</a:t>
          </a:r>
        </a:p>
      </dgm:t>
    </dgm:pt>
    <dgm:pt modelId="{72A718BD-E31C-4AA3-A5D5-FCE87EA9BA6A}" type="parTrans" cxnId="{940B5649-97B7-4464-B8C4-2F0321FE42D7}">
      <dgm:prSet/>
      <dgm:spPr/>
      <dgm:t>
        <a:bodyPr/>
        <a:lstStyle/>
        <a:p>
          <a:endParaRPr lang="en-US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0A8315B-EE10-4A51-B310-ECE99B7B214A}" type="sibTrans" cxnId="{940B5649-97B7-4464-B8C4-2F0321FE42D7}">
      <dgm:prSet/>
      <dgm:spPr/>
      <dgm:t>
        <a:bodyPr/>
        <a:lstStyle/>
        <a:p>
          <a:endParaRPr lang="en-US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E89CCEE-EEE2-4902-A36A-00936BA9CF18}" type="pres">
      <dgm:prSet presAssocID="{3DA46CD2-6F44-4E29-9481-9BC464EA50FD}" presName="Name0" presStyleCnt="0">
        <dgm:presLayoutVars>
          <dgm:dir/>
          <dgm:resizeHandles val="exact"/>
        </dgm:presLayoutVars>
      </dgm:prSet>
      <dgm:spPr/>
    </dgm:pt>
    <dgm:pt modelId="{965C053D-D558-4B0B-BD51-6E0D2C922C30}" type="pres">
      <dgm:prSet presAssocID="{D1611091-2CFF-481F-838F-AE0918A6FADA}" presName="composite" presStyleCnt="0"/>
      <dgm:spPr/>
    </dgm:pt>
    <dgm:pt modelId="{6525949A-D83E-418F-833E-A9B6A3B8CBCB}" type="pres">
      <dgm:prSet presAssocID="{D1611091-2CFF-481F-838F-AE0918A6FADA}" presName="bgChev" presStyleLbl="node1" presStyleIdx="0" presStyleCnt="4"/>
      <dgm:spPr>
        <a:solidFill>
          <a:srgbClr val="004974"/>
        </a:solidFill>
      </dgm:spPr>
    </dgm:pt>
    <dgm:pt modelId="{923C90BF-BFB5-4AA2-ABD8-D25889C70D10}" type="pres">
      <dgm:prSet presAssocID="{D1611091-2CFF-481F-838F-AE0918A6FADA}" presName="txNode" presStyleLbl="fgAcc1" presStyleIdx="0" presStyleCnt="4">
        <dgm:presLayoutVars>
          <dgm:bulletEnabled val="1"/>
        </dgm:presLayoutVars>
      </dgm:prSet>
      <dgm:spPr/>
    </dgm:pt>
    <dgm:pt modelId="{C8B5CDFD-3380-4408-968B-7513A497B55B}" type="pres">
      <dgm:prSet presAssocID="{8F9CCBD3-17AE-429C-B19F-8ADECBD986F1}" presName="compositeSpace" presStyleCnt="0"/>
      <dgm:spPr/>
    </dgm:pt>
    <dgm:pt modelId="{9F3C6E30-9B31-479A-8E34-3997FFD6AAF8}" type="pres">
      <dgm:prSet presAssocID="{ACD8256C-4F7D-4638-B4C1-F872E4D58AFC}" presName="composite" presStyleCnt="0"/>
      <dgm:spPr/>
    </dgm:pt>
    <dgm:pt modelId="{EE07E605-9C66-44BD-92FD-F81CF2F2CEEF}" type="pres">
      <dgm:prSet presAssocID="{ACD8256C-4F7D-4638-B4C1-F872E4D58AFC}" presName="bgChev" presStyleLbl="node1" presStyleIdx="1" presStyleCnt="4"/>
      <dgm:spPr>
        <a:solidFill>
          <a:srgbClr val="FDD400"/>
        </a:solidFill>
      </dgm:spPr>
    </dgm:pt>
    <dgm:pt modelId="{DE274137-2062-489B-815C-1B6FC13445D5}" type="pres">
      <dgm:prSet presAssocID="{ACD8256C-4F7D-4638-B4C1-F872E4D58AFC}" presName="txNode" presStyleLbl="fgAcc1" presStyleIdx="1" presStyleCnt="4">
        <dgm:presLayoutVars>
          <dgm:bulletEnabled val="1"/>
        </dgm:presLayoutVars>
      </dgm:prSet>
      <dgm:spPr/>
    </dgm:pt>
    <dgm:pt modelId="{14E25195-0564-4B57-A2C5-EA93C238B422}" type="pres">
      <dgm:prSet presAssocID="{15D16F54-11C3-4988-BC31-07B644EFD691}" presName="compositeSpace" presStyleCnt="0"/>
      <dgm:spPr/>
    </dgm:pt>
    <dgm:pt modelId="{7CA5CB34-585A-4835-94B5-4E39D2FA8B78}" type="pres">
      <dgm:prSet presAssocID="{E9334DF7-533F-4119-A144-203798325DAC}" presName="composite" presStyleCnt="0"/>
      <dgm:spPr/>
    </dgm:pt>
    <dgm:pt modelId="{158546DF-CB18-498F-ADDD-4B367FF7B26D}" type="pres">
      <dgm:prSet presAssocID="{E9334DF7-533F-4119-A144-203798325DAC}" presName="bgChev" presStyleLbl="node1" presStyleIdx="2" presStyleCnt="4"/>
      <dgm:spPr>
        <a:solidFill>
          <a:srgbClr val="8A0000"/>
        </a:solidFill>
        <a:ln>
          <a:solidFill>
            <a:srgbClr val="8A0000"/>
          </a:solidFill>
        </a:ln>
      </dgm:spPr>
    </dgm:pt>
    <dgm:pt modelId="{599D43C7-D7B3-4EE0-8BB7-B40EDBA8F416}" type="pres">
      <dgm:prSet presAssocID="{E9334DF7-533F-4119-A144-203798325DAC}" presName="txNode" presStyleLbl="fgAcc1" presStyleIdx="2" presStyleCnt="4">
        <dgm:presLayoutVars>
          <dgm:bulletEnabled val="1"/>
        </dgm:presLayoutVars>
      </dgm:prSet>
      <dgm:spPr/>
    </dgm:pt>
    <dgm:pt modelId="{62063E4F-C12D-4858-AA08-AED515AA48FB}" type="pres">
      <dgm:prSet presAssocID="{9D4280E9-F142-4330-B79B-978EC36736E2}" presName="compositeSpace" presStyleCnt="0"/>
      <dgm:spPr/>
    </dgm:pt>
    <dgm:pt modelId="{4E535023-6A67-4789-ABAC-D6BD50973B13}" type="pres">
      <dgm:prSet presAssocID="{34C654DA-0939-4403-9000-D4FFEEF1188D}" presName="composite" presStyleCnt="0"/>
      <dgm:spPr/>
    </dgm:pt>
    <dgm:pt modelId="{C851C3AA-C81E-48AB-B51F-4901F148FCC7}" type="pres">
      <dgm:prSet presAssocID="{34C654DA-0939-4403-9000-D4FFEEF1188D}" presName="bgChev" presStyleLbl="node1" presStyleIdx="3" presStyleCnt="4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C2342C4F-7366-4484-9A0D-E471B75B6846}" type="pres">
      <dgm:prSet presAssocID="{34C654DA-0939-4403-9000-D4FFEEF1188D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05121A0D-3F02-44A5-B630-3F3BB91FE202}" type="presOf" srcId="{ACD8256C-4F7D-4638-B4C1-F872E4D58AFC}" destId="{DE274137-2062-489B-815C-1B6FC13445D5}" srcOrd="0" destOrd="0" presId="urn:microsoft.com/office/officeart/2005/8/layout/chevronAccent+Icon"/>
    <dgm:cxn modelId="{22838E16-F5CF-4F85-88E4-A638AC717D72}" srcId="{3DA46CD2-6F44-4E29-9481-9BC464EA50FD}" destId="{ACD8256C-4F7D-4638-B4C1-F872E4D58AFC}" srcOrd="1" destOrd="0" parTransId="{1F81C29D-D589-4992-9A59-C2CA2C53219E}" sibTransId="{15D16F54-11C3-4988-BC31-07B644EFD691}"/>
    <dgm:cxn modelId="{02BAD717-0588-40DE-B72B-E0110A0D4333}" type="presOf" srcId="{E9334DF7-533F-4119-A144-203798325DAC}" destId="{599D43C7-D7B3-4EE0-8BB7-B40EDBA8F416}" srcOrd="0" destOrd="0" presId="urn:microsoft.com/office/officeart/2005/8/layout/chevronAccent+Icon"/>
    <dgm:cxn modelId="{940B5649-97B7-4464-B8C4-2F0321FE42D7}" srcId="{3DA46CD2-6F44-4E29-9481-9BC464EA50FD}" destId="{34C654DA-0939-4403-9000-D4FFEEF1188D}" srcOrd="3" destOrd="0" parTransId="{72A718BD-E31C-4AA3-A5D5-FCE87EA9BA6A}" sibTransId="{C0A8315B-EE10-4A51-B310-ECE99B7B214A}"/>
    <dgm:cxn modelId="{1E14CD9A-7081-4050-8355-E55A3B9D77D9}" type="presOf" srcId="{D1611091-2CFF-481F-838F-AE0918A6FADA}" destId="{923C90BF-BFB5-4AA2-ABD8-D25889C70D10}" srcOrd="0" destOrd="0" presId="urn:microsoft.com/office/officeart/2005/8/layout/chevronAccent+Icon"/>
    <dgm:cxn modelId="{DBD8F2AF-2C80-4A0E-9FE9-E4AD37AE4D72}" srcId="{3DA46CD2-6F44-4E29-9481-9BC464EA50FD}" destId="{D1611091-2CFF-481F-838F-AE0918A6FADA}" srcOrd="0" destOrd="0" parTransId="{9B0AD238-EBF8-40F2-9C65-07ECDCB74081}" sibTransId="{8F9CCBD3-17AE-429C-B19F-8ADECBD986F1}"/>
    <dgm:cxn modelId="{B73A2ED0-17F4-4B9B-B0BE-6DE8E0E3F09E}" type="presOf" srcId="{34C654DA-0939-4403-9000-D4FFEEF1188D}" destId="{C2342C4F-7366-4484-9A0D-E471B75B6846}" srcOrd="0" destOrd="0" presId="urn:microsoft.com/office/officeart/2005/8/layout/chevronAccent+Icon"/>
    <dgm:cxn modelId="{F62DE9E9-C0D1-4632-B5D0-49ECA72B61E9}" type="presOf" srcId="{3DA46CD2-6F44-4E29-9481-9BC464EA50FD}" destId="{0E89CCEE-EEE2-4902-A36A-00936BA9CF18}" srcOrd="0" destOrd="0" presId="urn:microsoft.com/office/officeart/2005/8/layout/chevronAccent+Icon"/>
    <dgm:cxn modelId="{43233EF2-1386-4D85-BA41-E59B55FE75ED}" srcId="{3DA46CD2-6F44-4E29-9481-9BC464EA50FD}" destId="{E9334DF7-533F-4119-A144-203798325DAC}" srcOrd="2" destOrd="0" parTransId="{899F1F07-C693-4A96-95D9-FBF13D9958CB}" sibTransId="{9D4280E9-F142-4330-B79B-978EC36736E2}"/>
    <dgm:cxn modelId="{FB76A0DE-FF55-488B-84C1-032CCB29CDDC}" type="presParOf" srcId="{0E89CCEE-EEE2-4902-A36A-00936BA9CF18}" destId="{965C053D-D558-4B0B-BD51-6E0D2C922C30}" srcOrd="0" destOrd="0" presId="urn:microsoft.com/office/officeart/2005/8/layout/chevronAccent+Icon"/>
    <dgm:cxn modelId="{879C2C5F-F8DA-4510-8166-8EBE20771AF2}" type="presParOf" srcId="{965C053D-D558-4B0B-BD51-6E0D2C922C30}" destId="{6525949A-D83E-418F-833E-A9B6A3B8CBCB}" srcOrd="0" destOrd="0" presId="urn:microsoft.com/office/officeart/2005/8/layout/chevronAccent+Icon"/>
    <dgm:cxn modelId="{616B575F-35A8-4DF5-843F-FD1C22C1611B}" type="presParOf" srcId="{965C053D-D558-4B0B-BD51-6E0D2C922C30}" destId="{923C90BF-BFB5-4AA2-ABD8-D25889C70D10}" srcOrd="1" destOrd="0" presId="urn:microsoft.com/office/officeart/2005/8/layout/chevronAccent+Icon"/>
    <dgm:cxn modelId="{5B6DAE2F-20A5-4615-8B87-366F3F75D744}" type="presParOf" srcId="{0E89CCEE-EEE2-4902-A36A-00936BA9CF18}" destId="{C8B5CDFD-3380-4408-968B-7513A497B55B}" srcOrd="1" destOrd="0" presId="urn:microsoft.com/office/officeart/2005/8/layout/chevronAccent+Icon"/>
    <dgm:cxn modelId="{C99F485F-D223-4E2F-AB73-FBDFAC53DD52}" type="presParOf" srcId="{0E89CCEE-EEE2-4902-A36A-00936BA9CF18}" destId="{9F3C6E30-9B31-479A-8E34-3997FFD6AAF8}" srcOrd="2" destOrd="0" presId="urn:microsoft.com/office/officeart/2005/8/layout/chevronAccent+Icon"/>
    <dgm:cxn modelId="{BF8A73C4-87D1-4FB3-86F0-BBC09AE9821B}" type="presParOf" srcId="{9F3C6E30-9B31-479A-8E34-3997FFD6AAF8}" destId="{EE07E605-9C66-44BD-92FD-F81CF2F2CEEF}" srcOrd="0" destOrd="0" presId="urn:microsoft.com/office/officeart/2005/8/layout/chevronAccent+Icon"/>
    <dgm:cxn modelId="{3254DE8C-0DF9-41C8-A49D-371CADAFFC7D}" type="presParOf" srcId="{9F3C6E30-9B31-479A-8E34-3997FFD6AAF8}" destId="{DE274137-2062-489B-815C-1B6FC13445D5}" srcOrd="1" destOrd="0" presId="urn:microsoft.com/office/officeart/2005/8/layout/chevronAccent+Icon"/>
    <dgm:cxn modelId="{17AC1EBC-7591-43F7-B2E3-51A0CECE8AD5}" type="presParOf" srcId="{0E89CCEE-EEE2-4902-A36A-00936BA9CF18}" destId="{14E25195-0564-4B57-A2C5-EA93C238B422}" srcOrd="3" destOrd="0" presId="urn:microsoft.com/office/officeart/2005/8/layout/chevronAccent+Icon"/>
    <dgm:cxn modelId="{CD620D86-87C3-436D-8B2F-1E7BEE0DC2E5}" type="presParOf" srcId="{0E89CCEE-EEE2-4902-A36A-00936BA9CF18}" destId="{7CA5CB34-585A-4835-94B5-4E39D2FA8B78}" srcOrd="4" destOrd="0" presId="urn:microsoft.com/office/officeart/2005/8/layout/chevronAccent+Icon"/>
    <dgm:cxn modelId="{F18BD89F-FF7D-4382-A250-6532C52ADA3A}" type="presParOf" srcId="{7CA5CB34-585A-4835-94B5-4E39D2FA8B78}" destId="{158546DF-CB18-498F-ADDD-4B367FF7B26D}" srcOrd="0" destOrd="0" presId="urn:microsoft.com/office/officeart/2005/8/layout/chevronAccent+Icon"/>
    <dgm:cxn modelId="{FFAB5210-62DD-4C7E-9326-AE98655C8538}" type="presParOf" srcId="{7CA5CB34-585A-4835-94B5-4E39D2FA8B78}" destId="{599D43C7-D7B3-4EE0-8BB7-B40EDBA8F416}" srcOrd="1" destOrd="0" presId="urn:microsoft.com/office/officeart/2005/8/layout/chevronAccent+Icon"/>
    <dgm:cxn modelId="{5511A0F7-8FE7-41F1-A5CA-FF31974DFA52}" type="presParOf" srcId="{0E89CCEE-EEE2-4902-A36A-00936BA9CF18}" destId="{62063E4F-C12D-4858-AA08-AED515AA48FB}" srcOrd="5" destOrd="0" presId="urn:microsoft.com/office/officeart/2005/8/layout/chevronAccent+Icon"/>
    <dgm:cxn modelId="{DA8CFAF2-A7B0-4402-A85C-B526852AF1CA}" type="presParOf" srcId="{0E89CCEE-EEE2-4902-A36A-00936BA9CF18}" destId="{4E535023-6A67-4789-ABAC-D6BD50973B13}" srcOrd="6" destOrd="0" presId="urn:microsoft.com/office/officeart/2005/8/layout/chevronAccent+Icon"/>
    <dgm:cxn modelId="{21150EC4-0D81-43A2-B079-5EA41F2DAFE3}" type="presParOf" srcId="{4E535023-6A67-4789-ABAC-D6BD50973B13}" destId="{C851C3AA-C81E-48AB-B51F-4901F148FCC7}" srcOrd="0" destOrd="0" presId="urn:microsoft.com/office/officeart/2005/8/layout/chevronAccent+Icon"/>
    <dgm:cxn modelId="{03AB2C47-5F4B-4940-BDC4-0A6FDA026476}" type="presParOf" srcId="{4E535023-6A67-4789-ABAC-D6BD50973B13}" destId="{C2342C4F-7366-4484-9A0D-E471B75B684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5949A-D83E-418F-833E-A9B6A3B8CBCB}">
      <dsp:nvSpPr>
        <dsp:cNvPr id="0" name=""/>
        <dsp:cNvSpPr/>
      </dsp:nvSpPr>
      <dsp:spPr>
        <a:xfrm>
          <a:off x="5102" y="1765219"/>
          <a:ext cx="2401642" cy="927033"/>
        </a:xfrm>
        <a:prstGeom prst="chevron">
          <a:avLst>
            <a:gd name="adj" fmla="val 40000"/>
          </a:avLst>
        </a:prstGeom>
        <a:solidFill>
          <a:srgbClr val="0049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C90BF-BFB5-4AA2-ABD8-D25889C70D10}">
      <dsp:nvSpPr>
        <dsp:cNvPr id="0" name=""/>
        <dsp:cNvSpPr/>
      </dsp:nvSpPr>
      <dsp:spPr>
        <a:xfrm>
          <a:off x="645540" y="1996977"/>
          <a:ext cx="2028053" cy="927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Bubble Size Distribution</a:t>
          </a:r>
        </a:p>
      </dsp:txBody>
      <dsp:txXfrm>
        <a:off x="672692" y="2024129"/>
        <a:ext cx="1973749" cy="872729"/>
      </dsp:txXfrm>
    </dsp:sp>
    <dsp:sp modelId="{EE07E605-9C66-44BD-92FD-F81CF2F2CEEF}">
      <dsp:nvSpPr>
        <dsp:cNvPr id="0" name=""/>
        <dsp:cNvSpPr/>
      </dsp:nvSpPr>
      <dsp:spPr>
        <a:xfrm>
          <a:off x="2748311" y="1765219"/>
          <a:ext cx="2401642" cy="927033"/>
        </a:xfrm>
        <a:prstGeom prst="chevron">
          <a:avLst>
            <a:gd name="adj" fmla="val 40000"/>
          </a:avLst>
        </a:prstGeom>
        <a:solidFill>
          <a:srgbClr val="FDD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74137-2062-489B-815C-1B6FC13445D5}">
      <dsp:nvSpPr>
        <dsp:cNvPr id="0" name=""/>
        <dsp:cNvSpPr/>
      </dsp:nvSpPr>
      <dsp:spPr>
        <a:xfrm>
          <a:off x="3388749" y="1996977"/>
          <a:ext cx="2028053" cy="927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DD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Pressure Drop</a:t>
          </a:r>
        </a:p>
      </dsp:txBody>
      <dsp:txXfrm>
        <a:off x="3415901" y="2024129"/>
        <a:ext cx="1973749" cy="872729"/>
      </dsp:txXfrm>
    </dsp:sp>
    <dsp:sp modelId="{158546DF-CB18-498F-ADDD-4B367FF7B26D}">
      <dsp:nvSpPr>
        <dsp:cNvPr id="0" name=""/>
        <dsp:cNvSpPr/>
      </dsp:nvSpPr>
      <dsp:spPr>
        <a:xfrm>
          <a:off x="5491520" y="1765219"/>
          <a:ext cx="2401642" cy="927033"/>
        </a:xfrm>
        <a:prstGeom prst="chevron">
          <a:avLst>
            <a:gd name="adj" fmla="val 40000"/>
          </a:avLst>
        </a:prstGeom>
        <a:solidFill>
          <a:srgbClr val="8A0000"/>
        </a:solidFill>
        <a:ln w="12700" cap="flat" cmpd="sng" algn="ctr">
          <a:solidFill>
            <a:srgbClr val="8A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D43C7-D7B3-4EE0-8BB7-B40EDBA8F416}">
      <dsp:nvSpPr>
        <dsp:cNvPr id="0" name=""/>
        <dsp:cNvSpPr/>
      </dsp:nvSpPr>
      <dsp:spPr>
        <a:xfrm>
          <a:off x="6131958" y="1996977"/>
          <a:ext cx="2028053" cy="927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Hydraulic Power</a:t>
          </a:r>
        </a:p>
      </dsp:txBody>
      <dsp:txXfrm>
        <a:off x="6159110" y="2024129"/>
        <a:ext cx="1973749" cy="872729"/>
      </dsp:txXfrm>
    </dsp:sp>
    <dsp:sp modelId="{C851C3AA-C81E-48AB-B51F-4901F148FCC7}">
      <dsp:nvSpPr>
        <dsp:cNvPr id="0" name=""/>
        <dsp:cNvSpPr/>
      </dsp:nvSpPr>
      <dsp:spPr>
        <a:xfrm>
          <a:off x="8234729" y="1765219"/>
          <a:ext cx="2401642" cy="927033"/>
        </a:xfrm>
        <a:prstGeom prst="chevron">
          <a:avLst>
            <a:gd name="adj" fmla="val 4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2C4F-7366-4484-9A0D-E471B75B6846}">
      <dsp:nvSpPr>
        <dsp:cNvPr id="0" name=""/>
        <dsp:cNvSpPr/>
      </dsp:nvSpPr>
      <dsp:spPr>
        <a:xfrm>
          <a:off x="8875167" y="1996977"/>
          <a:ext cx="2028053" cy="927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Bubble Generating Efficiency</a:t>
          </a:r>
        </a:p>
      </dsp:txBody>
      <dsp:txXfrm>
        <a:off x="8902319" y="2024129"/>
        <a:ext cx="1973749" cy="872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8526" y="2292336"/>
            <a:ext cx="9144000" cy="1135253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8526" y="3574742"/>
            <a:ext cx="9144000" cy="628768"/>
          </a:xfrm>
        </p:spPr>
        <p:txBody>
          <a:bodyPr/>
          <a:lstStyle>
            <a:lvl1pPr marL="0" indent="0" algn="r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61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3"/>
            <a:ext cx="12192001" cy="6863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1069"/>
            <a:ext cx="10515600" cy="79157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76532"/>
            <a:ext cx="10515600" cy="50004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022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368807" cy="6963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82134"/>
            <a:ext cx="10515600" cy="537736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4586"/>
            <a:ext cx="10515600" cy="40397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7708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692" y="3029742"/>
            <a:ext cx="10515600" cy="795693"/>
          </a:xfr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Add text to end slide</a:t>
            </a:r>
          </a:p>
        </p:txBody>
      </p:sp>
    </p:spTree>
    <p:extLst>
      <p:ext uri="{BB962C8B-B14F-4D97-AF65-F5344CB8AC3E}">
        <p14:creationId xmlns:p14="http://schemas.microsoft.com/office/powerpoint/2010/main" val="2052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3"/>
            <a:ext cx="12192001" cy="68636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176532"/>
            <a:ext cx="5181600" cy="5000431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76532"/>
            <a:ext cx="5181600" cy="5000431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1069"/>
            <a:ext cx="10515600" cy="79157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572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368807" cy="69631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238234"/>
            <a:ext cx="5181600" cy="3938730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238234"/>
            <a:ext cx="5181600" cy="3938729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92073"/>
            <a:ext cx="10515600" cy="64144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5562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7682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8334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5500-6DB4-4340-9B2D-65F00F318DE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1AED-FB21-4BC5-ADA4-092E4BB55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endarlianto@ugm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118" y="762275"/>
            <a:ext cx="6982690" cy="2666725"/>
          </a:xfrm>
        </p:spPr>
        <p:txBody>
          <a:bodyPr>
            <a:noAutofit/>
          </a:bodyPr>
          <a:lstStyle/>
          <a:p>
            <a:r>
              <a:rPr lang="en-US" dirty="0"/>
              <a:t>The Effect of Twisted Baffle on the Microbubble Generator Swirl </a:t>
            </a:r>
            <a:r>
              <a:rPr lang="en-US" dirty="0" err="1"/>
              <a:t>Ventury</a:t>
            </a:r>
            <a:r>
              <a:rPr lang="en-US" dirty="0"/>
              <a:t> Type</a:t>
            </a:r>
            <a:endParaRPr lang="en-US" sz="3200" dirty="0">
              <a:solidFill>
                <a:srgbClr val="014A7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833335"/>
            <a:ext cx="5993228" cy="5888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Fatma Roshanti, </a:t>
            </a:r>
            <a:r>
              <a:rPr lang="en-US" dirty="0" err="1"/>
              <a:t>Sigit</a:t>
            </a:r>
            <a:r>
              <a:rPr lang="en-US" dirty="0"/>
              <a:t> </a:t>
            </a:r>
            <a:r>
              <a:rPr lang="en-US" dirty="0" err="1"/>
              <a:t>Deddy</a:t>
            </a:r>
            <a:r>
              <a:rPr lang="en-US" dirty="0"/>
              <a:t> Purnomo </a:t>
            </a:r>
            <a:r>
              <a:rPr lang="en-US" dirty="0" err="1"/>
              <a:t>Sidhi</a:t>
            </a:r>
            <a:r>
              <a:rPr lang="en-US" dirty="0"/>
              <a:t>, </a:t>
            </a:r>
            <a:r>
              <a:rPr lang="en-US" dirty="0" err="1"/>
              <a:t>Samsul</a:t>
            </a:r>
            <a:r>
              <a:rPr lang="en-US" dirty="0"/>
              <a:t> Kamal, </a:t>
            </a:r>
            <a:r>
              <a:rPr lang="en-US" dirty="0" err="1"/>
              <a:t>Deendarlianto</a:t>
            </a:r>
            <a:r>
              <a:rPr lang="en-US" dirty="0"/>
              <a:t> and </a:t>
            </a:r>
            <a:r>
              <a:rPr lang="en-US" dirty="0" err="1"/>
              <a:t>Indarto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035FA-2650-4E3E-9611-F6EA8C013D96}"/>
              </a:ext>
            </a:extLst>
          </p:cNvPr>
          <p:cNvSpPr txBox="1"/>
          <p:nvPr/>
        </p:nvSpPr>
        <p:spPr>
          <a:xfrm>
            <a:off x="7786254" y="5911059"/>
            <a:ext cx="516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Correspondence</a:t>
            </a:r>
            <a:r>
              <a:rPr lang="en-US" b="1" dirty="0"/>
              <a:t>: </a:t>
            </a:r>
            <a:r>
              <a:rPr lang="en-US" b="1" u="sng" dirty="0">
                <a:hlinkClick r:id="rId2"/>
              </a:rPr>
              <a:t>deendarlianto@ugm.ac.id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AC5F34-BA1F-4B21-99D4-FD3DABFCC7E7}"/>
              </a:ext>
            </a:extLst>
          </p:cNvPr>
          <p:cNvSpPr/>
          <p:nvPr/>
        </p:nvSpPr>
        <p:spPr>
          <a:xfrm>
            <a:off x="7123814" y="2971800"/>
            <a:ext cx="255181" cy="2817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4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F78E-B518-4F23-BCD6-AE1E1212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547648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21757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F47E-B2B4-443D-8026-8EDF16B8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2289-2977-4BF5-9482-99F5CB54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3" y="1096321"/>
            <a:ext cx="6384757" cy="5000431"/>
          </a:xfrm>
        </p:spPr>
        <p:txBody>
          <a:bodyPr>
            <a:normAutofit/>
          </a:bodyPr>
          <a:lstStyle/>
          <a:p>
            <a:pPr algn="just"/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Microbubble has been widely applied in several field due to its high gas-liquid mass transfer rate [1].</a:t>
            </a:r>
          </a:p>
          <a:p>
            <a:pPr algn="just"/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Modifications such as the addition of spiral fins [5], porous media [6], combined with orifices [7], have been made to increase the efficiency on the </a:t>
            </a:r>
            <a:r>
              <a:rPr lang="en-GB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ventury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microbubble generator to generate a microbubble. The addition twisted baffle on the inlet </a:t>
            </a:r>
            <a:r>
              <a:rPr lang="en-GB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ventury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not has been widely reported.</a:t>
            </a:r>
          </a:p>
          <a:p>
            <a:pPr algn="just"/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performance of the </a:t>
            </a:r>
            <a:r>
              <a:rPr lang="en-GB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ventury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will evaluated by bubble diameter, hydraulic power, bubble generating efficiency.</a:t>
            </a:r>
          </a:p>
          <a:p>
            <a:pPr algn="just"/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18BA77-9A28-46A6-9B87-C836F427E21E}"/>
              </a:ext>
            </a:extLst>
          </p:cNvPr>
          <p:cNvSpPr/>
          <p:nvPr/>
        </p:nvSpPr>
        <p:spPr>
          <a:xfrm>
            <a:off x="1573619" y="494415"/>
            <a:ext cx="233916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48482-1CBD-43A4-9563-27A2E6EC2A17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7" b="94979" l="3048" r="96081">
                        <a14:foregroundMark x1="8128" y1="53556" x2="8128" y2="53556"/>
                        <a14:foregroundMark x1="3338" y1="57741" x2="3338" y2="57741"/>
                        <a14:foregroundMark x1="80406" y1="43933" x2="80406" y2="43933"/>
                        <a14:foregroundMark x1="93324" y1="53556" x2="93324" y2="53556"/>
                        <a14:foregroundMark x1="96226" y1="57741" x2="96226" y2="57741"/>
                        <a14:backgroundMark x1="7402" y1="95397" x2="8273" y2="95397"/>
                        <a14:backgroundMark x1="7983" y1="95397" x2="7983" y2="95397"/>
                        <a14:backgroundMark x1="6967" y1="95397" x2="6967" y2="95397"/>
                        <a14:backgroundMark x1="4935" y1="96653" x2="11756" y2="93724"/>
                        <a14:backgroundMark x1="62845" y1="44351" x2="62845" y2="44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 bwMode="auto">
          <a:xfrm>
            <a:off x="7021407" y="1190813"/>
            <a:ext cx="3776133" cy="1891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1B00BE-E3C1-4C29-8988-1FD9AAC54A8C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7" b="94979" l="3048" r="96081">
                        <a14:foregroundMark x1="8128" y1="53556" x2="8128" y2="53556"/>
                        <a14:foregroundMark x1="3338" y1="57741" x2="3338" y2="57741"/>
                        <a14:foregroundMark x1="80406" y1="43933" x2="80406" y2="43933"/>
                        <a14:foregroundMark x1="93324" y1="53556" x2="93324" y2="53556"/>
                        <a14:foregroundMark x1="96226" y1="57741" x2="96226" y2="57741"/>
                        <a14:backgroundMark x1="7402" y1="95397" x2="8273" y2="95397"/>
                        <a14:backgroundMark x1="7983" y1="95397" x2="7983" y2="95397"/>
                        <a14:backgroundMark x1="6967" y1="95397" x2="6967" y2="95397"/>
                        <a14:backgroundMark x1="4935" y1="96653" x2="11756" y2="93724"/>
                        <a14:backgroundMark x1="62845" y1="44351" x2="62845" y2="44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54" r="1479"/>
          <a:stretch/>
        </p:blipFill>
        <p:spPr bwMode="auto">
          <a:xfrm>
            <a:off x="10797540" y="1374886"/>
            <a:ext cx="1225127" cy="1666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95F4F7-DD19-430D-992B-56B694A825D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t="47171" r="49148" b="25454"/>
          <a:stretch/>
        </p:blipFill>
        <p:spPr bwMode="auto">
          <a:xfrm>
            <a:off x="10159110" y="3775206"/>
            <a:ext cx="1863557" cy="1772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13932-60CF-439D-BFA2-B8C68C2D6F2B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35" t="38345" r="38607" b="16554"/>
          <a:stretch/>
        </p:blipFill>
        <p:spPr bwMode="auto">
          <a:xfrm flipH="1">
            <a:off x="7021407" y="3775204"/>
            <a:ext cx="2918460" cy="1772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8145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D31EC66-3078-40AE-BC42-BBF8A12A5C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9"/>
          <a:stretch/>
        </p:blipFill>
        <p:spPr>
          <a:xfrm>
            <a:off x="1576921" y="5129283"/>
            <a:ext cx="1318381" cy="838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1A001-FD74-4F86-B8EA-013813A0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069"/>
            <a:ext cx="10515600" cy="791571"/>
          </a:xfrm>
        </p:spPr>
        <p:txBody>
          <a:bodyPr/>
          <a:lstStyle/>
          <a:p>
            <a:r>
              <a:rPr lang="en-GB" dirty="0" err="1"/>
              <a:t>Sistem</a:t>
            </a:r>
            <a:r>
              <a:rPr lang="en-GB" dirty="0"/>
              <a:t> Experimental Apparatus</a:t>
            </a:r>
            <a:endParaRPr lang="en-ID" dirty="0"/>
          </a:p>
        </p:txBody>
      </p:sp>
      <p:pic>
        <p:nvPicPr>
          <p:cNvPr id="13" name="Graphic 12" descr="Bubbles">
            <a:extLst>
              <a:ext uri="{FF2B5EF4-FFF2-40B4-BE49-F238E27FC236}">
                <a16:creationId xmlns:a16="http://schemas.microsoft.com/office/drawing/2014/main" id="{9449E45E-2E95-47E2-BC8D-62F3B64CA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2372" y="2819791"/>
            <a:ext cx="789060" cy="789060"/>
          </a:xfrm>
          <a:prstGeom prst="rect">
            <a:avLst/>
          </a:prstGeom>
        </p:spPr>
      </p:pic>
      <p:pic>
        <p:nvPicPr>
          <p:cNvPr id="14" name="Graphic 13" descr="Bubbles">
            <a:extLst>
              <a:ext uri="{FF2B5EF4-FFF2-40B4-BE49-F238E27FC236}">
                <a16:creationId xmlns:a16="http://schemas.microsoft.com/office/drawing/2014/main" id="{7619B531-BC6A-4E0B-A911-41029AD8B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2630" y="2141727"/>
            <a:ext cx="865042" cy="865042"/>
          </a:xfrm>
          <a:prstGeom prst="rect">
            <a:avLst/>
          </a:prstGeom>
        </p:spPr>
      </p:pic>
      <p:pic>
        <p:nvPicPr>
          <p:cNvPr id="15" name="Graphic 14" descr="Bubbles">
            <a:extLst>
              <a:ext uri="{FF2B5EF4-FFF2-40B4-BE49-F238E27FC236}">
                <a16:creationId xmlns:a16="http://schemas.microsoft.com/office/drawing/2014/main" id="{6F835777-05C1-4A0E-AE51-3FF3D9BB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4968" y="2151759"/>
            <a:ext cx="789060" cy="789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72C421-83D2-4F1C-B681-8653320B523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52375" y="1262854"/>
            <a:ext cx="7762704" cy="4178341"/>
          </a:xfrm>
          <a:prstGeom prst="rect">
            <a:avLst/>
          </a:prstGeom>
        </p:spPr>
      </p:pic>
      <p:pic>
        <p:nvPicPr>
          <p:cNvPr id="5" name="Graphic 4" descr="Computer">
            <a:extLst>
              <a:ext uri="{FF2B5EF4-FFF2-40B4-BE49-F238E27FC236}">
                <a16:creationId xmlns:a16="http://schemas.microsoft.com/office/drawing/2014/main" id="{D587D8E3-F0A2-4E7C-8D92-222873A65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1202" y="4650389"/>
            <a:ext cx="2393689" cy="2021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C676BB-A77E-4FA2-9E8A-0E42E7C8C8A2}"/>
              </a:ext>
            </a:extLst>
          </p:cNvPr>
          <p:cNvSpPr/>
          <p:nvPr/>
        </p:nvSpPr>
        <p:spPr>
          <a:xfrm>
            <a:off x="8916624" y="1123009"/>
            <a:ext cx="2882368" cy="155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Computer">
            <a:extLst>
              <a:ext uri="{FF2B5EF4-FFF2-40B4-BE49-F238E27FC236}">
                <a16:creationId xmlns:a16="http://schemas.microsoft.com/office/drawing/2014/main" id="{F8AF9956-FD13-4AC7-B82C-694495294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870008" y="758477"/>
            <a:ext cx="2706388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E48FC5-54B4-4863-8F82-F1B2436B13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4" t="13078" r="8693" b="12504"/>
          <a:stretch/>
        </p:blipFill>
        <p:spPr>
          <a:xfrm>
            <a:off x="9948108" y="1377332"/>
            <a:ext cx="1427174" cy="774427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55DD175-81D3-46D0-91EB-C7EEA69A43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40727" y="5320144"/>
            <a:ext cx="1357746" cy="457265"/>
          </a:xfrm>
          <a:prstGeom prst="bentConnector3">
            <a:avLst>
              <a:gd name="adj1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9CA0C95-D1F9-420A-8F35-1253C2207CE2}"/>
              </a:ext>
            </a:extLst>
          </p:cNvPr>
          <p:cNvSpPr/>
          <p:nvPr/>
        </p:nvSpPr>
        <p:spPr>
          <a:xfrm>
            <a:off x="3561541" y="1603804"/>
            <a:ext cx="1759528" cy="1375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83F73F-D659-4DBE-B8C3-B5103289B28E}"/>
              </a:ext>
            </a:extLst>
          </p:cNvPr>
          <p:cNvSpPr/>
          <p:nvPr/>
        </p:nvSpPr>
        <p:spPr>
          <a:xfrm>
            <a:off x="3931355" y="3014585"/>
            <a:ext cx="292860" cy="384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7FF24AF-EF2C-439D-ABD9-03983941B17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682372" y="4562323"/>
            <a:ext cx="4177589" cy="1556936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0BBB87B-8AA8-4C41-BD5C-09966AB94D70}"/>
              </a:ext>
            </a:extLst>
          </p:cNvPr>
          <p:cNvSpPr/>
          <p:nvPr/>
        </p:nvSpPr>
        <p:spPr>
          <a:xfrm>
            <a:off x="7578248" y="4562322"/>
            <a:ext cx="4281714" cy="1556937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86FD79-1157-4BE6-B76C-DABFE14AB045}"/>
              </a:ext>
            </a:extLst>
          </p:cNvPr>
          <p:cNvCxnSpPr/>
          <p:nvPr/>
        </p:nvCxnSpPr>
        <p:spPr>
          <a:xfrm>
            <a:off x="5986824" y="3851232"/>
            <a:ext cx="1553844" cy="115298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CE80BB9-FECE-4B98-BC9B-F7841419C6DD}"/>
              </a:ext>
            </a:extLst>
          </p:cNvPr>
          <p:cNvSpPr/>
          <p:nvPr/>
        </p:nvSpPr>
        <p:spPr>
          <a:xfrm>
            <a:off x="473198" y="2748962"/>
            <a:ext cx="2130540" cy="1561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Data Processing: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MATLAB to extract bubble diameter from video data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94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7B11-0521-4928-8F81-BAB94140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D8FD76-FBBB-46A5-8439-1F950B099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993633"/>
              </p:ext>
            </p:extLst>
          </p:nvPr>
        </p:nvGraphicFramePr>
        <p:xfrm>
          <a:off x="641838" y="1172307"/>
          <a:ext cx="10908323" cy="468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46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4EB0-7CEA-45E7-A5C7-9A20745E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Size Distribution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F6CCE8-B934-4C0C-BC69-6D2D94E506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2" y="849735"/>
            <a:ext cx="3980181" cy="257926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C4CDEE-EC0B-42BA-9577-1CEE7240BA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29" y="3542141"/>
            <a:ext cx="3980180" cy="2579265"/>
          </a:xfrm>
          <a:prstGeom prst="rect">
            <a:avLst/>
          </a:prstGeom>
          <a:noFill/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32A2B3-6CF3-4E8C-B087-0BC3F66D9355}"/>
              </a:ext>
            </a:extLst>
          </p:cNvPr>
          <p:cNvSpPr/>
          <p:nvPr/>
        </p:nvSpPr>
        <p:spPr>
          <a:xfrm>
            <a:off x="778735" y="849734"/>
            <a:ext cx="3980180" cy="2579265"/>
          </a:xfrm>
          <a:prstGeom prst="roundRect">
            <a:avLst/>
          </a:prstGeom>
          <a:noFill/>
          <a:ln w="28575">
            <a:solidFill>
              <a:srgbClr val="FDD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6D1761-47D8-47A2-AF86-1FDAFFC80475}"/>
              </a:ext>
            </a:extLst>
          </p:cNvPr>
          <p:cNvSpPr/>
          <p:nvPr/>
        </p:nvSpPr>
        <p:spPr>
          <a:xfrm>
            <a:off x="846463" y="3542141"/>
            <a:ext cx="3980180" cy="2579265"/>
          </a:xfrm>
          <a:prstGeom prst="roundRect">
            <a:avLst/>
          </a:prstGeom>
          <a:noFill/>
          <a:ln w="28575">
            <a:solidFill>
              <a:srgbClr val="014A7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FC0A1B-6A27-4C32-BEE7-D4461255931A}"/>
              </a:ext>
            </a:extLst>
          </p:cNvPr>
          <p:cNvSpPr txBox="1"/>
          <p:nvPr/>
        </p:nvSpPr>
        <p:spPr>
          <a:xfrm>
            <a:off x="5621867" y="910651"/>
            <a:ext cx="57913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Swirl </a:t>
            </a:r>
            <a:r>
              <a:rPr lang="en-GB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Ventury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Microbubble Generator successful generated 100 – 300 µm bubble diameter.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increase in water flow rate increases inertia forces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inhibit initial bubble formation so that the average bubble diameter will decrease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indent="457200" algn="just"/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457200" algn="just"/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the meantime,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enlargement of the gas flow rate 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should diminish bubble stability while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increasing the effect of bubble coalescence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Coalescence is defined as forming large bubbles from small ones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GB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Colaessence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decreases probability curve distribution. 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29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4EB0-7CEA-45E7-A5C7-9A20745E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Drop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1158F4-3CB0-4B93-95A2-61B961FC2CC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04" y="864109"/>
            <a:ext cx="4572396" cy="274343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AF6B9D-2C70-44F3-A3FD-9718D74736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03" y="3726078"/>
            <a:ext cx="4704743" cy="2594511"/>
          </a:xfrm>
          <a:prstGeom prst="rect">
            <a:avLst/>
          </a:prstGeom>
          <a:noFill/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EFDC2D-B662-40B9-BDDC-A2D68F81372C}"/>
              </a:ext>
            </a:extLst>
          </p:cNvPr>
          <p:cNvSpPr/>
          <p:nvPr/>
        </p:nvSpPr>
        <p:spPr>
          <a:xfrm>
            <a:off x="6781403" y="864109"/>
            <a:ext cx="4704743" cy="2743438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5B1E25-0710-46CA-A5FC-BB0C0532EF53}"/>
              </a:ext>
            </a:extLst>
          </p:cNvPr>
          <p:cNvSpPr/>
          <p:nvPr/>
        </p:nvSpPr>
        <p:spPr>
          <a:xfrm>
            <a:off x="6764473" y="3708906"/>
            <a:ext cx="4704743" cy="2594511"/>
          </a:xfrm>
          <a:prstGeom prst="roundRect">
            <a:avLst/>
          </a:prstGeom>
          <a:noFill/>
          <a:ln w="28575">
            <a:solidFill>
              <a:srgbClr val="FDD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C5860-22D3-456B-AC50-2F05EA71C3D7}"/>
              </a:ext>
            </a:extLst>
          </p:cNvPr>
          <p:cNvSpPr txBox="1"/>
          <p:nvPr/>
        </p:nvSpPr>
        <p:spPr>
          <a:xfrm>
            <a:off x="722784" y="2090172"/>
            <a:ext cx="553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 algn="just"/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combination of QL and QG has a distinct response.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pressure drops 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are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linearly increased with increasing water 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flow rates. </a:t>
            </a:r>
            <a:r>
              <a:rPr lang="en-GB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Conversly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enhancement of gas flow rate 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created an identical graphic  and it is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 significantly affected pressure drop. </a:t>
            </a:r>
            <a:endParaRPr lang="en-US" sz="2400" dirty="0">
              <a:solidFill>
                <a:srgbClr val="8A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8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4EB0-7CEA-45E7-A5C7-9A20745E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Power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02306-DC08-4DD5-8C0E-69AFDF8AFE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8238"/>
            <a:ext cx="4033520" cy="21637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4A9BB-B4A2-4579-AD94-8D54E0ED29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3" y="3759197"/>
            <a:ext cx="4033520" cy="2163761"/>
          </a:xfrm>
          <a:prstGeom prst="rect">
            <a:avLst/>
          </a:prstGeom>
          <a:noFill/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D792A5-CBCA-4D34-99AB-772EBB9E93CE}"/>
              </a:ext>
            </a:extLst>
          </p:cNvPr>
          <p:cNvSpPr/>
          <p:nvPr/>
        </p:nvSpPr>
        <p:spPr>
          <a:xfrm>
            <a:off x="838200" y="982640"/>
            <a:ext cx="4174067" cy="2446360"/>
          </a:xfrm>
          <a:prstGeom prst="roundRect">
            <a:avLst/>
          </a:prstGeom>
          <a:noFill/>
          <a:ln w="28575">
            <a:solidFill>
              <a:srgbClr val="FDD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340F8A-AB76-4FFA-9F8D-809F24B7BD87}"/>
              </a:ext>
            </a:extLst>
          </p:cNvPr>
          <p:cNvSpPr/>
          <p:nvPr/>
        </p:nvSpPr>
        <p:spPr>
          <a:xfrm>
            <a:off x="838200" y="3658109"/>
            <a:ext cx="4055533" cy="2446360"/>
          </a:xfrm>
          <a:prstGeom prst="roundRect">
            <a:avLst/>
          </a:prstGeom>
          <a:noFill/>
          <a:ln w="28575">
            <a:solidFill>
              <a:srgbClr val="00497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768C0-580C-4FD0-AC49-B9C41B7D59BB}"/>
              </a:ext>
            </a:extLst>
          </p:cNvPr>
          <p:cNvSpPr txBox="1"/>
          <p:nvPr/>
        </p:nvSpPr>
        <p:spPr>
          <a:xfrm>
            <a:off x="5842000" y="1166842"/>
            <a:ext cx="5164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 algn="just"/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Hydraulic power represents stored energy from water flow in a microbubble generator.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Hydraulic power increased linearly with pressure drop and QL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An increased QL will increase the hydraulic power by 22 - 27 W, while an increase QG will only increase 1 W and conduce almost the same graphic. So, we can conclude that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water flow rates more significantly affected </a:t>
            </a:r>
            <a:r>
              <a:rPr lang="en-GB" sz="2400" dirty="0" err="1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Lw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than gas flow rates.</a:t>
            </a:r>
            <a:endParaRPr lang="en-US" sz="2400" dirty="0">
              <a:solidFill>
                <a:srgbClr val="8A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69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4EB0-7CEA-45E7-A5C7-9A20745E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Generating Efficiency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02472-5AA9-478B-8445-90F4FF29AE59}"/>
              </a:ext>
            </a:extLst>
          </p:cNvPr>
          <p:cNvSpPr txBox="1"/>
          <p:nvPr/>
        </p:nvSpPr>
        <p:spPr>
          <a:xfrm>
            <a:off x="756922" y="2090172"/>
            <a:ext cx="6587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6263" algn="just"/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Bubble-generating efficiency means the energy received by air from water flow rates. </a:t>
            </a:r>
            <a:r>
              <a:rPr lang="en-GB" sz="2400" dirty="0">
                <a:solidFill>
                  <a:srgbClr val="8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Bubble-generating efficiency decreases with an increase in hydraulic power. 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lower values of bubble-generating efficiency indicates that energy inside the water is used to break air into a tiny bubble in the microbubble generator rather than suck air into it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2D3E6B-918E-432D-ADA0-85BAA27E2C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46" y="1058333"/>
            <a:ext cx="4067387" cy="237066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8F735F-C7DE-43C8-863E-82EC4768ED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46" y="3647333"/>
            <a:ext cx="4067386" cy="2370667"/>
          </a:xfrm>
          <a:prstGeom prst="rect">
            <a:avLst/>
          </a:prstGeom>
          <a:noFill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B32B2B-4357-474F-BBE1-C2CD0E216D46}"/>
              </a:ext>
            </a:extLst>
          </p:cNvPr>
          <p:cNvSpPr/>
          <p:nvPr/>
        </p:nvSpPr>
        <p:spPr>
          <a:xfrm>
            <a:off x="7797799" y="982640"/>
            <a:ext cx="4055533" cy="2446360"/>
          </a:xfrm>
          <a:prstGeom prst="roundRect">
            <a:avLst/>
          </a:prstGeom>
          <a:noFill/>
          <a:ln w="28575">
            <a:solidFill>
              <a:srgbClr val="00497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DE0658-929C-4737-AE19-7C9CF2C9F1D1}"/>
              </a:ext>
            </a:extLst>
          </p:cNvPr>
          <p:cNvSpPr/>
          <p:nvPr/>
        </p:nvSpPr>
        <p:spPr>
          <a:xfrm>
            <a:off x="7797799" y="3528913"/>
            <a:ext cx="4055533" cy="2446360"/>
          </a:xfrm>
          <a:prstGeom prst="roundRect">
            <a:avLst/>
          </a:prstGeom>
          <a:noFill/>
          <a:ln w="28575">
            <a:solidFill>
              <a:srgbClr val="FDD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79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4EB0-7CEA-45E7-A5C7-9A20745E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C9223-DB58-4C6D-AE8B-C9EBA2C2D5FD}"/>
              </a:ext>
            </a:extLst>
          </p:cNvPr>
          <p:cNvSpPr txBox="1"/>
          <p:nvPr/>
        </p:nvSpPr>
        <p:spPr>
          <a:xfrm>
            <a:off x="643467" y="1541435"/>
            <a:ext cx="4419600" cy="4154984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Swirl </a:t>
            </a:r>
            <a:r>
              <a:rPr lang="en-GB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ventury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microbubble generator success generated 100 – 300 µm diameters. The bubble size linearly to gas flow rate and decrease as increases of water flow rate. Hydraulic power increase linearly with pressure drop and QL. The higher </a:t>
            </a:r>
            <a:r>
              <a:rPr lang="en-GB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Lw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decrease in </a:t>
            </a:r>
            <a:r>
              <a:rPr lang="en-GB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ηB</a:t>
            </a: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means the better performance of the microbubble generator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77B4C-5A14-4979-BA91-BD7519136F7C}"/>
              </a:ext>
            </a:extLst>
          </p:cNvPr>
          <p:cNvSpPr txBox="1"/>
          <p:nvPr/>
        </p:nvSpPr>
        <p:spPr>
          <a:xfrm>
            <a:off x="5435599" y="1168906"/>
            <a:ext cx="66378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185738" algn="just"/>
            <a:r>
              <a:rPr lang="en-US" sz="1200" dirty="0"/>
              <a:t>[1] H. </a:t>
            </a:r>
            <a:r>
              <a:rPr lang="en-US" sz="1200" dirty="0" err="1"/>
              <a:t>Tsuge</a:t>
            </a:r>
            <a:r>
              <a:rPr lang="en-US" sz="1200" dirty="0"/>
              <a:t>, Micro and Nanobubbles Fundamentals and Applications, 1 ed. 6000 Broken Sound Parkway NW, Suite 300: Taylor &amp; Francis, 2015.</a:t>
            </a:r>
          </a:p>
          <a:p>
            <a:pPr marL="236538" indent="-185738" algn="just"/>
            <a:r>
              <a:rPr lang="en-US" sz="1200" dirty="0"/>
              <a:t>[2] J. Huang </a:t>
            </a:r>
            <a:r>
              <a:rPr lang="en-US" sz="1200" dirty="0" err="1"/>
              <a:t>dkk</a:t>
            </a:r>
            <a:r>
              <a:rPr lang="en-US" sz="1200" dirty="0"/>
              <a:t>., “A review on bubble generation and transportation in Venturi-type bubble generators,” Exp. </a:t>
            </a:r>
            <a:r>
              <a:rPr lang="en-US" sz="1200" dirty="0" err="1"/>
              <a:t>Comput</a:t>
            </a:r>
            <a:r>
              <a:rPr lang="en-US" sz="1200" dirty="0"/>
              <a:t>. </a:t>
            </a:r>
            <a:r>
              <a:rPr lang="en-US" sz="1200" dirty="0" err="1"/>
              <a:t>Multiph</a:t>
            </a:r>
            <a:r>
              <a:rPr lang="en-US" sz="1200" dirty="0"/>
              <a:t>. Flow, vol. 2, no. 3, </a:t>
            </a:r>
            <a:r>
              <a:rPr lang="en-US" sz="1200" dirty="0" err="1"/>
              <a:t>hal</a:t>
            </a:r>
            <a:r>
              <a:rPr lang="en-US" sz="1200" dirty="0"/>
              <a:t>. 123–134, 2020, </a:t>
            </a:r>
            <a:r>
              <a:rPr lang="en-US" sz="1200" dirty="0" err="1"/>
              <a:t>doi</a:t>
            </a:r>
            <a:r>
              <a:rPr lang="en-US" sz="1200" dirty="0"/>
              <a:t>: 10.1007/s42757-019-0049-3.</a:t>
            </a:r>
          </a:p>
          <a:p>
            <a:pPr marL="236538" indent="-185738" algn="just"/>
            <a:r>
              <a:rPr lang="en-US" sz="1200" dirty="0"/>
              <a:t>[3]  </a:t>
            </a:r>
            <a:r>
              <a:rPr lang="en-US" sz="1200" dirty="0" err="1"/>
              <a:t>Deendarlianto</a:t>
            </a:r>
            <a:r>
              <a:rPr lang="en-US" sz="1200" dirty="0"/>
              <a:t>, </a:t>
            </a:r>
            <a:r>
              <a:rPr lang="en-US" sz="1200" dirty="0" err="1"/>
              <a:t>Wiratni</a:t>
            </a:r>
            <a:r>
              <a:rPr lang="en-US" sz="1200" dirty="0"/>
              <a:t>, A. E. </a:t>
            </a:r>
            <a:r>
              <a:rPr lang="en-US" sz="1200" dirty="0" err="1"/>
              <a:t>Tontowi</a:t>
            </a:r>
            <a:r>
              <a:rPr lang="en-US" sz="1200" dirty="0"/>
              <a:t>, </a:t>
            </a:r>
            <a:r>
              <a:rPr lang="en-US" sz="1200" dirty="0" err="1"/>
              <a:t>Indarto</a:t>
            </a:r>
            <a:r>
              <a:rPr lang="en-US" sz="1200" dirty="0"/>
              <a:t>, dan A. G. W. </a:t>
            </a:r>
            <a:r>
              <a:rPr lang="en-US" sz="1200" dirty="0" err="1"/>
              <a:t>Iriawan</a:t>
            </a:r>
            <a:r>
              <a:rPr lang="en-US" sz="1200" dirty="0"/>
              <a:t>, “The implementation of a developed microbubble generator on the aerobic wastewater treatment,” Int. J. Technol., vol. 6, no. 6, </a:t>
            </a:r>
            <a:r>
              <a:rPr lang="en-US" sz="1200" dirty="0" err="1"/>
              <a:t>hal</a:t>
            </a:r>
            <a:r>
              <a:rPr lang="en-US" sz="1200" dirty="0"/>
              <a:t>. 924–930, 2015, </a:t>
            </a:r>
            <a:r>
              <a:rPr lang="en-US" sz="1200" dirty="0" err="1"/>
              <a:t>doi</a:t>
            </a:r>
            <a:r>
              <a:rPr lang="en-US" sz="1200" dirty="0"/>
              <a:t>: 10.14716/ijtech.v6i6.1696.</a:t>
            </a:r>
          </a:p>
          <a:p>
            <a:pPr marL="236538" indent="-185738" algn="just"/>
            <a:r>
              <a:rPr lang="en-US" sz="1200" dirty="0"/>
              <a:t>[4] A. </a:t>
            </a:r>
            <a:r>
              <a:rPr lang="en-US" sz="1200" dirty="0" err="1"/>
              <a:t>Gordiychuk</a:t>
            </a:r>
            <a:r>
              <a:rPr lang="en-US" sz="1200" dirty="0"/>
              <a:t>, M. </a:t>
            </a:r>
            <a:r>
              <a:rPr lang="en-US" sz="1200" dirty="0" err="1"/>
              <a:t>Svanera</a:t>
            </a:r>
            <a:r>
              <a:rPr lang="en-US" sz="1200" dirty="0"/>
              <a:t>, S. </a:t>
            </a:r>
            <a:r>
              <a:rPr lang="en-US" sz="1200" dirty="0" err="1"/>
              <a:t>Benini</a:t>
            </a:r>
            <a:r>
              <a:rPr lang="en-US" sz="1200" dirty="0"/>
              <a:t>, dan P. </a:t>
            </a:r>
            <a:r>
              <a:rPr lang="en-US" sz="1200" dirty="0" err="1"/>
              <a:t>Poesio</a:t>
            </a:r>
            <a:r>
              <a:rPr lang="en-US" sz="1200" dirty="0"/>
              <a:t>, “Size distribution and Sauter mean diameter of micro bubbles for a Venturi type bubble generator,” Exp. Therm. Fluid Sci., vol. 70, </a:t>
            </a:r>
            <a:r>
              <a:rPr lang="en-US" sz="1200" dirty="0" err="1"/>
              <a:t>hal</a:t>
            </a:r>
            <a:r>
              <a:rPr lang="en-US" sz="1200" dirty="0"/>
              <a:t>. 51–60, 2016, </a:t>
            </a:r>
            <a:r>
              <a:rPr lang="en-US" sz="1200" dirty="0" err="1"/>
              <a:t>doi</a:t>
            </a:r>
            <a:r>
              <a:rPr lang="en-US" sz="1200" dirty="0"/>
              <a:t>: 10.1016/j.expthermflusci.2015.08.014.</a:t>
            </a:r>
          </a:p>
          <a:p>
            <a:pPr marL="236538" indent="-185738" algn="just"/>
            <a:r>
              <a:rPr lang="en-US" sz="1200" dirty="0"/>
              <a:t>[5] D. H. Shin, Y. </a:t>
            </a:r>
            <a:r>
              <a:rPr lang="en-US" sz="1200" dirty="0" err="1"/>
              <a:t>Gim</a:t>
            </a:r>
            <a:r>
              <a:rPr lang="en-US" sz="1200" dirty="0"/>
              <a:t>, D. K. Sohn, dan H. S. Ko, “Development of venturi-tube with spiral-shaped fin for water treatment,” J. Fluids Eng. Trans. ASME, vol. 141, no. 5, </a:t>
            </a:r>
            <a:r>
              <a:rPr lang="en-US" sz="1200" dirty="0" err="1"/>
              <a:t>hal</a:t>
            </a:r>
            <a:r>
              <a:rPr lang="en-US" sz="1200" dirty="0"/>
              <a:t>. 1–9, 2019, </a:t>
            </a:r>
            <a:r>
              <a:rPr lang="en-US" sz="1200" dirty="0" err="1"/>
              <a:t>doi</a:t>
            </a:r>
            <a:r>
              <a:rPr lang="en-US" sz="1200" dirty="0"/>
              <a:t>: 10.1115/1.4042750.</a:t>
            </a:r>
          </a:p>
          <a:p>
            <a:pPr marL="236538" indent="-185738" algn="just"/>
            <a:r>
              <a:rPr lang="en-US" sz="1200" dirty="0"/>
              <a:t>[6] A. I. Majid, F. M. Nugroho, W. E. </a:t>
            </a:r>
            <a:r>
              <a:rPr lang="en-US" sz="1200" dirty="0" err="1"/>
              <a:t>Juwana</a:t>
            </a:r>
            <a:r>
              <a:rPr lang="en-US" sz="1200" dirty="0"/>
              <a:t>, W. </a:t>
            </a:r>
            <a:r>
              <a:rPr lang="en-US" sz="1200" dirty="0" err="1"/>
              <a:t>Budhijanto</a:t>
            </a:r>
            <a:r>
              <a:rPr lang="en-US" sz="1200" dirty="0"/>
              <a:t>, </a:t>
            </a:r>
            <a:r>
              <a:rPr lang="en-US" sz="1200" dirty="0" err="1"/>
              <a:t>Deendarlianto</a:t>
            </a:r>
            <a:r>
              <a:rPr lang="en-US" sz="1200" dirty="0"/>
              <a:t>, dan </a:t>
            </a:r>
            <a:r>
              <a:rPr lang="en-US" sz="1200" dirty="0" err="1"/>
              <a:t>Indarto</a:t>
            </a:r>
            <a:r>
              <a:rPr lang="en-US" sz="1200" dirty="0"/>
              <a:t>, “On the performance of venturi-porous pipe microbubble generator with inlet angle of 20°and outlet angle of 12°,” AIP Conf. Proc., vol. 2001, no. 050009, 2018, </a:t>
            </a:r>
            <a:r>
              <a:rPr lang="en-US" sz="1200" dirty="0" err="1"/>
              <a:t>doi</a:t>
            </a:r>
            <a:r>
              <a:rPr lang="en-US" sz="1200" dirty="0"/>
              <a:t>: 10.1063/1.5050000.</a:t>
            </a:r>
          </a:p>
          <a:p>
            <a:pPr marL="236538" indent="-185738" algn="just"/>
            <a:r>
              <a:rPr lang="en-US" sz="1200" dirty="0"/>
              <a:t>[7] W. E. </a:t>
            </a:r>
            <a:r>
              <a:rPr lang="en-US" sz="1200" dirty="0" err="1"/>
              <a:t>Juwana</a:t>
            </a:r>
            <a:r>
              <a:rPr lang="en-US" sz="1200" dirty="0"/>
              <a:t>, A. </a:t>
            </a:r>
            <a:r>
              <a:rPr lang="en-US" sz="1200" dirty="0" err="1"/>
              <a:t>Widyatama</a:t>
            </a:r>
            <a:r>
              <a:rPr lang="en-US" sz="1200" dirty="0"/>
              <a:t>, O. </a:t>
            </a:r>
            <a:r>
              <a:rPr lang="en-US" sz="1200" dirty="0" err="1"/>
              <a:t>Dinaryanto</a:t>
            </a:r>
            <a:r>
              <a:rPr lang="en-US" sz="1200" dirty="0"/>
              <a:t>, W. </a:t>
            </a:r>
            <a:r>
              <a:rPr lang="en-US" sz="1200" dirty="0" err="1"/>
              <a:t>Budhijanto</a:t>
            </a:r>
            <a:r>
              <a:rPr lang="en-US" sz="1200" dirty="0"/>
              <a:t>, </a:t>
            </a:r>
            <a:r>
              <a:rPr lang="en-US" sz="1200" dirty="0" err="1"/>
              <a:t>Indarto</a:t>
            </a:r>
            <a:r>
              <a:rPr lang="en-US" sz="1200" dirty="0"/>
              <a:t>, dan </a:t>
            </a:r>
            <a:r>
              <a:rPr lang="en-US" sz="1200" dirty="0" err="1"/>
              <a:t>Deendarlianto</a:t>
            </a:r>
            <a:r>
              <a:rPr lang="en-US" sz="1200" dirty="0"/>
              <a:t>, “Hydrodynamic characteristics of the microbubble dissolution in liquid using orifice type microbubble generator,” Chem. Eng. Res. Des., vol. 141, </a:t>
            </a:r>
            <a:r>
              <a:rPr lang="en-US" sz="1200" dirty="0" err="1"/>
              <a:t>hal</a:t>
            </a:r>
            <a:r>
              <a:rPr lang="en-US" sz="1200" dirty="0"/>
              <a:t>. 436–448, 2019, </a:t>
            </a:r>
            <a:r>
              <a:rPr lang="en-US" sz="1200" dirty="0" err="1"/>
              <a:t>doi</a:t>
            </a:r>
            <a:r>
              <a:rPr lang="en-US" sz="1200" dirty="0"/>
              <a:t>: 10.1016/j.cherd.2018.11.017.</a:t>
            </a:r>
          </a:p>
          <a:p>
            <a:pPr marL="236538" indent="-185738" algn="just"/>
            <a:r>
              <a:rPr lang="en-US" sz="1200" dirty="0"/>
              <a:t>[8] M. </a:t>
            </a:r>
            <a:r>
              <a:rPr lang="en-US" sz="1200" dirty="0" err="1"/>
              <a:t>Sadatomi</a:t>
            </a:r>
            <a:r>
              <a:rPr lang="en-US" sz="1200" dirty="0"/>
              <a:t>, A. Kawahara, K. Kano, dan A. </a:t>
            </a:r>
            <a:r>
              <a:rPr lang="en-US" sz="1200" dirty="0" err="1"/>
              <a:t>Ohtomo</a:t>
            </a:r>
            <a:r>
              <a:rPr lang="en-US" sz="1200" dirty="0"/>
              <a:t>, “Performance of a new micro-bubble generator with a spherical body in a flowing water tube,” Exp. Therm. Fluid Sci., vol. 29, no. 5, </a:t>
            </a:r>
            <a:r>
              <a:rPr lang="en-US" sz="1200" dirty="0" err="1"/>
              <a:t>hal</a:t>
            </a:r>
            <a:r>
              <a:rPr lang="en-US" sz="1200" dirty="0"/>
              <a:t>. 615–623, 2005, </a:t>
            </a:r>
            <a:r>
              <a:rPr lang="en-US" sz="1200" dirty="0" err="1"/>
              <a:t>doi</a:t>
            </a:r>
            <a:r>
              <a:rPr lang="en-US" sz="1200" dirty="0"/>
              <a:t>: 10.1016/j.expthermflusci.2004.08.006.</a:t>
            </a:r>
          </a:p>
          <a:p>
            <a:pPr marL="236538" indent="-185738" algn="just"/>
            <a:r>
              <a:rPr lang="en-US" sz="1200" dirty="0"/>
              <a:t>[9] I. </a:t>
            </a:r>
            <a:r>
              <a:rPr lang="en-US" sz="1200" dirty="0" err="1"/>
              <a:t>Levitsky</a:t>
            </a:r>
            <a:r>
              <a:rPr lang="en-US" sz="1200" dirty="0"/>
              <a:t>, D. </a:t>
            </a:r>
            <a:r>
              <a:rPr lang="en-US" sz="1200" dirty="0" err="1"/>
              <a:t>Tavor</a:t>
            </a:r>
            <a:r>
              <a:rPr lang="en-US" sz="1200" dirty="0"/>
              <a:t>, dan V. </a:t>
            </a:r>
            <a:r>
              <a:rPr lang="en-US" sz="1200" dirty="0" err="1"/>
              <a:t>Gitis</a:t>
            </a:r>
            <a:r>
              <a:rPr lang="en-US" sz="1200" dirty="0"/>
              <a:t>, “Micro and nanobubbles in water and wastewater treatment: A state-of-the-art review,” J. Water Process Eng., vol. 47, no. 102688, 2022, </a:t>
            </a:r>
            <a:r>
              <a:rPr lang="en-US" sz="1200" dirty="0" err="1"/>
              <a:t>doi</a:t>
            </a:r>
            <a:r>
              <a:rPr lang="en-US" sz="1200" dirty="0"/>
              <a:t>: 10.1016/j.jwpe.2022.102688.</a:t>
            </a:r>
          </a:p>
          <a:p>
            <a:endParaRPr lang="en-US" sz="1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041175-2880-4896-82E0-5F846EF7AE1E}"/>
              </a:ext>
            </a:extLst>
          </p:cNvPr>
          <p:cNvSpPr/>
          <p:nvPr/>
        </p:nvSpPr>
        <p:spPr>
          <a:xfrm>
            <a:off x="508000" y="1202773"/>
            <a:ext cx="4605867" cy="4740827"/>
          </a:xfrm>
          <a:prstGeom prst="roundRect">
            <a:avLst/>
          </a:prstGeom>
          <a:noFill/>
          <a:ln w="28575">
            <a:solidFill>
              <a:srgbClr val="8A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89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69FC18F-DE1D-4FA9-9A8E-2042E34987F2}" vid="{0C8266A3-84C3-4ADA-825E-2EF4B6E236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1002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Segoe UI Light</vt:lpstr>
      <vt:lpstr>Symbol</vt:lpstr>
      <vt:lpstr>Office Theme</vt:lpstr>
      <vt:lpstr>The Effect of Twisted Baffle on the Microbubble Generator Swirl Ventury Type</vt:lpstr>
      <vt:lpstr>Introduction</vt:lpstr>
      <vt:lpstr>Sistem Experimental Apparatus</vt:lpstr>
      <vt:lpstr>Results and Discussion</vt:lpstr>
      <vt:lpstr>Bubble Size Distribution</vt:lpstr>
      <vt:lpstr>Pressure Drop</vt:lpstr>
      <vt:lpstr>Hydraulic Power</vt:lpstr>
      <vt:lpstr>Bubble Generating Efficiency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Fatma Roshanti</cp:lastModifiedBy>
  <cp:revision>128</cp:revision>
  <dcterms:created xsi:type="dcterms:W3CDTF">2018-09-20T06:18:13Z</dcterms:created>
  <dcterms:modified xsi:type="dcterms:W3CDTF">2023-04-12T16:16:27Z</dcterms:modified>
</cp:coreProperties>
</file>