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5764-5766-465A-AFB9-6CE23A87011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DE25-E7CD-47F2-A937-FBFA6318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5764-5766-465A-AFB9-6CE23A87011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DE25-E7CD-47F2-A937-FBFA6318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7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5764-5766-465A-AFB9-6CE23A87011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DE25-E7CD-47F2-A937-FBFA6318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6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5764-5766-465A-AFB9-6CE23A87011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DE25-E7CD-47F2-A937-FBFA6318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0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5764-5766-465A-AFB9-6CE23A87011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DE25-E7CD-47F2-A937-FBFA6318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5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5764-5766-465A-AFB9-6CE23A87011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DE25-E7CD-47F2-A937-FBFA6318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5764-5766-465A-AFB9-6CE23A87011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DE25-E7CD-47F2-A937-FBFA6318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2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5764-5766-465A-AFB9-6CE23A87011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DE25-E7CD-47F2-A937-FBFA6318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7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5764-5766-465A-AFB9-6CE23A87011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DE25-E7CD-47F2-A937-FBFA6318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8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5764-5766-465A-AFB9-6CE23A87011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DE25-E7CD-47F2-A937-FBFA6318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3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5764-5766-465A-AFB9-6CE23A87011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DE25-E7CD-47F2-A937-FBFA6318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6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55764-5766-465A-AFB9-6CE23A87011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2DE25-E7CD-47F2-A937-FBFA6318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3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10212371" cy="23876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</a:rPr>
              <a:t>A comparative study of the effects of </a:t>
            </a:r>
            <a:r>
              <a:rPr lang="en-US" sz="4000" b="1" i="1" dirty="0">
                <a:latin typeface="+mn-lt"/>
              </a:rPr>
              <a:t>Jatropha multifida</a:t>
            </a:r>
            <a:r>
              <a:rPr lang="en-US" sz="4000" b="1" dirty="0">
                <a:latin typeface="+mn-lt"/>
              </a:rPr>
              <a:t> and </a:t>
            </a:r>
            <a:r>
              <a:rPr lang="en-US" sz="4000" b="1" i="1" dirty="0" smtClean="0">
                <a:latin typeface="+mn-lt"/>
              </a:rPr>
              <a:t>Euphorbia </a:t>
            </a:r>
            <a:r>
              <a:rPr lang="en-US" sz="4000" b="1" i="1" dirty="0">
                <a:latin typeface="+mn-lt"/>
              </a:rPr>
              <a:t>hirta</a:t>
            </a:r>
            <a:r>
              <a:rPr lang="en-US" sz="4000" b="1" dirty="0">
                <a:latin typeface="+mn-lt"/>
              </a:rPr>
              <a:t>, and their mixture on pathogenic growth rate 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err="1"/>
              <a:t>Ekangu</a:t>
            </a:r>
            <a:r>
              <a:rPr lang="en-US" sz="3600" dirty="0"/>
              <a:t> </a:t>
            </a:r>
            <a:r>
              <a:rPr lang="en-US" sz="3600" dirty="0" smtClean="0"/>
              <a:t>Gerald, </a:t>
            </a:r>
            <a:r>
              <a:rPr lang="en-US" sz="3600" dirty="0" err="1"/>
              <a:t>Opio</a:t>
            </a:r>
            <a:r>
              <a:rPr lang="en-US" sz="3600" dirty="0"/>
              <a:t> </a:t>
            </a:r>
            <a:r>
              <a:rPr lang="en-US" sz="3600" dirty="0" smtClean="0"/>
              <a:t>Alfonse</a:t>
            </a:r>
          </a:p>
          <a:p>
            <a:endParaRPr lang="en-US" sz="3600" b="1" dirty="0" smtClean="0"/>
          </a:p>
          <a:p>
            <a:r>
              <a:rPr lang="en-US" dirty="0" err="1" smtClean="0"/>
              <a:t>Gulu</a:t>
            </a:r>
            <a:r>
              <a:rPr lang="en-US" dirty="0" smtClean="0"/>
              <a:t> University, Faculty of Science, Department of Biology, </a:t>
            </a:r>
          </a:p>
          <a:p>
            <a:r>
              <a:rPr lang="en-US" dirty="0" smtClean="0"/>
              <a:t>P. O. Box 166, Gulu-Uganda.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9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6791"/>
            <a:ext cx="10515600" cy="65229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   				</a:t>
            </a:r>
            <a:r>
              <a:rPr lang="en-US" sz="3600" b="1" dirty="0" smtClean="0">
                <a:latin typeface="+mn-lt"/>
                <a:cs typeface="Times New Roman" panose="02020603050405020304" pitchFamily="18" charset="0"/>
              </a:rPr>
              <a:t>RESULTS</a:t>
            </a:r>
            <a:endParaRPr lang="en-US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" y="1084217"/>
            <a:ext cx="11416937" cy="557784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Mean ± </a:t>
            </a:r>
            <a:r>
              <a:rPr lang="en-US" sz="2400" dirty="0"/>
              <a:t>standard deviations of zones of inhibition of aqueous extracts of </a:t>
            </a:r>
            <a:r>
              <a:rPr lang="en-US" sz="2400" i="1" dirty="0"/>
              <a:t>Euphorbia hirta,</a:t>
            </a:r>
            <a:r>
              <a:rPr lang="en-US" sz="2400" dirty="0"/>
              <a:t> </a:t>
            </a:r>
            <a:r>
              <a:rPr lang="en-US" sz="2400" i="1" dirty="0"/>
              <a:t>Jatropha multifida</a:t>
            </a:r>
            <a:r>
              <a:rPr lang="en-US" sz="2400" dirty="0"/>
              <a:t> and their mixture against the growth of </a:t>
            </a:r>
            <a:r>
              <a:rPr lang="en-US" sz="2400" i="1" dirty="0"/>
              <a:t>E coli </a:t>
            </a:r>
            <a:r>
              <a:rPr lang="en-US" sz="2400" dirty="0"/>
              <a:t>measured after two days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The </a:t>
            </a:r>
            <a:r>
              <a:rPr lang="en-US" sz="2600" dirty="0"/>
              <a:t>mixture of the plant extracts showed highest zone of inhibition of </a:t>
            </a:r>
            <a:r>
              <a:rPr lang="en-US" sz="2600" i="1" dirty="0" smtClean="0"/>
              <a:t>E</a:t>
            </a:r>
            <a:r>
              <a:rPr lang="en-US" sz="2600" i="1" dirty="0"/>
              <a:t>. </a:t>
            </a:r>
            <a:r>
              <a:rPr lang="en-US" sz="2600" i="1" dirty="0" smtClean="0"/>
              <a:t>coli</a:t>
            </a:r>
            <a:r>
              <a:rPr lang="en-US" dirty="0" smtClean="0"/>
              <a:t> </a:t>
            </a:r>
            <a:r>
              <a:rPr lang="en-US" dirty="0"/>
              <a:t>g</a:t>
            </a:r>
            <a:r>
              <a:rPr lang="en-US" dirty="0" smtClean="0"/>
              <a:t>rowth.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26250"/>
              </p:ext>
            </p:extLst>
          </p:nvPr>
        </p:nvGraphicFramePr>
        <p:xfrm>
          <a:off x="1306286" y="2312125"/>
          <a:ext cx="8621485" cy="30806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47380">
                  <a:extLst>
                    <a:ext uri="{9D8B030D-6E8A-4147-A177-3AD203B41FA5}">
                      <a16:colId xmlns:a16="http://schemas.microsoft.com/office/drawing/2014/main" val="1535075280"/>
                    </a:ext>
                  </a:extLst>
                </a:gridCol>
                <a:gridCol w="1752494">
                  <a:extLst>
                    <a:ext uri="{9D8B030D-6E8A-4147-A177-3AD203B41FA5}">
                      <a16:colId xmlns:a16="http://schemas.microsoft.com/office/drawing/2014/main" val="2292767044"/>
                    </a:ext>
                  </a:extLst>
                </a:gridCol>
                <a:gridCol w="2033569">
                  <a:extLst>
                    <a:ext uri="{9D8B030D-6E8A-4147-A177-3AD203B41FA5}">
                      <a16:colId xmlns:a16="http://schemas.microsoft.com/office/drawing/2014/main" val="4267798535"/>
                    </a:ext>
                  </a:extLst>
                </a:gridCol>
                <a:gridCol w="3188042">
                  <a:extLst>
                    <a:ext uri="{9D8B030D-6E8A-4147-A177-3AD203B41FA5}">
                      <a16:colId xmlns:a16="http://schemas.microsoft.com/office/drawing/2014/main" val="4122770067"/>
                    </a:ext>
                  </a:extLst>
                </a:gridCol>
              </a:tblGrid>
              <a:tr h="4843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Treatment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258398"/>
                  </a:ext>
                </a:extLst>
              </a:tr>
              <a:tr h="13718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Euphorbia hirta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(mm)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Jatropha multifida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(mm)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Mixture (Euphorbia hirta + Jatropha multifida)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(mm)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6012724"/>
                  </a:ext>
                </a:extLst>
              </a:tr>
              <a:tr h="7868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Mean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19.7 ± 1.8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10.8 ± 1.9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27.8 ± 1.7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158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29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623"/>
            <a:ext cx="10515600" cy="53621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		DISCUSSIONS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3" y="992776"/>
            <a:ext cx="11691256" cy="577378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700" dirty="0" smtClean="0"/>
              <a:t>Extracts </a:t>
            </a:r>
            <a:r>
              <a:rPr lang="en-US" sz="2700" dirty="0"/>
              <a:t>of </a:t>
            </a:r>
            <a:r>
              <a:rPr lang="en-US" sz="2700" i="1" dirty="0"/>
              <a:t>Euphorbia </a:t>
            </a:r>
            <a:r>
              <a:rPr lang="en-US" sz="2700" i="1" dirty="0" smtClean="0"/>
              <a:t>hirta</a:t>
            </a:r>
            <a:r>
              <a:rPr lang="en-US" sz="2700" dirty="0" smtClean="0"/>
              <a:t> </a:t>
            </a:r>
            <a:r>
              <a:rPr lang="en-US" sz="2700" dirty="0"/>
              <a:t>contain bioactive components with antibacterial </a:t>
            </a:r>
            <a:r>
              <a:rPr lang="en-US" sz="2700" dirty="0" smtClean="0"/>
              <a:t>activities which include Tannins</a:t>
            </a:r>
            <a:r>
              <a:rPr lang="en-US" sz="2700" dirty="0"/>
              <a:t>, Flavonoids, Alkaloids and Cardiac </a:t>
            </a:r>
            <a:r>
              <a:rPr lang="en-US" sz="2700" dirty="0" smtClean="0"/>
              <a:t>glycosides</a:t>
            </a:r>
            <a:r>
              <a:rPr lang="en-US" sz="2700" dirty="0"/>
              <a:t> </a:t>
            </a:r>
            <a:r>
              <a:rPr lang="en-US" sz="2700" dirty="0" smtClean="0"/>
              <a:t>(Jenifer, </a:t>
            </a:r>
            <a:r>
              <a:rPr lang="en-US" sz="2700" dirty="0"/>
              <a:t>2014). </a:t>
            </a:r>
            <a:endParaRPr lang="en-US" sz="27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700" dirty="0" smtClean="0"/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300" dirty="0" smtClean="0"/>
              <a:t>These components have effects on </a:t>
            </a:r>
            <a:r>
              <a:rPr lang="en-US" sz="2300" dirty="0"/>
              <a:t>the cell membrane of bacteria or </a:t>
            </a:r>
            <a:r>
              <a:rPr lang="en-US" sz="2300" dirty="0" smtClean="0"/>
              <a:t>form </a:t>
            </a:r>
            <a:r>
              <a:rPr lang="en-US" sz="2300" dirty="0"/>
              <a:t>complexion of metal </a:t>
            </a:r>
            <a:r>
              <a:rPr lang="en-US" sz="2300" dirty="0" smtClean="0"/>
              <a:t>ions </a:t>
            </a:r>
            <a:r>
              <a:rPr lang="en-US" sz="2300" dirty="0" smtClean="0"/>
              <a:t>(</a:t>
            </a:r>
            <a:r>
              <a:rPr lang="en-US" sz="2300" dirty="0" err="1" smtClean="0"/>
              <a:t>Anani</a:t>
            </a:r>
            <a:r>
              <a:rPr lang="en-US" sz="2300" dirty="0" smtClean="0"/>
              <a:t> et </a:t>
            </a:r>
            <a:r>
              <a:rPr lang="en-US" sz="2300" dirty="0"/>
              <a:t>al, </a:t>
            </a:r>
            <a:r>
              <a:rPr lang="en-US" sz="2300" dirty="0" smtClean="0"/>
              <a:t>2016).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3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flavonoid results in </a:t>
            </a:r>
            <a:r>
              <a:rPr lang="en-US" dirty="0" err="1"/>
              <a:t>lysis</a:t>
            </a:r>
            <a:r>
              <a:rPr lang="en-US" dirty="0"/>
              <a:t> of the membrane and cell </a:t>
            </a:r>
            <a:r>
              <a:rPr lang="en-US" dirty="0" smtClean="0"/>
              <a:t>death.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Extracts of </a:t>
            </a:r>
            <a:r>
              <a:rPr lang="en-US" i="1" dirty="0"/>
              <a:t>J. </a:t>
            </a:r>
            <a:r>
              <a:rPr lang="en-US" i="1" dirty="0" err="1"/>
              <a:t>multifida</a:t>
            </a:r>
            <a:r>
              <a:rPr lang="en-US" i="1" dirty="0"/>
              <a:t> </a:t>
            </a:r>
            <a:r>
              <a:rPr lang="en-US" dirty="0"/>
              <a:t>contains alkaloids, phenols, steroids and tannins and lack </a:t>
            </a:r>
            <a:r>
              <a:rPr lang="en-US" dirty="0" err="1"/>
              <a:t>coumarins</a:t>
            </a:r>
            <a:r>
              <a:rPr lang="en-US" dirty="0"/>
              <a:t>, flavonoids and </a:t>
            </a:r>
            <a:r>
              <a:rPr lang="en-US" dirty="0" err="1" smtClean="0"/>
              <a:t>saponins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Rampadarath</a:t>
            </a:r>
            <a:r>
              <a:rPr lang="en-US" dirty="0"/>
              <a:t> et al, 2014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i="1" dirty="0"/>
              <a:t>E. coli</a:t>
            </a:r>
            <a:r>
              <a:rPr lang="en-US" dirty="0"/>
              <a:t> is a Gram negative bacteria with the cell wall made up of peptidoglycan containing lipopolysaccharides and lipoproteins which act as a permeability barrier to large molecules and hydrophobic molecules </a:t>
            </a:r>
            <a:r>
              <a:rPr lang="en-US" sz="2600" dirty="0"/>
              <a:t>(</a:t>
            </a:r>
            <a:r>
              <a:rPr lang="en-US" sz="2600" dirty="0" smtClean="0"/>
              <a:t>Anne, 2016</a:t>
            </a:r>
            <a:r>
              <a:rPr lang="en-US" sz="2600" dirty="0"/>
              <a:t>).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3343283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365760"/>
            <a:ext cx="11403874" cy="6309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The mixture of the plants’ extracts </a:t>
            </a:r>
            <a:r>
              <a:rPr lang="en-US" dirty="0"/>
              <a:t>contain </a:t>
            </a:r>
            <a:r>
              <a:rPr lang="en-US" dirty="0" smtClean="0"/>
              <a:t>higher concentration of the bioactive components and activity on the membrane complexion.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Thus the increased cell lysis and death.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sz="3200" b="1" dirty="0" smtClean="0"/>
              <a:t>Conclusion</a:t>
            </a:r>
            <a:endParaRPr lang="en-US" sz="3200" b="1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/>
              <a:t>The mixture of the two plants (</a:t>
            </a:r>
            <a:r>
              <a:rPr lang="en-US" i="1" dirty="0" err="1" smtClean="0"/>
              <a:t>Jatropha</a:t>
            </a:r>
            <a:r>
              <a:rPr lang="en-US" i="1" dirty="0" smtClean="0"/>
              <a:t> </a:t>
            </a:r>
            <a:r>
              <a:rPr lang="en-US" i="1" dirty="0" err="1"/>
              <a:t>multifida</a:t>
            </a:r>
            <a:r>
              <a:rPr lang="en-US" dirty="0"/>
              <a:t> and </a:t>
            </a:r>
            <a:r>
              <a:rPr lang="en-US" i="1" dirty="0"/>
              <a:t>Euphorbia </a:t>
            </a:r>
            <a:r>
              <a:rPr lang="en-US" i="1" dirty="0" err="1" smtClean="0"/>
              <a:t>hirta</a:t>
            </a:r>
            <a:r>
              <a:rPr lang="en-US" dirty="0" smtClean="0"/>
              <a:t>) extract is a </a:t>
            </a:r>
            <a:r>
              <a:rPr lang="en-US" dirty="0"/>
              <a:t>better </a:t>
            </a:r>
            <a:r>
              <a:rPr lang="en-US" dirty="0" smtClean="0"/>
              <a:t>option for pathogenic growth inhibition.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sz="3200" b="1" dirty="0" smtClean="0"/>
              <a:t>Recommendation</a:t>
            </a:r>
            <a:endParaRPr lang="en-US" sz="3200" b="1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 We suggest further exploration of the microbial activity of the mixture of </a:t>
            </a:r>
            <a:r>
              <a:rPr lang="en-US" i="1" dirty="0" err="1"/>
              <a:t>Jatropha</a:t>
            </a:r>
            <a:r>
              <a:rPr lang="en-US" i="1" dirty="0"/>
              <a:t> </a:t>
            </a:r>
            <a:r>
              <a:rPr lang="en-US" i="1" dirty="0" err="1"/>
              <a:t>multifida</a:t>
            </a:r>
            <a:r>
              <a:rPr lang="en-US" dirty="0"/>
              <a:t> and </a:t>
            </a:r>
            <a:r>
              <a:rPr lang="en-US" i="1" dirty="0"/>
              <a:t>Euphorbia </a:t>
            </a:r>
            <a:r>
              <a:rPr lang="en-US" i="1" dirty="0" err="1"/>
              <a:t>hirta</a:t>
            </a:r>
            <a:r>
              <a:rPr lang="en-US" dirty="0"/>
              <a:t> using different solvents </a:t>
            </a:r>
            <a:r>
              <a:rPr lang="en-US" dirty="0" smtClean="0"/>
              <a:t>to </a:t>
            </a:r>
            <a:r>
              <a:rPr lang="en-US" dirty="0"/>
              <a:t>determine the adequate concentration of the mixture of the two plant </a:t>
            </a:r>
            <a:r>
              <a:rPr lang="en-US" dirty="0" smtClean="0"/>
              <a:t>extracts. </a:t>
            </a:r>
          </a:p>
        </p:txBody>
      </p:sp>
    </p:spTree>
    <p:extLst>
      <p:ext uri="{BB962C8B-B14F-4D97-AF65-F5344CB8AC3E}">
        <p14:creationId xmlns:p14="http://schemas.microsoft.com/office/powerpoint/2010/main" val="37887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0" lvl="7" indent="0" algn="just">
              <a:buNone/>
            </a:pPr>
            <a:endParaRPr lang="en-US" sz="3200" b="1" dirty="0" smtClean="0"/>
          </a:p>
          <a:p>
            <a:pPr marL="3200400" lvl="7" indent="0" algn="just">
              <a:buNone/>
            </a:pPr>
            <a:endParaRPr lang="en-US" sz="3200" b="1" dirty="0"/>
          </a:p>
          <a:p>
            <a:pPr marL="3200400" lvl="7" indent="0" algn="just">
              <a:buNone/>
            </a:pPr>
            <a:endParaRPr lang="en-US" sz="3200" b="1" dirty="0" smtClean="0"/>
          </a:p>
          <a:p>
            <a:pPr marL="3200400" lvl="7" indent="0" algn="just">
              <a:buNone/>
            </a:pPr>
            <a:r>
              <a:rPr lang="en-US" sz="3200" b="1" dirty="0" smtClean="0"/>
              <a:t>THANK YOU FOR LISTENING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7932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898" y="143057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Introduction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70" y="1031966"/>
            <a:ext cx="11612880" cy="5695405"/>
          </a:xfrm>
        </p:spPr>
        <p:txBody>
          <a:bodyPr>
            <a:normAutofit fontScale="92500"/>
          </a:bodyPr>
          <a:lstStyle/>
          <a:p>
            <a:pPr marL="6858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Plants are a </a:t>
            </a:r>
            <a:r>
              <a:rPr lang="en-US" dirty="0"/>
              <a:t>source of </a:t>
            </a:r>
            <a:r>
              <a:rPr lang="en-US" dirty="0" smtClean="0"/>
              <a:t>vast </a:t>
            </a:r>
            <a:r>
              <a:rPr lang="en-US" dirty="0"/>
              <a:t>array of natural products that have been exploited as medicaments for a variety of disease </a:t>
            </a:r>
            <a:r>
              <a:rPr lang="en-US" dirty="0" smtClean="0"/>
              <a:t>conditions.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Bioactive  compounds.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Much </a:t>
            </a:r>
            <a:r>
              <a:rPr lang="en-US" dirty="0"/>
              <a:t>recent attention has been made to extracting the biologically active compounds which are isolated from plants. </a:t>
            </a:r>
            <a:endParaRPr lang="en-US" dirty="0" smtClean="0"/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11430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Effective </a:t>
            </a:r>
            <a:r>
              <a:rPr lang="en-US" dirty="0"/>
              <a:t>life span of any antibiotic has become </a:t>
            </a:r>
            <a:r>
              <a:rPr lang="en-US" dirty="0" smtClean="0"/>
              <a:t>limited.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11430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This is a growing </a:t>
            </a:r>
            <a:r>
              <a:rPr lang="en-US" dirty="0"/>
              <a:t>threat to public health due to uncontrolled use and abuse of </a:t>
            </a:r>
            <a:r>
              <a:rPr lang="en-US" dirty="0" smtClean="0"/>
              <a:t>antibiotics. 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Medicinal plants possess both potential antimicrobial crude drugs as well as a source of natural compounds that act as new anti-infective agents in the future. </a:t>
            </a:r>
          </a:p>
        </p:txBody>
      </p:sp>
    </p:spTree>
    <p:extLst>
      <p:ext uri="{BB962C8B-B14F-4D97-AF65-F5344CB8AC3E}">
        <p14:creationId xmlns:p14="http://schemas.microsoft.com/office/powerpoint/2010/main" val="1338100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6" y="300446"/>
            <a:ext cx="11717384" cy="6426925"/>
          </a:xfrm>
        </p:spPr>
        <p:txBody>
          <a:bodyPr>
            <a:normAutofit/>
          </a:bodyPr>
          <a:lstStyle/>
          <a:p>
            <a:pPr marL="6858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i="1" dirty="0"/>
              <a:t>Escherichia coli (E. coli) </a:t>
            </a:r>
            <a:r>
              <a:rPr lang="en-US" dirty="0"/>
              <a:t>is a bacterium found in the gut of humans and warm-blooded animals. </a:t>
            </a:r>
            <a:endParaRPr lang="en-US" dirty="0" smtClean="0"/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11430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i="1" dirty="0" smtClean="0"/>
              <a:t>E. coli </a:t>
            </a:r>
            <a:r>
              <a:rPr lang="en-US" dirty="0" smtClean="0"/>
              <a:t>is also an indicator of the presence of pathogenic bacteria.</a:t>
            </a:r>
            <a:endParaRPr lang="en-US" dirty="0"/>
          </a:p>
          <a:p>
            <a:pPr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This study </a:t>
            </a:r>
            <a:r>
              <a:rPr lang="en-US" sz="2800" dirty="0" smtClean="0"/>
              <a:t>assessed </a:t>
            </a:r>
            <a:r>
              <a:rPr lang="en-US" sz="2800" dirty="0"/>
              <a:t>the effectiveness of the different plant </a:t>
            </a:r>
            <a:r>
              <a:rPr lang="en-US" sz="2800" dirty="0" smtClean="0"/>
              <a:t>herbs (</a:t>
            </a:r>
            <a:r>
              <a:rPr lang="en-US" sz="2800" i="1" dirty="0"/>
              <a:t>Euphorbia </a:t>
            </a:r>
            <a:r>
              <a:rPr lang="en-US" sz="2800" i="1" dirty="0" smtClean="0"/>
              <a:t>hirta </a:t>
            </a:r>
            <a:r>
              <a:rPr lang="en-US" sz="2800" dirty="0" smtClean="0"/>
              <a:t>and  </a:t>
            </a:r>
            <a:r>
              <a:rPr lang="en-US" sz="2800" i="1" dirty="0"/>
              <a:t>Jatropha </a:t>
            </a:r>
            <a:r>
              <a:rPr lang="en-US" sz="2800" i="1" dirty="0" smtClean="0"/>
              <a:t>multifida</a:t>
            </a:r>
            <a:r>
              <a:rPr lang="en-US" sz="2800" dirty="0" smtClean="0"/>
              <a:t>) and </a:t>
            </a:r>
            <a:r>
              <a:rPr lang="en-US" sz="2800" dirty="0"/>
              <a:t>their mixture on the growth inhibition of pathogenic bacteria. </a:t>
            </a:r>
            <a:endParaRPr lang="en-US" sz="2800" dirty="0" smtClean="0"/>
          </a:p>
          <a:p>
            <a:pPr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286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 smtClean="0"/>
              <a:t>	</a:t>
            </a:r>
            <a:r>
              <a:rPr lang="en-US" sz="2000" i="1" dirty="0" smtClean="0"/>
              <a:t>Euphorbia hirta</a:t>
            </a:r>
            <a:r>
              <a:rPr lang="en-US" sz="2800" i="1" dirty="0" smtClean="0"/>
              <a:t>				</a:t>
            </a:r>
            <a:r>
              <a:rPr lang="en-US" sz="2800" i="1" dirty="0"/>
              <a:t> </a:t>
            </a:r>
            <a:r>
              <a:rPr lang="en-US" sz="2800" i="1" dirty="0" smtClean="0"/>
              <a:t>		</a:t>
            </a:r>
            <a:r>
              <a:rPr lang="en-US" sz="2000" i="1" dirty="0" err="1" smtClean="0"/>
              <a:t>Jatropha</a:t>
            </a:r>
            <a:r>
              <a:rPr lang="en-US" sz="2000" i="1" dirty="0" smtClean="0"/>
              <a:t> </a:t>
            </a:r>
            <a:r>
              <a:rPr lang="en-US" sz="2000" i="1" dirty="0"/>
              <a:t>multifida</a:t>
            </a:r>
            <a:endParaRPr lang="en-US" sz="2000" dirty="0"/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						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4" y="4529281"/>
            <a:ext cx="2586694" cy="1725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075" y="4529281"/>
            <a:ext cx="2381166" cy="183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2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6" y="300446"/>
            <a:ext cx="11717384" cy="6426925"/>
          </a:xfrm>
        </p:spPr>
        <p:txBody>
          <a:bodyPr>
            <a:normAutofit/>
          </a:bodyPr>
          <a:lstStyle/>
          <a:p>
            <a:pPr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The herbal potency </a:t>
            </a:r>
            <a:r>
              <a:rPr lang="en-US" sz="2800" dirty="0"/>
              <a:t>in treating pathogenic bacterial infections, if used appropriately </a:t>
            </a:r>
            <a:r>
              <a:rPr lang="en-US" sz="2800" dirty="0" smtClean="0"/>
              <a:t>would;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Solve </a:t>
            </a:r>
            <a:r>
              <a:rPr lang="en-US" sz="2400" dirty="0"/>
              <a:t>the global multi-drug resistance created by the overuse of </a:t>
            </a:r>
            <a:r>
              <a:rPr lang="en-US" sz="2400" dirty="0" smtClean="0"/>
              <a:t>antibiotics.</a:t>
            </a: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Benefit </a:t>
            </a:r>
            <a:r>
              <a:rPr lang="en-US" sz="2400" dirty="0"/>
              <a:t>low income communities due to the high costs of antibiotics, </a:t>
            </a:r>
            <a:r>
              <a:rPr lang="en-US" sz="2400" dirty="0" smtClean="0"/>
              <a:t>since the herbs are readily available.</a:t>
            </a:r>
          </a:p>
          <a:p>
            <a:pPr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389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309"/>
            <a:ext cx="10515600" cy="5623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Materials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5" y="1045029"/>
            <a:ext cx="11625943" cy="513193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/>
              <a:t>Study area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 smtClean="0"/>
              <a:t>The research was conducted at Gulu University in the Multifunctional Laboratory.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Because a </a:t>
            </a:r>
            <a:r>
              <a:rPr lang="en-US" sz="2200" dirty="0"/>
              <a:t>study in Gulu Regional Referral hospital reveals relatively </a:t>
            </a:r>
            <a:r>
              <a:rPr lang="en-US" sz="2200" dirty="0" smtClean="0"/>
              <a:t>high frequencies </a:t>
            </a:r>
            <a:r>
              <a:rPr lang="en-US" sz="2200" dirty="0"/>
              <a:t>of resistance to most </a:t>
            </a:r>
            <a:r>
              <a:rPr lang="en-US" sz="2200" dirty="0" smtClean="0"/>
              <a:t>antibiotics.</a:t>
            </a:r>
            <a:r>
              <a:rPr lang="en-US" dirty="0"/>
              <a:t> </a:t>
            </a:r>
            <a:r>
              <a:rPr lang="en-US" sz="2200" dirty="0"/>
              <a:t>(</a:t>
            </a:r>
            <a:r>
              <a:rPr lang="en-US" sz="2200" dirty="0" err="1"/>
              <a:t>Odongo</a:t>
            </a:r>
            <a:r>
              <a:rPr lang="en-US" sz="2200" dirty="0"/>
              <a:t> et al, 2013</a:t>
            </a:r>
            <a:r>
              <a:rPr lang="en-US" sz="2200" dirty="0" smtClean="0"/>
              <a:t>).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6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/>
              <a:t>Collection </a:t>
            </a:r>
            <a:r>
              <a:rPr lang="en-US" b="1" dirty="0"/>
              <a:t>of </a:t>
            </a:r>
            <a:r>
              <a:rPr lang="en-US" b="1" dirty="0" smtClean="0"/>
              <a:t>plants </a:t>
            </a:r>
            <a:r>
              <a:rPr lang="en-US" b="1" dirty="0"/>
              <a:t>and </a:t>
            </a:r>
            <a:r>
              <a:rPr lang="en-US" b="1" i="1" dirty="0"/>
              <a:t>E. coli</a:t>
            </a:r>
            <a:r>
              <a:rPr lang="en-US" b="1" dirty="0"/>
              <a:t> </a:t>
            </a:r>
            <a:r>
              <a:rPr lang="en-US" b="1" dirty="0" smtClean="0"/>
              <a:t>samples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The </a:t>
            </a:r>
            <a:r>
              <a:rPr lang="en-US" sz="2600" dirty="0" smtClean="0"/>
              <a:t>fresh</a:t>
            </a:r>
            <a:r>
              <a:rPr lang="en-US" sz="2600" b="1" dirty="0" smtClean="0"/>
              <a:t> </a:t>
            </a:r>
            <a:r>
              <a:rPr lang="en-US" sz="2600" dirty="0" smtClean="0"/>
              <a:t>parts </a:t>
            </a:r>
            <a:r>
              <a:rPr lang="en-US" sz="2600" dirty="0"/>
              <a:t>of </a:t>
            </a:r>
            <a:r>
              <a:rPr lang="en-US" sz="2600" i="1" dirty="0"/>
              <a:t>Jatropha multifida</a:t>
            </a:r>
            <a:r>
              <a:rPr lang="en-US" sz="2600" dirty="0"/>
              <a:t> and </a:t>
            </a:r>
            <a:r>
              <a:rPr lang="en-US" sz="2600" i="1" dirty="0"/>
              <a:t>Euphorbia </a:t>
            </a:r>
            <a:r>
              <a:rPr lang="en-US" sz="2600" i="1" dirty="0" err="1" smtClean="0"/>
              <a:t>hirta</a:t>
            </a:r>
            <a:r>
              <a:rPr lang="en-US" sz="2600" dirty="0" smtClean="0"/>
              <a:t> were collected from </a:t>
            </a:r>
            <a:r>
              <a:rPr lang="en-US" sz="2600" dirty="0"/>
              <a:t>around the surroundings </a:t>
            </a:r>
            <a:r>
              <a:rPr lang="en-US" sz="2600" dirty="0" smtClean="0"/>
              <a:t>of </a:t>
            </a:r>
            <a:r>
              <a:rPr lang="en-US" sz="2600" dirty="0" err="1" smtClean="0"/>
              <a:t>Gulu</a:t>
            </a:r>
            <a:r>
              <a:rPr lang="en-US" sz="2600" dirty="0" smtClean="0"/>
              <a:t> University.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 smtClean="0"/>
              <a:t>Pure isolates </a:t>
            </a:r>
            <a:r>
              <a:rPr lang="en-US" sz="2600" dirty="0"/>
              <a:t>of </a:t>
            </a:r>
            <a:r>
              <a:rPr lang="en-US" sz="2600" i="1" dirty="0"/>
              <a:t>E. coli</a:t>
            </a:r>
            <a:r>
              <a:rPr lang="en-US" sz="2600" dirty="0"/>
              <a:t> bacteria </a:t>
            </a:r>
            <a:r>
              <a:rPr lang="en-US" sz="2600" dirty="0" smtClean="0"/>
              <a:t>were obtained </a:t>
            </a:r>
            <a:r>
              <a:rPr lang="en-US" sz="2600" dirty="0"/>
              <a:t>from patients diagnosed with gastro-intestinal </a:t>
            </a:r>
            <a:r>
              <a:rPr lang="en-US" sz="2600" dirty="0" smtClean="0"/>
              <a:t>infections from hospital.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365126"/>
            <a:ext cx="11625943" cy="562338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+mn-lt"/>
                <a:ea typeface="+mn-ea"/>
                <a:cs typeface="+mn-cs"/>
              </a:rPr>
              <a:t>Preparation </a:t>
            </a:r>
            <a:r>
              <a:rPr lang="en-US" sz="3100" b="1" dirty="0">
                <a:latin typeface="+mn-lt"/>
                <a:ea typeface="+mn-ea"/>
                <a:cs typeface="+mn-cs"/>
              </a:rPr>
              <a:t>of crude extracts of </a:t>
            </a:r>
            <a:r>
              <a:rPr lang="en-US" sz="3100" b="1" i="1" dirty="0">
                <a:latin typeface="+mn-lt"/>
                <a:ea typeface="+mn-ea"/>
                <a:cs typeface="+mn-cs"/>
              </a:rPr>
              <a:t>Euphorbia hirta</a:t>
            </a:r>
            <a:r>
              <a:rPr lang="en-US" sz="3100" b="1" dirty="0">
                <a:latin typeface="+mn-lt"/>
                <a:ea typeface="+mn-ea"/>
                <a:cs typeface="+mn-cs"/>
              </a:rPr>
              <a:t> and </a:t>
            </a:r>
            <a:r>
              <a:rPr lang="en-US" sz="3100" b="1" i="1" dirty="0" err="1">
                <a:latin typeface="+mn-lt"/>
                <a:ea typeface="+mn-ea"/>
                <a:cs typeface="+mn-cs"/>
              </a:rPr>
              <a:t>Jatropha</a:t>
            </a:r>
            <a:r>
              <a:rPr lang="en-US" sz="3100" b="1" i="1" dirty="0">
                <a:latin typeface="+mn-lt"/>
                <a:ea typeface="+mn-ea"/>
                <a:cs typeface="+mn-cs"/>
              </a:rPr>
              <a:t> </a:t>
            </a:r>
            <a:r>
              <a:rPr lang="en-US" sz="3100" b="1" i="1" dirty="0" err="1" smtClean="0">
                <a:latin typeface="+mn-lt"/>
                <a:ea typeface="+mn-ea"/>
                <a:cs typeface="+mn-cs"/>
              </a:rPr>
              <a:t>multifida</a:t>
            </a:r>
            <a:r>
              <a:rPr lang="en-US" sz="3100" b="1" dirty="0">
                <a:latin typeface="+mn-lt"/>
                <a:ea typeface="+mn-ea"/>
                <a:cs typeface="+mn-cs"/>
              </a:rPr>
              <a:t/>
            </a:r>
            <a:br>
              <a:rPr lang="en-US" sz="3100" b="1" dirty="0">
                <a:latin typeface="+mn-lt"/>
                <a:ea typeface="+mn-ea"/>
                <a:cs typeface="+mn-cs"/>
              </a:rPr>
            </a:br>
            <a:endParaRPr lang="en-US" sz="31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927464"/>
            <a:ext cx="11092543" cy="52494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 smtClean="0"/>
              <a:t>Plants </a:t>
            </a:r>
            <a:r>
              <a:rPr lang="en-US" sz="2600" dirty="0"/>
              <a:t>parts were </a:t>
            </a:r>
            <a:r>
              <a:rPr lang="en-US" sz="2600" dirty="0" smtClean="0"/>
              <a:t>washed, </a:t>
            </a:r>
            <a:r>
              <a:rPr lang="en-US" sz="2600" dirty="0"/>
              <a:t>shadow dried </a:t>
            </a:r>
            <a:r>
              <a:rPr lang="en-US" sz="2600" dirty="0" smtClean="0"/>
              <a:t>and pounded in a motor to form powder</a:t>
            </a:r>
            <a:r>
              <a:rPr lang="en-US" sz="2600" i="1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600" i="1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 smtClean="0"/>
              <a:t>50 g </a:t>
            </a:r>
            <a:r>
              <a:rPr lang="en-US" sz="2600" dirty="0"/>
              <a:t>of each plant powder </a:t>
            </a:r>
            <a:r>
              <a:rPr lang="en-US" sz="2600" dirty="0" smtClean="0"/>
              <a:t>was soaked in 100 </a:t>
            </a:r>
            <a:r>
              <a:rPr lang="en-US" sz="2600" dirty="0"/>
              <a:t>ml of </a:t>
            </a:r>
            <a:r>
              <a:rPr lang="en-US" sz="2600" dirty="0" smtClean="0"/>
              <a:t>ethanol for </a:t>
            </a:r>
            <a:r>
              <a:rPr lang="en-US" sz="2600" dirty="0"/>
              <a:t>24 </a:t>
            </a:r>
            <a:r>
              <a:rPr lang="en-US" sz="2600" dirty="0" smtClean="0"/>
              <a:t>hours.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6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This was later filtered, and evaporated </a:t>
            </a:r>
            <a:r>
              <a:rPr lang="en-US" sz="2200" dirty="0"/>
              <a:t>to </a:t>
            </a:r>
            <a:r>
              <a:rPr lang="en-US" sz="2200" dirty="0" smtClean="0"/>
              <a:t>dryness </a:t>
            </a:r>
            <a:r>
              <a:rPr lang="en-US" sz="2200" dirty="0"/>
              <a:t>and concentrated using vacuum </a:t>
            </a:r>
            <a:r>
              <a:rPr lang="en-US" sz="2200" dirty="0" smtClean="0"/>
              <a:t>evaporator and </a:t>
            </a:r>
            <a:r>
              <a:rPr lang="en-US" sz="2200" dirty="0"/>
              <a:t>stored in moisture free </a:t>
            </a:r>
            <a:r>
              <a:rPr lang="en-US" sz="2200" dirty="0" smtClean="0"/>
              <a:t>container.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600" i="1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To form the concoction </a:t>
            </a:r>
            <a:r>
              <a:rPr lang="en-US" sz="2600" dirty="0" smtClean="0"/>
              <a:t>of Equal mass (50 g) of </a:t>
            </a:r>
            <a:r>
              <a:rPr lang="en-US" sz="2600" i="1" dirty="0" smtClean="0"/>
              <a:t>Euphorbia </a:t>
            </a:r>
            <a:r>
              <a:rPr lang="en-US" sz="2600" i="1" dirty="0" err="1"/>
              <a:t>hirta</a:t>
            </a:r>
            <a:r>
              <a:rPr lang="en-US" sz="2600" dirty="0"/>
              <a:t> </a:t>
            </a:r>
            <a:r>
              <a:rPr lang="en-US" sz="2600" dirty="0" smtClean="0"/>
              <a:t>and 50 g of </a:t>
            </a:r>
            <a:r>
              <a:rPr lang="en-US" sz="2600" i="1" dirty="0"/>
              <a:t>Jatropha </a:t>
            </a:r>
            <a:r>
              <a:rPr lang="en-US" sz="2600" i="1" dirty="0" err="1"/>
              <a:t>multifida</a:t>
            </a:r>
            <a:r>
              <a:rPr lang="en-US" sz="2600" i="1" dirty="0"/>
              <a:t> </a:t>
            </a:r>
            <a:r>
              <a:rPr lang="en-US" sz="2600" dirty="0" smtClean="0"/>
              <a:t>were mixed and soaked </a:t>
            </a:r>
            <a:r>
              <a:rPr lang="en-US" sz="2600" dirty="0"/>
              <a:t>in 100 ml of </a:t>
            </a:r>
            <a:r>
              <a:rPr lang="en-US" sz="2600" dirty="0" smtClean="0"/>
              <a:t>ethanol for </a:t>
            </a:r>
            <a:r>
              <a:rPr lang="en-US" sz="2600" dirty="0"/>
              <a:t>24 </a:t>
            </a:r>
            <a:r>
              <a:rPr lang="en-US" sz="2600" dirty="0" smtClean="0"/>
              <a:t>hours.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6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This was also filtered</a:t>
            </a:r>
            <a:r>
              <a:rPr lang="en-US" sz="2200" dirty="0"/>
              <a:t>,</a:t>
            </a:r>
            <a:r>
              <a:rPr lang="en-US" sz="2200" dirty="0" smtClean="0"/>
              <a:t> concentrated with </a:t>
            </a:r>
            <a:r>
              <a:rPr lang="en-US" sz="2200" dirty="0"/>
              <a:t>vacuum evaporator, and </a:t>
            </a:r>
            <a:r>
              <a:rPr lang="en-US" sz="2200" dirty="0" smtClean="0"/>
              <a:t>stored.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7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74" y="365126"/>
            <a:ext cx="10922726" cy="4447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sz="3100" b="1" dirty="0">
                <a:latin typeface="+mn-lt"/>
              </a:rPr>
              <a:t>Preparation the nutrient agar and </a:t>
            </a:r>
            <a:r>
              <a:rPr lang="en-US" sz="3100" b="1" dirty="0" smtClean="0">
                <a:latin typeface="+mn-lt"/>
              </a:rPr>
              <a:t>physiological </a:t>
            </a:r>
            <a:r>
              <a:rPr lang="en-US" sz="3100" b="1" dirty="0">
                <a:latin typeface="+mn-lt"/>
              </a:rPr>
              <a:t>saline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5" y="1162593"/>
            <a:ext cx="11508377" cy="5014369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Seven (7) g of nutrient agar </a:t>
            </a:r>
            <a:r>
              <a:rPr lang="en-US" dirty="0" smtClean="0"/>
              <a:t>powder put </a:t>
            </a:r>
            <a:r>
              <a:rPr lang="en-US" dirty="0"/>
              <a:t>in </a:t>
            </a:r>
            <a:r>
              <a:rPr lang="en-US" dirty="0" smtClean="0"/>
              <a:t>250 ml </a:t>
            </a:r>
            <a:r>
              <a:rPr lang="en-US" dirty="0"/>
              <a:t>of distilled </a:t>
            </a:r>
            <a:r>
              <a:rPr lang="en-US" dirty="0" smtClean="0"/>
              <a:t>water was heated to dissolve, </a:t>
            </a:r>
            <a:r>
              <a:rPr lang="en-US" dirty="0"/>
              <a:t>autoclaved </a:t>
            </a:r>
            <a:r>
              <a:rPr lang="en-US" dirty="0" smtClean="0"/>
              <a:t>and cooled.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Physiological saline prepared by dissolving 8.5 g sodium chloride (NaCl) in </a:t>
            </a:r>
            <a:r>
              <a:rPr lang="en-US" sz="2600" dirty="0" smtClean="0"/>
              <a:t>water was also </a:t>
            </a:r>
            <a:r>
              <a:rPr lang="en-US" sz="2600" dirty="0"/>
              <a:t>autoclaved for 20 minutes at 121°C, </a:t>
            </a:r>
            <a:r>
              <a:rPr lang="en-US" sz="2600" dirty="0" smtClean="0"/>
              <a:t>and cooled </a:t>
            </a:r>
            <a:r>
              <a:rPr lang="en-US" sz="2600" dirty="0"/>
              <a:t>to room temperature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Colonies of </a:t>
            </a:r>
            <a:r>
              <a:rPr lang="en-US" i="1" dirty="0"/>
              <a:t>E </a:t>
            </a:r>
            <a:r>
              <a:rPr lang="en-US" i="1" dirty="0" smtClean="0"/>
              <a:t>Coli</a:t>
            </a:r>
            <a:r>
              <a:rPr lang="en-US" dirty="0"/>
              <a:t> </a:t>
            </a:r>
            <a:r>
              <a:rPr lang="en-US" dirty="0" smtClean="0"/>
              <a:t>was transferred </a:t>
            </a:r>
            <a:r>
              <a:rPr lang="en-US" dirty="0"/>
              <a:t>from the storage media into physiological saline and mixed </a:t>
            </a:r>
            <a:r>
              <a:rPr lang="en-US" dirty="0" smtClean="0"/>
              <a:t>to maintain the cell osmotic pressure.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31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34"/>
            <a:ext cx="10515600" cy="457835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4000" b="1" dirty="0" smtClean="0"/>
              <a:t>			</a:t>
            </a:r>
            <a:r>
              <a:rPr lang="en-US" sz="3100" b="1" dirty="0">
                <a:latin typeface="+mn-lt"/>
              </a:rPr>
              <a:t>Bacterial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69" y="992777"/>
            <a:ext cx="11665131" cy="51841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wire loop </a:t>
            </a:r>
            <a:r>
              <a:rPr lang="en-US" dirty="0" smtClean="0"/>
              <a:t>heated, cooled and </a:t>
            </a:r>
            <a:r>
              <a:rPr lang="en-US" dirty="0"/>
              <a:t>the sterile wire loop dibbed into the plate containing physiological saline and the </a:t>
            </a:r>
            <a:r>
              <a:rPr lang="en-US" i="1" dirty="0"/>
              <a:t>E. coli</a:t>
            </a:r>
            <a:r>
              <a:rPr lang="en-US" dirty="0"/>
              <a:t> </a:t>
            </a:r>
            <a:r>
              <a:rPr lang="en-US" dirty="0" smtClean="0"/>
              <a:t>was scrapped, and spread </a:t>
            </a:r>
            <a:r>
              <a:rPr lang="en-US" dirty="0"/>
              <a:t>evenly over area of agar </a:t>
            </a:r>
            <a:r>
              <a:rPr lang="en-US" dirty="0" smtClean="0"/>
              <a:t>surface and </a:t>
            </a:r>
            <a:r>
              <a:rPr lang="en-US" dirty="0"/>
              <a:t>incubated at 37°C</a:t>
            </a:r>
            <a:r>
              <a:rPr lang="en-US" b="1" dirty="0"/>
              <a:t> </a:t>
            </a:r>
            <a:r>
              <a:rPr lang="en-US" dirty="0"/>
              <a:t>for 24 </a:t>
            </a:r>
            <a:r>
              <a:rPr lang="en-US" dirty="0" smtClean="0"/>
              <a:t>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4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252" y="234498"/>
            <a:ext cx="6921138" cy="588462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latin typeface="+mn-lt"/>
              </a:rPr>
              <a:t>Determination of plant extracts efficacy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979714"/>
            <a:ext cx="11183983" cy="519724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The antimicrobial activity of the plant extracts was tested </a:t>
            </a:r>
            <a:r>
              <a:rPr lang="en-US" dirty="0" smtClean="0"/>
              <a:t>using diffusion of plant extract.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The </a:t>
            </a:r>
            <a:r>
              <a:rPr lang="en-US" dirty="0" smtClean="0"/>
              <a:t>petri dishes with bacterial cultures </a:t>
            </a:r>
            <a:r>
              <a:rPr lang="en-US" dirty="0"/>
              <a:t>were loaded with plant </a:t>
            </a:r>
            <a:r>
              <a:rPr lang="en-US" dirty="0" smtClean="0"/>
              <a:t>extracts.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The concentrated plant extracts placed </a:t>
            </a:r>
            <a:r>
              <a:rPr lang="en-US" dirty="0"/>
              <a:t>on the center of the petri </a:t>
            </a:r>
            <a:r>
              <a:rPr lang="en-US" dirty="0" smtClean="0"/>
              <a:t>dish </a:t>
            </a:r>
            <a:r>
              <a:rPr lang="en-US" dirty="0"/>
              <a:t>and incubated at 37</a:t>
            </a:r>
            <a:r>
              <a:rPr lang="en-US" dirty="0">
                <a:sym typeface="Symbol" panose="05050102010706020507" pitchFamily="18" charset="2"/>
              </a:rPr>
              <a:t></a:t>
            </a:r>
            <a:r>
              <a:rPr lang="en-US" dirty="0"/>
              <a:t>C for 24hours. 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antibacterial activity was recorded by measuring the diameter of inhibition zone around </a:t>
            </a:r>
            <a:r>
              <a:rPr lang="en-US"/>
              <a:t>each </a:t>
            </a:r>
            <a:r>
              <a:rPr lang="en-US" smtClean="0"/>
              <a:t>plant extract (in </a:t>
            </a:r>
            <a:r>
              <a:rPr lang="en-US" dirty="0"/>
              <a:t>mm</a:t>
            </a:r>
            <a:r>
              <a:rPr lang="en-US" dirty="0" smtClean="0"/>
              <a:t>) after two (2) days.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06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891</Words>
  <Application>Microsoft Office PowerPoint</Application>
  <PresentationFormat>Widescreen</PresentationFormat>
  <Paragraphs>116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A comparative study of the effects of Jatropha multifida and Euphorbia hirta, and their mixture on pathogenic growth rate    </vt:lpstr>
      <vt:lpstr>Introduction</vt:lpstr>
      <vt:lpstr>PowerPoint Presentation</vt:lpstr>
      <vt:lpstr>PowerPoint Presentation</vt:lpstr>
      <vt:lpstr>Materials and Methods</vt:lpstr>
      <vt:lpstr>Preparation of crude extracts of Euphorbia hirta and Jatropha multifida </vt:lpstr>
      <vt:lpstr> Preparation the nutrient agar and physiological saline</vt:lpstr>
      <vt:lpstr>   Bacterial culture</vt:lpstr>
      <vt:lpstr>Determination of plant extracts efficacy</vt:lpstr>
      <vt:lpstr>        RESULTS</vt:lpstr>
      <vt:lpstr>  DISCUSSIONS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comparative study of the effects of Jatropha multifida and Euphobia hirta, and their mixture on pathogenic growth rate</dc:title>
  <dc:creator>hp</dc:creator>
  <cp:lastModifiedBy>hp</cp:lastModifiedBy>
  <cp:revision>67</cp:revision>
  <dcterms:created xsi:type="dcterms:W3CDTF">2023-03-15T17:18:03Z</dcterms:created>
  <dcterms:modified xsi:type="dcterms:W3CDTF">2023-04-06T12:47:40Z</dcterms:modified>
</cp:coreProperties>
</file>