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2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301" r:id="rId11"/>
    <p:sldId id="266" r:id="rId12"/>
    <p:sldId id="267" r:id="rId13"/>
    <p:sldId id="268" r:id="rId14"/>
    <p:sldId id="269" r:id="rId15"/>
    <p:sldId id="271" r:id="rId16"/>
    <p:sldId id="272" r:id="rId17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2FE5-CF76-4FAB-852D-BB022AD5B2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51E6-3F30-4251-AB2B-6D066E7DDD8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kazzz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143000"/>
            <a:ext cx="8388350" cy="4828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Cont…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08075"/>
            <a:ext cx="8534400" cy="4225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4.3.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Microscopy examination of bacterial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isolates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Bacterial cells morphology were obeserved using </a:t>
            </a:r>
            <a:r>
              <a:rPr lang="en-US" b="1" dirty="0" smtClean="0"/>
              <a:t>light microscop</a:t>
            </a:r>
            <a:r>
              <a:rPr lang="en-US" dirty="0" smtClean="0"/>
              <a:t>, after the cells have been fixed with glutaraldehyde solution.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pPr algn="r"/>
            <a:r>
              <a:rPr lang="en-US" b="1" dirty="0" smtClean="0"/>
              <a:t>Cont…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74090"/>
            <a:ext cx="8458200" cy="5507990"/>
          </a:xfrm>
        </p:spPr>
        <p:txBody>
          <a:bodyPr>
            <a:normAutofit lnSpcReduction="20000"/>
          </a:bodyPr>
          <a:lstStyle/>
          <a:p>
            <a:pPr marL="342900" lvl="1" indent="-34290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4.4.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Soils profile by 16S rRNA gene 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sequencing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None/>
            </a:pP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3200" dirty="0" smtClean="0"/>
              <a:t> Sequence analysis was performed using </a:t>
            </a:r>
            <a:endParaRPr lang="en-US" sz="3200" dirty="0" smtClean="0"/>
          </a:p>
          <a:p>
            <a:pPr marL="342900" lvl="1" indent="-34290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</a:t>
            </a:r>
            <a:r>
              <a:rPr lang="en-US" sz="3200" b="1" dirty="0" smtClean="0"/>
              <a:t>QIIME2 </a:t>
            </a:r>
            <a:r>
              <a:rPr lang="en-US" sz="3200" b="1" dirty="0"/>
              <a:t>v.2022.2 </a:t>
            </a:r>
            <a:r>
              <a:rPr lang="en-US" sz="3200" b="1" dirty="0" smtClean="0"/>
              <a:t>software </a:t>
            </a:r>
            <a:endParaRPr lang="en-US" sz="3200" b="1" dirty="0" smtClean="0"/>
          </a:p>
          <a:p>
            <a:pPr marL="342900" lvl="1" indent="-34290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chemeClr val="accent1"/>
                </a:solidFill>
              </a:rPr>
              <a:t>Bollyen </a:t>
            </a:r>
            <a:r>
              <a:rPr lang="en-US" sz="3200" i="1" dirty="0" smtClean="0">
                <a:solidFill>
                  <a:schemeClr val="accent1"/>
                </a:solidFill>
              </a:rPr>
              <a:t>et al</a:t>
            </a:r>
            <a:r>
              <a:rPr lang="en-US" sz="3200" dirty="0" smtClean="0">
                <a:solidFill>
                  <a:schemeClr val="accent1"/>
                </a:solidFill>
              </a:rPr>
              <a:t>., 2019 </a:t>
            </a:r>
            <a:r>
              <a:rPr lang="en-US" sz="3200" dirty="0" smtClean="0"/>
              <a:t>) </a:t>
            </a:r>
            <a:endParaRPr lang="en-US" sz="3200" dirty="0" smtClean="0"/>
          </a:p>
          <a:p>
            <a:pPr marL="342900" lvl="1" indent="-34290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and </a:t>
            </a:r>
            <a:endParaRPr lang="en-US" sz="3200" dirty="0" smtClean="0"/>
          </a:p>
          <a:p>
            <a:pPr marL="342900" lvl="1" indent="-342900">
              <a:buNone/>
            </a:pPr>
            <a:r>
              <a:rPr lang="en-US" sz="3200" dirty="0" smtClean="0"/>
              <a:t>          </a:t>
            </a:r>
            <a:r>
              <a:rPr lang="en-US" sz="3200" b="1" dirty="0" smtClean="0"/>
              <a:t>MicrobiomeAnalyst </a:t>
            </a:r>
            <a:r>
              <a:rPr lang="en-US" sz="3200" b="1" dirty="0"/>
              <a:t>2.0 web </a:t>
            </a:r>
            <a:r>
              <a:rPr lang="en-US" sz="3200" b="1" dirty="0" smtClean="0"/>
              <a:t>service</a:t>
            </a:r>
            <a:endParaRPr lang="en-US" sz="3200" b="1" dirty="0" smtClean="0"/>
          </a:p>
          <a:p>
            <a:pPr marL="342900" lvl="1" indent="-34290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</a:t>
            </a:r>
            <a:r>
              <a:rPr lang="en-US" sz="3200" dirty="0" smtClean="0"/>
              <a:t> (</a:t>
            </a:r>
            <a:r>
              <a:rPr lang="en-US" sz="3200" dirty="0" smtClean="0">
                <a:solidFill>
                  <a:schemeClr val="accent1"/>
                </a:solidFill>
              </a:rPr>
              <a:t>Dhariwal </a:t>
            </a:r>
            <a:r>
              <a:rPr lang="en-US" sz="3200" i="1" dirty="0" smtClean="0">
                <a:solidFill>
                  <a:schemeClr val="accent1"/>
                </a:solidFill>
              </a:rPr>
              <a:t>et al</a:t>
            </a:r>
            <a:r>
              <a:rPr lang="en-US" sz="3200" dirty="0" smtClean="0">
                <a:solidFill>
                  <a:schemeClr val="accent1"/>
                </a:solidFill>
              </a:rPr>
              <a:t>., 2017</a:t>
            </a:r>
            <a:r>
              <a:rPr lang="en-US" sz="3200" dirty="0" smtClean="0"/>
              <a:t>)</a:t>
            </a:r>
            <a:endParaRPr lang="en-US" sz="3200" dirty="0"/>
          </a:p>
          <a:p>
            <a:pPr marL="342900" lvl="1" indent="-342900">
              <a:buNone/>
            </a:pPr>
            <a:endParaRPr lang="en-US" sz="3200" dirty="0"/>
          </a:p>
          <a:p>
            <a:pPr marL="342900" lvl="1" indent="-342900">
              <a:buNone/>
            </a:pPr>
            <a:endParaRPr lang="en-US" sz="32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38925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Cont…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8340"/>
            <a:ext cx="8676640" cy="5864860"/>
          </a:xfrm>
        </p:spPr>
        <p:txBody>
          <a:bodyPr>
            <a:normAutofit fontScale="90000" lnSpcReduction="10000"/>
          </a:bodyPr>
          <a:lstStyle/>
          <a:p>
            <a:pPr marL="342900" lvl="1" indent="-34290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4.5.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Bacterial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inhibition against phytopathogenic 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microbes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3555" dirty="0" smtClean="0"/>
              <a:t>All the tested bacterial isolates (</a:t>
            </a:r>
            <a:r>
              <a:rPr lang="en-US" sz="3555" b="1" dirty="0" smtClean="0"/>
              <a:t>Z10, Z11, Z12, Z15, Z26, and Z44</a:t>
            </a:r>
            <a:r>
              <a:rPr lang="en-US" sz="3555" dirty="0" smtClean="0"/>
              <a:t>) and </a:t>
            </a:r>
            <a:r>
              <a:rPr lang="en-US" sz="3555" b="1" dirty="0" smtClean="0"/>
              <a:t>phytopathogenic microbes </a:t>
            </a:r>
            <a:r>
              <a:rPr lang="en-US" sz="3555" dirty="0" smtClean="0"/>
              <a:t>(</a:t>
            </a:r>
            <a:r>
              <a:rPr lang="en-US" sz="3555" b="1" dirty="0" smtClean="0"/>
              <a:t>three</a:t>
            </a:r>
            <a:r>
              <a:rPr lang="en-US" sz="3555" dirty="0" smtClean="0"/>
              <a:t> bacteria and </a:t>
            </a:r>
            <a:r>
              <a:rPr lang="en-US" sz="3555" b="1" dirty="0" smtClean="0"/>
              <a:t>five</a:t>
            </a:r>
            <a:r>
              <a:rPr lang="en-US" sz="3555" dirty="0" smtClean="0"/>
              <a:t> fungi) were cultured for </a:t>
            </a:r>
            <a:r>
              <a:rPr lang="en-US" sz="3555" b="1" dirty="0" smtClean="0"/>
              <a:t>five</a:t>
            </a:r>
            <a:r>
              <a:rPr lang="en-US" sz="3555" dirty="0" smtClean="0"/>
              <a:t> and </a:t>
            </a:r>
            <a:r>
              <a:rPr lang="en-US" sz="3555" b="1" dirty="0" smtClean="0"/>
              <a:t>three</a:t>
            </a:r>
            <a:r>
              <a:rPr lang="en-US" sz="3555" dirty="0" smtClean="0"/>
              <a:t> days, respectively.</a:t>
            </a:r>
            <a:endParaRPr lang="en-US" sz="3555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555" dirty="0"/>
              <a:t> </a:t>
            </a:r>
            <a:r>
              <a:rPr lang="el-GR" sz="3555" b="1" dirty="0"/>
              <a:t>5 μ</a:t>
            </a:r>
            <a:r>
              <a:rPr lang="en-US" sz="3555" b="1" dirty="0" smtClean="0"/>
              <a:t>L</a:t>
            </a:r>
            <a:r>
              <a:rPr lang="en-US" sz="3555" dirty="0" smtClean="0"/>
              <a:t> of bacterial solution was added onto plates </a:t>
            </a:r>
            <a:endParaRPr lang="en-US" sz="3555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3555" dirty="0" smtClean="0"/>
              <a:t>      containing phytopathogenic microbes</a:t>
            </a:r>
            <a:endParaRPr lang="en-US" sz="3555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555" dirty="0"/>
              <a:t> </a:t>
            </a:r>
            <a:r>
              <a:rPr lang="en-US" sz="3555" dirty="0" smtClean="0"/>
              <a:t>Plates were incubated at </a:t>
            </a:r>
            <a:r>
              <a:rPr lang="en-US" sz="3555" b="1" dirty="0"/>
              <a:t>29 </a:t>
            </a:r>
            <a:r>
              <a:rPr lang="en-US" sz="3555" b="1" baseline="30000" dirty="0"/>
              <a:t>o</a:t>
            </a:r>
            <a:r>
              <a:rPr lang="en-US" sz="3555" b="1" dirty="0"/>
              <a:t>C </a:t>
            </a:r>
            <a:r>
              <a:rPr lang="en-US" sz="3555" dirty="0"/>
              <a:t>for </a:t>
            </a:r>
            <a:r>
              <a:rPr lang="en-US" sz="3555" b="1" dirty="0"/>
              <a:t>48</a:t>
            </a:r>
            <a:r>
              <a:rPr lang="en-US" sz="3555" dirty="0"/>
              <a:t> </a:t>
            </a:r>
            <a:r>
              <a:rPr lang="en-US" sz="3555" dirty="0" smtClean="0"/>
              <a:t>hours.</a:t>
            </a:r>
            <a:endParaRPr lang="en-US" sz="3555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555" dirty="0" smtClean="0"/>
              <a:t> Presence of </a:t>
            </a:r>
            <a:r>
              <a:rPr lang="en-US" sz="3555" b="1" dirty="0" smtClean="0"/>
              <a:t>inhibition zone </a:t>
            </a:r>
            <a:r>
              <a:rPr lang="en-US" sz="3555" dirty="0" smtClean="0"/>
              <a:t>indicated inhibition </a:t>
            </a:r>
            <a:endParaRPr lang="en-US" sz="3555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3555" dirty="0" smtClean="0"/>
              <a:t>     effect</a:t>
            </a:r>
            <a:r>
              <a:rPr lang="en-US" dirty="0" smtClean="0"/>
              <a:t>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" y="228600"/>
            <a:ext cx="8733790" cy="41084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Cont….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3355" y="762000"/>
            <a:ext cx="8819515" cy="668020"/>
          </a:xfrm>
        </p:spPr>
        <p:txBody>
          <a:bodyPr>
            <a:normAutofit lnSpcReduction="10000"/>
          </a:bodyPr>
          <a:lstStyle/>
          <a:p>
            <a:pPr marL="342900" lvl="1" indent="-34290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4.6.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Bacterial stimulation effect on Plant growth 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pic>
        <p:nvPicPr>
          <p:cNvPr id="4" name="Замещающее содержимое 3" descr="effect 1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5800" y="1430020"/>
            <a:ext cx="7595235" cy="5159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683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5. Results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5.1.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Abundance and isolation of rhizospheric 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bacteria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 number of </a:t>
            </a:r>
            <a:r>
              <a:rPr lang="en-US" b="1" dirty="0" smtClean="0"/>
              <a:t>CFU/g</a:t>
            </a:r>
            <a:r>
              <a:rPr lang="en-US" dirty="0" smtClean="0"/>
              <a:t>:</a:t>
            </a:r>
            <a:endParaRPr lang="en-US" dirty="0" smtClean="0"/>
          </a:p>
          <a:p>
            <a:pPr lvl="2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800" dirty="0" smtClean="0"/>
              <a:t>1. Top soil sample = </a:t>
            </a:r>
            <a:r>
              <a:rPr lang="en-US" sz="2800" b="1" dirty="0">
                <a:solidFill>
                  <a:schemeClr val="accent2"/>
                </a:solidFill>
              </a:rPr>
              <a:t>4.25 x 10</a:t>
            </a:r>
            <a:r>
              <a:rPr lang="en-US" sz="2800" b="1" baseline="30000" dirty="0">
                <a:solidFill>
                  <a:schemeClr val="accent2"/>
                </a:solidFill>
              </a:rPr>
              <a:t>8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cfu/g</a:t>
            </a:r>
            <a:endParaRPr lang="en-US" sz="2800" dirty="0" smtClean="0"/>
          </a:p>
          <a:p>
            <a:pPr lvl="2">
              <a:buNone/>
            </a:pPr>
            <a:r>
              <a:rPr lang="en-US" sz="2800" dirty="0"/>
              <a:t> </a:t>
            </a:r>
            <a:r>
              <a:rPr lang="en-US" sz="2800" dirty="0" smtClean="0"/>
              <a:t>   2. 15 cm beneath the  surface =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3.58 x 10</a:t>
            </a:r>
            <a:r>
              <a:rPr lang="en-US" sz="2800" b="1" baseline="30000" dirty="0">
                <a:solidFill>
                  <a:schemeClr val="accent2"/>
                </a:solidFill>
              </a:rPr>
              <a:t>8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cfu/g</a:t>
            </a:r>
            <a:endParaRPr lang="en-US" sz="2800" dirty="0">
              <a:solidFill>
                <a:schemeClr val="accent2"/>
              </a:solidFill>
            </a:endParaRPr>
          </a:p>
          <a:p>
            <a:pPr lvl="2">
              <a:buNone/>
            </a:pPr>
            <a:r>
              <a:rPr lang="en-US" sz="2800" dirty="0" smtClean="0"/>
              <a:t>    3. Rhizosphere = </a:t>
            </a:r>
            <a:r>
              <a:rPr lang="en-US" sz="2800" b="1" dirty="0">
                <a:solidFill>
                  <a:schemeClr val="accent2"/>
                </a:solidFill>
              </a:rPr>
              <a:t>10.1 x 10</a:t>
            </a:r>
            <a:r>
              <a:rPr lang="en-US" sz="2800" b="1" baseline="30000" dirty="0">
                <a:solidFill>
                  <a:schemeClr val="accent2"/>
                </a:solidFill>
              </a:rPr>
              <a:t>7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cfu/g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 total of </a:t>
            </a:r>
            <a:r>
              <a:rPr lang="en-US" b="1" dirty="0" smtClean="0"/>
              <a:t>23</a:t>
            </a:r>
            <a:r>
              <a:rPr lang="en-US" dirty="0" smtClean="0"/>
              <a:t> </a:t>
            </a:r>
            <a:r>
              <a:rPr lang="en-US" b="1" dirty="0" smtClean="0"/>
              <a:t>morphologically diversified</a:t>
            </a:r>
            <a:r>
              <a:rPr lang="en-US" dirty="0" smtClean="0"/>
              <a:t> chalky  </a:t>
            </a: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     soil bacteria were isolated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05520" cy="28638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Cont…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91490"/>
            <a:ext cx="8949055" cy="6214110"/>
          </a:xfrm>
        </p:spPr>
        <p:txBody>
          <a:bodyPr>
            <a:normAutofit fontScale="77500"/>
          </a:bodyPr>
          <a:lstStyle/>
          <a:p>
            <a:pPr marL="342900" lvl="1" indent="-342900">
              <a:buNone/>
            </a:pPr>
            <a:r>
              <a:rPr lang="en-US" sz="4645" b="1" dirty="0" smtClean="0">
                <a:solidFill>
                  <a:schemeClr val="accent4">
                    <a:lumMod val="75000"/>
                  </a:schemeClr>
                </a:solidFill>
              </a:rPr>
              <a:t>5.2. </a:t>
            </a:r>
            <a:r>
              <a:rPr lang="en-US" sz="4645" b="1" dirty="0">
                <a:solidFill>
                  <a:schemeClr val="accent4">
                    <a:lumMod val="75000"/>
                  </a:schemeClr>
                </a:solidFill>
              </a:rPr>
              <a:t>Morphology of the isolated strains</a:t>
            </a:r>
            <a:endParaRPr lang="en-US" sz="4645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endParaRPr lang="en-US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Изображение 6" descr="bacterial cell morphology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" y="1143000"/>
            <a:ext cx="8826500" cy="401193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6200" y="5486400"/>
            <a:ext cx="91255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ru-RU" sz="3200" b="1">
                <a:solidFill>
                  <a:schemeClr val="accent2"/>
                </a:solidFill>
              </a:rPr>
              <a:t>Chalky soil bacteria with a wide range of morphology</a:t>
            </a:r>
            <a:endParaRPr lang="en-US" altLang="ru-RU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76200"/>
            <a:ext cx="8865870" cy="35623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Cont…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14350"/>
            <a:ext cx="8700770" cy="606806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5.3.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Profile of soil bacteria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community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3231" r="1550" b="34055"/>
          <a:stretch>
            <a:fillRect/>
          </a:stretch>
        </p:blipFill>
        <p:spPr>
          <a:xfrm>
            <a:off x="213995" y="1295400"/>
            <a:ext cx="8717280" cy="3697605"/>
          </a:xfrm>
          <a:prstGeom prst="rect">
            <a:avLst/>
          </a:prstGeom>
          <a:ln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152400" y="5410200"/>
            <a:ext cx="892238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ru-RU" sz="2800" b="1" i="1">
                <a:solidFill>
                  <a:schemeClr val="accent2"/>
                </a:solidFill>
              </a:rPr>
              <a:t>Proteobacteria</a:t>
            </a:r>
            <a:r>
              <a:rPr lang="en-US" altLang="ru-RU" sz="2800" b="1">
                <a:solidFill>
                  <a:schemeClr val="accent2"/>
                </a:solidFill>
              </a:rPr>
              <a:t> were the most dominant and cosmopolitan </a:t>
            </a:r>
            <a:endParaRPr lang="en-US" altLang="ru-RU" sz="2800" b="1">
              <a:solidFill>
                <a:schemeClr val="accent2"/>
              </a:solidFill>
            </a:endParaRPr>
          </a:p>
          <a:p>
            <a:r>
              <a:rPr lang="en-US" altLang="ru-RU" sz="2800" b="1">
                <a:solidFill>
                  <a:schemeClr val="accent2"/>
                </a:solidFill>
              </a:rPr>
              <a:t>               group among all the bacterial communities.</a:t>
            </a:r>
            <a:endParaRPr lang="en-US" altLang="ru-RU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75" y="228600"/>
            <a:ext cx="8865870" cy="94869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 smtClean="0"/>
            </a:br>
            <a:r>
              <a:rPr lang="en-US" sz="3555" dirty="0" smtClean="0">
                <a:solidFill>
                  <a:schemeClr val="accent4">
                    <a:lumMod val="75000"/>
                  </a:schemeClr>
                </a:solidFill>
              </a:rPr>
              <a:t>5.4. </a:t>
            </a:r>
            <a:r>
              <a:rPr lang="en-US" sz="3555" b="1" dirty="0">
                <a:solidFill>
                  <a:schemeClr val="accent4">
                    <a:lumMod val="75000"/>
                  </a:schemeClr>
                </a:solidFill>
              </a:rPr>
              <a:t>Bacterial inhibition against phytopathogenic  </a:t>
            </a:r>
            <a:br>
              <a:rPr lang="en-US" sz="3555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555" b="1" dirty="0">
                <a:solidFill>
                  <a:schemeClr val="accent4">
                    <a:lumMod val="75000"/>
                  </a:schemeClr>
                </a:solidFill>
              </a:rPr>
              <a:t>                                     </a:t>
            </a:r>
            <a:r>
              <a:rPr lang="en-US" sz="3555" b="1" dirty="0" smtClean="0">
                <a:solidFill>
                  <a:schemeClr val="accent4">
                    <a:lumMod val="75000"/>
                  </a:schemeClr>
                </a:solidFill>
              </a:rPr>
              <a:t>microbes</a:t>
            </a:r>
            <a:br>
              <a:rPr lang="en-US" sz="3555" b="1" dirty="0"/>
            </a:br>
            <a:endParaRPr lang="ru-RU" sz="3555" b="1" dirty="0"/>
          </a:p>
        </p:txBody>
      </p:sp>
      <p:pic>
        <p:nvPicPr>
          <p:cNvPr id="4" name="Picture 3" descr="C:\Users\555\Desktop\current work\germination\table 1.jpe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28600" y="1673225"/>
            <a:ext cx="8796020" cy="475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486775" cy="27559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Cont…</a:t>
            </a:r>
            <a:endParaRPr lang="ru-RU" b="1" dirty="0"/>
          </a:p>
        </p:txBody>
      </p:sp>
      <p:pic>
        <p:nvPicPr>
          <p:cNvPr id="4" name="Изображение 2" descr="Figure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00" y="1066800"/>
            <a:ext cx="8143875" cy="369062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28283" y="5105400"/>
            <a:ext cx="8470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2400" b="1">
                <a:solidFill>
                  <a:schemeClr val="accent2"/>
                </a:solidFill>
              </a:rPr>
              <a:t>Formation of inhibition zone  by bacterial strains Z11 and Z15 against </a:t>
            </a:r>
            <a:endParaRPr lang="en-US" altLang="ru-RU" sz="2400" b="1">
              <a:solidFill>
                <a:schemeClr val="accent2"/>
              </a:solidFill>
            </a:endParaRPr>
          </a:p>
          <a:p>
            <a:pPr algn="ctr"/>
            <a:r>
              <a:rPr lang="en-US" altLang="ru-RU" sz="2400" b="1">
                <a:solidFill>
                  <a:schemeClr val="accent2"/>
                </a:solidFill>
              </a:rPr>
              <a:t> two phytopathogenic fungi</a:t>
            </a:r>
            <a:endParaRPr lang="en-US" altLang="ru-RU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b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5.5. </a:t>
            </a:r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Bacterial stimulation effect on germinated  </a:t>
            </a:r>
            <a:br>
              <a:rPr lang="en-US" sz="3200" b="1" i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seeds (wheat, maize, oats, and lentils)</a:t>
            </a:r>
            <a:br>
              <a:rPr lang="en-US" sz="3200" b="1" i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en-US" sz="3200" b="1" i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Замещающее содержимое 4" descr="Final 27-04-2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8990" y="1681480"/>
            <a:ext cx="773811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" y="235585"/>
            <a:ext cx="8793480" cy="2357120"/>
          </a:xfrm>
        </p:spPr>
        <p:txBody>
          <a:bodyPr>
            <a:normAutofit fontScale="90000"/>
          </a:bodyPr>
          <a:p>
            <a:br>
              <a:rPr lang="en-US" sz="3555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555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Isolation and Characterization of Plant Growth Promoting Bacteria from the Rhizosphere of </a:t>
            </a:r>
            <a:r>
              <a:rPr lang="en-US" sz="3555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Chamaecytisus ruthenicus</a:t>
            </a:r>
            <a:r>
              <a:rPr lang="en-US" sz="3555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(Russian broom) Growing on Chalky Soil</a:t>
            </a:r>
            <a:br>
              <a:rPr lang="ru-RU" sz="35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355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78765" y="2585720"/>
            <a:ext cx="8574405" cy="4049395"/>
          </a:xfrm>
        </p:spPr>
        <p:txBody>
          <a:bodyPr>
            <a:normAutofit lnSpcReduction="10000"/>
          </a:bodyPr>
          <a:p>
            <a:pPr marL="0" indent="0" algn="ctr">
              <a:buNone/>
            </a:pPr>
            <a:endParaRPr lang="ru-RU" altLang="en-US" sz="2400" b="1"/>
          </a:p>
          <a:p>
            <a:pPr marL="0" indent="0" algn="ctr">
              <a:buNone/>
            </a:pPr>
            <a:r>
              <a:rPr lang="ru-RU" altLang="en-US" sz="2400" b="1">
                <a:solidFill>
                  <a:srgbClr val="7030A0"/>
                </a:solidFill>
              </a:rPr>
              <a:t>Zekarias A.  Asfha</a:t>
            </a:r>
            <a:r>
              <a:rPr lang="ru-RU" altLang="en-US" sz="2400" b="1" baseline="30000">
                <a:solidFill>
                  <a:srgbClr val="7030A0"/>
                </a:solidFill>
              </a:rPr>
              <a:t>1</a:t>
            </a:r>
            <a:r>
              <a:rPr lang="ru-RU" altLang="en-US" sz="2400" b="1">
                <a:solidFill>
                  <a:srgbClr val="7030A0"/>
                </a:solidFill>
              </a:rPr>
              <a:t> , Nataliya Suzina</a:t>
            </a:r>
            <a:r>
              <a:rPr lang="ru-RU" altLang="en-US" sz="2400" b="1" baseline="30000">
                <a:solidFill>
                  <a:srgbClr val="7030A0"/>
                </a:solidFill>
              </a:rPr>
              <a:t>2</a:t>
            </a:r>
            <a:r>
              <a:rPr lang="ru-RU" altLang="en-US" sz="2400" b="1">
                <a:solidFill>
                  <a:srgbClr val="7030A0"/>
                </a:solidFill>
              </a:rPr>
              <a:t>, Yulia Kocharovskaya</a:t>
            </a:r>
            <a:r>
              <a:rPr lang="ru-RU" altLang="en-US" sz="2400" b="1" baseline="30000">
                <a:solidFill>
                  <a:srgbClr val="7030A0"/>
                </a:solidFill>
              </a:rPr>
              <a:t>2</a:t>
            </a:r>
            <a:r>
              <a:rPr lang="ru-RU" altLang="en-US" sz="2400" b="1">
                <a:solidFill>
                  <a:srgbClr val="7030A0"/>
                </a:solidFill>
              </a:rPr>
              <a:t>, Yanina Delegan</a:t>
            </a:r>
            <a:r>
              <a:rPr lang="ru-RU" altLang="en-US" sz="2400" b="1" baseline="30000">
                <a:solidFill>
                  <a:srgbClr val="7030A0"/>
                </a:solidFill>
              </a:rPr>
              <a:t>2</a:t>
            </a:r>
            <a:r>
              <a:rPr lang="ru-RU" altLang="en-US" sz="2400" b="1">
                <a:solidFill>
                  <a:srgbClr val="7030A0"/>
                </a:solidFill>
              </a:rPr>
              <a:t>, Inna  P. Solyanikova </a:t>
            </a:r>
            <a:r>
              <a:rPr lang="ru-RU" altLang="en-US" sz="2400" b="1" baseline="30000">
                <a:solidFill>
                  <a:srgbClr val="7030A0"/>
                </a:solidFill>
              </a:rPr>
              <a:t>1,2</a:t>
            </a:r>
            <a:endParaRPr lang="ru-RU" altLang="en-US" sz="2400" b="1" baseline="3000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altLang="en-US" sz="2400" b="1" baseline="30000"/>
          </a:p>
          <a:p>
            <a:pPr marL="0" indent="0" algn="l">
              <a:buNone/>
            </a:pPr>
            <a:r>
              <a:rPr lang="ru-RU" alt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ru-RU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r>
              <a:rPr lang="ru-RU" alt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en-US" sz="2400">
                <a:solidFill>
                  <a:schemeClr val="tx1"/>
                </a:solidFill>
              </a:rPr>
              <a:t>Institute of Pharmacy, Chemistry and Biology, Belgorod State </a:t>
            </a:r>
            <a:endParaRPr lang="ru-RU" altLang="en-US" sz="240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ru-RU" altLang="en-US" sz="2400">
                <a:solidFill>
                  <a:schemeClr val="tx1"/>
                </a:solidFill>
              </a:rPr>
              <a:t> </a:t>
            </a:r>
            <a:r>
              <a:rPr lang="en-US" altLang="ru-RU" sz="2400">
                <a:solidFill>
                  <a:schemeClr val="tx1"/>
                </a:solidFill>
              </a:rPr>
              <a:t>     </a:t>
            </a:r>
            <a:r>
              <a:rPr lang="ru-RU" altLang="en-US" sz="2400">
                <a:solidFill>
                  <a:schemeClr val="tx1"/>
                </a:solidFill>
              </a:rPr>
              <a:t>University, Belgorod Region, Russia.</a:t>
            </a:r>
            <a:endParaRPr lang="ru-RU" altLang="en-US" sz="240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ru-RU" alt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alt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</a:t>
            </a:r>
            <a:r>
              <a:rPr lang="en-US" altLang="ru-RU" sz="2400">
                <a:solidFill>
                  <a:srgbClr val="00B0F0"/>
                </a:solidFill>
              </a:rPr>
              <a:t>E- </a:t>
            </a:r>
            <a:r>
              <a:rPr lang="ru-RU" altLang="en-US" sz="2400">
                <a:solidFill>
                  <a:srgbClr val="00B0F0"/>
                </a:solidFill>
              </a:rPr>
              <a:t>mail:andzekarias@gmail.com</a:t>
            </a:r>
            <a:endParaRPr lang="ru-RU" altLang="en-US" sz="240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l">
              <a:buNone/>
            </a:pPr>
            <a:r>
              <a:rPr lang="ru-RU" altLang="en-US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2 </a:t>
            </a:r>
            <a:r>
              <a:rPr lang="ru-RU" altLang="en-US" sz="2400">
                <a:solidFill>
                  <a:schemeClr val="tx1"/>
                </a:solidFill>
              </a:rPr>
              <a:t>Federal Research Center “Pushchino Scientific Center for </a:t>
            </a:r>
            <a:endParaRPr lang="ru-RU" altLang="en-US" sz="2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altLang="en-US" sz="2400">
                <a:solidFill>
                  <a:schemeClr val="tx1"/>
                </a:solidFill>
              </a:rPr>
              <a:t> 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ru-RU" altLang="en-US" sz="2400">
                <a:solidFill>
                  <a:schemeClr val="tx1"/>
                </a:solidFill>
              </a:rPr>
              <a:t>Biological Research of the Russian Academy of Sciences”, Pushchino, Moscow region, 142290, Russian Federation </a:t>
            </a:r>
            <a:endParaRPr lang="ru-RU" altLang="en-US" sz="24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6. </a:t>
            </a:r>
            <a:r>
              <a:rPr lang="en-US" b="1" dirty="0" smtClean="0">
                <a:solidFill>
                  <a:srgbClr val="C00000"/>
                </a:solidFill>
              </a:rPr>
              <a:t>Conclusion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486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Chalky soil is comprised of </a:t>
            </a:r>
            <a:r>
              <a:rPr lang="en-US" b="1" dirty="0" smtClean="0"/>
              <a:t>morphological 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diversified bacterial community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All the selected bacterial isolates showed both 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dirty="0" smtClean="0"/>
              <a:t>growth stimulation  </a:t>
            </a:r>
            <a:r>
              <a:rPr lang="en-US" dirty="0" smtClean="0"/>
              <a:t>and </a:t>
            </a:r>
            <a:r>
              <a:rPr lang="en-US" b="1" dirty="0" smtClean="0"/>
              <a:t>phytopathogenic  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microbial inhibition activity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This is the </a:t>
            </a:r>
            <a:r>
              <a:rPr lang="en-US" b="1" dirty="0" smtClean="0"/>
              <a:t>first report </a:t>
            </a:r>
            <a:r>
              <a:rPr lang="en-US" dirty="0" smtClean="0"/>
              <a:t>on</a:t>
            </a:r>
            <a:r>
              <a:rPr lang="en-US" dirty="0" smtClean="0"/>
              <a:t> chalky soil bacteria found in the rhizosphere of wild legume plant.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In the future, </a:t>
            </a:r>
            <a:r>
              <a:rPr lang="en-US" b="1" dirty="0" smtClean="0"/>
              <a:t>further investigation </a:t>
            </a:r>
            <a:r>
              <a:rPr lang="en-US" dirty="0" smtClean="0"/>
              <a:t>will be carried out on these </a:t>
            </a:r>
            <a:r>
              <a:rPr lang="en-US" b="1" dirty="0" smtClean="0"/>
              <a:t>potent chalky soil bacteria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b="1" dirty="0" smtClean="0"/>
              <a:t>  </a:t>
            </a:r>
            <a:r>
              <a:rPr lang="en-US" sz="5400" b="1" dirty="0" smtClean="0">
                <a:solidFill>
                  <a:schemeClr val="accent6"/>
                </a:solidFill>
              </a:rPr>
              <a:t>Thank you !!!!!</a:t>
            </a:r>
            <a:endParaRPr lang="ru-RU" sz="5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1. </a:t>
            </a:r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85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Intensive use of </a:t>
            </a:r>
            <a:r>
              <a:rPr lang="en-US" b="1" dirty="0" smtClean="0"/>
              <a:t>agro-chemicals</a:t>
            </a:r>
            <a:r>
              <a:rPr lang="en-US" dirty="0" smtClean="0"/>
              <a:t> has negative effect on the environment and animal health        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Singh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et 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., 2027</a:t>
            </a:r>
            <a:r>
              <a:rPr lang="en-US" dirty="0" smtClean="0"/>
              <a:t>).</a:t>
            </a: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Plant growth promoting rhizobacteria (</a:t>
            </a:r>
            <a:r>
              <a:rPr lang="en-US" b="1" dirty="0" smtClean="0"/>
              <a:t>PGPR</a:t>
            </a:r>
            <a:r>
              <a:rPr lang="en-US" dirty="0" smtClean="0"/>
              <a:t>) have often been used as </a:t>
            </a:r>
            <a:r>
              <a:rPr lang="en-US" b="1" dirty="0" smtClean="0"/>
              <a:t>potential substituent </a:t>
            </a:r>
            <a:r>
              <a:rPr lang="en-US" dirty="0" smtClean="0"/>
              <a:t>of Agro-chemicals (</a:t>
            </a:r>
            <a:r>
              <a:rPr lang="en-US" dirty="0" smtClean="0">
                <a:solidFill>
                  <a:schemeClr val="accent1"/>
                </a:solidFill>
              </a:rPr>
              <a:t>Palaniyandi </a:t>
            </a:r>
            <a:r>
              <a:rPr lang="en-US" i="1" dirty="0" smtClean="0">
                <a:solidFill>
                  <a:schemeClr val="accent1"/>
                </a:solidFill>
              </a:rPr>
              <a:t>et al</a:t>
            </a:r>
            <a:r>
              <a:rPr lang="en-US" dirty="0" smtClean="0">
                <a:solidFill>
                  <a:schemeClr val="accent1"/>
                </a:solidFill>
              </a:rPr>
              <a:t>., 2022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PGPR promotes plant growth either through </a:t>
            </a:r>
            <a:r>
              <a:rPr lang="en-US" b="1" dirty="0" smtClean="0"/>
              <a:t>direct</a:t>
            </a:r>
            <a:r>
              <a:rPr lang="en-US" dirty="0" smtClean="0"/>
              <a:t> or </a:t>
            </a:r>
            <a:r>
              <a:rPr lang="en-US" b="1" dirty="0" smtClean="0"/>
              <a:t>indirect</a:t>
            </a:r>
            <a:r>
              <a:rPr lang="en-US" dirty="0" smtClean="0"/>
              <a:t> mechanisms (</a:t>
            </a:r>
            <a:r>
              <a:rPr lang="en-US" dirty="0" smtClean="0">
                <a:solidFill>
                  <a:schemeClr val="accent1"/>
                </a:solidFill>
              </a:rPr>
              <a:t>Khan </a:t>
            </a:r>
            <a:r>
              <a:rPr lang="en-US" i="1" dirty="0" smtClean="0">
                <a:solidFill>
                  <a:schemeClr val="accent1"/>
                </a:solidFill>
              </a:rPr>
              <a:t>et al</a:t>
            </a:r>
            <a:r>
              <a:rPr lang="en-US" dirty="0" smtClean="0">
                <a:solidFill>
                  <a:schemeClr val="accent1"/>
                </a:solidFill>
              </a:rPr>
              <a:t>., 2022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Cont…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o"/>
            </a:pPr>
            <a:r>
              <a:rPr lang="en-US" dirty="0" smtClean="0"/>
              <a:t> Some PGPR </a:t>
            </a:r>
            <a:r>
              <a:rPr lang="en-US" b="1" dirty="0" smtClean="0"/>
              <a:t>directly</a:t>
            </a:r>
            <a:r>
              <a:rPr lang="en-US" dirty="0" smtClean="0"/>
              <a:t> promoting plant growth (</a:t>
            </a:r>
            <a:r>
              <a:rPr lang="en-US" dirty="0" err="1" smtClean="0"/>
              <a:t>eg</a:t>
            </a:r>
            <a:r>
              <a:rPr lang="en-US" dirty="0" smtClean="0"/>
              <a:t>. increase in length of shoot and root). While others </a:t>
            </a:r>
            <a:r>
              <a:rPr lang="en-US" b="1" dirty="0" smtClean="0"/>
              <a:t>indirectly</a:t>
            </a:r>
            <a:r>
              <a:rPr lang="en-US" dirty="0" smtClean="0"/>
              <a:t> promoting plant growth by inhibiting phytopathogens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(</a:t>
            </a:r>
            <a:r>
              <a:rPr lang="en-US" dirty="0" smtClean="0">
                <a:solidFill>
                  <a:schemeClr val="accent1"/>
                </a:solidFill>
              </a:rPr>
              <a:t>Saharan </a:t>
            </a:r>
            <a:r>
              <a:rPr lang="en-US" i="1" dirty="0" smtClean="0">
                <a:solidFill>
                  <a:schemeClr val="accent1"/>
                </a:solidFill>
              </a:rPr>
              <a:t>et al</a:t>
            </a:r>
            <a:r>
              <a:rPr lang="en-US" dirty="0" smtClean="0">
                <a:solidFill>
                  <a:schemeClr val="accent1"/>
                </a:solidFill>
              </a:rPr>
              <a:t>., 2011</a:t>
            </a:r>
            <a:r>
              <a:rPr lang="en-US" dirty="0" smtClean="0"/>
              <a:t> ).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anose="05000000000000000000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ym typeface="+mn-ea"/>
              </a:rPr>
              <a:t>However, the </a:t>
            </a:r>
            <a:r>
              <a:rPr lang="en-US" b="1" dirty="0" smtClean="0">
                <a:sym typeface="+mn-ea"/>
              </a:rPr>
              <a:t>mechanism</a:t>
            </a:r>
            <a:r>
              <a:rPr lang="en-US" dirty="0" smtClean="0">
                <a:sym typeface="+mn-ea"/>
              </a:rPr>
              <a:t> of PGPR activity differ depending on </a:t>
            </a:r>
            <a:r>
              <a:rPr lang="en-US" b="1" dirty="0" smtClean="0">
                <a:sym typeface="+mn-ea"/>
              </a:rPr>
              <a:t>host </a:t>
            </a:r>
            <a:r>
              <a:rPr lang="en-US" b="1" dirty="0">
                <a:sym typeface="+mn-ea"/>
              </a:rPr>
              <a:t>plant species</a:t>
            </a:r>
            <a:r>
              <a:rPr lang="en-US" dirty="0">
                <a:sym typeface="+mn-ea"/>
              </a:rPr>
              <a:t>, </a:t>
            </a:r>
            <a:r>
              <a:rPr lang="en-US" b="1" dirty="0">
                <a:sym typeface="+mn-ea"/>
              </a:rPr>
              <a:t>soil type</a:t>
            </a:r>
            <a:r>
              <a:rPr lang="en-US" dirty="0">
                <a:sym typeface="+mn-ea"/>
              </a:rPr>
              <a:t>, and </a:t>
            </a:r>
            <a:r>
              <a:rPr lang="en-US" b="1" dirty="0" smtClean="0">
                <a:sym typeface="+mn-ea"/>
              </a:rPr>
              <a:t>soil nutritional status </a:t>
            </a:r>
            <a:r>
              <a:rPr lang="en-US" dirty="0" smtClean="0">
                <a:sym typeface="+mn-ea"/>
              </a:rPr>
              <a:t>(</a:t>
            </a:r>
            <a:r>
              <a:rPr lang="en-US" dirty="0" smtClean="0">
                <a:solidFill>
                  <a:schemeClr val="accent1"/>
                </a:solidFill>
                <a:sym typeface="+mn-ea"/>
              </a:rPr>
              <a:t>Kalam </a:t>
            </a:r>
            <a:r>
              <a:rPr lang="en-US" i="1" dirty="0" smtClean="0">
                <a:solidFill>
                  <a:schemeClr val="accent1"/>
                </a:solidFill>
                <a:sym typeface="+mn-ea"/>
              </a:rPr>
              <a:t>et al</a:t>
            </a:r>
            <a:r>
              <a:rPr lang="en-US" dirty="0" smtClean="0">
                <a:solidFill>
                  <a:schemeClr val="accent1"/>
                </a:solidFill>
                <a:sym typeface="+mn-ea"/>
              </a:rPr>
              <a:t>., 2021 </a:t>
            </a:r>
            <a:r>
              <a:rPr lang="en-US" dirty="0" smtClean="0">
                <a:sym typeface="+mn-ea"/>
              </a:rPr>
              <a:t>).</a:t>
            </a:r>
            <a:endParaRPr lang="en-US" dirty="0" smtClean="0"/>
          </a:p>
          <a:p>
            <a:pPr>
              <a:buFont typeface="Wingdings" panose="05000000000000000000" charset="0"/>
              <a:buChar char="o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" y="142875"/>
            <a:ext cx="8826500" cy="59309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Cont…</a:t>
            </a:r>
            <a:endParaRPr lang="ru-RU" b="1" dirty="0"/>
          </a:p>
        </p:txBody>
      </p:sp>
      <p:pic>
        <p:nvPicPr>
          <p:cNvPr id="4" name="Замещающее содержимое 3" descr="table of gener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8755" y="1006475"/>
            <a:ext cx="8796655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b="1" dirty="0" smtClean="0">
                <a:solidFill>
                  <a:srgbClr val="C00000"/>
                </a:solidFill>
              </a:rPr>
              <a:t>Statement of the problem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28800"/>
            <a:ext cx="8917305" cy="37903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Researchers </a:t>
            </a:r>
            <a:r>
              <a:rPr lang="en-US" dirty="0"/>
              <a:t>are still looking for </a:t>
            </a:r>
            <a:r>
              <a:rPr lang="en-US" b="1" dirty="0"/>
              <a:t>potential PGPR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the rhizosphere of different plant </a:t>
            </a:r>
            <a:r>
              <a:rPr lang="en-US" dirty="0" smtClean="0"/>
              <a:t>species.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b="1" dirty="0"/>
              <a:t>no research </a:t>
            </a:r>
            <a:r>
              <a:rPr lang="en-US" dirty="0"/>
              <a:t>has been done on  chalky soil bacteria found in the rhizosphere of </a:t>
            </a:r>
            <a:r>
              <a:rPr lang="en-US" i="1" dirty="0"/>
              <a:t>Chamaecytisus ruthenicus </a:t>
            </a:r>
            <a:r>
              <a:rPr lang="en-US" dirty="0"/>
              <a:t>(</a:t>
            </a:r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b="1" dirty="0"/>
              <a:t>ild legume plant</a:t>
            </a:r>
            <a:r>
              <a:rPr lang="en-US" dirty="0"/>
              <a:t>).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3. </a:t>
            </a:r>
            <a:r>
              <a:rPr lang="en-US" b="1" dirty="0" smtClean="0">
                <a:solidFill>
                  <a:srgbClr val="C00000"/>
                </a:solidFill>
              </a:rPr>
              <a:t>Objectives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Therefore, the </a:t>
            </a:r>
            <a:r>
              <a:rPr lang="en-US" dirty="0"/>
              <a:t>aim of the present study </a:t>
            </a:r>
            <a:r>
              <a:rPr lang="en-US" dirty="0" smtClean="0"/>
              <a:t>was:</a:t>
            </a:r>
            <a:endParaRPr lang="en-US" dirty="0" smtClean="0"/>
          </a:p>
          <a:p>
            <a:pPr lvl="2">
              <a:buFont typeface="Wingdings" panose="05000000000000000000" charset="0"/>
              <a:buChar char="ü"/>
            </a:pPr>
            <a:r>
              <a:rPr lang="en-US" sz="3200" dirty="0" smtClean="0"/>
              <a:t>To </a:t>
            </a:r>
            <a:r>
              <a:rPr lang="en-US" sz="3200" b="1" dirty="0">
                <a:solidFill>
                  <a:schemeClr val="tx1"/>
                </a:solidFill>
              </a:rPr>
              <a:t>evaluate the abundance of culturable </a:t>
            </a:r>
            <a:endParaRPr lang="en-US" sz="3200" b="1" dirty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     bacteria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charset="0"/>
              <a:buChar char="ü"/>
            </a:pPr>
            <a:r>
              <a:rPr lang="en-US" sz="3200" dirty="0" smtClean="0"/>
              <a:t>To  </a:t>
            </a:r>
            <a:r>
              <a:rPr lang="en-US" sz="3200" b="1" dirty="0">
                <a:solidFill>
                  <a:schemeClr val="tx1"/>
                </a:solidFill>
              </a:rPr>
              <a:t>assess  the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morphology of </a:t>
            </a:r>
            <a:r>
              <a:rPr lang="en-US" sz="3200" b="1" dirty="0" smtClean="0">
                <a:solidFill>
                  <a:schemeClr val="tx1"/>
                </a:solidFill>
              </a:rPr>
              <a:t>bacterial  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</a:rPr>
              <a:t>   isolates</a:t>
            </a:r>
            <a:endParaRPr lang="en-US" sz="3200" b="1" dirty="0" smtClean="0">
              <a:solidFill>
                <a:schemeClr val="accent5"/>
              </a:solidFill>
            </a:endParaRPr>
          </a:p>
          <a:p>
            <a:pPr lvl="2">
              <a:buFont typeface="Wingdings" panose="05000000000000000000" charset="0"/>
              <a:buChar char="ü"/>
            </a:pPr>
            <a:r>
              <a:rPr lang="en-US" sz="3200" dirty="0" smtClean="0"/>
              <a:t>To </a:t>
            </a:r>
            <a:r>
              <a:rPr lang="en-US" sz="3200" b="1" dirty="0">
                <a:solidFill>
                  <a:schemeClr val="tx1"/>
                </a:solidFill>
              </a:rPr>
              <a:t>profile chalky soil bacterial </a:t>
            </a:r>
            <a:r>
              <a:rPr lang="en-US" sz="3200" b="1" dirty="0" smtClean="0">
                <a:solidFill>
                  <a:schemeClr val="tx1"/>
                </a:solidFill>
              </a:rPr>
              <a:t>community 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lvl="2">
              <a:buFont typeface="Wingdings" panose="05000000000000000000" charset="0"/>
              <a:buChar char="ü"/>
            </a:pPr>
            <a:r>
              <a:rPr lang="en-US" sz="3200" dirty="0" smtClean="0"/>
              <a:t>To </a:t>
            </a:r>
            <a:r>
              <a:rPr lang="en-US" sz="3200" b="1" dirty="0" smtClean="0">
                <a:solidFill>
                  <a:schemeClr val="tx1"/>
                </a:solidFill>
              </a:rPr>
              <a:t>characterize </a:t>
            </a:r>
            <a:r>
              <a:rPr lang="en-US" sz="3200" b="1" dirty="0">
                <a:solidFill>
                  <a:schemeClr val="tx1"/>
                </a:solidFill>
              </a:rPr>
              <a:t>their ability to stimulate </a:t>
            </a:r>
            <a:endParaRPr lang="en-US" sz="3200" b="1" dirty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    plant growth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4. </a:t>
            </a:r>
            <a:r>
              <a:rPr lang="en-US" b="1" dirty="0" smtClean="0">
                <a:solidFill>
                  <a:srgbClr val="C00000"/>
                </a:solidFill>
              </a:rPr>
              <a:t>Materials and Methods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9390" y="1208405"/>
            <a:ext cx="8626475" cy="5368925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4.1.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Soil sample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collection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Замещающее содержимое 3" descr="Untitle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2000" y="1981200"/>
            <a:ext cx="7827645" cy="4439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lang="en-US" altLang="ru-RU" sz="3600" b="1">
                <a:solidFill>
                  <a:schemeClr val="accent1">
                    <a:lumMod val="75000"/>
                  </a:schemeClr>
                </a:solidFill>
              </a:rPr>
              <a:t>4.2. Bacterial abundance and isolation</a:t>
            </a:r>
            <a:endParaRPr lang="en-US" altLang="ru-RU" sz="36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Замещающее содержимое 10" descr="figure dilution figure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235" y="1143000"/>
            <a:ext cx="7880985" cy="445325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 rot="180000">
            <a:off x="4700270" y="5078730"/>
            <a:ext cx="19380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 u="sng">
                <a:solidFill>
                  <a:srgbClr val="7030A0"/>
                </a:solidFill>
              </a:rPr>
              <a:t>LB Composition:</a:t>
            </a:r>
            <a:endParaRPr lang="en-US" altLang="ru-RU" b="1">
              <a:solidFill>
                <a:srgbClr val="7030A0"/>
              </a:solidFill>
            </a:endParaRPr>
          </a:p>
          <a:p>
            <a:r>
              <a:rPr lang="en-US" altLang="ru-RU" b="1">
                <a:solidFill>
                  <a:srgbClr val="7030A0"/>
                </a:solidFill>
              </a:rPr>
              <a:t>  yeast extract=1g/L</a:t>
            </a:r>
            <a:endParaRPr lang="en-US" altLang="ru-RU" b="1">
              <a:solidFill>
                <a:srgbClr val="7030A0"/>
              </a:solidFill>
            </a:endParaRPr>
          </a:p>
          <a:p>
            <a:r>
              <a:rPr lang="en-US" altLang="ru-RU" b="1">
                <a:solidFill>
                  <a:srgbClr val="7030A0"/>
                </a:solidFill>
              </a:rPr>
              <a:t>  Pepton = 2g/L</a:t>
            </a:r>
            <a:endParaRPr lang="en-US" altLang="ru-RU" b="1">
              <a:solidFill>
                <a:srgbClr val="7030A0"/>
              </a:solidFill>
            </a:endParaRPr>
          </a:p>
          <a:p>
            <a:r>
              <a:rPr lang="en-US" altLang="ru-RU" b="1">
                <a:solidFill>
                  <a:srgbClr val="7030A0"/>
                </a:solidFill>
              </a:rPr>
              <a:t>  Nacl = 5g/L</a:t>
            </a:r>
            <a:endParaRPr lang="en-US" altLang="ru-RU" b="1">
              <a:solidFill>
                <a:srgbClr val="7030A0"/>
              </a:solidFill>
            </a:endParaRPr>
          </a:p>
          <a:p>
            <a:r>
              <a:rPr lang="en-US" altLang="ru-RU" b="1">
                <a:solidFill>
                  <a:srgbClr val="7030A0"/>
                </a:solidFill>
              </a:rPr>
              <a:t>  Agar = 20g/L</a:t>
            </a:r>
            <a:endParaRPr lang="en-US" altLang="ru-RU" b="1">
              <a:solidFill>
                <a:srgbClr val="7030A0"/>
              </a:solidFill>
            </a:endParaRPr>
          </a:p>
          <a:p>
            <a:endParaRPr lang="en-US" altLang="ru-RU" b="1">
              <a:solidFill>
                <a:srgbClr val="7030A0"/>
              </a:solidFill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 rot="19560000">
            <a:off x="6691630" y="5001260"/>
            <a:ext cx="22764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ru-RU" b="1">
                <a:solidFill>
                  <a:srgbClr val="7030A0"/>
                </a:solidFill>
              </a:rPr>
              <a:t>Plates were incubated</a:t>
            </a:r>
            <a:endParaRPr lang="en-US" altLang="ru-RU" b="1">
              <a:solidFill>
                <a:srgbClr val="7030A0"/>
              </a:solidFill>
            </a:endParaRPr>
          </a:p>
          <a:p>
            <a:r>
              <a:rPr lang="en-US" altLang="ru-RU" b="1">
                <a:solidFill>
                  <a:srgbClr val="7030A0"/>
                </a:solidFill>
              </a:rPr>
              <a:t>at 29</a:t>
            </a:r>
            <a:r>
              <a:rPr lang="en-US" altLang="ru-RU" b="1" baseline="30000">
                <a:solidFill>
                  <a:srgbClr val="7030A0"/>
                </a:solidFill>
              </a:rPr>
              <a:t>O</a:t>
            </a:r>
            <a:r>
              <a:rPr lang="en-US" altLang="ru-RU" b="1">
                <a:solidFill>
                  <a:srgbClr val="7030A0"/>
                </a:solidFill>
              </a:rPr>
              <a:t>C for 48 hours</a:t>
            </a:r>
            <a:endParaRPr lang="en-US" altLang="ru-RU" b="1">
              <a:solidFill>
                <a:srgbClr val="7030A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9140000">
            <a:off x="7022465" y="4650740"/>
            <a:ext cx="174625" cy="5657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Стрелка вниз 14"/>
          <p:cNvSpPr/>
          <p:nvPr/>
        </p:nvSpPr>
        <p:spPr>
          <a:xfrm rot="2460000">
            <a:off x="5861050" y="4712970"/>
            <a:ext cx="153035" cy="50292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4418</Words>
  <Application>WPS Presentation</Application>
  <PresentationFormat>Экран (4:3)</PresentationFormat>
  <Paragraphs>176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Wingdings</vt:lpstr>
      <vt:lpstr>Microsoft YaHei</vt:lpstr>
      <vt:lpstr>Arial Unicode MS</vt:lpstr>
      <vt:lpstr>Calibri</vt:lpstr>
      <vt:lpstr>Тема Office</vt:lpstr>
      <vt:lpstr>PowerPoint 演示文稿</vt:lpstr>
      <vt:lpstr> Isolation and Characterization of Plant Growth Promoting Bacteria from the Rhizosphere of Chamaecytisus ruthenicus (Russian broom) Growing on Chalky Soil </vt:lpstr>
      <vt:lpstr>1. Introduction</vt:lpstr>
      <vt:lpstr>Cont…</vt:lpstr>
      <vt:lpstr>Cont…</vt:lpstr>
      <vt:lpstr>2. Statement of the problem</vt:lpstr>
      <vt:lpstr>3. Objectives</vt:lpstr>
      <vt:lpstr>4. Materials and Methods</vt:lpstr>
      <vt:lpstr>4.2. Bacterial abundance and isolation</vt:lpstr>
      <vt:lpstr>Cont…</vt:lpstr>
      <vt:lpstr>Cont…</vt:lpstr>
      <vt:lpstr>Cont…</vt:lpstr>
      <vt:lpstr>Cont….</vt:lpstr>
      <vt:lpstr>5. Results</vt:lpstr>
      <vt:lpstr>Cont…</vt:lpstr>
      <vt:lpstr>Cont…</vt:lpstr>
      <vt:lpstr> 5.4. Bacterial inhibition against phytopathogenic                                        microbes </vt:lpstr>
      <vt:lpstr>Cont…</vt:lpstr>
      <vt:lpstr> 5.5. Bacterial stimulation effect on germinated          seeds (wheat, maize, oats, and lentils) </vt:lpstr>
      <vt:lpstr>6. Conclusion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555</cp:lastModifiedBy>
  <cp:revision>159</cp:revision>
  <dcterms:created xsi:type="dcterms:W3CDTF">2023-04-12T19:47:00Z</dcterms:created>
  <dcterms:modified xsi:type="dcterms:W3CDTF">2023-04-27T06:40:52Z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B2DCC09A77C4479889974D949C8A9EBD</vt:lpwstr>
  </property>
  <property fmtid="{D5CDD505-2E9C-101B-9397-08002B2CF9AE}" pid="3" name="KSOProductBuildVer">
    <vt:lpwstr>1049-11.2.0.11537</vt:lpwstr>
  </property>
</Properties>
</file>