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4"/>
  </p:sldMasterIdLst>
  <p:notesMasterIdLst>
    <p:notesMasterId r:id="rId6"/>
  </p:notesMasterIdLst>
  <p:sldIdLst>
    <p:sldId id="256" r:id="rId5"/>
  </p:sldIdLst>
  <p:sldSz cx="28803600" cy="43922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58" userDrawn="1">
          <p15:clr>
            <a:srgbClr val="A4A3A4"/>
          </p15:clr>
        </p15:guide>
        <p15:guide id="2" pos="9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lin Noel Chamorro Rivo" initials="FNCR" lastIdx="1" clrIdx="0">
    <p:extLst>
      <p:ext uri="{19B8F6BF-5375-455C-9EA6-DF929625EA0E}">
        <p15:presenceInfo xmlns:p15="http://schemas.microsoft.com/office/powerpoint/2012/main" userId="Franklin Noel Chamorro R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ED1"/>
    <a:srgbClr val="E2FED2"/>
    <a:srgbClr val="FFFF66"/>
    <a:srgbClr val="EBDED7"/>
    <a:srgbClr val="EFE6D3"/>
    <a:srgbClr val="1AD0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0E460D-7F30-4FC8-9FE1-86182B95FACC}" v="21" dt="2023-04-17T21:42:25.763"/>
    <p1510:client id="{7346F26C-60E1-46BA-AA48-8940E6E8772F}" v="9" dt="2023-04-17T21:00:41.77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6409" autoAdjust="0"/>
  </p:normalViewPr>
  <p:slideViewPr>
    <p:cSldViewPr snapToGrid="0">
      <p:cViewPr varScale="1">
        <p:scale>
          <a:sx n="12" d="100"/>
          <a:sy n="12" d="100"/>
        </p:scale>
        <p:origin x="2376" y="180"/>
      </p:cViewPr>
      <p:guideLst>
        <p:guide orient="horz" pos="13858"/>
        <p:guide pos="907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D1557-C76D-45EB-9048-530916E82FC0}" type="datetimeFigureOut">
              <a:rPr lang="es-ES" smtClean="0"/>
              <a:t>17/04/2023</a:t>
            </a:fld>
            <a:endParaRPr lang="es-ES"/>
          </a:p>
        </p:txBody>
      </p:sp>
      <p:sp>
        <p:nvSpPr>
          <p:cNvPr id="4" name="Marcador de imagen de diapositiva 3"/>
          <p:cNvSpPr>
            <a:spLocks noGrp="1" noRot="1" noChangeAspect="1"/>
          </p:cNvSpPr>
          <p:nvPr>
            <p:ph type="sldImg" idx="2"/>
          </p:nvPr>
        </p:nvSpPr>
        <p:spPr>
          <a:xfrm>
            <a:off x="2417763" y="1143000"/>
            <a:ext cx="20224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471B2A-0589-4D09-BF2A-BFF5AB3559A7}" type="slidenum">
              <a:rPr lang="es-ES" smtClean="0"/>
              <a:t>‹#›</a:t>
            </a:fld>
            <a:endParaRPr lang="es-ES"/>
          </a:p>
        </p:txBody>
      </p:sp>
    </p:spTree>
    <p:extLst>
      <p:ext uri="{BB962C8B-B14F-4D97-AF65-F5344CB8AC3E}">
        <p14:creationId xmlns:p14="http://schemas.microsoft.com/office/powerpoint/2010/main" val="2352228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417763" y="1143000"/>
            <a:ext cx="2022475"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F471B2A-0589-4D09-BF2A-BFF5AB3559A7}" type="slidenum">
              <a:rPr lang="es-ES" smtClean="0"/>
              <a:t>1</a:t>
            </a:fld>
            <a:endParaRPr lang="es-ES"/>
          </a:p>
        </p:txBody>
      </p:sp>
    </p:spTree>
    <p:extLst>
      <p:ext uri="{BB962C8B-B14F-4D97-AF65-F5344CB8AC3E}">
        <p14:creationId xmlns:p14="http://schemas.microsoft.com/office/powerpoint/2010/main" val="121606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160270" y="7188319"/>
            <a:ext cx="24483060" cy="15291694"/>
          </a:xfrm>
        </p:spPr>
        <p:txBody>
          <a:bodyPr anchor="b"/>
          <a:lstStyle>
            <a:lvl1pPr algn="ctr">
              <a:defRPr sz="189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600450" y="23069719"/>
            <a:ext cx="21602700" cy="10604542"/>
          </a:xfrm>
        </p:spPr>
        <p:txBody>
          <a:bodyPr/>
          <a:lstStyle>
            <a:lvl1pPr marL="0" indent="0" algn="ctr">
              <a:buNone/>
              <a:defRPr sz="7560"/>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D68FA6-6587-4138-9207-0F794DD0EA9D}" type="datetimeFigureOut">
              <a:rPr lang="es-ES" smtClean="0"/>
              <a:t>17/04/2023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35883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D68FA6-6587-4138-9207-0F794DD0EA9D}" type="datetimeFigureOut">
              <a:rPr lang="es-ES" smtClean="0"/>
              <a:t>17/04/2023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41071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2578" y="2338490"/>
            <a:ext cx="6210776" cy="372226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80249" y="2338490"/>
            <a:ext cx="18272284" cy="3722267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D68FA6-6587-4138-9207-0F794DD0EA9D}" type="datetimeFigureOut">
              <a:rPr lang="es-ES" smtClean="0"/>
              <a:t>17/04/2023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928715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D68FA6-6587-4138-9207-0F794DD0EA9D}" type="datetimeFigureOut">
              <a:rPr lang="es-ES" smtClean="0"/>
              <a:t>17/04/2023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351293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65247" y="10950248"/>
            <a:ext cx="24843105" cy="18270724"/>
          </a:xfrm>
        </p:spPr>
        <p:txBody>
          <a:bodyPr anchor="b"/>
          <a:lstStyle>
            <a:lvl1pPr>
              <a:defRPr sz="189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65247" y="29393820"/>
            <a:ext cx="24843105" cy="9608142"/>
          </a:xfrm>
        </p:spPr>
        <p:txBody>
          <a:bodyPr/>
          <a:lstStyle>
            <a:lvl1pPr marL="0" indent="0">
              <a:buNone/>
              <a:defRPr sz="7560">
                <a:solidFill>
                  <a:schemeClr val="tx1"/>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20540" indent="0">
              <a:buNone/>
              <a:defRPr sz="5040">
                <a:solidFill>
                  <a:schemeClr val="tx1">
                    <a:tint val="75000"/>
                  </a:schemeClr>
                </a:solidFill>
              </a:defRPr>
            </a:lvl4pPr>
            <a:lvl5pPr marL="5760720" indent="0">
              <a:buNone/>
              <a:defRPr sz="5040">
                <a:solidFill>
                  <a:schemeClr val="tx1">
                    <a:tint val="75000"/>
                  </a:schemeClr>
                </a:solidFill>
              </a:defRPr>
            </a:lvl5pPr>
            <a:lvl6pPr marL="7200900" indent="0">
              <a:buNone/>
              <a:defRPr sz="5040">
                <a:solidFill>
                  <a:schemeClr val="tx1">
                    <a:tint val="75000"/>
                  </a:schemeClr>
                </a:solidFill>
              </a:defRPr>
            </a:lvl6pPr>
            <a:lvl7pPr marL="8641080" indent="0">
              <a:buNone/>
              <a:defRPr sz="5040">
                <a:solidFill>
                  <a:schemeClr val="tx1">
                    <a:tint val="75000"/>
                  </a:schemeClr>
                </a:solidFill>
              </a:defRPr>
            </a:lvl7pPr>
            <a:lvl8pPr marL="10081260" indent="0">
              <a:buNone/>
              <a:defRPr sz="5040">
                <a:solidFill>
                  <a:schemeClr val="tx1">
                    <a:tint val="75000"/>
                  </a:schemeClr>
                </a:solidFill>
              </a:defRPr>
            </a:lvl8pPr>
            <a:lvl9pPr marL="11521440" indent="0">
              <a:buNone/>
              <a:defRPr sz="504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D68FA6-6587-4138-9207-0F794DD0EA9D}" type="datetimeFigureOut">
              <a:rPr lang="es-ES" smtClean="0"/>
              <a:t>17/04/2023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63556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80248" y="11692452"/>
            <a:ext cx="12241530" cy="278687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4581823" y="11692452"/>
            <a:ext cx="12241530" cy="278687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D68FA6-6587-4138-9207-0F794DD0EA9D}" type="datetimeFigureOut">
              <a:rPr lang="es-ES" smtClean="0"/>
              <a:t>17/04/2023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691857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983999" y="2338500"/>
            <a:ext cx="24843105" cy="848974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84002" y="10767226"/>
            <a:ext cx="12185271" cy="5276851"/>
          </a:xfrm>
        </p:spPr>
        <p:txBody>
          <a:bodyPr anchor="b"/>
          <a:lstStyle>
            <a:lvl1pPr marL="0" indent="0">
              <a:buNone/>
              <a:defRPr sz="7560" b="1"/>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s-ES"/>
              <a:t>Haga clic para modificar los estilos de texto del patrón</a:t>
            </a:r>
          </a:p>
        </p:txBody>
      </p:sp>
      <p:sp>
        <p:nvSpPr>
          <p:cNvPr id="4" name="Content Placeholder 3"/>
          <p:cNvSpPr>
            <a:spLocks noGrp="1"/>
          </p:cNvSpPr>
          <p:nvPr>
            <p:ph sz="half" idx="2"/>
          </p:nvPr>
        </p:nvSpPr>
        <p:spPr>
          <a:xfrm>
            <a:off x="1984002" y="16044078"/>
            <a:ext cx="12185271" cy="2359842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4581824" y="10767226"/>
            <a:ext cx="12245282" cy="5276851"/>
          </a:xfrm>
        </p:spPr>
        <p:txBody>
          <a:bodyPr anchor="b"/>
          <a:lstStyle>
            <a:lvl1pPr marL="0" indent="0">
              <a:buNone/>
              <a:defRPr sz="7560" b="1"/>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s-ES"/>
              <a:t>Haga clic para modificar los estilos de texto del patrón</a:t>
            </a:r>
          </a:p>
        </p:txBody>
      </p:sp>
      <p:sp>
        <p:nvSpPr>
          <p:cNvPr id="6" name="Content Placeholder 5"/>
          <p:cNvSpPr>
            <a:spLocks noGrp="1"/>
          </p:cNvSpPr>
          <p:nvPr>
            <p:ph sz="quarter" idx="4"/>
          </p:nvPr>
        </p:nvSpPr>
        <p:spPr>
          <a:xfrm>
            <a:off x="14581824" y="16044078"/>
            <a:ext cx="12245282" cy="2359842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D68FA6-6587-4138-9207-0F794DD0EA9D}" type="datetimeFigureOut">
              <a:rPr lang="es-ES" smtClean="0"/>
              <a:t>17/04/2023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255492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D68FA6-6587-4138-9207-0F794DD0EA9D}" type="datetimeFigureOut">
              <a:rPr lang="es-ES" smtClean="0"/>
              <a:t>17/04/2023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411954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68FA6-6587-4138-9207-0F794DD0EA9D}" type="datetimeFigureOut">
              <a:rPr lang="es-ES" smtClean="0"/>
              <a:t>17/04/2023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394700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83999" y="2928197"/>
            <a:ext cx="9289911" cy="10248688"/>
          </a:xfrm>
        </p:spPr>
        <p:txBody>
          <a:bodyPr anchor="b"/>
          <a:lstStyle>
            <a:lvl1pPr>
              <a:defRPr sz="10080"/>
            </a:lvl1pPr>
          </a:lstStyle>
          <a:p>
            <a:r>
              <a:rPr lang="es-ES"/>
              <a:t>Haga clic para modificar el estilo de título del patrón</a:t>
            </a:r>
            <a:endParaRPr lang="en-US" dirty="0"/>
          </a:p>
        </p:txBody>
      </p:sp>
      <p:sp>
        <p:nvSpPr>
          <p:cNvPr id="3" name="Content Placeholder 2"/>
          <p:cNvSpPr>
            <a:spLocks noGrp="1"/>
          </p:cNvSpPr>
          <p:nvPr>
            <p:ph idx="1"/>
          </p:nvPr>
        </p:nvSpPr>
        <p:spPr>
          <a:xfrm>
            <a:off x="12245281" y="6324101"/>
            <a:ext cx="14581823" cy="31213763"/>
          </a:xfrm>
        </p:spPr>
        <p:txBody>
          <a:bodyPr/>
          <a:lstStyle>
            <a:lvl1pPr>
              <a:defRPr sz="10080"/>
            </a:lvl1pPr>
            <a:lvl2pPr>
              <a:defRPr sz="8820"/>
            </a:lvl2pPr>
            <a:lvl3pPr>
              <a:defRPr sz="7560"/>
            </a:lvl3pPr>
            <a:lvl4pPr>
              <a:defRPr sz="6300"/>
            </a:lvl4pPr>
            <a:lvl5pPr>
              <a:defRPr sz="6300"/>
            </a:lvl5pPr>
            <a:lvl6pPr>
              <a:defRPr sz="6300"/>
            </a:lvl6pPr>
            <a:lvl7pPr>
              <a:defRPr sz="6300"/>
            </a:lvl7pPr>
            <a:lvl8pPr>
              <a:defRPr sz="6300"/>
            </a:lvl8pPr>
            <a:lvl9pPr>
              <a:defRPr sz="63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83999" y="13176885"/>
            <a:ext cx="9289911" cy="24411809"/>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D68FA6-6587-4138-9207-0F794DD0EA9D}" type="datetimeFigureOut">
              <a:rPr lang="es-ES" smtClean="0"/>
              <a:t>17/04/2023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102186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83999" y="2928197"/>
            <a:ext cx="9289911" cy="10248688"/>
          </a:xfrm>
        </p:spPr>
        <p:txBody>
          <a:bodyPr anchor="b"/>
          <a:lstStyle>
            <a:lvl1pPr>
              <a:defRPr sz="1008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245281" y="6324101"/>
            <a:ext cx="14581823" cy="31213763"/>
          </a:xfrm>
        </p:spPr>
        <p:txBody>
          <a:bodyPr anchor="t"/>
          <a:lstStyle>
            <a:lvl1pPr marL="0" indent="0">
              <a:buNone/>
              <a:defRPr sz="10080"/>
            </a:lvl1pPr>
            <a:lvl2pPr marL="1440180" indent="0">
              <a:buNone/>
              <a:defRPr sz="8820"/>
            </a:lvl2pPr>
            <a:lvl3pPr marL="2880360" indent="0">
              <a:buNone/>
              <a:defRPr sz="756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83999" y="13176885"/>
            <a:ext cx="9289911" cy="24411809"/>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D68FA6-6587-4138-9207-0F794DD0EA9D}" type="datetimeFigureOut">
              <a:rPr lang="es-ES" smtClean="0"/>
              <a:t>17/04/2023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BE4E1B7-B76A-4F27-8E7C-F8E7A0CDE8DB}" type="slidenum">
              <a:rPr lang="es-ES" smtClean="0"/>
              <a:t>‹#›</a:t>
            </a:fld>
            <a:endParaRPr lang="es-ES"/>
          </a:p>
        </p:txBody>
      </p:sp>
    </p:spTree>
    <p:extLst>
      <p:ext uri="{BB962C8B-B14F-4D97-AF65-F5344CB8AC3E}">
        <p14:creationId xmlns:p14="http://schemas.microsoft.com/office/powerpoint/2010/main" val="90367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248" y="2338500"/>
            <a:ext cx="24843105" cy="848974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80248" y="11692452"/>
            <a:ext cx="24843105" cy="278687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980248" y="40710077"/>
            <a:ext cx="6480810" cy="2338490"/>
          </a:xfrm>
          <a:prstGeom prst="rect">
            <a:avLst/>
          </a:prstGeom>
        </p:spPr>
        <p:txBody>
          <a:bodyPr vert="horz" lIns="91440" tIns="45720" rIns="91440" bIns="45720" rtlCol="0" anchor="ctr"/>
          <a:lstStyle>
            <a:lvl1pPr algn="l">
              <a:defRPr sz="3780">
                <a:solidFill>
                  <a:schemeClr val="tx1">
                    <a:tint val="75000"/>
                  </a:schemeClr>
                </a:solidFill>
              </a:defRPr>
            </a:lvl1pPr>
          </a:lstStyle>
          <a:p>
            <a:fld id="{56D68FA6-6587-4138-9207-0F794DD0EA9D}" type="datetimeFigureOut">
              <a:rPr lang="es-ES" smtClean="0"/>
              <a:t>17/04/2023</a:t>
            </a:fld>
            <a:endParaRPr lang="es-ES"/>
          </a:p>
        </p:txBody>
      </p:sp>
      <p:sp>
        <p:nvSpPr>
          <p:cNvPr id="5" name="Footer Placeholder 4"/>
          <p:cNvSpPr>
            <a:spLocks noGrp="1"/>
          </p:cNvSpPr>
          <p:nvPr>
            <p:ph type="ftr" sz="quarter" idx="3"/>
          </p:nvPr>
        </p:nvSpPr>
        <p:spPr>
          <a:xfrm>
            <a:off x="9541193" y="40710077"/>
            <a:ext cx="9721215" cy="2338490"/>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0342543" y="40710077"/>
            <a:ext cx="6480810" cy="2338490"/>
          </a:xfrm>
          <a:prstGeom prst="rect">
            <a:avLst/>
          </a:prstGeom>
        </p:spPr>
        <p:txBody>
          <a:bodyPr vert="horz" lIns="91440" tIns="45720" rIns="91440" bIns="45720" rtlCol="0" anchor="ctr"/>
          <a:lstStyle>
            <a:lvl1pPr algn="r">
              <a:defRPr sz="3780">
                <a:solidFill>
                  <a:schemeClr val="tx1">
                    <a:tint val="75000"/>
                  </a:schemeClr>
                </a:solidFill>
              </a:defRPr>
            </a:lvl1pPr>
          </a:lstStyle>
          <a:p>
            <a:fld id="{FBE4E1B7-B76A-4F27-8E7C-F8E7A0CDE8DB}" type="slidenum">
              <a:rPr lang="es-ES" smtClean="0"/>
              <a:t>‹#›</a:t>
            </a:fld>
            <a:endParaRPr lang="es-ES"/>
          </a:p>
        </p:txBody>
      </p:sp>
    </p:spTree>
    <p:extLst>
      <p:ext uri="{BB962C8B-B14F-4D97-AF65-F5344CB8AC3E}">
        <p14:creationId xmlns:p14="http://schemas.microsoft.com/office/powerpoint/2010/main" val="229764458"/>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2880360" rtl="0" eaLnBrk="1" latinLnBrk="0" hangingPunct="1">
        <a:lnSpc>
          <a:spcPct val="90000"/>
        </a:lnSpc>
        <a:spcBef>
          <a:spcPct val="0"/>
        </a:spcBef>
        <a:buNone/>
        <a:defRPr sz="13860" kern="1200">
          <a:solidFill>
            <a:schemeClr val="tx1"/>
          </a:solidFill>
          <a:latin typeface="+mj-lt"/>
          <a:ea typeface="+mj-ea"/>
          <a:cs typeface="+mj-cs"/>
        </a:defRPr>
      </a:lvl1pPr>
    </p:titleStyle>
    <p:body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20540" algn="l" defTabSz="2880360" rtl="0" eaLnBrk="1" latinLnBrk="0" hangingPunct="1">
        <a:defRPr sz="5670" kern="1200">
          <a:solidFill>
            <a:schemeClr val="tx1"/>
          </a:solidFill>
          <a:latin typeface="+mn-lt"/>
          <a:ea typeface="+mn-ea"/>
          <a:cs typeface="+mn-cs"/>
        </a:defRPr>
      </a:lvl4pPr>
      <a:lvl5pPr marL="5760720" algn="l" defTabSz="2880360" rtl="0" eaLnBrk="1" latinLnBrk="0" hangingPunct="1">
        <a:defRPr sz="5670" kern="1200">
          <a:solidFill>
            <a:schemeClr val="tx1"/>
          </a:solidFill>
          <a:latin typeface="+mn-lt"/>
          <a:ea typeface="+mn-ea"/>
          <a:cs typeface="+mn-cs"/>
        </a:defRPr>
      </a:lvl5pPr>
      <a:lvl6pPr marL="7200900" algn="l" defTabSz="2880360" rtl="0" eaLnBrk="1" latinLnBrk="0" hangingPunct="1">
        <a:defRPr sz="5670" kern="1200">
          <a:solidFill>
            <a:schemeClr val="tx1"/>
          </a:solidFill>
          <a:latin typeface="+mn-lt"/>
          <a:ea typeface="+mn-ea"/>
          <a:cs typeface="+mn-cs"/>
        </a:defRPr>
      </a:lvl6pPr>
      <a:lvl7pPr marL="8641080" algn="l" defTabSz="2880360" rtl="0" eaLnBrk="1" latinLnBrk="0" hangingPunct="1">
        <a:defRPr sz="5670" kern="1200">
          <a:solidFill>
            <a:schemeClr val="tx1"/>
          </a:solidFill>
          <a:latin typeface="+mn-lt"/>
          <a:ea typeface="+mn-ea"/>
          <a:cs typeface="+mn-cs"/>
        </a:defRPr>
      </a:lvl7pPr>
      <a:lvl8pPr marL="10081260" algn="l" defTabSz="2880360" rtl="0" eaLnBrk="1" latinLnBrk="0" hangingPunct="1">
        <a:defRPr sz="5670" kern="1200">
          <a:solidFill>
            <a:schemeClr val="tx1"/>
          </a:solidFill>
          <a:latin typeface="+mn-lt"/>
          <a:ea typeface="+mn-ea"/>
          <a:cs typeface="+mn-cs"/>
        </a:defRPr>
      </a:lvl8pPr>
      <a:lvl9pPr marL="11521440" algn="l" defTabSz="288036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hyperlink" Target="mailto:mprieto@uvigo.es" TargetMode="External"/><Relationship Id="rId7" Type="http://schemas.openxmlformats.org/officeDocument/2006/relationships/image" Target="../media/image3.png"/><Relationship Id="rId12" Type="http://schemas.openxmlformats.org/officeDocument/2006/relationships/image" Target="../media/image8.png"/><Relationship Id="rId17" Type="http://schemas.openxmlformats.org/officeDocument/2006/relationships/image" Target="../media/image13.jpeg"/><Relationship Id="rId2" Type="http://schemas.openxmlformats.org/officeDocument/2006/relationships/notesSlide" Target="../notesSlides/notesSlide1.xml"/><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5" Type="http://schemas.openxmlformats.org/officeDocument/2006/relationships/image" Target="../media/image11.png"/><Relationship Id="rId10" Type="http://schemas.openxmlformats.org/officeDocument/2006/relationships/image" Target="../media/image6.tiff"/><Relationship Id="rId19" Type="http://schemas.openxmlformats.org/officeDocument/2006/relationships/image" Target="../media/image15.png"/><Relationship Id="rId4" Type="http://schemas.openxmlformats.org/officeDocument/2006/relationships/hyperlink" Target="mailto:L.roufegari@iaut.ac.ir" TargetMode="Externa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adroTexto 67">
            <a:extLst>
              <a:ext uri="{FF2B5EF4-FFF2-40B4-BE49-F238E27FC236}">
                <a16:creationId xmlns:a16="http://schemas.microsoft.com/office/drawing/2014/main" id="{708211D2-5CC6-49E3-935A-86D5F029CC71}"/>
              </a:ext>
            </a:extLst>
          </p:cNvPr>
          <p:cNvSpPr txBox="1"/>
          <p:nvPr/>
        </p:nvSpPr>
        <p:spPr>
          <a:xfrm>
            <a:off x="2508238" y="43431220"/>
            <a:ext cx="24082762" cy="345929"/>
          </a:xfrm>
          <a:prstGeom prst="rect">
            <a:avLst/>
          </a:prstGeom>
          <a:noFill/>
          <a:ln w="57150">
            <a:solidFill>
              <a:schemeClr val="accent1"/>
            </a:solidFill>
            <a:prstDash val="sysDash"/>
          </a:ln>
        </p:spPr>
        <p:txBody>
          <a:bodyPr wrap="square" rtlCol="0">
            <a:spAutoFit/>
          </a:bodyPr>
          <a:lstStyle/>
          <a:p>
            <a:endParaRPr lang="es-ES" sz="1648" dirty="0"/>
          </a:p>
        </p:txBody>
      </p:sp>
      <p:sp>
        <p:nvSpPr>
          <p:cNvPr id="6" name="CuadroTexto 5">
            <a:extLst>
              <a:ext uri="{FF2B5EF4-FFF2-40B4-BE49-F238E27FC236}">
                <a16:creationId xmlns:a16="http://schemas.microsoft.com/office/drawing/2014/main" id="{2D679218-6C4B-47D2-95C3-1047318AB611}"/>
              </a:ext>
            </a:extLst>
          </p:cNvPr>
          <p:cNvSpPr txBox="1"/>
          <p:nvPr/>
        </p:nvSpPr>
        <p:spPr>
          <a:xfrm>
            <a:off x="2474662" y="39391965"/>
            <a:ext cx="14286510" cy="1464194"/>
          </a:xfrm>
          <a:prstGeom prst="rect">
            <a:avLst/>
          </a:prstGeom>
          <a:noFill/>
        </p:spPr>
        <p:txBody>
          <a:bodyPr wrap="square" lIns="78434" tIns="39217" rIns="78434" bIns="39217" rtlCol="0" anchor="t">
            <a:spAutoFit/>
          </a:bodyPr>
          <a:lstStyle/>
          <a:p>
            <a:pPr algn="just"/>
            <a:r>
              <a:rPr lang="es-ES_tradnl" b="1" dirty="0" err="1">
                <a:latin typeface="Times New Roman"/>
                <a:ea typeface="Times New Roman" panose="02020603050405020304" pitchFamily="18" charset="0"/>
                <a:cs typeface="Times New Roman"/>
              </a:rPr>
              <a:t>Acknowledgments</a:t>
            </a:r>
            <a:r>
              <a:rPr lang="es-ES_tradnl" b="1" dirty="0">
                <a:latin typeface="Times New Roman"/>
                <a:ea typeface="Times New Roman" panose="02020603050405020304" pitchFamily="18" charset="0"/>
                <a:cs typeface="Times New Roman"/>
              </a:rPr>
              <a:t>:</a:t>
            </a:r>
            <a:r>
              <a:rPr lang="es-ES_tradnl" dirty="0">
                <a:latin typeface="Times New Roman"/>
                <a:ea typeface="Times New Roman" panose="02020603050405020304" pitchFamily="18" charset="0"/>
                <a:cs typeface="Times New Roman"/>
              </a:rPr>
              <a:t> </a:t>
            </a:r>
            <a:endParaRPr lang="es-ES_tradnl" dirty="0">
              <a:latin typeface="Calibri"/>
              <a:ea typeface="Times New Roman" panose="02020603050405020304" pitchFamily="18" charset="0"/>
              <a:cs typeface="Calibri"/>
            </a:endParaRPr>
          </a:p>
          <a:p>
            <a:pPr algn="just"/>
            <a:r>
              <a:rPr lang="en-US" dirty="0">
                <a:latin typeface="Times New Roman"/>
                <a:ea typeface="Times New Roman" panose="02020603050405020304" pitchFamily="18" charset="0"/>
                <a:cs typeface="Times New Roman"/>
              </a:rPr>
              <a:t>The research leading to these results was supported by MICINN supporting the Ramón y Cajal grant for M.A. Prieto (RYC-2017-22891); by </a:t>
            </a:r>
            <a:r>
              <a:rPr lang="en-US" dirty="0" err="1">
                <a:latin typeface="Times New Roman"/>
                <a:ea typeface="Times New Roman" panose="02020603050405020304" pitchFamily="18" charset="0"/>
                <a:cs typeface="Times New Roman"/>
              </a:rPr>
              <a:t>Xunta</a:t>
            </a:r>
            <a:r>
              <a:rPr lang="en-US" dirty="0">
                <a:latin typeface="Times New Roman"/>
                <a:ea typeface="Times New Roman" panose="02020603050405020304" pitchFamily="18" charset="0"/>
                <a:cs typeface="Times New Roman"/>
              </a:rPr>
              <a:t> de Galicia for supporting the program EXCELENCIA-ED431F 2020/12, the pre-doctoral grants of P. Garcia-Oliveira (ED481A-2019/295) and A.G. Pereira (ED481A-2019/0228). The authors thank the program BENEFICIOS DO CONSUMO DAS ESPECIES TINTORERA-(CO-0019-2021) that supports the work of F. Chamorro</a:t>
            </a:r>
            <a:endParaRPr lang="es-ES" dirty="0"/>
          </a:p>
        </p:txBody>
      </p:sp>
      <p:sp>
        <p:nvSpPr>
          <p:cNvPr id="20" name="CuadroTexto 19">
            <a:extLst>
              <a:ext uri="{FF2B5EF4-FFF2-40B4-BE49-F238E27FC236}">
                <a16:creationId xmlns:a16="http://schemas.microsoft.com/office/drawing/2014/main" id="{6EA34868-EE7C-45F9-B718-62456A3BA166}"/>
              </a:ext>
            </a:extLst>
          </p:cNvPr>
          <p:cNvSpPr txBox="1"/>
          <p:nvPr/>
        </p:nvSpPr>
        <p:spPr>
          <a:xfrm>
            <a:off x="3158986" y="7379940"/>
            <a:ext cx="22501115" cy="4101059"/>
          </a:xfrm>
          <a:prstGeom prst="rect">
            <a:avLst/>
          </a:prstGeom>
          <a:noFill/>
        </p:spPr>
        <p:txBody>
          <a:bodyPr wrap="square" rtlCol="0">
            <a:spAutoFit/>
          </a:bodyPr>
          <a:lstStyle/>
          <a:p>
            <a:pPr algn="ctr">
              <a:lnSpc>
                <a:spcPct val="107000"/>
              </a:lnSpc>
            </a:pPr>
            <a:r>
              <a:rPr lang="es-ES" sz="2745" baseline="30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745"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en-US" sz="2745" baseline="30000"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Nutrition and Bromatology Group, Department of Analytical and Food Chemistry, Faculty of Food Science and Technology, University of Vigo, Ourense Campus, E32004 Ourense, Spain.</a:t>
            </a:r>
          </a:p>
          <a:p>
            <a:pPr algn="ctr">
              <a:lnSpc>
                <a:spcPct val="107000"/>
              </a:lnSpc>
            </a:pPr>
            <a:r>
              <a:rPr lang="en-US" sz="2745" baseline="30000" dirty="0">
                <a:latin typeface="Times New Roman" panose="02020603050405020304" pitchFamily="18" charset="0"/>
                <a:ea typeface="Times New Roman" panose="02020603050405020304" pitchFamily="18" charset="0"/>
                <a:cs typeface="Times New Roman" panose="02020603050405020304" pitchFamily="18" charset="0"/>
              </a:rPr>
              <a:t>2 </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Centro de </a:t>
            </a:r>
            <a:r>
              <a:rPr lang="en-US" sz="2745" dirty="0" err="1">
                <a:latin typeface="Times New Roman" panose="02020603050405020304" pitchFamily="18" charset="0"/>
                <a:ea typeface="Times New Roman" panose="02020603050405020304" pitchFamily="18" charset="0"/>
                <a:cs typeface="Times New Roman" panose="02020603050405020304" pitchFamily="18" charset="0"/>
              </a:rPr>
              <a:t>Investigação</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 de </a:t>
            </a:r>
            <a:r>
              <a:rPr lang="en-US" sz="2745" dirty="0" err="1">
                <a:latin typeface="Times New Roman" panose="02020603050405020304" pitchFamily="18" charset="0"/>
                <a:ea typeface="Times New Roman" panose="02020603050405020304" pitchFamily="18" charset="0"/>
                <a:cs typeface="Times New Roman" panose="02020603050405020304" pitchFamily="18" charset="0"/>
              </a:rPr>
              <a:t>Montanha</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 (CIMO), Instituto </a:t>
            </a:r>
            <a:r>
              <a:rPr lang="en-US" sz="2745" dirty="0" err="1">
                <a:latin typeface="Times New Roman" panose="02020603050405020304" pitchFamily="18" charset="0"/>
                <a:ea typeface="Times New Roman" panose="02020603050405020304" pitchFamily="18" charset="0"/>
                <a:cs typeface="Times New Roman" panose="02020603050405020304" pitchFamily="18" charset="0"/>
              </a:rPr>
              <a:t>Politécnico</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 de </a:t>
            </a:r>
            <a:r>
              <a:rPr lang="en-US" sz="2745" dirty="0" err="1">
                <a:latin typeface="Times New Roman" panose="02020603050405020304" pitchFamily="18" charset="0"/>
                <a:ea typeface="Times New Roman" panose="02020603050405020304" pitchFamily="18" charset="0"/>
                <a:cs typeface="Times New Roman" panose="02020603050405020304" pitchFamily="18" charset="0"/>
              </a:rPr>
              <a:t>Bragança</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 Campus de Santa Apolonia, 5300-253 </a:t>
            </a:r>
            <a:r>
              <a:rPr lang="en-US" sz="2745" dirty="0" err="1">
                <a:latin typeface="Times New Roman" panose="02020603050405020304" pitchFamily="18" charset="0"/>
                <a:ea typeface="Times New Roman" panose="02020603050405020304" pitchFamily="18" charset="0"/>
                <a:cs typeface="Times New Roman" panose="02020603050405020304" pitchFamily="18" charset="0"/>
              </a:rPr>
              <a:t>Bragança</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 Portugal.</a:t>
            </a:r>
          </a:p>
          <a:p>
            <a:pPr algn="ctr">
              <a:lnSpc>
                <a:spcPct val="107000"/>
              </a:lnSpc>
            </a:pPr>
            <a:r>
              <a:rPr lang="en-US" sz="2745" baseline="30000"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745" dirty="0">
                <a:latin typeface="Times New Roman" panose="02020603050405020304" pitchFamily="18" charset="0"/>
                <a:ea typeface="Times New Roman" panose="02020603050405020304" pitchFamily="18" charset="0"/>
                <a:cs typeface="Times New Roman" panose="02020603050405020304" pitchFamily="18" charset="0"/>
              </a:rPr>
              <a:t>LAQV-REQUIMTE Department of Chemistry and Biochemistry. Faculty of Sciences. </a:t>
            </a:r>
            <a:r>
              <a:rPr lang="es-ES" sz="2745" dirty="0" err="1">
                <a:latin typeface="Times New Roman" panose="02020603050405020304" pitchFamily="18" charset="0"/>
                <a:ea typeface="Times New Roman" panose="02020603050405020304" pitchFamily="18" charset="0"/>
                <a:cs typeface="Times New Roman" panose="02020603050405020304" pitchFamily="18" charset="0"/>
              </a:rPr>
              <a:t>University</a:t>
            </a:r>
            <a:r>
              <a:rPr lang="es-ES" sz="2745" dirty="0">
                <a:latin typeface="Times New Roman" panose="02020603050405020304" pitchFamily="18" charset="0"/>
                <a:ea typeface="Times New Roman" panose="02020603050405020304" pitchFamily="18" charset="0"/>
                <a:cs typeface="Times New Roman" panose="02020603050405020304" pitchFamily="18" charset="0"/>
              </a:rPr>
              <a:t> </a:t>
            </a:r>
            <a:r>
              <a:rPr lang="es-ES" sz="2745" dirty="0" err="1">
                <a:latin typeface="Times New Roman" panose="02020603050405020304" pitchFamily="18" charset="0"/>
                <a:ea typeface="Times New Roman" panose="02020603050405020304" pitchFamily="18" charset="0"/>
                <a:cs typeface="Times New Roman" panose="02020603050405020304" pitchFamily="18" charset="0"/>
              </a:rPr>
              <a:t>of</a:t>
            </a:r>
            <a:r>
              <a:rPr lang="es-ES" sz="2745" dirty="0">
                <a:latin typeface="Times New Roman" panose="02020603050405020304" pitchFamily="18" charset="0"/>
                <a:ea typeface="Times New Roman" panose="02020603050405020304" pitchFamily="18" charset="0"/>
                <a:cs typeface="Times New Roman" panose="02020603050405020304" pitchFamily="18" charset="0"/>
              </a:rPr>
              <a:t> Porto. </a:t>
            </a:r>
            <a:r>
              <a:rPr lang="es-ES" sz="2745" dirty="0" err="1">
                <a:latin typeface="Times New Roman" panose="02020603050405020304" pitchFamily="18" charset="0"/>
                <a:ea typeface="Times New Roman" panose="02020603050405020304" pitchFamily="18" charset="0"/>
                <a:cs typeface="Times New Roman" panose="02020603050405020304" pitchFamily="18" charset="0"/>
              </a:rPr>
              <a:t>Rua</a:t>
            </a:r>
            <a:r>
              <a:rPr lang="es-ES" sz="2745" dirty="0">
                <a:latin typeface="Times New Roman" panose="02020603050405020304" pitchFamily="18" charset="0"/>
                <a:ea typeface="Times New Roman" panose="02020603050405020304" pitchFamily="18" charset="0"/>
                <a:cs typeface="Times New Roman" panose="02020603050405020304" pitchFamily="18" charset="0"/>
              </a:rPr>
              <a:t> do Campo Alegre s/n 4169-007 Porto, Portugal. </a:t>
            </a:r>
          </a:p>
          <a:p>
            <a:pPr algn="ctr">
              <a:lnSpc>
                <a:spcPct val="107000"/>
              </a:lnSpc>
            </a:pPr>
            <a:r>
              <a:rPr lang="en-US" sz="2745" baseline="30000">
                <a:latin typeface="Times New Roman" panose="02020603050405020304" pitchFamily="18" charset="0"/>
                <a:ea typeface="Calibri" panose="020F0502020204030204" pitchFamily="34" charset="0"/>
                <a:cs typeface="Times New Roman" panose="02020603050405020304" pitchFamily="18" charset="0"/>
              </a:rPr>
              <a:t>4</a:t>
            </a:r>
            <a:r>
              <a:rPr lang="es-ES" sz="2745">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 </a:t>
            </a:r>
            <a:r>
              <a:rPr lang="en-US" sz="2745"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Department of Food Science and Technology, Azad University, Tabriz branch, Iran </a:t>
            </a:r>
            <a:r>
              <a:rPr lang="en-US" sz="2745" dirty="0" err="1">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Basmenj</a:t>
            </a:r>
            <a:r>
              <a:rPr lang="en-US" sz="2745"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 road, 5157944533, Tabriz, Iran.</a:t>
            </a:r>
            <a:endParaRPr lang="en-US" sz="2745"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7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745"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Correspondence</a:t>
            </a:r>
            <a:r>
              <a:rPr lang="en-US" sz="27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745"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745" u="sng"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mprieto@uvigo.es</a:t>
            </a:r>
            <a:r>
              <a:rPr lang="en-US" sz="2745"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745" u="sng"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L.roufegari@iaut.ac.ir</a:t>
            </a:r>
            <a:r>
              <a:rPr lang="en-US" sz="2745" u="sng"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745"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s-ES" sz="2745" dirty="0">
              <a:latin typeface="Times New Roman" panose="02020603050405020304" pitchFamily="18" charset="0"/>
              <a:cs typeface="Times New Roman" panose="02020603050405020304" pitchFamily="18" charset="0"/>
            </a:endParaRPr>
          </a:p>
        </p:txBody>
      </p:sp>
      <p:sp>
        <p:nvSpPr>
          <p:cNvPr id="23" name="CuadroTexto 22">
            <a:extLst>
              <a:ext uri="{FF2B5EF4-FFF2-40B4-BE49-F238E27FC236}">
                <a16:creationId xmlns:a16="http://schemas.microsoft.com/office/drawing/2014/main" id="{8C1E6269-8DE4-42FF-B46C-856371CC0B25}"/>
              </a:ext>
            </a:extLst>
          </p:cNvPr>
          <p:cNvSpPr txBox="1"/>
          <p:nvPr/>
        </p:nvSpPr>
        <p:spPr>
          <a:xfrm>
            <a:off x="3122407" y="11752656"/>
            <a:ext cx="10389832" cy="620298"/>
          </a:xfrm>
          <a:prstGeom prst="rect">
            <a:avLst/>
          </a:prstGeom>
          <a:solidFill>
            <a:srgbClr val="FFFF66"/>
          </a:solidFill>
          <a:ln>
            <a:solidFill>
              <a:schemeClr val="accent1"/>
            </a:solidFill>
          </a:ln>
        </p:spPr>
        <p:txBody>
          <a:bodyPr wrap="square" rtlCol="0">
            <a:spAutoFit/>
          </a:bodyPr>
          <a:lstStyle/>
          <a:p>
            <a:pPr algn="ctr"/>
            <a:r>
              <a:rPr lang="en-US" sz="3431" dirty="0">
                <a:solidFill>
                  <a:schemeClr val="accent1">
                    <a:lumMod val="50000"/>
                  </a:schemeClr>
                </a:solidFill>
                <a:latin typeface="Times New Roman" panose="02020603050405020304" pitchFamily="18" charset="0"/>
                <a:cs typeface="Times New Roman" panose="02020603050405020304" pitchFamily="18" charset="0"/>
              </a:rPr>
              <a:t>INTRODUCTION</a:t>
            </a:r>
          </a:p>
        </p:txBody>
      </p:sp>
      <p:sp>
        <p:nvSpPr>
          <p:cNvPr id="27" name="Subtítulo 2">
            <a:extLst>
              <a:ext uri="{FF2B5EF4-FFF2-40B4-BE49-F238E27FC236}">
                <a16:creationId xmlns:a16="http://schemas.microsoft.com/office/drawing/2014/main" id="{C1B6F81A-DD97-4DE9-9DDE-F9912CE258BF}"/>
              </a:ext>
            </a:extLst>
          </p:cNvPr>
          <p:cNvSpPr txBox="1">
            <a:spLocks/>
          </p:cNvSpPr>
          <p:nvPr/>
        </p:nvSpPr>
        <p:spPr>
          <a:xfrm>
            <a:off x="14706016" y="12533229"/>
            <a:ext cx="11852890" cy="24556241"/>
          </a:xfrm>
          <a:prstGeom prst="rect">
            <a:avLst/>
          </a:prstGeom>
          <a:ln w="57150">
            <a:solidFill>
              <a:schemeClr val="accent1"/>
            </a:solidFill>
            <a:prstDash val="sysDash"/>
          </a:ln>
        </p:spPr>
        <p:txBody>
          <a:bodyPr vert="horz" lIns="83674" tIns="41838" rIns="83674" bIns="41838" rtlCol="0">
            <a:normAutofit/>
          </a:bodyPr>
          <a:lstStyle>
            <a:lvl1pPr marL="0" indent="0" algn="ctr" defTabSz="2700040" rtl="0" eaLnBrk="1" latinLnBrk="0" hangingPunct="1">
              <a:lnSpc>
                <a:spcPct val="90000"/>
              </a:lnSpc>
              <a:spcBef>
                <a:spcPts val="2953"/>
              </a:spcBef>
              <a:buFont typeface="Arial" panose="020B0604020202020204" pitchFamily="34" charset="0"/>
              <a:buNone/>
              <a:defRPr sz="7087" kern="1200">
                <a:solidFill>
                  <a:schemeClr val="tx1"/>
                </a:solidFill>
                <a:latin typeface="+mn-lt"/>
                <a:ea typeface="+mn-ea"/>
                <a:cs typeface="+mn-cs"/>
              </a:defRPr>
            </a:lvl1pPr>
            <a:lvl2pPr marL="1350020" indent="0" algn="ctr" defTabSz="2700040" rtl="0" eaLnBrk="1" latinLnBrk="0" hangingPunct="1">
              <a:lnSpc>
                <a:spcPct val="90000"/>
              </a:lnSpc>
              <a:spcBef>
                <a:spcPts val="1476"/>
              </a:spcBef>
              <a:buFont typeface="Arial" panose="020B0604020202020204" pitchFamily="34" charset="0"/>
              <a:buNone/>
              <a:defRPr sz="5906" kern="1200">
                <a:solidFill>
                  <a:schemeClr val="tx1"/>
                </a:solidFill>
                <a:latin typeface="+mn-lt"/>
                <a:ea typeface="+mn-ea"/>
                <a:cs typeface="+mn-cs"/>
              </a:defRPr>
            </a:lvl2pPr>
            <a:lvl3pPr marL="2700040" indent="0" algn="ctr" defTabSz="2700040" rtl="0" eaLnBrk="1" latinLnBrk="0" hangingPunct="1">
              <a:lnSpc>
                <a:spcPct val="90000"/>
              </a:lnSpc>
              <a:spcBef>
                <a:spcPts val="1476"/>
              </a:spcBef>
              <a:buFont typeface="Arial" panose="020B0604020202020204" pitchFamily="34" charset="0"/>
              <a:buNone/>
              <a:defRPr sz="5315" kern="1200">
                <a:solidFill>
                  <a:schemeClr val="tx1"/>
                </a:solidFill>
                <a:latin typeface="+mn-lt"/>
                <a:ea typeface="+mn-ea"/>
                <a:cs typeface="+mn-cs"/>
              </a:defRPr>
            </a:lvl3pPr>
            <a:lvl4pPr marL="4050060"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4pPr>
            <a:lvl5pPr marL="540008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5pPr>
            <a:lvl6pPr marL="675010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6pPr>
            <a:lvl7pPr marL="810012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7pPr>
            <a:lvl8pPr marL="945014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8pPr>
            <a:lvl9pPr marL="1080016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9pPr>
          </a:lstStyle>
          <a:p>
            <a:pPr algn="just"/>
            <a:endParaRPr lang="es-ES" sz="2653" dirty="0"/>
          </a:p>
        </p:txBody>
      </p:sp>
      <p:sp>
        <p:nvSpPr>
          <p:cNvPr id="38" name="Subtítulo 2">
            <a:extLst>
              <a:ext uri="{FF2B5EF4-FFF2-40B4-BE49-F238E27FC236}">
                <a16:creationId xmlns:a16="http://schemas.microsoft.com/office/drawing/2014/main" id="{C303C083-3A0F-4E5A-BCA1-81BA7C8368E1}"/>
              </a:ext>
            </a:extLst>
          </p:cNvPr>
          <p:cNvSpPr txBox="1">
            <a:spLocks/>
          </p:cNvSpPr>
          <p:nvPr/>
        </p:nvSpPr>
        <p:spPr>
          <a:xfrm>
            <a:off x="2474662" y="12550994"/>
            <a:ext cx="11852890" cy="24556242"/>
          </a:xfrm>
          <a:prstGeom prst="rect">
            <a:avLst/>
          </a:prstGeom>
          <a:ln w="57150">
            <a:solidFill>
              <a:schemeClr val="accent1"/>
            </a:solidFill>
            <a:prstDash val="sysDash"/>
          </a:ln>
        </p:spPr>
        <p:txBody>
          <a:bodyPr vert="horz" lIns="83674" tIns="41838" rIns="83674" bIns="41838" rtlCol="0">
            <a:normAutofit/>
          </a:bodyPr>
          <a:lstStyle>
            <a:lvl1pPr marL="0" indent="0" algn="ctr" defTabSz="2700040" rtl="0" eaLnBrk="1" latinLnBrk="0" hangingPunct="1">
              <a:lnSpc>
                <a:spcPct val="90000"/>
              </a:lnSpc>
              <a:spcBef>
                <a:spcPts val="2953"/>
              </a:spcBef>
              <a:buFont typeface="Arial" panose="020B0604020202020204" pitchFamily="34" charset="0"/>
              <a:buNone/>
              <a:defRPr sz="7087" kern="1200">
                <a:solidFill>
                  <a:schemeClr val="tx1"/>
                </a:solidFill>
                <a:latin typeface="+mn-lt"/>
                <a:ea typeface="+mn-ea"/>
                <a:cs typeface="+mn-cs"/>
              </a:defRPr>
            </a:lvl1pPr>
            <a:lvl2pPr marL="1350020" indent="0" algn="ctr" defTabSz="2700040" rtl="0" eaLnBrk="1" latinLnBrk="0" hangingPunct="1">
              <a:lnSpc>
                <a:spcPct val="90000"/>
              </a:lnSpc>
              <a:spcBef>
                <a:spcPts val="1476"/>
              </a:spcBef>
              <a:buFont typeface="Arial" panose="020B0604020202020204" pitchFamily="34" charset="0"/>
              <a:buNone/>
              <a:defRPr sz="5906" kern="1200">
                <a:solidFill>
                  <a:schemeClr val="tx1"/>
                </a:solidFill>
                <a:latin typeface="+mn-lt"/>
                <a:ea typeface="+mn-ea"/>
                <a:cs typeface="+mn-cs"/>
              </a:defRPr>
            </a:lvl2pPr>
            <a:lvl3pPr marL="2700040" indent="0" algn="ctr" defTabSz="2700040" rtl="0" eaLnBrk="1" latinLnBrk="0" hangingPunct="1">
              <a:lnSpc>
                <a:spcPct val="90000"/>
              </a:lnSpc>
              <a:spcBef>
                <a:spcPts val="1476"/>
              </a:spcBef>
              <a:buFont typeface="Arial" panose="020B0604020202020204" pitchFamily="34" charset="0"/>
              <a:buNone/>
              <a:defRPr sz="5315" kern="1200">
                <a:solidFill>
                  <a:schemeClr val="tx1"/>
                </a:solidFill>
                <a:latin typeface="+mn-lt"/>
                <a:ea typeface="+mn-ea"/>
                <a:cs typeface="+mn-cs"/>
              </a:defRPr>
            </a:lvl3pPr>
            <a:lvl4pPr marL="4050060"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4pPr>
            <a:lvl5pPr marL="540008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5pPr>
            <a:lvl6pPr marL="675010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6pPr>
            <a:lvl7pPr marL="810012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7pPr>
            <a:lvl8pPr marL="945014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8pPr>
            <a:lvl9pPr marL="10800161" indent="0" algn="ctr" defTabSz="2700040" rtl="0" eaLnBrk="1" latinLnBrk="0" hangingPunct="1">
              <a:lnSpc>
                <a:spcPct val="90000"/>
              </a:lnSpc>
              <a:spcBef>
                <a:spcPts val="1476"/>
              </a:spcBef>
              <a:buFont typeface="Arial" panose="020B0604020202020204" pitchFamily="34" charset="0"/>
              <a:buNone/>
              <a:defRPr sz="4724" kern="1200">
                <a:solidFill>
                  <a:schemeClr val="tx1"/>
                </a:solidFill>
                <a:latin typeface="+mn-lt"/>
                <a:ea typeface="+mn-ea"/>
                <a:cs typeface="+mn-cs"/>
              </a:defRPr>
            </a:lvl9pPr>
          </a:lstStyle>
          <a:p>
            <a:pPr algn="just"/>
            <a:endParaRPr lang="es-ES" sz="2653" dirty="0"/>
          </a:p>
        </p:txBody>
      </p:sp>
      <p:sp>
        <p:nvSpPr>
          <p:cNvPr id="69" name="CuadroTexto 68">
            <a:extLst>
              <a:ext uri="{FF2B5EF4-FFF2-40B4-BE49-F238E27FC236}">
                <a16:creationId xmlns:a16="http://schemas.microsoft.com/office/drawing/2014/main" id="{776B47BB-FC32-45E4-B92A-C74F50821DED}"/>
              </a:ext>
            </a:extLst>
          </p:cNvPr>
          <p:cNvSpPr txBox="1"/>
          <p:nvPr/>
        </p:nvSpPr>
        <p:spPr>
          <a:xfrm>
            <a:off x="2389799" y="37629917"/>
            <a:ext cx="14625588" cy="1554208"/>
          </a:xfrm>
          <a:prstGeom prst="rect">
            <a:avLst/>
          </a:prstGeom>
          <a:noFill/>
        </p:spPr>
        <p:txBody>
          <a:bodyPr wrap="square" rtlCol="0">
            <a:spAutoFit/>
          </a:bodyPr>
          <a:lstStyle/>
          <a:p>
            <a:pPr algn="just">
              <a:lnSpc>
                <a:spcPct val="107000"/>
              </a:lnSpc>
            </a:pPr>
            <a:r>
              <a:rPr lang="es-AR" b="1" dirty="0" err="1">
                <a:latin typeface="Times New Roman" panose="02020603050405020304" pitchFamily="18" charset="0"/>
                <a:ea typeface="Times New Roman" panose="02020603050405020304" pitchFamily="18" charset="0"/>
                <a:cs typeface="Times New Roman" panose="02020603050405020304" pitchFamily="18" charset="0"/>
              </a:rPr>
              <a:t>References</a:t>
            </a:r>
            <a:r>
              <a:rPr lang="es-AR"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indent="-156865" algn="just">
              <a:lnSpc>
                <a:spcPct val="107000"/>
              </a:lnSpc>
            </a:pPr>
            <a:r>
              <a:rPr lang="es-AR" dirty="0">
                <a:latin typeface="Times New Roman" panose="02020603050405020304" pitchFamily="18" charset="0"/>
                <a:ea typeface="Times New Roman" panose="02020603050405020304" pitchFamily="18" charset="0"/>
                <a:cs typeface="Times New Roman" panose="02020603050405020304" pitchFamily="18" charset="0"/>
              </a:rPr>
              <a:t>[1] </a:t>
            </a:r>
            <a:r>
              <a:rPr lang="en-US" dirty="0">
                <a:latin typeface="Times New Roman" panose="02020603050405020304" pitchFamily="18" charset="0"/>
                <a:ea typeface="Calibri" panose="020F0502020204030204" pitchFamily="34" charset="0"/>
                <a:cs typeface="Arial" panose="020B0604020202020204" pitchFamily="34" charset="0"/>
              </a:rPr>
              <a:t>Abraham, K., </a:t>
            </a:r>
            <a:r>
              <a:rPr lang="en-US" dirty="0" err="1">
                <a:latin typeface="Times New Roman" panose="02020603050405020304" pitchFamily="18" charset="0"/>
                <a:ea typeface="Calibri" panose="020F0502020204030204" pitchFamily="34" charset="0"/>
                <a:cs typeface="Arial" panose="020B0604020202020204" pitchFamily="34" charset="0"/>
              </a:rPr>
              <a:t>Gurtler</a:t>
            </a:r>
            <a:r>
              <a:rPr lang="en-US" dirty="0">
                <a:latin typeface="Times New Roman" panose="02020603050405020304" pitchFamily="18" charset="0"/>
                <a:ea typeface="Calibri" panose="020F0502020204030204" pitchFamily="34" charset="0"/>
                <a:cs typeface="Arial" panose="020B0604020202020204" pitchFamily="34" charset="0"/>
              </a:rPr>
              <a:t>, R., Berg, K., </a:t>
            </a:r>
            <a:r>
              <a:rPr lang="en-US" dirty="0" err="1">
                <a:latin typeface="Times New Roman" panose="02020603050405020304" pitchFamily="18" charset="0"/>
                <a:ea typeface="Calibri" panose="020F0502020204030204" pitchFamily="34" charset="0"/>
                <a:cs typeface="Arial" panose="020B0604020202020204" pitchFamily="34" charset="0"/>
              </a:rPr>
              <a:t>Heinemeyer</a:t>
            </a:r>
            <a:r>
              <a:rPr lang="en-US" dirty="0">
                <a:latin typeface="Times New Roman" panose="02020603050405020304" pitchFamily="18" charset="0"/>
                <a:ea typeface="Calibri" panose="020F0502020204030204" pitchFamily="34" charset="0"/>
                <a:cs typeface="Arial" panose="020B0604020202020204" pitchFamily="34" charset="0"/>
              </a:rPr>
              <a:t>, G., </a:t>
            </a:r>
            <a:r>
              <a:rPr lang="en-US" dirty="0" err="1">
                <a:latin typeface="Times New Roman" panose="02020603050405020304" pitchFamily="18" charset="0"/>
                <a:ea typeface="Calibri" panose="020F0502020204030204" pitchFamily="34" charset="0"/>
                <a:cs typeface="Arial" panose="020B0604020202020204" pitchFamily="34" charset="0"/>
              </a:rPr>
              <a:t>Lampen</a:t>
            </a:r>
            <a:r>
              <a:rPr lang="en-US" dirty="0">
                <a:latin typeface="Times New Roman" panose="02020603050405020304" pitchFamily="18" charset="0"/>
                <a:ea typeface="Calibri" panose="020F0502020204030204" pitchFamily="34" charset="0"/>
                <a:cs typeface="Arial" panose="020B0604020202020204" pitchFamily="34" charset="0"/>
              </a:rPr>
              <a:t>, A, and Appel</a:t>
            </a:r>
            <a:r>
              <a:rPr lang="fa-IR"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K.E. 2011. Toxicology and risk assessment of 5-Hydroxymethylfurfural in food. Molecular Nutrition &amp; Food Research. 55</a:t>
            </a:r>
            <a:r>
              <a:rPr lang="fa-IR"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667–678.</a:t>
            </a:r>
          </a:p>
          <a:p>
            <a:pPr algn="just" defTabSz="392162">
              <a:lnSpc>
                <a:spcPct val="107000"/>
              </a:lnSpc>
              <a:defRPr/>
            </a:pPr>
            <a:r>
              <a:rPr lang="en-US" dirty="0">
                <a:latin typeface="Times New Roman" panose="02020603050405020304" pitchFamily="18" charset="0"/>
                <a:ea typeface="Times New Roman" panose="02020603050405020304" pitchFamily="18" charset="0"/>
                <a:cs typeface="Times New Roman" panose="02020603050405020304" pitchFamily="18" charset="0"/>
              </a:rPr>
              <a:t>[2] </a:t>
            </a:r>
            <a:r>
              <a:rPr lang="en-US" dirty="0" err="1">
                <a:latin typeface="Times New Roman" panose="02020603050405020304" pitchFamily="18" charset="0"/>
                <a:ea typeface="Calibri" panose="020F0502020204030204" pitchFamily="34" charset="0"/>
                <a:cs typeface="Arial" panose="020B0604020202020204" pitchFamily="34" charset="0"/>
              </a:rPr>
              <a:t>Ajlouni</a:t>
            </a:r>
            <a:r>
              <a:rPr lang="en-US" dirty="0">
                <a:latin typeface="Times New Roman" panose="02020603050405020304" pitchFamily="18" charset="0"/>
                <a:ea typeface="Calibri" panose="020F0502020204030204" pitchFamily="34" charset="0"/>
                <a:cs typeface="Arial" panose="020B0604020202020204" pitchFamily="34" charset="0"/>
              </a:rPr>
              <a:t>, S., and </a:t>
            </a:r>
            <a:r>
              <a:rPr lang="en-US" dirty="0" err="1">
                <a:latin typeface="Times New Roman" panose="02020603050405020304" pitchFamily="18" charset="0"/>
                <a:ea typeface="Calibri" panose="020F0502020204030204" pitchFamily="34" charset="0"/>
                <a:cs typeface="Arial" panose="020B0604020202020204" pitchFamily="34" charset="0"/>
              </a:rPr>
              <a:t>Sujirapinyokul</a:t>
            </a:r>
            <a:r>
              <a:rPr lang="en-US" dirty="0">
                <a:latin typeface="Times New Roman" panose="02020603050405020304" pitchFamily="18" charset="0"/>
                <a:ea typeface="Calibri" panose="020F0502020204030204" pitchFamily="34" charset="0"/>
                <a:cs typeface="Arial" panose="020B0604020202020204" pitchFamily="34" charset="0"/>
              </a:rPr>
              <a:t>, P. 2010. </a:t>
            </a:r>
            <a:r>
              <a:rPr lang="en-US" dirty="0" err="1">
                <a:latin typeface="Times New Roman" panose="02020603050405020304" pitchFamily="18" charset="0"/>
                <a:ea typeface="Calibri" panose="020F0502020204030204" pitchFamily="34" charset="0"/>
                <a:cs typeface="Arial" panose="020B0604020202020204" pitchFamily="34" charset="0"/>
              </a:rPr>
              <a:t>Hydroxymethylfurfuraldehyde</a:t>
            </a:r>
            <a:r>
              <a:rPr lang="en-US" dirty="0">
                <a:latin typeface="Times New Roman" panose="02020603050405020304" pitchFamily="18" charset="0"/>
                <a:ea typeface="Calibri" panose="020F0502020204030204" pitchFamily="34" charset="0"/>
                <a:cs typeface="Arial" panose="020B0604020202020204" pitchFamily="34" charset="0"/>
              </a:rPr>
              <a:t> and amylase contents in Australian honey. Food Chemistry. 119: 1000–1005.</a:t>
            </a:r>
            <a:r>
              <a:rPr lang="en-US" dirty="0">
                <a:latin typeface="Times New Roman" panose="02020603050405020304" pitchFamily="18" charset="0"/>
                <a:ea typeface="TimesNewRomanPSMT"/>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just" defTabSz="392162">
              <a:lnSpc>
                <a:spcPct val="107000"/>
              </a:lnSpc>
              <a:defRPr/>
            </a:pPr>
            <a:r>
              <a:rPr lang="en-US" dirty="0">
                <a:latin typeface="Times New Roman" panose="02020603050405020304" pitchFamily="18" charset="0"/>
                <a:ea typeface="Times New Roman" panose="02020603050405020304" pitchFamily="18" charset="0"/>
                <a:cs typeface="Times New Roman" panose="02020603050405020304" pitchFamily="18" charset="0"/>
              </a:rPr>
              <a:t>[3] </a:t>
            </a:r>
            <a:r>
              <a:rPr lang="es-ES" dirty="0" err="1">
                <a:latin typeface="Times New Roman" panose="02020603050405020304" pitchFamily="18" charset="0"/>
                <a:ea typeface="Calibri" panose="020F0502020204030204" pitchFamily="34" charset="0"/>
                <a:cs typeface="Arial" panose="020B0604020202020204" pitchFamily="34" charset="0"/>
              </a:rPr>
              <a:t>Fallico</a:t>
            </a:r>
            <a:r>
              <a:rPr lang="es-ES" dirty="0">
                <a:latin typeface="Times New Roman" panose="02020603050405020304" pitchFamily="18" charset="0"/>
                <a:ea typeface="Calibri" panose="020F0502020204030204" pitchFamily="34" charset="0"/>
                <a:cs typeface="Arial" panose="020B0604020202020204" pitchFamily="34" charset="0"/>
              </a:rPr>
              <a:t>, B., </a:t>
            </a:r>
            <a:r>
              <a:rPr lang="es-ES" dirty="0" err="1">
                <a:latin typeface="Times New Roman" panose="02020603050405020304" pitchFamily="18" charset="0"/>
                <a:ea typeface="Calibri" panose="020F0502020204030204" pitchFamily="34" charset="0"/>
                <a:cs typeface="Arial" panose="020B0604020202020204" pitchFamily="34" charset="0"/>
              </a:rPr>
              <a:t>Zappala</a:t>
            </a:r>
            <a:r>
              <a:rPr lang="es-ES" dirty="0">
                <a:latin typeface="Times New Roman" panose="02020603050405020304" pitchFamily="18" charset="0"/>
                <a:ea typeface="Calibri" panose="020F0502020204030204" pitchFamily="34" charset="0"/>
                <a:cs typeface="Arial" panose="020B0604020202020204" pitchFamily="34" charset="0"/>
              </a:rPr>
              <a:t>, M., Arena, E. and </a:t>
            </a:r>
            <a:r>
              <a:rPr lang="es-ES" dirty="0" err="1">
                <a:latin typeface="Times New Roman" panose="02020603050405020304" pitchFamily="18" charset="0"/>
                <a:ea typeface="Calibri" panose="020F0502020204030204" pitchFamily="34" charset="0"/>
                <a:cs typeface="Arial" panose="020B0604020202020204" pitchFamily="34" charset="0"/>
              </a:rPr>
              <a:t>Verzera.A</a:t>
            </a:r>
            <a:r>
              <a:rPr lang="es-ES" dirty="0">
                <a:latin typeface="Times New Roman" panose="02020603050405020304" pitchFamily="18" charset="0"/>
                <a:ea typeface="Calibri" panose="020F0502020204030204" pitchFamily="34" charset="0"/>
                <a:cs typeface="Arial" panose="020B0604020202020204" pitchFamily="34" charset="0"/>
              </a:rPr>
              <a:t>. 2004. </a:t>
            </a:r>
            <a:r>
              <a:rPr lang="en-US" dirty="0">
                <a:latin typeface="Times New Roman" panose="02020603050405020304" pitchFamily="18" charset="0"/>
                <a:ea typeface="Calibri" panose="020F0502020204030204" pitchFamily="34" charset="0"/>
                <a:cs typeface="Arial" panose="020B0604020202020204" pitchFamily="34" charset="0"/>
              </a:rPr>
              <a:t>Effects of conditioning on HMF content </a:t>
            </a:r>
            <a:r>
              <a:rPr lang="en-US" dirty="0" err="1">
                <a:latin typeface="Times New Roman" panose="02020603050405020304" pitchFamily="18" charset="0"/>
                <a:ea typeface="Calibri" panose="020F0502020204030204" pitchFamily="34" charset="0"/>
                <a:cs typeface="Arial" panose="020B0604020202020204" pitchFamily="34" charset="0"/>
              </a:rPr>
              <a:t>inunifloral</a:t>
            </a:r>
            <a:r>
              <a:rPr lang="en-US" dirty="0">
                <a:latin typeface="Times New Roman" panose="02020603050405020304" pitchFamily="18" charset="0"/>
                <a:ea typeface="Calibri" panose="020F0502020204030204" pitchFamily="34" charset="0"/>
                <a:cs typeface="Arial" panose="020B0604020202020204" pitchFamily="34" charset="0"/>
              </a:rPr>
              <a:t> honeys. Food Chemistry. 85: 305–313.</a:t>
            </a:r>
            <a:endPar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A6DE4F-369F-4848-9DD9-B23D53586704}"/>
              </a:ext>
            </a:extLst>
          </p:cNvPr>
          <p:cNvSpPr txBox="1"/>
          <p:nvPr/>
        </p:nvSpPr>
        <p:spPr>
          <a:xfrm>
            <a:off x="2805714" y="12690775"/>
            <a:ext cx="11203225" cy="8253734"/>
          </a:xfrm>
          <a:prstGeom prst="rect">
            <a:avLst/>
          </a:prstGeom>
          <a:solidFill>
            <a:schemeClr val="bg1"/>
          </a:solidFill>
          <a:ln>
            <a:solidFill>
              <a:schemeClr val="accent2">
                <a:lumMod val="40000"/>
                <a:lumOff val="60000"/>
              </a:schemeClr>
            </a:solidFill>
          </a:ln>
        </p:spPr>
        <p:txBody>
          <a:bodyPr wrap="square" rtlCol="0">
            <a:spAutoFit/>
          </a:bodyPr>
          <a:lstStyle/>
          <a:p>
            <a:pPr algn="just">
              <a:lnSpc>
                <a:spcPct val="150000"/>
              </a:lnSpc>
            </a:pPr>
            <a:r>
              <a:rPr lang="en-US" sz="2745" dirty="0">
                <a:latin typeface="Times New Roman" panose="02020603050405020304" pitchFamily="18" charset="0"/>
                <a:cs typeface="Times New Roman" panose="02020603050405020304" pitchFamily="18" charset="0"/>
              </a:rPr>
              <a:t>Honey due to its valuable nutritious components, antimicrobial and antioxidative effect has a nutritional importance [1]. Honey producers have been heating honeys in order to prevent post-bottling crystallization and delay microbial spoilage. In spite of its desirable effects, heating causes some deterioration in physicochemical properties and lead to unhealthy component formation such as hydroxyl methyl furfural (HMF) [2]. </a:t>
            </a:r>
            <a:r>
              <a:rPr lang="en-US" sz="2745" dirty="0">
                <a:solidFill>
                  <a:prstClr val="black"/>
                </a:solidFill>
                <a:latin typeface="Times New Roman" panose="02020603050405020304" pitchFamily="18" charset="0"/>
                <a:cs typeface="Times New Roman" panose="02020603050405020304" pitchFamily="18" charset="0"/>
              </a:rPr>
              <a:t>The formation of this compound during heat treatment, has been one of the major challenges of consumers safety and because of its carcinogenic and mutagenic effects, there is a strong research potential to achieve the legal levels of food safety. </a:t>
            </a:r>
            <a:r>
              <a:rPr lang="en-US" sz="2745"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The maximum level of HMF in honey has been set at 40 ppm under codex standards [3]. </a:t>
            </a:r>
            <a:r>
              <a:rPr lang="en-US" sz="2745" dirty="0">
                <a:latin typeface="Times New Roman" panose="02020603050405020304" pitchFamily="18" charset="0"/>
                <a:cs typeface="Times New Roman" panose="02020603050405020304" pitchFamily="18" charset="0"/>
              </a:rPr>
              <a:t>So, modeling and finding a relation between different heat treatment and storage parameters could be a reasonable approach to optimize process and increase quality and safety of end product. </a:t>
            </a:r>
          </a:p>
        </p:txBody>
      </p:sp>
      <p:sp>
        <p:nvSpPr>
          <p:cNvPr id="45" name="CuadroTexto 22">
            <a:extLst>
              <a:ext uri="{FF2B5EF4-FFF2-40B4-BE49-F238E27FC236}">
                <a16:creationId xmlns:a16="http://schemas.microsoft.com/office/drawing/2014/main" id="{5C87DEC1-AF3F-4599-8EE6-A77EF4FC75A9}"/>
              </a:ext>
            </a:extLst>
          </p:cNvPr>
          <p:cNvSpPr txBox="1"/>
          <p:nvPr/>
        </p:nvSpPr>
        <p:spPr>
          <a:xfrm>
            <a:off x="3122406" y="21214253"/>
            <a:ext cx="10389832" cy="620298"/>
          </a:xfrm>
          <a:prstGeom prst="rect">
            <a:avLst/>
          </a:prstGeom>
          <a:solidFill>
            <a:srgbClr val="FFFF66"/>
          </a:solidFill>
          <a:ln>
            <a:solidFill>
              <a:schemeClr val="accent1"/>
            </a:solidFill>
          </a:ln>
        </p:spPr>
        <p:txBody>
          <a:bodyPr wrap="square" rtlCol="0">
            <a:spAutoFit/>
          </a:bodyPr>
          <a:lstStyle/>
          <a:p>
            <a:pPr algn="ctr"/>
            <a:r>
              <a:rPr lang="en-US" sz="3431" dirty="0">
                <a:solidFill>
                  <a:schemeClr val="accent1">
                    <a:lumMod val="50000"/>
                  </a:schemeClr>
                </a:solidFill>
                <a:latin typeface="Times New Roman" panose="02020603050405020304" pitchFamily="18" charset="0"/>
                <a:cs typeface="Times New Roman" panose="02020603050405020304" pitchFamily="18" charset="0"/>
              </a:rPr>
              <a:t>METHODS</a:t>
            </a:r>
          </a:p>
        </p:txBody>
      </p:sp>
      <p:sp>
        <p:nvSpPr>
          <p:cNvPr id="10" name="TextBox 9">
            <a:extLst>
              <a:ext uri="{FF2B5EF4-FFF2-40B4-BE49-F238E27FC236}">
                <a16:creationId xmlns:a16="http://schemas.microsoft.com/office/drawing/2014/main" id="{F0A8A73E-CD9C-4072-B0AD-E9A3EBF10A64}"/>
              </a:ext>
            </a:extLst>
          </p:cNvPr>
          <p:cNvSpPr txBox="1"/>
          <p:nvPr/>
        </p:nvSpPr>
        <p:spPr>
          <a:xfrm>
            <a:off x="2791683" y="22104852"/>
            <a:ext cx="11217256" cy="4451924"/>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lnSpc>
                <a:spcPct val="150000"/>
              </a:lnSpc>
            </a:pPr>
            <a:r>
              <a:rPr lang="en-US" sz="2745" dirty="0">
                <a:latin typeface="Times New Roman" panose="02020603050405020304" pitchFamily="18" charset="0"/>
              </a:rPr>
              <a:t>This research applied Response Surface Methodology (RSM) and Central Composite Design (CCD) to 1) survey independent variable effects such as heating </a:t>
            </a:r>
            <a:r>
              <a:rPr lang="en-US" sz="2745"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pasteurization</a:t>
            </a:r>
            <a:r>
              <a:rPr lang="en-US" sz="2745" dirty="0">
                <a:solidFill>
                  <a:srgbClr val="000000"/>
                </a:solidFill>
                <a:latin typeface="Palatino Linotype" panose="02040502050505030304" pitchFamily="18" charset="0"/>
                <a:ea typeface="DengXian" panose="02010600030101010101" pitchFamily="2" charset="-122"/>
                <a:cs typeface="Times New Roman" panose="02020603050405020304" pitchFamily="18" charset="0"/>
              </a:rPr>
              <a:t> </a:t>
            </a:r>
            <a:r>
              <a:rPr lang="en-US" sz="2745" dirty="0">
                <a:latin typeface="Times New Roman" panose="02020603050405020304" pitchFamily="18" charset="0"/>
              </a:rPr>
              <a:t>temperature (55, 65 </a:t>
            </a:r>
            <a:r>
              <a:rPr lang="en-US" sz="2745" dirty="0">
                <a:latin typeface="Times New Roman" panose="02020603050405020304" pitchFamily="18" charset="0"/>
                <a:cs typeface="Times New Roman" panose="02020603050405020304" pitchFamily="18" charset="0"/>
              </a:rPr>
              <a:t>and 75(</a:t>
            </a:r>
            <a:r>
              <a:rPr lang="en-US" sz="2745" dirty="0">
                <a:solidFill>
                  <a:srgbClr val="000000"/>
                </a:solidFill>
                <a:latin typeface="Times New Roman" panose="02020603050405020304" pitchFamily="18" charset="0"/>
                <a:cs typeface="Times New Roman" panose="02020603050405020304" pitchFamily="18" charset="0"/>
              </a:rPr>
              <a:t>°C</a:t>
            </a:r>
            <a:r>
              <a:rPr lang="en-US" sz="2745" dirty="0">
                <a:latin typeface="Times New Roman" panose="02020603050405020304" pitchFamily="18" charset="0"/>
                <a:cs typeface="Times New Roman" panose="02020603050405020304" pitchFamily="18" charset="0"/>
              </a:rPr>
              <a:t>), time of heating (10, 20 and 30 min) and storage temperature (25 and 40(</a:t>
            </a:r>
            <a:r>
              <a:rPr lang="en-US" sz="2745" dirty="0">
                <a:solidFill>
                  <a:srgbClr val="000000"/>
                </a:solidFill>
                <a:latin typeface="Times New Roman" panose="02020603050405020304" pitchFamily="18" charset="0"/>
                <a:cs typeface="Times New Roman" panose="02020603050405020304" pitchFamily="18" charset="0"/>
              </a:rPr>
              <a:t>°C</a:t>
            </a:r>
            <a:r>
              <a:rPr lang="en-US" sz="2745" dirty="0">
                <a:latin typeface="Times New Roman" panose="02020603050405020304" pitchFamily="18" charset="0"/>
                <a:cs typeface="Times New Roman" panose="02020603050405020304" pitchFamily="18" charset="0"/>
              </a:rPr>
              <a:t>) </a:t>
            </a:r>
            <a:r>
              <a:rPr lang="en-US" sz="2745" dirty="0">
                <a:latin typeface="Times New Roman" panose="02020603050405020304" pitchFamily="18" charset="0"/>
              </a:rPr>
              <a:t>on physicochemical properties </a:t>
            </a:r>
            <a:r>
              <a:rPr lang="en-US" sz="2745" dirty="0">
                <a:solidFill>
                  <a:schemeClr val="tx1"/>
                </a:solidFill>
                <a:latin typeface="Times New Roman" panose="02020603050405020304" pitchFamily="18" charset="0"/>
              </a:rPr>
              <a:t>(moisture content, pH, color parameters) and </a:t>
            </a:r>
            <a:r>
              <a:rPr lang="en-US" sz="2745" dirty="0">
                <a:latin typeface="Times New Roman" panose="02020603050405020304" pitchFamily="18" charset="0"/>
              </a:rPr>
              <a:t>HMF formation at the two different storage time (45 and 90 days); 2) find the optimal conditions to minimize the HMF formation (Table 1).</a:t>
            </a:r>
          </a:p>
        </p:txBody>
      </p:sp>
      <p:grpSp>
        <p:nvGrpSpPr>
          <p:cNvPr id="3" name="Grupo 2">
            <a:extLst>
              <a:ext uri="{FF2B5EF4-FFF2-40B4-BE49-F238E27FC236}">
                <a16:creationId xmlns:a16="http://schemas.microsoft.com/office/drawing/2014/main" id="{71AA8BEF-9099-E4AA-1E73-16CD141C1C2E}"/>
              </a:ext>
            </a:extLst>
          </p:cNvPr>
          <p:cNvGrpSpPr/>
          <p:nvPr/>
        </p:nvGrpSpPr>
        <p:grpSpPr>
          <a:xfrm>
            <a:off x="1933241" y="40428940"/>
            <a:ext cx="24952603" cy="3304386"/>
            <a:chOff x="2595734" y="40602891"/>
            <a:chExt cx="23404243" cy="3080894"/>
          </a:xfrm>
        </p:grpSpPr>
        <p:pic>
          <p:nvPicPr>
            <p:cNvPr id="17" name="Imagen 16">
              <a:extLst>
                <a:ext uri="{FF2B5EF4-FFF2-40B4-BE49-F238E27FC236}">
                  <a16:creationId xmlns:a16="http://schemas.microsoft.com/office/drawing/2014/main" id="{5E40E798-120B-4CDB-8DAD-F3178F9EC3D2}"/>
                </a:ext>
              </a:extLst>
            </p:cNvPr>
            <p:cNvPicPr>
              <a:picLocks noChangeAspect="1"/>
            </p:cNvPicPr>
            <p:nvPr/>
          </p:nvPicPr>
          <p:blipFill>
            <a:blip r:embed="rId5"/>
            <a:stretch>
              <a:fillRect/>
            </a:stretch>
          </p:blipFill>
          <p:spPr>
            <a:xfrm>
              <a:off x="23018539" y="41506677"/>
              <a:ext cx="2981438" cy="1019070"/>
            </a:xfrm>
            <a:prstGeom prst="rect">
              <a:avLst/>
            </a:prstGeom>
          </p:spPr>
        </p:pic>
        <p:pic>
          <p:nvPicPr>
            <p:cNvPr id="18" name="Picture 6" descr="Junta de Galicia - Wikipedia, la enciclopedia libre">
              <a:extLst>
                <a:ext uri="{FF2B5EF4-FFF2-40B4-BE49-F238E27FC236}">
                  <a16:creationId xmlns:a16="http://schemas.microsoft.com/office/drawing/2014/main" id="{1FD09DCF-C3DF-422E-8203-2A546B07D1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54890" y="41601220"/>
              <a:ext cx="2609033" cy="905119"/>
            </a:xfrm>
            <a:prstGeom prst="rect">
              <a:avLst/>
            </a:prstGeom>
            <a:noFill/>
            <a:extLst>
              <a:ext uri="{909E8E84-426E-40DD-AFC4-6F175D3DCCD1}">
                <a14:hiddenFill xmlns:a14="http://schemas.microsoft.com/office/drawing/2010/main">
                  <a:solidFill>
                    <a:srgbClr val="FFFFFF"/>
                  </a:solidFill>
                </a14:hiddenFill>
              </a:ext>
            </a:extLst>
          </p:spPr>
        </p:pic>
        <p:pic>
          <p:nvPicPr>
            <p:cNvPr id="35" name="Imagen 37">
              <a:extLst>
                <a:ext uri="{FF2B5EF4-FFF2-40B4-BE49-F238E27FC236}">
                  <a16:creationId xmlns:a16="http://schemas.microsoft.com/office/drawing/2014/main" id="{EEBECBE9-668D-48A6-87B1-63A7E9DEC851}"/>
                </a:ext>
              </a:extLst>
            </p:cNvPr>
            <p:cNvPicPr>
              <a:picLocks noChangeAspect="1"/>
            </p:cNvPicPr>
            <p:nvPr/>
          </p:nvPicPr>
          <p:blipFill>
            <a:blip r:embed="rId7"/>
            <a:stretch>
              <a:fillRect/>
            </a:stretch>
          </p:blipFill>
          <p:spPr>
            <a:xfrm>
              <a:off x="2595734" y="41535409"/>
              <a:ext cx="3441717" cy="1099729"/>
            </a:xfrm>
            <a:prstGeom prst="rect">
              <a:avLst/>
            </a:prstGeom>
          </p:spPr>
        </p:pic>
        <p:pic>
          <p:nvPicPr>
            <p:cNvPr id="36" name="Imagen 43">
              <a:extLst>
                <a:ext uri="{FF2B5EF4-FFF2-40B4-BE49-F238E27FC236}">
                  <a16:creationId xmlns:a16="http://schemas.microsoft.com/office/drawing/2014/main" id="{C7B74D82-1240-46A9-86F3-2B064A69C789}"/>
                </a:ext>
              </a:extLst>
            </p:cNvPr>
            <p:cNvPicPr>
              <a:picLocks noChangeAspect="1"/>
            </p:cNvPicPr>
            <p:nvPr/>
          </p:nvPicPr>
          <p:blipFill>
            <a:blip r:embed="rId8"/>
            <a:stretch>
              <a:fillRect/>
            </a:stretch>
          </p:blipFill>
          <p:spPr>
            <a:xfrm>
              <a:off x="6603864" y="41506677"/>
              <a:ext cx="3807876" cy="1251995"/>
            </a:xfrm>
            <a:prstGeom prst="rect">
              <a:avLst/>
            </a:prstGeom>
          </p:spPr>
        </p:pic>
        <p:pic>
          <p:nvPicPr>
            <p:cNvPr id="37" name="Imagen 40">
              <a:extLst>
                <a:ext uri="{FF2B5EF4-FFF2-40B4-BE49-F238E27FC236}">
                  <a16:creationId xmlns:a16="http://schemas.microsoft.com/office/drawing/2014/main" id="{F32CC56E-05A4-4D52-94F2-0D34F622FF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047490" y="40602891"/>
              <a:ext cx="3109232" cy="3080894"/>
            </a:xfrm>
            <a:prstGeom prst="rect">
              <a:avLst/>
            </a:prstGeom>
          </p:spPr>
        </p:pic>
        <p:pic>
          <p:nvPicPr>
            <p:cNvPr id="39" name="Imagem 1">
              <a:extLst>
                <a:ext uri="{FF2B5EF4-FFF2-40B4-BE49-F238E27FC236}">
                  <a16:creationId xmlns:a16="http://schemas.microsoft.com/office/drawing/2014/main" id="{C11C406E-1581-4327-A85A-D43F3D005514}"/>
                </a:ext>
              </a:extLst>
            </p:cNvPr>
            <p:cNvPicPr>
              <a:picLocks noChangeAspect="1"/>
            </p:cNvPicPr>
            <p:nvPr/>
          </p:nvPicPr>
          <p:blipFill>
            <a:blip r:embed="rId10"/>
            <a:stretch>
              <a:fillRect/>
            </a:stretch>
          </p:blipFill>
          <p:spPr>
            <a:xfrm>
              <a:off x="15101823" y="41782129"/>
              <a:ext cx="3793045" cy="743618"/>
            </a:xfrm>
            <a:prstGeom prst="rect">
              <a:avLst/>
            </a:prstGeom>
          </p:spPr>
        </p:pic>
      </p:grpSp>
      <p:sp>
        <p:nvSpPr>
          <p:cNvPr id="46" name="TextBox 45">
            <a:extLst>
              <a:ext uri="{FF2B5EF4-FFF2-40B4-BE49-F238E27FC236}">
                <a16:creationId xmlns:a16="http://schemas.microsoft.com/office/drawing/2014/main" id="{B12DD68B-C12C-4A6C-959C-8B89492272DB}"/>
              </a:ext>
            </a:extLst>
          </p:cNvPr>
          <p:cNvSpPr txBox="1"/>
          <p:nvPr/>
        </p:nvSpPr>
        <p:spPr>
          <a:xfrm>
            <a:off x="2508238" y="3409519"/>
            <a:ext cx="24082762" cy="2340000"/>
          </a:xfrm>
          <a:prstGeom prst="rect">
            <a:avLst/>
          </a:prstGeom>
          <a:solidFill>
            <a:srgbClr val="E2FED2"/>
          </a:solidFill>
        </p:spPr>
        <p:txBody>
          <a:bodyPr wrap="square" anchor="ctr" anchorCtr="0">
            <a:spAutoFit/>
          </a:bodyPr>
          <a:lstStyle/>
          <a:p>
            <a:pPr algn="ctr"/>
            <a:r>
              <a:rPr lang="en-US" sz="5146"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Optimizing the thermal processing of honey by studying the physicochemical properties and its </a:t>
            </a:r>
            <a:r>
              <a:rPr lang="en-US" sz="5146" b="1" dirty="0" err="1">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hydroxymethylfurfural</a:t>
            </a:r>
            <a:r>
              <a:rPr lang="en-US" sz="5146"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 content</a:t>
            </a:r>
            <a:endParaRPr lang="en-US" sz="5146" b="1" dirty="0">
              <a:latin typeface="Times New Roman" panose="02020603050405020304" pitchFamily="18" charset="0"/>
              <a:cs typeface="Times New Roman" panose="02020603050405020304" pitchFamily="18" charset="0"/>
            </a:endParaRPr>
          </a:p>
        </p:txBody>
      </p:sp>
      <p:graphicFrame>
        <p:nvGraphicFramePr>
          <p:cNvPr id="29" name="Table 28">
            <a:extLst>
              <a:ext uri="{FF2B5EF4-FFF2-40B4-BE49-F238E27FC236}">
                <a16:creationId xmlns:a16="http://schemas.microsoft.com/office/drawing/2014/main" id="{3828B784-DCFF-4339-80B7-D16FF118383C}"/>
              </a:ext>
            </a:extLst>
          </p:cNvPr>
          <p:cNvGraphicFramePr>
            <a:graphicFrameLocks noGrp="1"/>
          </p:cNvGraphicFramePr>
          <p:nvPr>
            <p:extLst>
              <p:ext uri="{D42A27DB-BD31-4B8C-83A1-F6EECF244321}">
                <p14:modId xmlns:p14="http://schemas.microsoft.com/office/powerpoint/2010/main" val="2654096974"/>
              </p:ext>
            </p:extLst>
          </p:nvPr>
        </p:nvGraphicFramePr>
        <p:xfrm>
          <a:off x="2991505" y="27532819"/>
          <a:ext cx="10817610" cy="9425732"/>
        </p:xfrm>
        <a:graphic>
          <a:graphicData uri="http://schemas.openxmlformats.org/drawingml/2006/table">
            <a:tbl>
              <a:tblPr firstRow="1" firstCol="1" bandRow="1">
                <a:tableStyleId>{BDBED569-4797-4DF1-A0F4-6AAB3CD982D8}</a:tableStyleId>
              </a:tblPr>
              <a:tblGrid>
                <a:gridCol w="2023870">
                  <a:extLst>
                    <a:ext uri="{9D8B030D-6E8A-4147-A177-3AD203B41FA5}">
                      <a16:colId xmlns:a16="http://schemas.microsoft.com/office/drawing/2014/main" val="4073917332"/>
                    </a:ext>
                  </a:extLst>
                </a:gridCol>
                <a:gridCol w="2333790">
                  <a:extLst>
                    <a:ext uri="{9D8B030D-6E8A-4147-A177-3AD203B41FA5}">
                      <a16:colId xmlns:a16="http://schemas.microsoft.com/office/drawing/2014/main" val="2163224555"/>
                    </a:ext>
                  </a:extLst>
                </a:gridCol>
                <a:gridCol w="2333790">
                  <a:extLst>
                    <a:ext uri="{9D8B030D-6E8A-4147-A177-3AD203B41FA5}">
                      <a16:colId xmlns:a16="http://schemas.microsoft.com/office/drawing/2014/main" val="2589385694"/>
                    </a:ext>
                  </a:extLst>
                </a:gridCol>
                <a:gridCol w="1996417">
                  <a:extLst>
                    <a:ext uri="{9D8B030D-6E8A-4147-A177-3AD203B41FA5}">
                      <a16:colId xmlns:a16="http://schemas.microsoft.com/office/drawing/2014/main" val="137057491"/>
                    </a:ext>
                  </a:extLst>
                </a:gridCol>
                <a:gridCol w="2129743">
                  <a:extLst>
                    <a:ext uri="{9D8B030D-6E8A-4147-A177-3AD203B41FA5}">
                      <a16:colId xmlns:a16="http://schemas.microsoft.com/office/drawing/2014/main" val="1273511141"/>
                    </a:ext>
                  </a:extLst>
                </a:gridCol>
              </a:tblGrid>
              <a:tr h="1568023">
                <a:tc>
                  <a:txBody>
                    <a:bodyPr/>
                    <a:lstStyle/>
                    <a:p>
                      <a:pPr marL="0" marR="0" algn="ctr">
                        <a:lnSpc>
                          <a:spcPct val="107000"/>
                        </a:lnSpc>
                        <a:spcBef>
                          <a:spcPts val="0"/>
                        </a:spcBef>
                        <a:spcAft>
                          <a:spcPts val="0"/>
                        </a:spcAft>
                      </a:pPr>
                      <a:endParaRPr lang="en-US" sz="2000" b="1"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Run</a:t>
                      </a:r>
                    </a:p>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Order</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endParaRPr lang="en-US" sz="2000" b="1" u="none" strike="noStrike" baseline="0" dirty="0">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2000" b="1" u="none" strike="noStrike" baseline="0" dirty="0">
                          <a:latin typeface="Times New Roman" panose="02020603050405020304" pitchFamily="18" charset="0"/>
                          <a:cs typeface="Times New Roman" panose="02020603050405020304" pitchFamily="18" charset="0"/>
                        </a:rPr>
                        <a:t>Block</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algn="ctr"/>
                      <a:endParaRPr lang="en-US" sz="2000" b="1" u="none" strike="noStrike" baseline="0" dirty="0">
                        <a:latin typeface="Times New Roman" panose="02020603050405020304" pitchFamily="18" charset="0"/>
                        <a:cs typeface="Times New Roman" panose="02020603050405020304" pitchFamily="18" charset="0"/>
                      </a:endParaRPr>
                    </a:p>
                    <a:p>
                      <a:pPr algn="ctr"/>
                      <a:r>
                        <a:rPr lang="en-US" sz="2000" b="1" u="none" strike="noStrike" baseline="0" dirty="0">
                          <a:latin typeface="Times New Roman" panose="02020603050405020304" pitchFamily="18" charset="0"/>
                          <a:cs typeface="Times New Roman" panose="02020603050405020304" pitchFamily="18" charset="0"/>
                        </a:rPr>
                        <a:t>Heating </a:t>
                      </a:r>
                      <a:r>
                        <a:rPr kumimoji="0" lang="en-US" sz="2000" b="1"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pasteurization </a:t>
                      </a:r>
                      <a:r>
                        <a:rPr lang="en-US" sz="2000" b="1" u="none" strike="noStrike" baseline="0" dirty="0">
                          <a:latin typeface="Times New Roman" panose="02020603050405020304" pitchFamily="18" charset="0"/>
                          <a:cs typeface="Times New Roman" panose="02020603050405020304" pitchFamily="18" charset="0"/>
                        </a:rPr>
                        <a:t>temperature (</a:t>
                      </a:r>
                      <a:r>
                        <a:rPr lang="en-US" sz="2000" b="1" u="none" strike="noStrike" baseline="0" dirty="0">
                          <a:solidFill>
                            <a:srgbClr val="000000"/>
                          </a:solidFill>
                          <a:latin typeface="Times New Roman" panose="02020603050405020304" pitchFamily="18" charset="0"/>
                          <a:cs typeface="Times New Roman" panose="02020603050405020304" pitchFamily="18" charset="0"/>
                        </a:rPr>
                        <a:t>°C) </a:t>
                      </a:r>
                    </a:p>
                    <a:p>
                      <a:pPr marL="0" marR="0" algn="ctr">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endParaRPr lang="en-US" sz="2000" b="1" u="none" strike="noStrike" baseline="0" dirty="0">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2000" b="1" u="none" strike="noStrike" baseline="0" dirty="0">
                          <a:latin typeface="Times New Roman" panose="02020603050405020304" pitchFamily="18" charset="0"/>
                          <a:cs typeface="Times New Roman" panose="02020603050405020304" pitchFamily="18" charset="0"/>
                        </a:rPr>
                        <a:t>Time of heating </a:t>
                      </a:r>
                    </a:p>
                    <a:p>
                      <a:pPr marL="0" marR="0" algn="ctr">
                        <a:lnSpc>
                          <a:spcPct val="107000"/>
                        </a:lnSpc>
                        <a:spcBef>
                          <a:spcPts val="0"/>
                        </a:spcBef>
                        <a:spcAft>
                          <a:spcPts val="0"/>
                        </a:spcAft>
                      </a:pPr>
                      <a:r>
                        <a:rPr lang="en-US" sz="2000" b="1" u="none" strike="noStrike" baseline="0" dirty="0">
                          <a:effectLst/>
                          <a:latin typeface="Times New Roman" panose="02020603050405020304" pitchFamily="18" charset="0"/>
                          <a:cs typeface="Times New Roman" panose="02020603050405020304" pitchFamily="18" charset="0"/>
                        </a:rPr>
                        <a:t>(min)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lvl="0" indent="0" algn="ctr" defTabSz="2880360" rtl="0" eaLnBrk="1" fontAlgn="auto" latinLnBrk="0" hangingPunct="1">
                        <a:lnSpc>
                          <a:spcPct val="100000"/>
                        </a:lnSpc>
                        <a:spcBef>
                          <a:spcPts val="0"/>
                        </a:spcBef>
                        <a:spcAft>
                          <a:spcPts val="0"/>
                        </a:spcAft>
                        <a:buClrTx/>
                        <a:buSzTx/>
                        <a:buFontTx/>
                        <a:buNone/>
                        <a:tabLst/>
                        <a:defRPr/>
                      </a:pPr>
                      <a:endParaRPr lang="en-US" sz="2000" b="1" u="none" strike="noStrike" baseline="0" dirty="0">
                        <a:latin typeface="Times New Roman" panose="02020603050405020304" pitchFamily="18" charset="0"/>
                        <a:cs typeface="Times New Roman" panose="02020603050405020304" pitchFamily="18" charset="0"/>
                      </a:endParaRPr>
                    </a:p>
                    <a:p>
                      <a:pPr marL="0" marR="0" lvl="0" indent="0" algn="ctr" defTabSz="2880360" rtl="0" eaLnBrk="1" fontAlgn="auto" latinLnBrk="0" hangingPunct="1">
                        <a:lnSpc>
                          <a:spcPct val="100000"/>
                        </a:lnSpc>
                        <a:spcBef>
                          <a:spcPts val="0"/>
                        </a:spcBef>
                        <a:spcAft>
                          <a:spcPts val="0"/>
                        </a:spcAft>
                        <a:buClrTx/>
                        <a:buSzTx/>
                        <a:buFontTx/>
                        <a:buNone/>
                        <a:tabLst/>
                        <a:defRPr/>
                      </a:pPr>
                      <a:r>
                        <a:rPr lang="en-US" sz="2000" b="1" u="none" strike="noStrike" baseline="0" dirty="0">
                          <a:latin typeface="Times New Roman" panose="02020603050405020304" pitchFamily="18" charset="0"/>
                          <a:cs typeface="Times New Roman" panose="02020603050405020304" pitchFamily="18" charset="0"/>
                        </a:rPr>
                        <a:t>Storage temperature </a:t>
                      </a:r>
                      <a:r>
                        <a:rPr kumimoji="0" lang="en-US" sz="2000" b="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en-US" sz="2000" b="1"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°C) </a:t>
                      </a:r>
                    </a:p>
                    <a:p>
                      <a:pPr marL="0" marR="0" algn="ctr">
                        <a:lnSpc>
                          <a:spcPct val="107000"/>
                        </a:lnSpc>
                        <a:spcBef>
                          <a:spcPts val="0"/>
                        </a:spcBef>
                        <a:spcAft>
                          <a:spcPts val="0"/>
                        </a:spcAft>
                      </a:pPr>
                      <a:r>
                        <a:rPr lang="en-US" sz="2000" b="1" u="none" strike="noStrike" baseline="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2541006337"/>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extLst>
                  <a:ext uri="{0D108BD9-81ED-4DB2-BD59-A6C34878D82A}">
                    <a16:rowId xmlns:a16="http://schemas.microsoft.com/office/drawing/2014/main" val="121503289"/>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55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30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3133798153"/>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3</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55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extLst>
                  <a:ext uri="{0D108BD9-81ED-4DB2-BD59-A6C34878D82A}">
                    <a16:rowId xmlns:a16="http://schemas.microsoft.com/office/drawing/2014/main" val="785825819"/>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75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2361423058"/>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E2FED2">
                        <a:alpha val="20000"/>
                      </a:srgbClr>
                    </a:solidFill>
                  </a:tcPr>
                </a:tc>
                <a:extLst>
                  <a:ext uri="{0D108BD9-81ED-4DB2-BD59-A6C34878D82A}">
                    <a16:rowId xmlns:a16="http://schemas.microsoft.com/office/drawing/2014/main" val="2164231286"/>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2423528488"/>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7</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75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30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extLst>
                  <a:ext uri="{0D108BD9-81ED-4DB2-BD59-A6C34878D82A}">
                    <a16:rowId xmlns:a16="http://schemas.microsoft.com/office/drawing/2014/main" val="1742830099"/>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8</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512610307"/>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9</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30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extLst>
                  <a:ext uri="{0D108BD9-81ED-4DB2-BD59-A6C34878D82A}">
                    <a16:rowId xmlns:a16="http://schemas.microsoft.com/office/drawing/2014/main" val="1762635659"/>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1220944384"/>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extLst>
                  <a:ext uri="{0D108BD9-81ED-4DB2-BD59-A6C34878D82A}">
                    <a16:rowId xmlns:a16="http://schemas.microsoft.com/office/drawing/2014/main" val="3364893704"/>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55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3530108911"/>
                  </a:ext>
                </a:extLst>
              </a:tr>
              <a:tr h="538313">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13</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75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solidFill>
                      <a:srgbClr val="C6FED1">
                        <a:alpha val="20000"/>
                      </a:srgbClr>
                    </a:solidFill>
                  </a:tcPr>
                </a:tc>
                <a:extLst>
                  <a:ext uri="{0D108BD9-81ED-4DB2-BD59-A6C34878D82A}">
                    <a16:rowId xmlns:a16="http://schemas.microsoft.com/office/drawing/2014/main" val="661958558"/>
                  </a:ext>
                </a:extLst>
              </a:tr>
              <a:tr h="859640">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14</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rtl="1">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25" marR="58825" marT="0" marB="0"/>
                </a:tc>
                <a:extLst>
                  <a:ext uri="{0D108BD9-81ED-4DB2-BD59-A6C34878D82A}">
                    <a16:rowId xmlns:a16="http://schemas.microsoft.com/office/drawing/2014/main" val="513892489"/>
                  </a:ext>
                </a:extLst>
              </a:tr>
            </a:tbl>
          </a:graphicData>
        </a:graphic>
      </p:graphicFrame>
      <p:sp>
        <p:nvSpPr>
          <p:cNvPr id="54" name="CuadroTexto 22">
            <a:extLst>
              <a:ext uri="{FF2B5EF4-FFF2-40B4-BE49-F238E27FC236}">
                <a16:creationId xmlns:a16="http://schemas.microsoft.com/office/drawing/2014/main" id="{A21BA3D8-8E54-4C7E-9C3D-177ADB53C838}"/>
              </a:ext>
            </a:extLst>
          </p:cNvPr>
          <p:cNvSpPr txBox="1"/>
          <p:nvPr/>
        </p:nvSpPr>
        <p:spPr>
          <a:xfrm>
            <a:off x="15399698" y="11787628"/>
            <a:ext cx="10389832" cy="620298"/>
          </a:xfrm>
          <a:prstGeom prst="rect">
            <a:avLst/>
          </a:prstGeom>
          <a:solidFill>
            <a:srgbClr val="FFFF66"/>
          </a:solidFill>
          <a:ln>
            <a:solidFill>
              <a:schemeClr val="accent1"/>
            </a:solidFill>
          </a:ln>
        </p:spPr>
        <p:txBody>
          <a:bodyPr wrap="square" rtlCol="0">
            <a:spAutoFit/>
          </a:bodyPr>
          <a:lstStyle/>
          <a:p>
            <a:pPr algn="ctr"/>
            <a:r>
              <a:rPr lang="en-US" sz="3431" dirty="0">
                <a:solidFill>
                  <a:schemeClr val="accent1">
                    <a:lumMod val="50000"/>
                  </a:schemeClr>
                </a:solidFill>
                <a:latin typeface="Times New Roman" panose="02020603050405020304" pitchFamily="18" charset="0"/>
                <a:cs typeface="Times New Roman" panose="02020603050405020304" pitchFamily="18" charset="0"/>
              </a:rPr>
              <a:t>RESULTS</a:t>
            </a:r>
          </a:p>
        </p:txBody>
      </p:sp>
      <p:pic>
        <p:nvPicPr>
          <p:cNvPr id="30" name="Picture 29">
            <a:extLst>
              <a:ext uri="{FF2B5EF4-FFF2-40B4-BE49-F238E27FC236}">
                <a16:creationId xmlns:a16="http://schemas.microsoft.com/office/drawing/2014/main" id="{07AF30B4-F112-4ADB-9D07-0140BE11407B}"/>
              </a:ext>
            </a:extLst>
          </p:cNvPr>
          <p:cNvPicPr>
            <a:picLocks noChangeAspect="1"/>
          </p:cNvPicPr>
          <p:nvPr/>
        </p:nvPicPr>
        <p:blipFill>
          <a:blip r:embed="rId11"/>
          <a:stretch>
            <a:fillRect/>
          </a:stretch>
        </p:blipFill>
        <p:spPr>
          <a:xfrm>
            <a:off x="15065245" y="19178391"/>
            <a:ext cx="11152593" cy="3839391"/>
          </a:xfrm>
          <a:prstGeom prst="rect">
            <a:avLst/>
          </a:prstGeom>
        </p:spPr>
      </p:pic>
      <p:pic>
        <p:nvPicPr>
          <p:cNvPr id="52" name="Picture 51">
            <a:extLst>
              <a:ext uri="{FF2B5EF4-FFF2-40B4-BE49-F238E27FC236}">
                <a16:creationId xmlns:a16="http://schemas.microsoft.com/office/drawing/2014/main" id="{A035AA91-3EA6-4C4B-B4F8-B7495ADDDDCF}"/>
              </a:ext>
            </a:extLst>
          </p:cNvPr>
          <p:cNvPicPr>
            <a:picLocks noChangeAspect="1"/>
          </p:cNvPicPr>
          <p:nvPr/>
        </p:nvPicPr>
        <p:blipFill>
          <a:blip r:embed="rId12"/>
          <a:stretch>
            <a:fillRect/>
          </a:stretch>
        </p:blipFill>
        <p:spPr>
          <a:xfrm>
            <a:off x="15065245" y="23394353"/>
            <a:ext cx="11152593" cy="3830297"/>
          </a:xfrm>
          <a:prstGeom prst="rect">
            <a:avLst/>
          </a:prstGeom>
        </p:spPr>
      </p:pic>
      <p:pic>
        <p:nvPicPr>
          <p:cNvPr id="58" name="Picture 57">
            <a:extLst>
              <a:ext uri="{FF2B5EF4-FFF2-40B4-BE49-F238E27FC236}">
                <a16:creationId xmlns:a16="http://schemas.microsoft.com/office/drawing/2014/main" id="{9BA24314-B1A1-4B05-9AC3-2771F168EF72}"/>
              </a:ext>
            </a:extLst>
          </p:cNvPr>
          <p:cNvPicPr>
            <a:picLocks noChangeAspect="1"/>
          </p:cNvPicPr>
          <p:nvPr/>
        </p:nvPicPr>
        <p:blipFill>
          <a:blip r:embed="rId13"/>
          <a:stretch>
            <a:fillRect/>
          </a:stretch>
        </p:blipFill>
        <p:spPr>
          <a:xfrm>
            <a:off x="15065245" y="28306673"/>
            <a:ext cx="11152593" cy="3757802"/>
          </a:xfrm>
          <a:prstGeom prst="rect">
            <a:avLst/>
          </a:prstGeom>
        </p:spPr>
      </p:pic>
      <p:pic>
        <p:nvPicPr>
          <p:cNvPr id="62" name="Picture 61">
            <a:extLst>
              <a:ext uri="{FF2B5EF4-FFF2-40B4-BE49-F238E27FC236}">
                <a16:creationId xmlns:a16="http://schemas.microsoft.com/office/drawing/2014/main" id="{B535A7FD-5062-4DD5-86E5-7A3D9519B1B9}"/>
              </a:ext>
            </a:extLst>
          </p:cNvPr>
          <p:cNvPicPr>
            <a:picLocks noChangeAspect="1"/>
          </p:cNvPicPr>
          <p:nvPr/>
        </p:nvPicPr>
        <p:blipFill>
          <a:blip r:embed="rId14"/>
          <a:stretch>
            <a:fillRect/>
          </a:stretch>
        </p:blipFill>
        <p:spPr>
          <a:xfrm>
            <a:off x="15065245" y="32392674"/>
            <a:ext cx="11152593" cy="3638161"/>
          </a:xfrm>
          <a:prstGeom prst="rect">
            <a:avLst/>
          </a:prstGeom>
        </p:spPr>
      </p:pic>
      <p:sp>
        <p:nvSpPr>
          <p:cNvPr id="71" name="TextBox 70">
            <a:extLst>
              <a:ext uri="{FF2B5EF4-FFF2-40B4-BE49-F238E27FC236}">
                <a16:creationId xmlns:a16="http://schemas.microsoft.com/office/drawing/2014/main" id="{AF629A8E-88D3-4856-99FD-770E9C62CAE8}"/>
              </a:ext>
            </a:extLst>
          </p:cNvPr>
          <p:cNvSpPr txBox="1"/>
          <p:nvPr/>
        </p:nvSpPr>
        <p:spPr>
          <a:xfrm>
            <a:off x="15047084" y="12692511"/>
            <a:ext cx="11170754" cy="6360972"/>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lnSpc>
                <a:spcPct val="150000"/>
              </a:lnSpc>
              <a:spcAft>
                <a:spcPts val="686"/>
              </a:spcAft>
            </a:pPr>
            <a:r>
              <a:rPr lang="en-US" sz="2745" dirty="0">
                <a:latin typeface="Times New Roman" panose="02020603050405020304" pitchFamily="18" charset="0"/>
                <a:ea typeface="Calibri" panose="020F0502020204030204" pitchFamily="34" charset="0"/>
                <a:cs typeface="Arial" panose="020B0604020202020204" pitchFamily="34" charset="0"/>
              </a:rPr>
              <a:t>The results showed that the heating, processing time and storage time had no effect on pH and moisture and color (data not shown) while storage temperature had a significant effect on L* and a* parameters. All the studied factors showed a significant effect on HMF formation (p&lt;0.05), indicating that this content was significantly increased with increasing heating time, temperature and storage conditions (Figure 1,2). From the optimization study, it can be concluded that the minimum content of HMF resulted by heating honey at 55 °C for 10 min and keep it at 25 °C for 45 days. These processing and storage conditions could help to find the </a:t>
            </a:r>
            <a:r>
              <a:rPr lang="en-US" sz="2745" dirty="0">
                <a:latin typeface="Times New Roman" panose="02020603050405020304" pitchFamily="18" charset="0"/>
                <a:ea typeface="Calibri" panose="020F0502020204030204" pitchFamily="34" charset="0"/>
              </a:rPr>
              <a:t>best operation conditions to </a:t>
            </a:r>
            <a:r>
              <a:rPr lang="en-US" sz="2745" dirty="0">
                <a:latin typeface="Times New Roman" panose="02020603050405020304" pitchFamily="18" charset="0"/>
                <a:ea typeface="Calibri" panose="020F0502020204030204" pitchFamily="34" charset="0"/>
                <a:cs typeface="Arial" panose="020B0604020202020204" pitchFamily="34" charset="0"/>
              </a:rPr>
              <a:t>preserve both the quality and safety of honey.</a:t>
            </a:r>
            <a:endParaRPr lang="en-US" sz="2745" dirty="0">
              <a:latin typeface="Calibri" panose="020F0502020204030204" pitchFamily="34" charset="0"/>
              <a:ea typeface="Calibri" panose="020F0502020204030204" pitchFamily="34" charset="0"/>
              <a:cs typeface="Arial" panose="020B0604020202020204" pitchFamily="34" charset="0"/>
            </a:endParaRPr>
          </a:p>
        </p:txBody>
      </p:sp>
      <p:sp>
        <p:nvSpPr>
          <p:cNvPr id="75" name="TextBox 74">
            <a:extLst>
              <a:ext uri="{FF2B5EF4-FFF2-40B4-BE49-F238E27FC236}">
                <a16:creationId xmlns:a16="http://schemas.microsoft.com/office/drawing/2014/main" id="{2A26A9F6-FC77-45CA-A000-423946419724}"/>
              </a:ext>
            </a:extLst>
          </p:cNvPr>
          <p:cNvSpPr txBox="1"/>
          <p:nvPr/>
        </p:nvSpPr>
        <p:spPr>
          <a:xfrm>
            <a:off x="4654479" y="26769709"/>
            <a:ext cx="7655237" cy="461793"/>
          </a:xfrm>
          <a:prstGeom prst="rect">
            <a:avLst/>
          </a:prstGeom>
          <a:noFill/>
        </p:spPr>
        <p:txBody>
          <a:bodyPr wrap="none" rtlCol="0">
            <a:spAutoFit/>
          </a:bodyPr>
          <a:lstStyle/>
          <a:p>
            <a:r>
              <a:rPr lang="en-US" sz="2401" b="1" dirty="0">
                <a:latin typeface="Times New Roman" panose="02020603050405020304" pitchFamily="18" charset="0"/>
                <a:cs typeface="Times New Roman" panose="02020603050405020304" pitchFamily="18" charset="0"/>
              </a:rPr>
              <a:t>Table 1. </a:t>
            </a:r>
            <a:r>
              <a:rPr lang="en-US" sz="2401" dirty="0">
                <a:latin typeface="Times New Roman" panose="02020603050405020304" pitchFamily="18" charset="0"/>
                <a:cs typeface="Times New Roman" panose="02020603050405020304" pitchFamily="18" charset="0"/>
              </a:rPr>
              <a:t>Central composite design (by Minitab 16 software) </a:t>
            </a:r>
          </a:p>
        </p:txBody>
      </p:sp>
      <p:sp>
        <p:nvSpPr>
          <p:cNvPr id="76" name="TextBox 75">
            <a:extLst>
              <a:ext uri="{FF2B5EF4-FFF2-40B4-BE49-F238E27FC236}">
                <a16:creationId xmlns:a16="http://schemas.microsoft.com/office/drawing/2014/main" id="{8722EC83-B217-4DE9-8825-E40158E8CCEA}"/>
              </a:ext>
            </a:extLst>
          </p:cNvPr>
          <p:cNvSpPr txBox="1"/>
          <p:nvPr/>
        </p:nvSpPr>
        <p:spPr>
          <a:xfrm>
            <a:off x="15580276" y="27349661"/>
            <a:ext cx="10255211" cy="831253"/>
          </a:xfrm>
          <a:prstGeom prst="rect">
            <a:avLst/>
          </a:prstGeom>
          <a:noFill/>
        </p:spPr>
        <p:txBody>
          <a:bodyPr wrap="square" rtlCol="0">
            <a:spAutoFit/>
          </a:bodyPr>
          <a:lstStyle/>
          <a:p>
            <a:pPr algn="ctr"/>
            <a:r>
              <a:rPr lang="en-US" sz="2401" b="1" dirty="0">
                <a:latin typeface="Times New Roman" panose="02020603050405020304" pitchFamily="18" charset="0"/>
                <a:cs typeface="Times New Roman" panose="02020603050405020304" pitchFamily="18" charset="0"/>
              </a:rPr>
              <a:t>Figure 1. </a:t>
            </a:r>
            <a:r>
              <a:rPr lang="en-US" sz="2401" dirty="0">
                <a:latin typeface="Times New Roman" panose="02020603050405020304" pitchFamily="18" charset="0"/>
                <a:cs typeface="Times New Roman" panose="02020603050405020304" pitchFamily="18" charset="0"/>
              </a:rPr>
              <a:t>The effect of thermal process temperature on the amount of </a:t>
            </a:r>
            <a:r>
              <a:rPr lang="en-US" sz="2401" dirty="0" err="1">
                <a:latin typeface="Times New Roman" panose="02020603050405020304" pitchFamily="18" charset="0"/>
                <a:cs typeface="Times New Roman" panose="02020603050405020304" pitchFamily="18" charset="0"/>
              </a:rPr>
              <a:t>hydroxymethylfurfural</a:t>
            </a:r>
            <a:r>
              <a:rPr lang="en-US" sz="2401" dirty="0">
                <a:latin typeface="Times New Roman" panose="02020603050405020304" pitchFamily="18" charset="0"/>
                <a:cs typeface="Times New Roman" panose="02020603050405020304" pitchFamily="18" charset="0"/>
              </a:rPr>
              <a:t> during 45 days storage</a:t>
            </a:r>
            <a:r>
              <a:rPr lang="en-US" sz="2401" b="1" dirty="0">
                <a:latin typeface="Times New Roman" panose="02020603050405020304" pitchFamily="18" charset="0"/>
                <a:cs typeface="Times New Roman" panose="02020603050405020304" pitchFamily="18" charset="0"/>
              </a:rPr>
              <a:t> </a:t>
            </a:r>
          </a:p>
        </p:txBody>
      </p:sp>
      <p:sp>
        <p:nvSpPr>
          <p:cNvPr id="77" name="TextBox 76">
            <a:extLst>
              <a:ext uri="{FF2B5EF4-FFF2-40B4-BE49-F238E27FC236}">
                <a16:creationId xmlns:a16="http://schemas.microsoft.com/office/drawing/2014/main" id="{1504956E-6ED7-4A6D-9872-541D21EB2313}"/>
              </a:ext>
            </a:extLst>
          </p:cNvPr>
          <p:cNvSpPr txBox="1"/>
          <p:nvPr/>
        </p:nvSpPr>
        <p:spPr>
          <a:xfrm>
            <a:off x="15580277" y="36108548"/>
            <a:ext cx="10685101" cy="831253"/>
          </a:xfrm>
          <a:prstGeom prst="rect">
            <a:avLst/>
          </a:prstGeom>
          <a:noFill/>
        </p:spPr>
        <p:txBody>
          <a:bodyPr wrap="square" rtlCol="0">
            <a:spAutoFit/>
          </a:bodyPr>
          <a:lstStyle/>
          <a:p>
            <a:pPr algn="ctr"/>
            <a:r>
              <a:rPr lang="en-US" sz="2401" b="1" dirty="0">
                <a:latin typeface="Times New Roman" panose="02020603050405020304" pitchFamily="18" charset="0"/>
                <a:cs typeface="Times New Roman" panose="02020603050405020304" pitchFamily="18" charset="0"/>
              </a:rPr>
              <a:t>Figure 2. </a:t>
            </a:r>
            <a:r>
              <a:rPr lang="en-US" sz="2401" dirty="0">
                <a:latin typeface="Times New Roman" panose="02020603050405020304" pitchFamily="18" charset="0"/>
                <a:cs typeface="Times New Roman" panose="02020603050405020304" pitchFamily="18" charset="0"/>
              </a:rPr>
              <a:t>The effect of thermal process temperature on the amount of </a:t>
            </a:r>
            <a:r>
              <a:rPr lang="en-US" sz="2401" dirty="0" err="1">
                <a:latin typeface="Times New Roman" panose="02020603050405020304" pitchFamily="18" charset="0"/>
                <a:cs typeface="Times New Roman" panose="02020603050405020304" pitchFamily="18" charset="0"/>
              </a:rPr>
              <a:t>hydroxymethylfurfural</a:t>
            </a:r>
            <a:r>
              <a:rPr lang="en-US" sz="2401" dirty="0">
                <a:latin typeface="Times New Roman" panose="02020603050405020304" pitchFamily="18" charset="0"/>
                <a:cs typeface="Times New Roman" panose="02020603050405020304" pitchFamily="18" charset="0"/>
              </a:rPr>
              <a:t> during 90 days storage</a:t>
            </a:r>
            <a:r>
              <a:rPr lang="en-US" sz="2401" b="1" dirty="0">
                <a:latin typeface="Times New Roman" panose="02020603050405020304" pitchFamily="18" charset="0"/>
                <a:cs typeface="Times New Roman" panose="02020603050405020304" pitchFamily="18" charset="0"/>
              </a:rPr>
              <a:t> </a:t>
            </a:r>
          </a:p>
        </p:txBody>
      </p:sp>
      <p:sp>
        <p:nvSpPr>
          <p:cNvPr id="78" name="TextBox 77">
            <a:extLst>
              <a:ext uri="{FF2B5EF4-FFF2-40B4-BE49-F238E27FC236}">
                <a16:creationId xmlns:a16="http://schemas.microsoft.com/office/drawing/2014/main" id="{510FCEBC-7B68-4C58-AED8-3FAC68D246EC}"/>
              </a:ext>
            </a:extLst>
          </p:cNvPr>
          <p:cNvSpPr txBox="1"/>
          <p:nvPr/>
        </p:nvSpPr>
        <p:spPr>
          <a:xfrm>
            <a:off x="18491395" y="19636742"/>
            <a:ext cx="1481496"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HMF (</a:t>
            </a:r>
            <a:r>
              <a:rPr lang="en-US" sz="1715" dirty="0">
                <a:latin typeface="Times New Roman" panose="02020603050405020304" pitchFamily="18" charset="0"/>
                <a:ea typeface="Calibri" panose="020F0502020204030204" pitchFamily="34" charset="0"/>
                <a:cs typeface="Times New Roman" panose="02020603050405020304" pitchFamily="18" charset="0"/>
              </a:rPr>
              <a:t>mg/kg )</a:t>
            </a:r>
            <a:endParaRPr lang="en-US" sz="1715" dirty="0">
              <a:latin typeface="Times New Roman" panose="02020603050405020304" pitchFamily="18" charset="0"/>
              <a:cs typeface="Times New Roman" panose="02020603050405020304" pitchFamily="18" charset="0"/>
            </a:endParaRPr>
          </a:p>
        </p:txBody>
      </p:sp>
      <p:sp>
        <p:nvSpPr>
          <p:cNvPr id="79" name="TextBox 78">
            <a:extLst>
              <a:ext uri="{FF2B5EF4-FFF2-40B4-BE49-F238E27FC236}">
                <a16:creationId xmlns:a16="http://schemas.microsoft.com/office/drawing/2014/main" id="{8682F554-8B93-4CF6-9547-A26533928F2F}"/>
              </a:ext>
            </a:extLst>
          </p:cNvPr>
          <p:cNvSpPr txBox="1"/>
          <p:nvPr/>
        </p:nvSpPr>
        <p:spPr>
          <a:xfrm>
            <a:off x="20030643" y="23518730"/>
            <a:ext cx="1481496"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HMF (</a:t>
            </a:r>
            <a:r>
              <a:rPr lang="en-US" sz="1715" dirty="0">
                <a:latin typeface="Times New Roman" panose="02020603050405020304" pitchFamily="18" charset="0"/>
                <a:ea typeface="Calibri" panose="020F0502020204030204" pitchFamily="34" charset="0"/>
                <a:cs typeface="Times New Roman" panose="02020603050405020304" pitchFamily="18" charset="0"/>
              </a:rPr>
              <a:t>mg/kg )</a:t>
            </a:r>
            <a:endParaRPr lang="en-US" sz="1715" dirty="0">
              <a:latin typeface="Times New Roman" panose="02020603050405020304" pitchFamily="18" charset="0"/>
              <a:cs typeface="Times New Roman" panose="02020603050405020304" pitchFamily="18" charset="0"/>
            </a:endParaRPr>
          </a:p>
        </p:txBody>
      </p:sp>
      <p:sp>
        <p:nvSpPr>
          <p:cNvPr id="80" name="TextBox 79">
            <a:extLst>
              <a:ext uri="{FF2B5EF4-FFF2-40B4-BE49-F238E27FC236}">
                <a16:creationId xmlns:a16="http://schemas.microsoft.com/office/drawing/2014/main" id="{1C7DAFC8-B27A-404E-BA2C-15771936AFCD}"/>
              </a:ext>
            </a:extLst>
          </p:cNvPr>
          <p:cNvSpPr txBox="1"/>
          <p:nvPr/>
        </p:nvSpPr>
        <p:spPr>
          <a:xfrm>
            <a:off x="18399710" y="28673857"/>
            <a:ext cx="1481496"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HMF (</a:t>
            </a:r>
            <a:r>
              <a:rPr lang="en-US" sz="1715" dirty="0">
                <a:latin typeface="Times New Roman" panose="02020603050405020304" pitchFamily="18" charset="0"/>
                <a:ea typeface="Calibri" panose="020F0502020204030204" pitchFamily="34" charset="0"/>
                <a:cs typeface="Times New Roman" panose="02020603050405020304" pitchFamily="18" charset="0"/>
              </a:rPr>
              <a:t>mg/kg )</a:t>
            </a:r>
            <a:endParaRPr lang="en-US" sz="1715" dirty="0">
              <a:latin typeface="Times New Roman" panose="02020603050405020304" pitchFamily="18" charset="0"/>
              <a:cs typeface="Times New Roman" panose="02020603050405020304" pitchFamily="18" charset="0"/>
            </a:endParaRPr>
          </a:p>
        </p:txBody>
      </p:sp>
      <p:sp>
        <p:nvSpPr>
          <p:cNvPr id="81" name="TextBox 80">
            <a:extLst>
              <a:ext uri="{FF2B5EF4-FFF2-40B4-BE49-F238E27FC236}">
                <a16:creationId xmlns:a16="http://schemas.microsoft.com/office/drawing/2014/main" id="{7D267643-F672-4299-BE71-B7BEF25059E7}"/>
              </a:ext>
            </a:extLst>
          </p:cNvPr>
          <p:cNvSpPr txBox="1"/>
          <p:nvPr/>
        </p:nvSpPr>
        <p:spPr>
          <a:xfrm>
            <a:off x="20030643" y="32441595"/>
            <a:ext cx="1481496"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HMF (</a:t>
            </a:r>
            <a:r>
              <a:rPr lang="en-US" sz="1715" dirty="0">
                <a:latin typeface="Times New Roman" panose="02020603050405020304" pitchFamily="18" charset="0"/>
                <a:ea typeface="Calibri" panose="020F0502020204030204" pitchFamily="34" charset="0"/>
                <a:cs typeface="Times New Roman" panose="02020603050405020304" pitchFamily="18" charset="0"/>
              </a:rPr>
              <a:t>mg/kg )</a:t>
            </a:r>
            <a:endParaRPr lang="en-US" sz="1715" dirty="0">
              <a:latin typeface="Times New Roman" panose="02020603050405020304" pitchFamily="18" charset="0"/>
              <a:cs typeface="Times New Roman" panose="02020603050405020304" pitchFamily="18" charset="0"/>
            </a:endParaRPr>
          </a:p>
        </p:txBody>
      </p:sp>
      <p:sp>
        <p:nvSpPr>
          <p:cNvPr id="82" name="TextBox 81">
            <a:extLst>
              <a:ext uri="{FF2B5EF4-FFF2-40B4-BE49-F238E27FC236}">
                <a16:creationId xmlns:a16="http://schemas.microsoft.com/office/drawing/2014/main" id="{DA368233-FA7C-4054-8011-1DF6D97EC72D}"/>
              </a:ext>
            </a:extLst>
          </p:cNvPr>
          <p:cNvSpPr txBox="1"/>
          <p:nvPr/>
        </p:nvSpPr>
        <p:spPr>
          <a:xfrm>
            <a:off x="15355764" y="21076367"/>
            <a:ext cx="2481770"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Heating temperature (</a:t>
            </a:r>
            <a:r>
              <a:rPr lang="en-US" sz="1715" dirty="0">
                <a:solidFill>
                  <a:srgbClr val="000000"/>
                </a:solidFill>
                <a:latin typeface="Times New Roman" panose="02020603050405020304" pitchFamily="18" charset="0"/>
                <a:cs typeface="Times New Roman" panose="02020603050405020304" pitchFamily="18" charset="0"/>
              </a:rPr>
              <a:t>°C)</a:t>
            </a:r>
            <a:r>
              <a:rPr lang="en-US" sz="1715" dirty="0">
                <a:latin typeface="Times New Roman" panose="02020603050405020304" pitchFamily="18" charset="0"/>
                <a:cs typeface="Times New Roman" panose="02020603050405020304" pitchFamily="18" charset="0"/>
              </a:rPr>
              <a:t> </a:t>
            </a:r>
          </a:p>
        </p:txBody>
      </p:sp>
      <p:sp>
        <p:nvSpPr>
          <p:cNvPr id="84" name="TextBox 83">
            <a:extLst>
              <a:ext uri="{FF2B5EF4-FFF2-40B4-BE49-F238E27FC236}">
                <a16:creationId xmlns:a16="http://schemas.microsoft.com/office/drawing/2014/main" id="{816013B4-E3F5-4891-91EF-716E3E6C357C}"/>
              </a:ext>
            </a:extLst>
          </p:cNvPr>
          <p:cNvSpPr txBox="1"/>
          <p:nvPr/>
        </p:nvSpPr>
        <p:spPr>
          <a:xfrm>
            <a:off x="19851981" y="26838935"/>
            <a:ext cx="2481770"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Heating temperature (</a:t>
            </a:r>
            <a:r>
              <a:rPr lang="en-US" sz="1715" dirty="0">
                <a:solidFill>
                  <a:srgbClr val="000000"/>
                </a:solidFill>
                <a:latin typeface="Times New Roman" panose="02020603050405020304" pitchFamily="18" charset="0"/>
                <a:cs typeface="Times New Roman" panose="02020603050405020304" pitchFamily="18" charset="0"/>
              </a:rPr>
              <a:t>°C)</a:t>
            </a:r>
            <a:r>
              <a:rPr lang="en-US" sz="1715" dirty="0">
                <a:latin typeface="Times New Roman" panose="02020603050405020304" pitchFamily="18" charset="0"/>
                <a:cs typeface="Times New Roman" panose="02020603050405020304" pitchFamily="18" charset="0"/>
              </a:rPr>
              <a:t> </a:t>
            </a:r>
          </a:p>
        </p:txBody>
      </p:sp>
      <p:sp>
        <p:nvSpPr>
          <p:cNvPr id="85" name="TextBox 84">
            <a:extLst>
              <a:ext uri="{FF2B5EF4-FFF2-40B4-BE49-F238E27FC236}">
                <a16:creationId xmlns:a16="http://schemas.microsoft.com/office/drawing/2014/main" id="{5B2F1C19-D948-4722-AC13-743742703403}"/>
              </a:ext>
            </a:extLst>
          </p:cNvPr>
          <p:cNvSpPr txBox="1"/>
          <p:nvPr/>
        </p:nvSpPr>
        <p:spPr>
          <a:xfrm>
            <a:off x="15193264" y="30514650"/>
            <a:ext cx="2481770"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Heating temperature (</a:t>
            </a:r>
            <a:r>
              <a:rPr lang="en-US" sz="1715" dirty="0">
                <a:solidFill>
                  <a:srgbClr val="000000"/>
                </a:solidFill>
                <a:latin typeface="Times New Roman" panose="02020603050405020304" pitchFamily="18" charset="0"/>
                <a:cs typeface="Times New Roman" panose="02020603050405020304" pitchFamily="18" charset="0"/>
              </a:rPr>
              <a:t>°C)</a:t>
            </a:r>
            <a:r>
              <a:rPr lang="en-US" sz="1715" dirty="0">
                <a:latin typeface="Times New Roman" panose="02020603050405020304" pitchFamily="18" charset="0"/>
                <a:cs typeface="Times New Roman" panose="02020603050405020304" pitchFamily="18" charset="0"/>
              </a:rPr>
              <a:t> </a:t>
            </a:r>
          </a:p>
        </p:txBody>
      </p:sp>
      <p:sp>
        <p:nvSpPr>
          <p:cNvPr id="86" name="TextBox 85">
            <a:extLst>
              <a:ext uri="{FF2B5EF4-FFF2-40B4-BE49-F238E27FC236}">
                <a16:creationId xmlns:a16="http://schemas.microsoft.com/office/drawing/2014/main" id="{B573B161-E909-4F3B-A4B9-0709E0EAF7AD}"/>
              </a:ext>
            </a:extLst>
          </p:cNvPr>
          <p:cNvSpPr txBox="1"/>
          <p:nvPr/>
        </p:nvSpPr>
        <p:spPr>
          <a:xfrm>
            <a:off x="19851981" y="35377070"/>
            <a:ext cx="2481770" cy="356251"/>
          </a:xfrm>
          <a:prstGeom prst="rect">
            <a:avLst/>
          </a:prstGeom>
          <a:noFill/>
        </p:spPr>
        <p:txBody>
          <a:bodyPr wrap="none" rtlCol="0">
            <a:spAutoFit/>
          </a:bodyPr>
          <a:lstStyle/>
          <a:p>
            <a:r>
              <a:rPr lang="en-US" sz="1715" dirty="0">
                <a:latin typeface="Times New Roman" panose="02020603050405020304" pitchFamily="18" charset="0"/>
                <a:cs typeface="Times New Roman" panose="02020603050405020304" pitchFamily="18" charset="0"/>
              </a:rPr>
              <a:t>Heating temperature (</a:t>
            </a:r>
            <a:r>
              <a:rPr lang="en-US" sz="1715" dirty="0">
                <a:solidFill>
                  <a:srgbClr val="000000"/>
                </a:solidFill>
                <a:latin typeface="Times New Roman" panose="02020603050405020304" pitchFamily="18" charset="0"/>
                <a:cs typeface="Times New Roman" panose="02020603050405020304" pitchFamily="18" charset="0"/>
              </a:rPr>
              <a:t>°C)</a:t>
            </a:r>
            <a:r>
              <a:rPr lang="en-US" sz="1715" dirty="0">
                <a:latin typeface="Times New Roman" panose="02020603050405020304" pitchFamily="18" charset="0"/>
                <a:cs typeface="Times New Roman" panose="02020603050405020304" pitchFamily="18" charset="0"/>
              </a:rPr>
              <a:t> </a:t>
            </a:r>
          </a:p>
        </p:txBody>
      </p:sp>
      <p:sp>
        <p:nvSpPr>
          <p:cNvPr id="89" name="TextBox 88">
            <a:extLst>
              <a:ext uri="{FF2B5EF4-FFF2-40B4-BE49-F238E27FC236}">
                <a16:creationId xmlns:a16="http://schemas.microsoft.com/office/drawing/2014/main" id="{BA9CB009-9FD3-4E73-8F5E-BAA95E43A4A6}"/>
              </a:ext>
            </a:extLst>
          </p:cNvPr>
          <p:cNvSpPr txBox="1"/>
          <p:nvPr/>
        </p:nvSpPr>
        <p:spPr>
          <a:xfrm>
            <a:off x="19714412" y="22524757"/>
            <a:ext cx="3537004" cy="355675"/>
          </a:xfrm>
          <a:prstGeom prst="rect">
            <a:avLst/>
          </a:prstGeom>
          <a:noFill/>
        </p:spPr>
        <p:txBody>
          <a:bodyPr wrap="square" rtlCol="0">
            <a:spAutoFit/>
          </a:bodyPr>
          <a:lstStyle/>
          <a:p>
            <a:pPr algn="ctr">
              <a:lnSpc>
                <a:spcPct val="107000"/>
              </a:lnSpc>
            </a:pPr>
            <a:r>
              <a:rPr lang="en-US" sz="1715" dirty="0">
                <a:latin typeface="Times New Roman" panose="02020603050405020304" pitchFamily="18" charset="0"/>
                <a:cs typeface="Times New Roman" panose="02020603050405020304" pitchFamily="18" charset="0"/>
              </a:rPr>
              <a:t>Time of heating (min)</a:t>
            </a:r>
            <a:endParaRPr lang="en-US" sz="1715"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0" name="TextBox 89">
            <a:extLst>
              <a:ext uri="{FF2B5EF4-FFF2-40B4-BE49-F238E27FC236}">
                <a16:creationId xmlns:a16="http://schemas.microsoft.com/office/drawing/2014/main" id="{4FF4257F-59CE-4CB6-A75D-03AFBBCE088F}"/>
              </a:ext>
            </a:extLst>
          </p:cNvPr>
          <p:cNvSpPr txBox="1"/>
          <p:nvPr/>
        </p:nvSpPr>
        <p:spPr>
          <a:xfrm>
            <a:off x="14665161" y="25056620"/>
            <a:ext cx="3537004" cy="355675"/>
          </a:xfrm>
          <a:prstGeom prst="rect">
            <a:avLst/>
          </a:prstGeom>
          <a:noFill/>
        </p:spPr>
        <p:txBody>
          <a:bodyPr wrap="square" rtlCol="0">
            <a:spAutoFit/>
          </a:bodyPr>
          <a:lstStyle/>
          <a:p>
            <a:pPr algn="ctr">
              <a:lnSpc>
                <a:spcPct val="107000"/>
              </a:lnSpc>
            </a:pPr>
            <a:r>
              <a:rPr lang="en-US" sz="1715" dirty="0">
                <a:latin typeface="Times New Roman" panose="02020603050405020304" pitchFamily="18" charset="0"/>
                <a:cs typeface="Times New Roman" panose="02020603050405020304" pitchFamily="18" charset="0"/>
              </a:rPr>
              <a:t>Time of heating (min)</a:t>
            </a:r>
            <a:endParaRPr lang="en-US" sz="1715"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1" name="TextBox 90">
            <a:extLst>
              <a:ext uri="{FF2B5EF4-FFF2-40B4-BE49-F238E27FC236}">
                <a16:creationId xmlns:a16="http://schemas.microsoft.com/office/drawing/2014/main" id="{79798D22-8B3A-4AC5-8D50-CD424DA4020A}"/>
              </a:ext>
            </a:extLst>
          </p:cNvPr>
          <p:cNvSpPr txBox="1"/>
          <p:nvPr/>
        </p:nvSpPr>
        <p:spPr>
          <a:xfrm>
            <a:off x="22227343" y="31094052"/>
            <a:ext cx="3537004" cy="355675"/>
          </a:xfrm>
          <a:prstGeom prst="rect">
            <a:avLst/>
          </a:prstGeom>
          <a:noFill/>
        </p:spPr>
        <p:txBody>
          <a:bodyPr wrap="square" rtlCol="0">
            <a:spAutoFit/>
          </a:bodyPr>
          <a:lstStyle/>
          <a:p>
            <a:pPr algn="ctr">
              <a:lnSpc>
                <a:spcPct val="107000"/>
              </a:lnSpc>
            </a:pPr>
            <a:r>
              <a:rPr lang="en-US" sz="1715" dirty="0">
                <a:latin typeface="Times New Roman" panose="02020603050405020304" pitchFamily="18" charset="0"/>
                <a:cs typeface="Times New Roman" panose="02020603050405020304" pitchFamily="18" charset="0"/>
              </a:rPr>
              <a:t>Time of heating (min)</a:t>
            </a:r>
            <a:endParaRPr lang="en-US" sz="1715"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2" name="TextBox 91">
            <a:extLst>
              <a:ext uri="{FF2B5EF4-FFF2-40B4-BE49-F238E27FC236}">
                <a16:creationId xmlns:a16="http://schemas.microsoft.com/office/drawing/2014/main" id="{2C51E632-AAA2-43B7-9F07-3C0719EEC209}"/>
              </a:ext>
            </a:extLst>
          </p:cNvPr>
          <p:cNvSpPr txBox="1"/>
          <p:nvPr/>
        </p:nvSpPr>
        <p:spPr>
          <a:xfrm>
            <a:off x="14862706" y="33849154"/>
            <a:ext cx="3537004" cy="355675"/>
          </a:xfrm>
          <a:prstGeom prst="rect">
            <a:avLst/>
          </a:prstGeom>
          <a:noFill/>
        </p:spPr>
        <p:txBody>
          <a:bodyPr wrap="square" rtlCol="0">
            <a:spAutoFit/>
          </a:bodyPr>
          <a:lstStyle/>
          <a:p>
            <a:pPr algn="ctr">
              <a:lnSpc>
                <a:spcPct val="107000"/>
              </a:lnSpc>
            </a:pPr>
            <a:r>
              <a:rPr lang="en-US" sz="1715" dirty="0">
                <a:latin typeface="Times New Roman" panose="02020603050405020304" pitchFamily="18" charset="0"/>
                <a:cs typeface="Times New Roman" panose="02020603050405020304" pitchFamily="18" charset="0"/>
              </a:rPr>
              <a:t>Time of heating (min)</a:t>
            </a:r>
            <a:endParaRPr lang="en-US" sz="1715"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7" name="TextBox 46">
            <a:extLst>
              <a:ext uri="{FF2B5EF4-FFF2-40B4-BE49-F238E27FC236}">
                <a16:creationId xmlns:a16="http://schemas.microsoft.com/office/drawing/2014/main" id="{918567E8-56D0-4EC6-BC75-70748CC5AAA4}"/>
              </a:ext>
            </a:extLst>
          </p:cNvPr>
          <p:cNvSpPr txBox="1"/>
          <p:nvPr/>
        </p:nvSpPr>
        <p:spPr>
          <a:xfrm rot="10800000" flipV="1">
            <a:off x="4654479" y="6338305"/>
            <a:ext cx="20336775" cy="968086"/>
          </a:xfrm>
          <a:prstGeom prst="rect">
            <a:avLst/>
          </a:prstGeom>
          <a:noFill/>
        </p:spPr>
        <p:txBody>
          <a:bodyPr wrap="square">
            <a:spAutoFit/>
          </a:bodyPr>
          <a:lstStyle/>
          <a:p>
            <a:pPr algn="ctr">
              <a:lnSpc>
                <a:spcPts val="1115"/>
              </a:lnSpc>
              <a:spcAft>
                <a:spcPts val="1544"/>
              </a:spcAft>
            </a:pP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 Seyyedi-Mansour </a:t>
            </a:r>
            <a:r>
              <a:rPr lang="es-ES"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 Donn</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 Garcia-Oliveira</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J. Echave </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 Chamorro </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A.G. Pereira </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Silva</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3,1</a:t>
            </a: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ctr">
              <a:lnSpc>
                <a:spcPts val="1115"/>
              </a:lnSpc>
              <a:spcAft>
                <a:spcPts val="1544"/>
              </a:spcAft>
            </a:pPr>
            <a:endPar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ts val="1115"/>
              </a:lnSpc>
              <a:spcAft>
                <a:spcPts val="1544"/>
              </a:spcAft>
            </a:pPr>
            <a:r>
              <a:rPr lang="pt-PT"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Perez-Vazquez</a:t>
            </a:r>
            <a:r>
              <a:rPr lang="pt-PT"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J. </a:t>
            </a:r>
            <a:r>
              <a:rPr lang="es-ES" sz="3431"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Simal-Gandara</a:t>
            </a: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ES"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ES"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 Prieto </a:t>
            </a:r>
            <a:r>
              <a:rPr lang="es-ES"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 </a:t>
            </a:r>
            <a:r>
              <a:rPr lang="es-E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L. Roufegari-nejad</a:t>
            </a:r>
            <a:r>
              <a:rPr lang="es-ES" sz="3431"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endParaRPr lang="en-US" sz="3431"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Picture 7">
            <a:extLst>
              <a:ext uri="{FF2B5EF4-FFF2-40B4-BE49-F238E27FC236}">
                <a16:creationId xmlns:a16="http://schemas.microsoft.com/office/drawing/2014/main" id="{A3984809-FD57-36A8-00C1-4C32C23DA246}"/>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54224" y="636708"/>
            <a:ext cx="6643745" cy="1973179"/>
          </a:xfrm>
          <a:prstGeom prst="rect">
            <a:avLst/>
          </a:prstGeom>
          <a:noFill/>
          <a:ln>
            <a:noFill/>
          </a:ln>
        </p:spPr>
      </p:pic>
      <p:pic>
        <p:nvPicPr>
          <p:cNvPr id="5" name="Picture 4">
            <a:extLst>
              <a:ext uri="{FF2B5EF4-FFF2-40B4-BE49-F238E27FC236}">
                <a16:creationId xmlns:a16="http://schemas.microsoft.com/office/drawing/2014/main" id="{F78B9285-963B-6653-36AB-87028A445FE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65101" y="356555"/>
            <a:ext cx="8650285" cy="25334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The 2nd International Electronic Conference on Processes">
            <a:extLst>
              <a:ext uri="{FF2B5EF4-FFF2-40B4-BE49-F238E27FC236}">
                <a16:creationId xmlns:a16="http://schemas.microsoft.com/office/drawing/2014/main" id="{9145CC18-589F-453E-2439-321C3B2486CA}"/>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982518" y="636708"/>
            <a:ext cx="1973178" cy="19731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a:extLst>
              <a:ext uri="{FF2B5EF4-FFF2-40B4-BE49-F238E27FC236}">
                <a16:creationId xmlns:a16="http://schemas.microsoft.com/office/drawing/2014/main" id="{43394C58-112F-D972-49E2-344539549145}"/>
              </a:ext>
            </a:extLst>
          </p:cNvPr>
          <p:cNvPicPr>
            <a:picLocks noChangeAspect="1" noChangeArrowheads="1"/>
          </p:cNvPicPr>
          <p:nvPr/>
        </p:nvPicPr>
        <p:blipFill rotWithShape="1">
          <a:blip r:embed="rId18">
            <a:extLst>
              <a:ext uri="{28A0092B-C50C-407E-A947-70E740481C1C}">
                <a14:useLocalDpi xmlns:a14="http://schemas.microsoft.com/office/drawing/2010/main" val="0"/>
              </a:ext>
            </a:extLst>
          </a:blip>
          <a:srcRect l="3214" r="-3214"/>
          <a:stretch/>
        </p:blipFill>
        <p:spPr bwMode="auto">
          <a:xfrm>
            <a:off x="20922827" y="660771"/>
            <a:ext cx="7485842" cy="192505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dentidad corporativa | Universidade de Vigo">
            <a:extLst>
              <a:ext uri="{FF2B5EF4-FFF2-40B4-BE49-F238E27FC236}">
                <a16:creationId xmlns:a16="http://schemas.microsoft.com/office/drawing/2014/main" id="{40D2156D-D576-6AFF-3F9C-ADD7307FDADA}"/>
              </a:ext>
            </a:extLst>
          </p:cNvPr>
          <p:cNvPicPr>
            <a:picLocks noChangeAspect="1" noChangeArrowheads="1"/>
          </p:cNvPicPr>
          <p:nvPr/>
        </p:nvPicPr>
        <p:blipFill rotWithShape="1">
          <a:blip r:embed="rId19">
            <a:extLst>
              <a:ext uri="{28A0092B-C50C-407E-A947-70E740481C1C}">
                <a14:useLocalDpi xmlns:a14="http://schemas.microsoft.com/office/drawing/2010/main" val="0"/>
              </a:ext>
            </a:extLst>
          </a:blip>
          <a:srcRect t="39500" b="41135"/>
          <a:stretch/>
        </p:blipFill>
        <p:spPr bwMode="auto">
          <a:xfrm>
            <a:off x="17228722" y="38264340"/>
            <a:ext cx="9567766" cy="1852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94407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b640d70-a8e8-4285-8cd3-156a3da4fb31" xsi:nil="true"/>
    <lcf76f155ced4ddcb4097134ff3c332f xmlns="49dbe489-29e7-402a-b2d9-6aab122ef55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F5F54A7A0481C948A121DCEF100E0EE8" ma:contentTypeVersion="12" ma:contentTypeDescription="Crear nuevo documento." ma:contentTypeScope="" ma:versionID="f4f859d9ef8b25f59ef1e08a7e9e95ea">
  <xsd:schema xmlns:xsd="http://www.w3.org/2001/XMLSchema" xmlns:xs="http://www.w3.org/2001/XMLSchema" xmlns:p="http://schemas.microsoft.com/office/2006/metadata/properties" xmlns:ns2="49dbe489-29e7-402a-b2d9-6aab122ef55b" xmlns:ns3="0b640d70-a8e8-4285-8cd3-156a3da4fb31" targetNamespace="http://schemas.microsoft.com/office/2006/metadata/properties" ma:root="true" ma:fieldsID="d9f31d2c44822c91822e9203861f9d4e" ns2:_="" ns3:_="">
    <xsd:import namespace="49dbe489-29e7-402a-b2d9-6aab122ef55b"/>
    <xsd:import namespace="0b640d70-a8e8-4285-8cd3-156a3da4fb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dbe489-29e7-402a-b2d9-6aab122ef5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842ecb2-9fd7-4b7d-9140-4ee1ebb34b3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640d70-a8e8-4285-8cd3-156a3da4fb31"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c9e2c83-98d2-47f5-81c7-53aa0934f48a}" ma:internalName="TaxCatchAll" ma:showField="CatchAllData" ma:web="0b640d70-a8e8-4285-8cd3-156a3da4fb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4F08F-064C-408B-B227-AED38DA471B2}">
  <ds:schemaRefs>
    <ds:schemaRef ds:uri="49dbe489-29e7-402a-b2d9-6aab122ef55b"/>
    <ds:schemaRef ds:uri="http://schemas.openxmlformats.org/package/2006/metadata/core-properties"/>
    <ds:schemaRef ds:uri="http://purl.org/dc/elements/1.1/"/>
    <ds:schemaRef ds:uri="http://www.w3.org/XML/1998/namespace"/>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 ds:uri="0b640d70-a8e8-4285-8cd3-156a3da4fb31"/>
  </ds:schemaRefs>
</ds:datastoreItem>
</file>

<file path=customXml/itemProps2.xml><?xml version="1.0" encoding="utf-8"?>
<ds:datastoreItem xmlns:ds="http://schemas.openxmlformats.org/officeDocument/2006/customXml" ds:itemID="{2F95A087-4C2D-4117-BC3F-D0B8466E1259}">
  <ds:schemaRefs>
    <ds:schemaRef ds:uri="http://schemas.microsoft.com/sharepoint/v3/contenttype/forms"/>
  </ds:schemaRefs>
</ds:datastoreItem>
</file>

<file path=customXml/itemProps3.xml><?xml version="1.0" encoding="utf-8"?>
<ds:datastoreItem xmlns:ds="http://schemas.openxmlformats.org/officeDocument/2006/customXml" ds:itemID="{4FEA02C0-AD83-4DB6-AFAE-9B7B3495F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dbe489-29e7-402a-b2d9-6aab122ef55b"/>
    <ds:schemaRef ds:uri="0b640d70-a8e8-4285-8cd3-156a3da4fb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23874</TotalTime>
  <Words>1007</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Palatino Linotype</vt:lpstr>
      <vt:lpstr>Times New Roman</vt:lpstr>
      <vt:lpstr>Tema de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Franklin Chamorro Rivo</dc:creator>
  <cp:lastModifiedBy>Sepidar Seyyedi Mansour</cp:lastModifiedBy>
  <cp:revision>176</cp:revision>
  <dcterms:created xsi:type="dcterms:W3CDTF">2021-10-29T07:07:14Z</dcterms:created>
  <dcterms:modified xsi:type="dcterms:W3CDTF">2023-04-17T21:51:29Z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0x010100F5F54A7A0481C948A121DCEF100E0EE8</vt:lpwstr>
  </property>
  <property fmtid="{D5CDD505-2E9C-101B-9397-08002B2CF9AE}" pid="3" name="MediaServiceImageTags">
    <vt:lpwstr/>
  </property>
</Properties>
</file>