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D7867-1890-4D8B-8CE4-9135EB16A54B}" type="datetimeFigureOut">
              <a:rPr lang="en-IN" smtClean="0"/>
              <a:t>16-04-2023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88B00-4D6A-49D6-8B48-D78B4420C86E}" type="slidenum">
              <a:rPr lang="en-IN" smtClean="0"/>
              <a:t>‹#›</a:t>
            </a:fld>
            <a:endParaRPr lang="en-IN"/>
          </a:p>
        </p:txBody>
      </p:sp>
    </p:spTree>
    <p:extLst>
      <p:ext uri="{BB962C8B-B14F-4D97-AF65-F5344CB8AC3E}">
        <p14:creationId xmlns:p14="http://schemas.microsoft.com/office/powerpoint/2010/main" val="111338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D42D-03E1-CC32-C808-8116587BE9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CD6D37B-FEF4-0382-DF21-D56A1EDB5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FC729FA-3720-BBAE-262D-8451A836844E}"/>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5" name="Footer Placeholder 4">
            <a:extLst>
              <a:ext uri="{FF2B5EF4-FFF2-40B4-BE49-F238E27FC236}">
                <a16:creationId xmlns:a16="http://schemas.microsoft.com/office/drawing/2014/main" id="{1B1B2A0B-252C-D93E-CC53-2F25923C0B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2E83CA-60E3-8CBA-9D80-A88412A9E439}"/>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06927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BDD3-1F30-FB12-5D80-CA4D94BD6F1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369B2DF-1802-E547-F152-458C0D0F16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F1D49A-DBDD-C154-DB64-E7AD758B0D50}"/>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5" name="Footer Placeholder 4">
            <a:extLst>
              <a:ext uri="{FF2B5EF4-FFF2-40B4-BE49-F238E27FC236}">
                <a16:creationId xmlns:a16="http://schemas.microsoft.com/office/drawing/2014/main" id="{B04F2BFD-5999-D0EF-2153-D02AD61BEC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78F38A4-66FC-F9C2-4C0E-55B6609A4EB5}"/>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07573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0838B-7E6F-00B7-3387-A956781256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EA53D35-E515-A502-F224-AD1C7A443D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073CD6-DE35-5C74-35C6-A8C18A918E61}"/>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5" name="Footer Placeholder 4">
            <a:extLst>
              <a:ext uri="{FF2B5EF4-FFF2-40B4-BE49-F238E27FC236}">
                <a16:creationId xmlns:a16="http://schemas.microsoft.com/office/drawing/2014/main" id="{D1FE824F-D14A-C6F5-6B0C-7C7502CAC5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AB9935-1454-B811-E99D-98E0CB376883}"/>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62262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75A80-945C-FC29-5A30-181E59D959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4F63083-670D-A2E6-88F4-04EC4B7D10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D32F7E-F55A-8A45-65BF-1D8BABC0D207}"/>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5" name="Footer Placeholder 4">
            <a:extLst>
              <a:ext uri="{FF2B5EF4-FFF2-40B4-BE49-F238E27FC236}">
                <a16:creationId xmlns:a16="http://schemas.microsoft.com/office/drawing/2014/main" id="{F543D3BE-93C9-AC2E-85C5-F88866B32F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7ED5BD9-993A-22A3-3FB9-30FCC1A02160}"/>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21848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40CD-9580-10BE-6BC6-E978FEEC3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B265A99-4A36-E012-22C2-97BAEECCDC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BE240E-BC03-6C99-A1B5-F79289A9AABB}"/>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5" name="Footer Placeholder 4">
            <a:extLst>
              <a:ext uri="{FF2B5EF4-FFF2-40B4-BE49-F238E27FC236}">
                <a16:creationId xmlns:a16="http://schemas.microsoft.com/office/drawing/2014/main" id="{59603251-653C-CD2A-FE03-69930AC564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E0BA4A-7FD8-72FF-CAD1-56163FEA4AA1}"/>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426101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6B5D-2435-1AC1-A53D-D324BA1E53B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C9E84A-6196-E1E4-7AF9-B515F27EE2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B5A7E44-44A2-A321-A236-228E2C286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1900947-1BF0-65D5-2673-6EB2784D2A1F}"/>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6" name="Footer Placeholder 5">
            <a:extLst>
              <a:ext uri="{FF2B5EF4-FFF2-40B4-BE49-F238E27FC236}">
                <a16:creationId xmlns:a16="http://schemas.microsoft.com/office/drawing/2014/main" id="{25857295-927C-EBD9-1841-A0C5922EEF7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C8C3F8-DA8E-1D7F-E1BD-3AA1920FE818}"/>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45027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5978-D5B2-F61B-AECB-FC2BD18596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128AAB-200D-BC29-06DC-5398AD2A8B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B8A73D-5F62-156D-C84C-47A00391FA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662778B-6F48-A771-F7D5-97590A89D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68328C-59BB-F1BD-40E2-790DDDA4F0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8ECA4A7-52FF-DAE2-94C8-4B5EBA6A89B3}"/>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8" name="Footer Placeholder 7">
            <a:extLst>
              <a:ext uri="{FF2B5EF4-FFF2-40B4-BE49-F238E27FC236}">
                <a16:creationId xmlns:a16="http://schemas.microsoft.com/office/drawing/2014/main" id="{BEBEEAD9-50FA-A8BB-01A6-8F67C55A029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BD66B44-E1CB-54D1-13E0-01E75433E86E}"/>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242998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5D08-C7F4-EEF3-DDBE-9DCDEE698C9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34B0044-4EBE-F684-2881-173BD889919A}"/>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4" name="Footer Placeholder 3">
            <a:extLst>
              <a:ext uri="{FF2B5EF4-FFF2-40B4-BE49-F238E27FC236}">
                <a16:creationId xmlns:a16="http://schemas.microsoft.com/office/drawing/2014/main" id="{DBF54B0D-444C-9F96-6C0A-106B94DED8F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CBCBB7B-3F52-6F42-94C5-CC452532601D}"/>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82066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FA50D-3FC1-9307-C52B-DD7FB6B2DBD4}"/>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3" name="Footer Placeholder 2">
            <a:extLst>
              <a:ext uri="{FF2B5EF4-FFF2-40B4-BE49-F238E27FC236}">
                <a16:creationId xmlns:a16="http://schemas.microsoft.com/office/drawing/2014/main" id="{3DF2098C-8CDD-9E84-9AFB-C0F295B2B6E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16A9F0C-1C9C-FF77-91C6-F8E13C857F46}"/>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45004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B9B-7AFB-D4F5-7BF8-275033529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4C2D4D4-52A1-70FC-60D8-9A625163B7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BC26B02-14CD-36C3-8EB4-1ED521D38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B2320D-40D0-36CC-62E3-709A46495B23}"/>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6" name="Footer Placeholder 5">
            <a:extLst>
              <a:ext uri="{FF2B5EF4-FFF2-40B4-BE49-F238E27FC236}">
                <a16:creationId xmlns:a16="http://schemas.microsoft.com/office/drawing/2014/main" id="{1B4812F7-58C5-8D80-0855-5F5B31E906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47B285A-F1A3-DED4-B808-39B1C34A5981}"/>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291487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3DEB-8290-01B5-604C-5587D4961D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7A8EAC3-41AB-B230-FEDB-60ED4BBF2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4D86748-A5AE-7C4E-7C4A-F638702A4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9C9115-3B60-D8B2-F3CC-FD6F45731B20}"/>
              </a:ext>
            </a:extLst>
          </p:cNvPr>
          <p:cNvSpPr>
            <a:spLocks noGrp="1"/>
          </p:cNvSpPr>
          <p:nvPr>
            <p:ph type="dt" sz="half" idx="10"/>
          </p:nvPr>
        </p:nvSpPr>
        <p:spPr/>
        <p:txBody>
          <a:bodyPr/>
          <a:lstStyle/>
          <a:p>
            <a:fld id="{109417EA-A61F-4D43-849E-44078E45FB77}" type="datetimeFigureOut">
              <a:rPr lang="en-IN" smtClean="0"/>
              <a:t>16-04-2023</a:t>
            </a:fld>
            <a:endParaRPr lang="en-IN"/>
          </a:p>
        </p:txBody>
      </p:sp>
      <p:sp>
        <p:nvSpPr>
          <p:cNvPr id="6" name="Footer Placeholder 5">
            <a:extLst>
              <a:ext uri="{FF2B5EF4-FFF2-40B4-BE49-F238E27FC236}">
                <a16:creationId xmlns:a16="http://schemas.microsoft.com/office/drawing/2014/main" id="{89412DD7-E49B-79B0-8D82-FD1D2BB8F0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0B3FCB5-FCA8-3A6E-CE17-7A6CDA782840}"/>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80814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9B3B3C-EBFD-61F3-87A1-290F04F2A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F12ABF8-8889-FE3B-BE98-8134D96105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330B7C-684C-5429-A4DC-47B38C334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417EA-A61F-4D43-849E-44078E45FB77}" type="datetimeFigureOut">
              <a:rPr lang="en-IN" smtClean="0"/>
              <a:t>16-04-2023</a:t>
            </a:fld>
            <a:endParaRPr lang="en-IN"/>
          </a:p>
        </p:txBody>
      </p:sp>
      <p:sp>
        <p:nvSpPr>
          <p:cNvPr id="5" name="Footer Placeholder 4">
            <a:extLst>
              <a:ext uri="{FF2B5EF4-FFF2-40B4-BE49-F238E27FC236}">
                <a16:creationId xmlns:a16="http://schemas.microsoft.com/office/drawing/2014/main" id="{8207A329-59F8-80CB-2013-6A71875C3B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AE63FD0-3C8A-BA6D-2AAF-46C6635D4A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78F22-DEF6-46D7-80DA-49D767C052E8}" type="slidenum">
              <a:rPr lang="en-IN" smtClean="0"/>
              <a:t>‹#›</a:t>
            </a:fld>
            <a:endParaRPr lang="en-IN"/>
          </a:p>
        </p:txBody>
      </p:sp>
    </p:spTree>
    <p:extLst>
      <p:ext uri="{BB962C8B-B14F-4D97-AF65-F5344CB8AC3E}">
        <p14:creationId xmlns:p14="http://schemas.microsoft.com/office/powerpoint/2010/main" val="1305668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mdpi.com/journal/processes/events/15335"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A11D-6D02-F49E-2712-2921A3383207}"/>
              </a:ext>
            </a:extLst>
          </p:cNvPr>
          <p:cNvSpPr>
            <a:spLocks noGrp="1"/>
          </p:cNvSpPr>
          <p:nvPr>
            <p:ph type="ctrTitle"/>
          </p:nvPr>
        </p:nvSpPr>
        <p:spPr>
          <a:xfrm>
            <a:off x="6117612" y="0"/>
            <a:ext cx="6074388" cy="6857999"/>
          </a:xfrm>
          <a:solidFill>
            <a:schemeClr val="accent2">
              <a:lumMod val="60000"/>
              <a:lumOff val="40000"/>
            </a:schemeClr>
          </a:solidFill>
          <a:ln w="25400">
            <a:solidFill>
              <a:srgbClr val="0070C0"/>
            </a:solidFill>
          </a:ln>
        </p:spPr>
        <p:txBody>
          <a:bodyPr>
            <a:normAutofit/>
          </a:bodyPr>
          <a:lstStyle/>
          <a:p>
            <a:pPr>
              <a:spcAft>
                <a:spcPts val="800"/>
              </a:spcAft>
            </a:pP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t>The Potential of Algae Biofuel as a Renewable and Sustainable Bioresource</a:t>
            </a: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IN" sz="2800" b="1" kern="100" dirty="0">
                <a:effectLst/>
                <a:latin typeface="Times New Roman" panose="02020603050405020304" pitchFamily="18" charset="0"/>
                <a:ea typeface="Calibri" panose="020F0502020204030204" pitchFamily="34" charset="0"/>
                <a:cs typeface="Times New Roman" panose="02020603050405020304" pitchFamily="18" charset="0"/>
              </a:rPr>
              <a:t>Id- </a:t>
            </a:r>
            <a:r>
              <a:rPr lang="en-IN" sz="2800" b="0" i="0" u="none" strike="noStrike" dirty="0">
                <a:solidFill>
                  <a:srgbClr val="0070C0"/>
                </a:solidFill>
                <a:effectLst/>
                <a:latin typeface="Times New Roman" panose="02020603050405020304" pitchFamily="18" charset="0"/>
                <a:cs typeface="Times New Roman" panose="02020603050405020304" pitchFamily="18" charset="0"/>
              </a:rPr>
              <a:t>sciforum-070863</a:t>
            </a: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IN" sz="2700" b="1" kern="100" dirty="0">
                <a:effectLst/>
                <a:latin typeface="Times New Roman" panose="02020603050405020304" pitchFamily="18" charset="0"/>
                <a:ea typeface="Calibri" panose="020F0502020204030204" pitchFamily="34" charset="0"/>
                <a:cs typeface="Times New Roman" panose="02020603050405020304" pitchFamily="18" charset="0"/>
              </a:rPr>
              <a:t>Presented by: </a:t>
            </a:r>
            <a:r>
              <a:rPr lang="en-IN" sz="27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Krishna Neeti</a:t>
            </a:r>
            <a:br>
              <a:rPr lang="en-IN" sz="27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r>
              <a:rPr lang="en-IN" sz="27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(Research Scholar)</a:t>
            </a:r>
            <a:br>
              <a:rPr lang="en-IN" sz="27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IN" sz="2700" dirty="0">
              <a:solidFill>
                <a:srgbClr val="0070C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D7397EA-47E0-62FA-FE70-DFEB2D6B4ED2}"/>
              </a:ext>
            </a:extLst>
          </p:cNvPr>
          <p:cNvSpPr>
            <a:spLocks noGrp="1"/>
          </p:cNvSpPr>
          <p:nvPr>
            <p:ph type="subTitle" idx="1"/>
          </p:nvPr>
        </p:nvSpPr>
        <p:spPr>
          <a:xfrm>
            <a:off x="0" y="0"/>
            <a:ext cx="6117612" cy="6858000"/>
          </a:xfrm>
          <a:solidFill>
            <a:schemeClr val="accent4">
              <a:lumMod val="60000"/>
              <a:lumOff val="40000"/>
            </a:schemeClr>
          </a:solidFill>
          <a:ln w="25400">
            <a:solidFill>
              <a:srgbClr val="0070C0"/>
            </a:solidFill>
          </a:ln>
        </p:spPr>
        <p:txBody>
          <a:bodyPr/>
          <a:lstStyle/>
          <a:p>
            <a:endParaRPr lang="en-US" b="1" i="0" u="sng" dirty="0">
              <a:solidFill>
                <a:srgbClr val="0563C1"/>
              </a:solidFill>
              <a:effectLst/>
              <a:latin typeface="helvetica neue"/>
              <a:hlinkClick r:id="rId2">
                <a:extLst>
                  <a:ext uri="{A12FA001-AC4F-418D-AE19-62706E023703}">
                    <ahyp:hlinkClr xmlns:ahyp="http://schemas.microsoft.com/office/drawing/2018/hyperlinkcolor" val="tx"/>
                  </a:ext>
                </a:extLst>
              </a:hlinkClick>
            </a:endParaRPr>
          </a:p>
          <a:p>
            <a:endParaRPr lang="en-US" b="1" u="sng" dirty="0">
              <a:solidFill>
                <a:srgbClr val="0563C1"/>
              </a:solidFill>
              <a:latin typeface="helvetica neue"/>
              <a:hlinkClick r:id="rId2">
                <a:extLst>
                  <a:ext uri="{A12FA001-AC4F-418D-AE19-62706E023703}">
                    <ahyp:hlinkClr xmlns:ahyp="http://schemas.microsoft.com/office/drawing/2018/hyperlinkcolor" val="tx"/>
                  </a:ext>
                </a:extLst>
              </a:hlinkClick>
            </a:endParaRPr>
          </a:p>
          <a:p>
            <a:endParaRPr lang="en-US" b="1" i="0" u="sng" dirty="0">
              <a:solidFill>
                <a:srgbClr val="0563C1"/>
              </a:solidFill>
              <a:effectLst/>
              <a:latin typeface="helvetica neue"/>
              <a:hlinkClick r:id="rId2">
                <a:extLst>
                  <a:ext uri="{A12FA001-AC4F-418D-AE19-62706E023703}">
                    <ahyp:hlinkClr xmlns:ahyp="http://schemas.microsoft.com/office/drawing/2018/hyperlinkcolor" val="tx"/>
                  </a:ext>
                </a:extLst>
              </a:hlinkClick>
            </a:endParaRPr>
          </a:p>
          <a:p>
            <a:endParaRPr lang="en-US" b="1" u="sng" dirty="0">
              <a:solidFill>
                <a:srgbClr val="0563C1"/>
              </a:solidFill>
              <a:latin typeface="helvetica neue"/>
              <a:hlinkClick r:id="rId2">
                <a:extLst>
                  <a:ext uri="{A12FA001-AC4F-418D-AE19-62706E023703}">
                    <ahyp:hlinkClr xmlns:ahyp="http://schemas.microsoft.com/office/drawing/2018/hyperlinkcolor" val="tx"/>
                  </a:ext>
                </a:extLst>
              </a:hlinkClick>
            </a:endParaRPr>
          </a:p>
          <a:p>
            <a:endParaRPr lang="en-US" b="1" u="sng" dirty="0">
              <a:solidFill>
                <a:srgbClr val="0563C1"/>
              </a:solidFill>
              <a:latin typeface="helvetica neue"/>
              <a:hlinkClick r:id="rId2">
                <a:extLst>
                  <a:ext uri="{A12FA001-AC4F-418D-AE19-62706E023703}">
                    <ahyp:hlinkClr xmlns:ahyp="http://schemas.microsoft.com/office/drawing/2018/hyperlinkcolor" val="tx"/>
                  </a:ext>
                </a:extLst>
              </a:hlinkClick>
            </a:endParaRPr>
          </a:p>
          <a:p>
            <a:r>
              <a:rPr lang="en-US" sz="2800" b="1" i="0" u="sng" dirty="0">
                <a:solidFill>
                  <a:schemeClr val="bg1"/>
                </a:solidFill>
                <a:effectLst/>
                <a:latin typeface="Times New Roman" panose="02020603050405020304" pitchFamily="18" charset="0"/>
                <a:cs typeface="Times New Roman" panose="02020603050405020304" pitchFamily="18" charset="0"/>
              </a:rPr>
              <a:t>ECP 2023: The 2nd International Electronic Conference on Processes: Process Engineering—Current State and Future Trends</a:t>
            </a:r>
            <a:endParaRPr lang="en-US" sz="2800" b="1" i="0" dirty="0">
              <a:solidFill>
                <a:schemeClr val="bg1"/>
              </a:solidFill>
              <a:effectLst/>
              <a:latin typeface="Times New Roman" panose="02020603050405020304" pitchFamily="18" charset="0"/>
              <a:cs typeface="Times New Roman" panose="02020603050405020304" pitchFamily="18" charset="0"/>
            </a:endParaRPr>
          </a:p>
          <a:p>
            <a:endParaRPr lang="en-IN" dirty="0"/>
          </a:p>
        </p:txBody>
      </p:sp>
      <p:pic>
        <p:nvPicPr>
          <p:cNvPr id="9" name="Picture 8">
            <a:extLst>
              <a:ext uri="{FF2B5EF4-FFF2-40B4-BE49-F238E27FC236}">
                <a16:creationId xmlns:a16="http://schemas.microsoft.com/office/drawing/2014/main" id="{6AA0D2D1-7836-ADEA-F2ED-EC0F97CF1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0273" y="384311"/>
            <a:ext cx="2362200" cy="1979061"/>
          </a:xfrm>
          <a:prstGeom prst="rect">
            <a:avLst/>
          </a:prstGeom>
        </p:spPr>
      </p:pic>
      <p:pic>
        <p:nvPicPr>
          <p:cNvPr id="11" name="Picture 10">
            <a:extLst>
              <a:ext uri="{FF2B5EF4-FFF2-40B4-BE49-F238E27FC236}">
                <a16:creationId xmlns:a16="http://schemas.microsoft.com/office/drawing/2014/main" id="{EFA6154A-06BD-9C68-34B1-7296632B30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7490" y="371059"/>
            <a:ext cx="2373695" cy="1979061"/>
          </a:xfrm>
          <a:prstGeom prst="rect">
            <a:avLst/>
          </a:prstGeom>
        </p:spPr>
      </p:pic>
      <p:pic>
        <p:nvPicPr>
          <p:cNvPr id="13" name="Picture 12">
            <a:extLst>
              <a:ext uri="{FF2B5EF4-FFF2-40B4-BE49-F238E27FC236}">
                <a16:creationId xmlns:a16="http://schemas.microsoft.com/office/drawing/2014/main" id="{1175D631-77D8-E5F4-F40F-3BA10D3A14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2473" y="5008887"/>
            <a:ext cx="1651376" cy="1651376"/>
          </a:xfrm>
          <a:prstGeom prst="rect">
            <a:avLst/>
          </a:prstGeom>
        </p:spPr>
      </p:pic>
    </p:spTree>
    <p:extLst>
      <p:ext uri="{BB962C8B-B14F-4D97-AF65-F5344CB8AC3E}">
        <p14:creationId xmlns:p14="http://schemas.microsoft.com/office/powerpoint/2010/main" val="228512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US" b="1" kern="100" dirty="0">
                <a:latin typeface="Times New Roman" panose="02020603050405020304" pitchFamily="18" charset="0"/>
                <a:ea typeface="Calibri" panose="020F0502020204030204" pitchFamily="34" charset="0"/>
                <a:cs typeface="Times New Roman" panose="02020603050405020304" pitchFamily="18" charset="0"/>
              </a:rPr>
              <a:t>Challenges of Algae Biofuels</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biofuels have long been seen as a potential replacement for traditional fossil fuels in our energy needs, producing biofuels from algal biomass with several advantages over first and second-generation feedstocks </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Unfortunately, algae biofuel production remains underdeveloped on a large scale; therefore, revisits will need to take place to address any technology-related issues. Table 5 offers details of all of these issues with algae biofuel production</a:t>
            </a:r>
          </a:p>
          <a:p>
            <a:pPr marL="0" indent="0" algn="just">
              <a:spcAft>
                <a:spcPts val="800"/>
              </a:spcAft>
              <a:buNone/>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Table- 5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Biofuel Challenges</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graphicFrame>
        <p:nvGraphicFramePr>
          <p:cNvPr id="4" name="Table 3">
            <a:extLst>
              <a:ext uri="{FF2B5EF4-FFF2-40B4-BE49-F238E27FC236}">
                <a16:creationId xmlns:a16="http://schemas.microsoft.com/office/drawing/2014/main" id="{7F09CE5E-CDBD-DF9E-0F51-0A184331DC5D}"/>
              </a:ext>
            </a:extLst>
          </p:cNvPr>
          <p:cNvGraphicFramePr>
            <a:graphicFrameLocks noGrp="1"/>
          </p:cNvGraphicFramePr>
          <p:nvPr>
            <p:extLst>
              <p:ext uri="{D42A27DB-BD31-4B8C-83A1-F6EECF244321}">
                <p14:modId xmlns:p14="http://schemas.microsoft.com/office/powerpoint/2010/main" val="1856101646"/>
              </p:ext>
            </p:extLst>
          </p:nvPr>
        </p:nvGraphicFramePr>
        <p:xfrm>
          <a:off x="854905" y="3679929"/>
          <a:ext cx="10515600" cy="2438400"/>
        </p:xfrm>
        <a:graphic>
          <a:graphicData uri="http://schemas.openxmlformats.org/drawingml/2006/table">
            <a:tbl>
              <a:tblPr firstRow="1" firstCol="1" bandRow="1">
                <a:tableStyleId>{3C2FFA5D-87B4-456A-9821-1D502468CF0F}</a:tableStyleId>
              </a:tblPr>
              <a:tblGrid>
                <a:gridCol w="2475372">
                  <a:extLst>
                    <a:ext uri="{9D8B030D-6E8A-4147-A177-3AD203B41FA5}">
                      <a16:colId xmlns:a16="http://schemas.microsoft.com/office/drawing/2014/main" val="850220093"/>
                    </a:ext>
                  </a:extLst>
                </a:gridCol>
                <a:gridCol w="8040228">
                  <a:extLst>
                    <a:ext uri="{9D8B030D-6E8A-4147-A177-3AD203B41FA5}">
                      <a16:colId xmlns:a16="http://schemas.microsoft.com/office/drawing/2014/main" val="10184539"/>
                    </a:ext>
                  </a:extLst>
                </a:gridCol>
              </a:tblGrid>
              <a:tr h="0">
                <a:tc>
                  <a:txBody>
                    <a:bodyPr/>
                    <a:lstStyle/>
                    <a:p>
                      <a:pPr algn="ctr">
                        <a:spcAft>
                          <a:spcPts val="800"/>
                        </a:spcAft>
                      </a:pPr>
                      <a:r>
                        <a:rPr lang="en-IN" sz="1600" b="1" kern="100">
                          <a:effectLst/>
                          <a:latin typeface="Times New Roman" panose="02020603050405020304" pitchFamily="18" charset="0"/>
                          <a:cs typeface="Times New Roman" panose="02020603050405020304" pitchFamily="18" charset="0"/>
                        </a:rPr>
                        <a:t>Challenges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0"/>
                        </a:spcAft>
                      </a:pPr>
                      <a:r>
                        <a:rPr lang="en-IN" sz="1600" b="1" kern="100" dirty="0">
                          <a:effectLst/>
                          <a:latin typeface="Times New Roman" panose="02020603050405020304" pitchFamily="18" charset="0"/>
                          <a:cs typeface="Times New Roman" panose="02020603050405020304" pitchFamily="18" charset="0"/>
                        </a:rPr>
                        <a:t>Description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9694595"/>
                  </a:ext>
                </a:extLst>
              </a:tr>
              <a:tr h="0">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Contamination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Growing algae can be challenging in terms of avoiding contamination.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0706626"/>
                  </a:ext>
                </a:extLst>
              </a:tr>
              <a:tr h="0">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High production cost</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Algal biofuels have become more expensive to produce in comparison with fossil fuels.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528265"/>
                  </a:ext>
                </a:extLst>
              </a:tr>
              <a:tr h="0">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Land use</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Massive cultivation of algae would require considerable space, which may conflict with other activities like farming or protecting wildlife habitats.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6223403"/>
                  </a:ext>
                </a:extLst>
              </a:tr>
              <a:tr h="0">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Scalability</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One of the greatest challenges associated with algae farming is scaling.</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0906689"/>
                  </a:ext>
                </a:extLst>
              </a:tr>
              <a:tr h="0">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Temperature and light</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Air, water, and light conditions may alter algae growth and yield due to changes in environmental conditions.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3656308"/>
                  </a:ext>
                </a:extLst>
              </a:tr>
              <a:tr h="0">
                <a:tc>
                  <a:txBody>
                    <a:bodyPr/>
                    <a:lstStyle/>
                    <a:p>
                      <a:pPr>
                        <a:spcAft>
                          <a:spcPts val="800"/>
                        </a:spcAft>
                      </a:pPr>
                      <a:r>
                        <a:rPr lang="en-IN" sz="1600" kern="100">
                          <a:effectLst/>
                          <a:latin typeface="Times New Roman" panose="02020603050405020304" pitchFamily="18" charset="0"/>
                          <a:cs typeface="Times New Roman" panose="02020603050405020304" pitchFamily="18" charset="0"/>
                        </a:rPr>
                        <a:t>Water quality</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800"/>
                        </a:spcAft>
                      </a:pPr>
                      <a:r>
                        <a:rPr lang="en-IN" sz="1600" kern="100" dirty="0">
                          <a:effectLst/>
                          <a:latin typeface="Times New Roman" panose="02020603050405020304" pitchFamily="18" charset="0"/>
                          <a:cs typeface="Times New Roman" panose="02020603050405020304" pitchFamily="18" charset="0"/>
                        </a:rPr>
                        <a:t>Maintaining water quality in an industrial-scale algae farm poses a significant technological challenge.</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1595802"/>
                  </a:ext>
                </a:extLst>
              </a:tr>
            </a:tbl>
          </a:graphicData>
        </a:graphic>
      </p:graphicFrame>
    </p:spTree>
    <p:extLst>
      <p:ext uri="{BB962C8B-B14F-4D97-AF65-F5344CB8AC3E}">
        <p14:creationId xmlns:p14="http://schemas.microsoft.com/office/powerpoint/2010/main" val="1910892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b="1" kern="100" dirty="0">
                <a:latin typeface="Times New Roman" panose="02020603050405020304" pitchFamily="18" charset="0"/>
                <a:ea typeface="Calibri" panose="020F0502020204030204" pitchFamily="34" charset="0"/>
                <a:cs typeface="Times New Roman" panose="02020603050405020304" pitchFamily="18" charset="0"/>
              </a:rPr>
              <a:t>Conclusion</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Microalgae have one of the fastest growth rates among photosynthetic organisms and can be grown on non-arable soil using wastewater as their nutrient source, offering exciting prospects for biofuel production from them</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Algae-based fuels are considered one of the most cost-effective, renewable, sustainable, renewable, environmentally friendly solutions to climate change and food security; potentially meeting long-term global fuel demands by meeting energy demand from microalgae cultivation approaches as well as efficient low-cost harvesting methodologies</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Nevertheless, more research needs to take place if microalgae will produce biofuel production from them than currently possible due to cultivation approaches as well as the lack of effective low-cost harvesting mechanisms from this organism</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Tree>
    <p:extLst>
      <p:ext uri="{BB962C8B-B14F-4D97-AF65-F5344CB8AC3E}">
        <p14:creationId xmlns:p14="http://schemas.microsoft.com/office/powerpoint/2010/main" val="415822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b="1" kern="100" dirty="0">
                <a:latin typeface="Times New Roman" panose="02020603050405020304" pitchFamily="18" charset="0"/>
                <a:ea typeface="Calibri" panose="020F0502020204030204" pitchFamily="34" charset="0"/>
                <a:cs typeface="Times New Roman" panose="02020603050405020304" pitchFamily="18" charset="0"/>
              </a:rPr>
              <a:t>References</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normAutofit/>
          </a:bodyPr>
          <a:lstStyle/>
          <a:p>
            <a:pPr marL="0" indent="0">
              <a:buNone/>
            </a:pPr>
            <a:r>
              <a:rPr lang="en-IN" sz="1200" dirty="0">
                <a:latin typeface="Times New Roman" panose="02020603050405020304" pitchFamily="18" charset="0"/>
                <a:cs typeface="Times New Roman" panose="02020603050405020304" pitchFamily="18" charset="0"/>
              </a:rPr>
              <a:t>1. 	Ahmad, T.; Zhang, D. A Critical Review of Comparative Global Historical Energy Consumption and Future Demand: The Story Told so Far. Energy Reports 2020, 6, 1973–1991,  doi:10.1016/J.EGYR.2020.07.020.</a:t>
            </a:r>
          </a:p>
          <a:p>
            <a:pPr marL="0" indent="0">
              <a:buNone/>
            </a:pPr>
            <a:r>
              <a:rPr lang="en-IN" sz="1200" dirty="0">
                <a:latin typeface="Times New Roman" panose="02020603050405020304" pitchFamily="18" charset="0"/>
                <a:cs typeface="Times New Roman" panose="02020603050405020304" pitchFamily="18" charset="0"/>
              </a:rPr>
              <a:t>2. 	</a:t>
            </a:r>
            <a:r>
              <a:rPr lang="en-IN" sz="1200" dirty="0" err="1">
                <a:latin typeface="Times New Roman" panose="02020603050405020304" pitchFamily="18" charset="0"/>
                <a:cs typeface="Times New Roman" panose="02020603050405020304" pitchFamily="18" charset="0"/>
              </a:rPr>
              <a:t>Megia</a:t>
            </a:r>
            <a:r>
              <a:rPr lang="en-IN" sz="1200" dirty="0">
                <a:latin typeface="Times New Roman" panose="02020603050405020304" pitchFamily="18" charset="0"/>
                <a:cs typeface="Times New Roman" panose="02020603050405020304" pitchFamily="18" charset="0"/>
              </a:rPr>
              <a:t>, P.J.; Vizcaino, A.J.; Calles, J.A.; </a:t>
            </a:r>
            <a:r>
              <a:rPr lang="en-IN" sz="1200" dirty="0" err="1">
                <a:latin typeface="Times New Roman" panose="02020603050405020304" pitchFamily="18" charset="0"/>
                <a:cs typeface="Times New Roman" panose="02020603050405020304" pitchFamily="18" charset="0"/>
              </a:rPr>
              <a:t>Carrero</a:t>
            </a:r>
            <a:r>
              <a:rPr lang="en-IN" sz="1200" dirty="0">
                <a:latin typeface="Times New Roman" panose="02020603050405020304" pitchFamily="18" charset="0"/>
                <a:cs typeface="Times New Roman" panose="02020603050405020304" pitchFamily="18" charset="0"/>
              </a:rPr>
              <a:t>, A. Hydrogen Production Technologies: From Fossil Fuels toward Renewable Sources. A Mini Review. Energy and Fuels 2021, 35, 16403–16415, doi:10.1021/ACS.ENERGYFUELS.1C02501/ASSET/IMAGES/LARGE/EF1C02501_0004.JPEG.</a:t>
            </a:r>
          </a:p>
          <a:p>
            <a:pPr marL="0" indent="0">
              <a:buNone/>
            </a:pPr>
            <a:r>
              <a:rPr lang="en-IN" sz="1200" dirty="0">
                <a:latin typeface="Times New Roman" panose="02020603050405020304" pitchFamily="18" charset="0"/>
                <a:cs typeface="Times New Roman" panose="02020603050405020304" pitchFamily="18" charset="0"/>
              </a:rPr>
              <a:t>3. 	Yang, Y.; Du, L.; Hosokawa, M.; Miyashita, K. Total Lipids Content, Lipid Class and Fatty Acid Composition of Ten Species of Microalgae. J. Oleo Sci. 2020, 69, 1181–1189, doi:10.5650/JOS.ESS20140.</a:t>
            </a:r>
          </a:p>
          <a:p>
            <a:pPr marL="0" indent="0">
              <a:buNone/>
            </a:pPr>
            <a:r>
              <a:rPr lang="en-IN" sz="1200" dirty="0">
                <a:latin typeface="Times New Roman" panose="02020603050405020304" pitchFamily="18" charset="0"/>
                <a:cs typeface="Times New Roman" panose="02020603050405020304" pitchFamily="18" charset="0"/>
              </a:rPr>
              <a:t>4. 	Laurens, L.M.L.; Chen-Glasser, M.; McMillan, J.D. A Perspective on Renewable Bioenergy from Photosynthetic Algae as Feedstock for Biofuels and Bioproducts. Algal Res. 2017, 24, 261–264, doi:10.1016/J.ALGAL.2017.04.002.</a:t>
            </a:r>
          </a:p>
          <a:p>
            <a:pPr marL="0" indent="0">
              <a:buNone/>
            </a:pPr>
            <a:r>
              <a:rPr lang="en-IN" sz="1200" dirty="0">
                <a:latin typeface="Times New Roman" panose="02020603050405020304" pitchFamily="18" charset="0"/>
                <a:cs typeface="Times New Roman" panose="02020603050405020304" pitchFamily="18" charset="0"/>
              </a:rPr>
              <a:t>5. 	</a:t>
            </a:r>
            <a:r>
              <a:rPr lang="en-IN" sz="1200" dirty="0" err="1">
                <a:latin typeface="Times New Roman" panose="02020603050405020304" pitchFamily="18" charset="0"/>
                <a:cs typeface="Times New Roman" panose="02020603050405020304" pitchFamily="18" charset="0"/>
              </a:rPr>
              <a:t>Aro</a:t>
            </a:r>
            <a:r>
              <a:rPr lang="en-IN" sz="1200" dirty="0">
                <a:latin typeface="Times New Roman" panose="02020603050405020304" pitchFamily="18" charset="0"/>
                <a:cs typeface="Times New Roman" panose="02020603050405020304" pitchFamily="18" charset="0"/>
              </a:rPr>
              <a:t>, E.M. From First Generation Biofuels to Advanced Solar Biofuels. </a:t>
            </a:r>
            <a:r>
              <a:rPr lang="en-IN" sz="1200" dirty="0" err="1">
                <a:latin typeface="Times New Roman" panose="02020603050405020304" pitchFamily="18" charset="0"/>
                <a:cs typeface="Times New Roman" panose="02020603050405020304" pitchFamily="18" charset="0"/>
              </a:rPr>
              <a:t>Ambio</a:t>
            </a:r>
            <a:r>
              <a:rPr lang="en-IN" sz="1200" dirty="0">
                <a:latin typeface="Times New Roman" panose="02020603050405020304" pitchFamily="18" charset="0"/>
                <a:cs typeface="Times New Roman" panose="02020603050405020304" pitchFamily="18" charset="0"/>
              </a:rPr>
              <a:t> 2016, 45, 24–31, doi:10.1007/S13280-015-0730-0/FIGURES/1.</a:t>
            </a:r>
          </a:p>
          <a:p>
            <a:pPr marL="0" indent="0">
              <a:buNone/>
            </a:pPr>
            <a:r>
              <a:rPr lang="en-IN" sz="1200" dirty="0">
                <a:latin typeface="Times New Roman" panose="02020603050405020304" pitchFamily="18" charset="0"/>
                <a:cs typeface="Times New Roman" panose="02020603050405020304" pitchFamily="18" charset="0"/>
              </a:rPr>
              <a:t>6. 	</a:t>
            </a:r>
            <a:r>
              <a:rPr lang="en-IN" sz="1200" dirty="0" err="1">
                <a:latin typeface="Times New Roman" panose="02020603050405020304" pitchFamily="18" charset="0"/>
                <a:cs typeface="Times New Roman" panose="02020603050405020304" pitchFamily="18" charset="0"/>
              </a:rPr>
              <a:t>Barta</a:t>
            </a:r>
            <a:r>
              <a:rPr lang="en-IN" sz="1200" dirty="0">
                <a:latin typeface="Times New Roman" panose="02020603050405020304" pitchFamily="18" charset="0"/>
                <a:cs typeface="Times New Roman" panose="02020603050405020304" pitchFamily="18" charset="0"/>
              </a:rPr>
              <a:t>, D.G.; </a:t>
            </a:r>
            <a:r>
              <a:rPr lang="en-IN" sz="1200" dirty="0" err="1">
                <a:latin typeface="Times New Roman" panose="02020603050405020304" pitchFamily="18" charset="0"/>
                <a:cs typeface="Times New Roman" panose="02020603050405020304" pitchFamily="18" charset="0"/>
              </a:rPr>
              <a:t>Coman</a:t>
            </a:r>
            <a:r>
              <a:rPr lang="en-IN" sz="1200" dirty="0">
                <a:latin typeface="Times New Roman" panose="02020603050405020304" pitchFamily="18" charset="0"/>
                <a:cs typeface="Times New Roman" panose="02020603050405020304" pitchFamily="18" charset="0"/>
              </a:rPr>
              <a:t>, V.; </a:t>
            </a:r>
            <a:r>
              <a:rPr lang="en-IN" sz="1200" dirty="0" err="1">
                <a:latin typeface="Times New Roman" panose="02020603050405020304" pitchFamily="18" charset="0"/>
                <a:cs typeface="Times New Roman" panose="02020603050405020304" pitchFamily="18" charset="0"/>
              </a:rPr>
              <a:t>Vodnar</a:t>
            </a:r>
            <a:r>
              <a:rPr lang="en-IN" sz="1200" dirty="0">
                <a:latin typeface="Times New Roman" panose="02020603050405020304" pitchFamily="18" charset="0"/>
                <a:cs typeface="Times New Roman" panose="02020603050405020304" pitchFamily="18" charset="0"/>
              </a:rPr>
              <a:t>, D.C. Microalgae as Sources of Omega-3 Polyunsaturated Fatty Acids: Biotechnological Aspects. Algal Res. 2021, 58, 102410, doi:10.1016/J.ALGAL.2021.102410.</a:t>
            </a:r>
          </a:p>
          <a:p>
            <a:pPr marL="0" indent="0">
              <a:buNone/>
            </a:pPr>
            <a:r>
              <a:rPr lang="en-IN" sz="1200" dirty="0">
                <a:latin typeface="Times New Roman" panose="02020603050405020304" pitchFamily="18" charset="0"/>
                <a:cs typeface="Times New Roman" panose="02020603050405020304" pitchFamily="18" charset="0"/>
              </a:rPr>
              <a:t>7. 	García-Márquez, J.; Rico, R.M.; Sánchez-Saavedra, M. del P.; Gómez-</a:t>
            </a:r>
            <a:r>
              <a:rPr lang="en-IN" sz="1200" dirty="0" err="1">
                <a:latin typeface="Times New Roman" panose="02020603050405020304" pitchFamily="18" charset="0"/>
                <a:cs typeface="Times New Roman" panose="02020603050405020304" pitchFamily="18" charset="0"/>
              </a:rPr>
              <a:t>Pinchetti</a:t>
            </a:r>
            <a:r>
              <a:rPr lang="en-IN" sz="1200" dirty="0">
                <a:latin typeface="Times New Roman" panose="02020603050405020304" pitchFamily="18" charset="0"/>
                <a:cs typeface="Times New Roman" panose="02020603050405020304" pitchFamily="18" charset="0"/>
              </a:rPr>
              <a:t>, J.L.; </a:t>
            </a:r>
            <a:r>
              <a:rPr lang="en-IN" sz="1200" dirty="0" err="1">
                <a:latin typeface="Times New Roman" panose="02020603050405020304" pitchFamily="18" charset="0"/>
                <a:cs typeface="Times New Roman" panose="02020603050405020304" pitchFamily="18" charset="0"/>
              </a:rPr>
              <a:t>Acién</a:t>
            </a:r>
            <a:r>
              <a:rPr lang="en-IN" sz="1200" dirty="0">
                <a:latin typeface="Times New Roman" panose="02020603050405020304" pitchFamily="18" charset="0"/>
                <a:cs typeface="Times New Roman" panose="02020603050405020304" pitchFamily="18" charset="0"/>
              </a:rPr>
              <a:t>, F.G.; Figueroa, F.L.; </a:t>
            </a:r>
            <a:r>
              <a:rPr lang="en-IN" sz="1200" dirty="0" err="1">
                <a:latin typeface="Times New Roman" panose="02020603050405020304" pitchFamily="18" charset="0"/>
                <a:cs typeface="Times New Roman" panose="02020603050405020304" pitchFamily="18" charset="0"/>
              </a:rPr>
              <a:t>Alarcón</a:t>
            </a:r>
            <a:r>
              <a:rPr lang="en-IN" sz="1200" dirty="0">
                <a:latin typeface="Times New Roman" panose="02020603050405020304" pitchFamily="18" charset="0"/>
                <a:cs typeface="Times New Roman" panose="02020603050405020304" pitchFamily="18" charset="0"/>
              </a:rPr>
              <a:t>, F.J.; </a:t>
            </a:r>
            <a:r>
              <a:rPr lang="en-IN" sz="1200" dirty="0" err="1">
                <a:latin typeface="Times New Roman" panose="02020603050405020304" pitchFamily="18" charset="0"/>
                <a:cs typeface="Times New Roman" panose="02020603050405020304" pitchFamily="18" charset="0"/>
              </a:rPr>
              <a:t>Moriñigo</a:t>
            </a:r>
            <a:r>
              <a:rPr lang="en-IN" sz="1200" dirty="0">
                <a:latin typeface="Times New Roman" panose="02020603050405020304" pitchFamily="18" charset="0"/>
                <a:cs typeface="Times New Roman" panose="02020603050405020304" pitchFamily="18" charset="0"/>
              </a:rPr>
              <a:t>, M.Á.; Abdala-Díaz, R.T. A Short Pulse of Dietary Algae Boosts Immune Response and Modulates Fatty Acid Composition in Juvenile Oreochromis </a:t>
            </a:r>
            <a:r>
              <a:rPr lang="en-IN" sz="1200" dirty="0" err="1">
                <a:latin typeface="Times New Roman" panose="02020603050405020304" pitchFamily="18" charset="0"/>
                <a:cs typeface="Times New Roman" panose="02020603050405020304" pitchFamily="18" charset="0"/>
              </a:rPr>
              <a:t>Niloticus</a:t>
            </a:r>
            <a:r>
              <a:rPr lang="en-IN" sz="1200" dirty="0">
                <a:latin typeface="Times New Roman" panose="02020603050405020304" pitchFamily="18" charset="0"/>
                <a:cs typeface="Times New Roman" panose="02020603050405020304" pitchFamily="18" charset="0"/>
              </a:rPr>
              <a:t>. </a:t>
            </a:r>
            <a:r>
              <a:rPr lang="en-IN" sz="1200" dirty="0" err="1">
                <a:latin typeface="Times New Roman" panose="02020603050405020304" pitchFamily="18" charset="0"/>
                <a:cs typeface="Times New Roman" panose="02020603050405020304" pitchFamily="18" charset="0"/>
              </a:rPr>
              <a:t>Aquac</a:t>
            </a:r>
            <a:r>
              <a:rPr lang="en-IN" sz="1200" dirty="0">
                <a:latin typeface="Times New Roman" panose="02020603050405020304" pitchFamily="18" charset="0"/>
                <a:cs typeface="Times New Roman" panose="02020603050405020304" pitchFamily="18" charset="0"/>
              </a:rPr>
              <a:t>. Res. 2020, 51, 4397–4409, doi:10.1111/ARE.14781.</a:t>
            </a:r>
          </a:p>
          <a:p>
            <a:pPr marL="0" indent="0">
              <a:buNone/>
            </a:pPr>
            <a:r>
              <a:rPr lang="en-IN" sz="1200" dirty="0">
                <a:latin typeface="Times New Roman" panose="02020603050405020304" pitchFamily="18" charset="0"/>
                <a:cs typeface="Times New Roman" panose="02020603050405020304" pitchFamily="18" charset="0"/>
              </a:rPr>
              <a:t>8. 	Kumar, M.; Dutta, S.; You, S.; Luo, G.; Zhang, S.; Show, P.L.; </a:t>
            </a:r>
            <a:r>
              <a:rPr lang="en-IN" sz="1200" dirty="0" err="1">
                <a:latin typeface="Times New Roman" panose="02020603050405020304" pitchFamily="18" charset="0"/>
                <a:cs typeface="Times New Roman" panose="02020603050405020304" pitchFamily="18" charset="0"/>
              </a:rPr>
              <a:t>Sawarkar</a:t>
            </a:r>
            <a:r>
              <a:rPr lang="en-IN" sz="1200" dirty="0">
                <a:latin typeface="Times New Roman" panose="02020603050405020304" pitchFamily="18" charset="0"/>
                <a:cs typeface="Times New Roman" panose="02020603050405020304" pitchFamily="18" charset="0"/>
              </a:rPr>
              <a:t>, A.D.; Singh, L.; Tsang, D.C.W. A Critical Review on Biochar for Enhancing Biogas Production from Anaerobic Digestion of Food Waste and Sludge. J. Clean. Prod. 2021, 305, 127143, doi:10.1016/J.JCLEPRO.2021.127143.</a:t>
            </a:r>
          </a:p>
          <a:p>
            <a:pPr marL="0" indent="0">
              <a:buNone/>
            </a:pPr>
            <a:r>
              <a:rPr lang="en-IN" sz="1200" dirty="0">
                <a:latin typeface="Times New Roman" panose="02020603050405020304" pitchFamily="18" charset="0"/>
                <a:cs typeface="Times New Roman" panose="02020603050405020304" pitchFamily="18" charset="0"/>
              </a:rPr>
              <a:t>9. 	Khandelwal, A.; Vijay, A.; Dixit, A.; Chhabra, M. Microbial Fuel Cell Powered by Lipid Extracted Algae: A Promising System for Algal Lipids and Power Generation. </a:t>
            </a:r>
            <a:r>
              <a:rPr lang="en-IN" sz="1200" dirty="0" err="1">
                <a:latin typeface="Times New Roman" panose="02020603050405020304" pitchFamily="18" charset="0"/>
                <a:cs typeface="Times New Roman" panose="02020603050405020304" pitchFamily="18" charset="0"/>
              </a:rPr>
              <a:t>Bioresour</a:t>
            </a:r>
            <a:r>
              <a:rPr lang="en-IN" sz="1200" dirty="0">
                <a:latin typeface="Times New Roman" panose="02020603050405020304" pitchFamily="18" charset="0"/>
                <a:cs typeface="Times New Roman" panose="02020603050405020304" pitchFamily="18" charset="0"/>
              </a:rPr>
              <a:t>. Technol. 2018, 247, 520–527, doi:10.1016/J.BIORTECH.2017.09.119.</a:t>
            </a:r>
          </a:p>
          <a:p>
            <a:pPr marL="0" indent="0">
              <a:buNone/>
            </a:pPr>
            <a:r>
              <a:rPr lang="en-IN" sz="1200" dirty="0">
                <a:latin typeface="Times New Roman" panose="02020603050405020304" pitchFamily="18" charset="0"/>
                <a:cs typeface="Times New Roman" panose="02020603050405020304" pitchFamily="18" charset="0"/>
              </a:rPr>
              <a:t>10. 	</a:t>
            </a:r>
            <a:r>
              <a:rPr lang="en-IN" sz="1200" dirty="0" err="1">
                <a:latin typeface="Times New Roman" panose="02020603050405020304" pitchFamily="18" charset="0"/>
                <a:cs typeface="Times New Roman" panose="02020603050405020304" pitchFamily="18" charset="0"/>
              </a:rPr>
              <a:t>Siddiki</a:t>
            </a:r>
            <a:r>
              <a:rPr lang="en-IN" sz="1200" dirty="0">
                <a:latin typeface="Times New Roman" panose="02020603050405020304" pitchFamily="18" charset="0"/>
                <a:cs typeface="Times New Roman" panose="02020603050405020304" pitchFamily="18" charset="0"/>
              </a:rPr>
              <a:t>, S.Y.A.; </a:t>
            </a:r>
            <a:r>
              <a:rPr lang="en-IN" sz="1200" dirty="0" err="1">
                <a:latin typeface="Times New Roman" panose="02020603050405020304" pitchFamily="18" charset="0"/>
                <a:cs typeface="Times New Roman" panose="02020603050405020304" pitchFamily="18" charset="0"/>
              </a:rPr>
              <a:t>Mofijur</a:t>
            </a:r>
            <a:r>
              <a:rPr lang="en-IN" sz="1200" dirty="0">
                <a:latin typeface="Times New Roman" panose="02020603050405020304" pitchFamily="18" charset="0"/>
                <a:cs typeface="Times New Roman" panose="02020603050405020304" pitchFamily="18" charset="0"/>
              </a:rPr>
              <a:t>, M.; Kumar, P.S.; Ahmed, S.F.; Inayat, A.; </a:t>
            </a:r>
            <a:r>
              <a:rPr lang="en-IN" sz="1200" dirty="0" err="1">
                <a:latin typeface="Times New Roman" panose="02020603050405020304" pitchFamily="18" charset="0"/>
                <a:cs typeface="Times New Roman" panose="02020603050405020304" pitchFamily="18" charset="0"/>
              </a:rPr>
              <a:t>Kusumo</a:t>
            </a:r>
            <a:r>
              <a:rPr lang="en-IN" sz="1200" dirty="0">
                <a:latin typeface="Times New Roman" panose="02020603050405020304" pitchFamily="18" charset="0"/>
                <a:cs typeface="Times New Roman" panose="02020603050405020304" pitchFamily="18" charset="0"/>
              </a:rPr>
              <a:t>, F.; Badruddin, I.A.; Khan, T.M.Y.; Nghiem, L.D.; Ong, H.C.; et al. Microalgae Biomass as a Sustainable Source for Biofuel, Biochemical and Biobased Value-Added Products: An Integrated Biorefinery Concept. Fuel 2022, 307, 121782, doi:10.1016/J.FUEL.2021.121782.</a:t>
            </a:r>
          </a:p>
          <a:p>
            <a:pPr marL="0" indent="0">
              <a:buNone/>
            </a:pPr>
            <a:endParaRPr lang="en-IN" sz="9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Tree>
    <p:extLst>
      <p:ext uri="{BB962C8B-B14F-4D97-AF65-F5344CB8AC3E}">
        <p14:creationId xmlns:p14="http://schemas.microsoft.com/office/powerpoint/2010/main" val="412214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16705" y="3150842"/>
            <a:ext cx="12192000" cy="3408984"/>
          </a:xfrm>
        </p:spPr>
        <p:txBody>
          <a:bodyPr>
            <a:normAutofit/>
          </a:bodyPr>
          <a:lstStyle/>
          <a:p>
            <a:pPr marL="0" indent="0" algn="ctr">
              <a:buNone/>
            </a:pPr>
            <a:r>
              <a:rPr lang="en-IN" sz="6000" dirty="0">
                <a:solidFill>
                  <a:srgbClr val="FF0000"/>
                </a:solidFill>
                <a:latin typeface="Arial Black" panose="020B0A04020102020204" pitchFamily="34" charset="0"/>
                <a:cs typeface="Times New Roman" panose="02020603050405020304" pitchFamily="18" charset="0"/>
              </a:rPr>
              <a:t>THANK YOU</a:t>
            </a: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Tree>
    <p:extLst>
      <p:ext uri="{BB962C8B-B14F-4D97-AF65-F5344CB8AC3E}">
        <p14:creationId xmlns:p14="http://schemas.microsoft.com/office/powerpoint/2010/main" val="184296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b="1" kern="100" dirty="0">
                <a:latin typeface="Times New Roman" panose="02020603050405020304" pitchFamily="18" charset="0"/>
                <a:ea typeface="Calibri" panose="020F0502020204030204" pitchFamily="34" charset="0"/>
                <a:cs typeface="Times New Roman" panose="02020603050405020304" pitchFamily="18" charset="0"/>
              </a:rPr>
              <a:t>Introduction</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Recent years have witnessed global energy consumption steadily increase as a result of rapid urbanization and industrial development </a:t>
            </a:r>
          </a:p>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Conventional fossil fuels such as oil, coal, and natural gas still represent the primary energy supply. Renewable and sustainable sources such as wind, solar, tidal hydropower and biomass must be applied to meet the increasing energy demands</a:t>
            </a:r>
          </a:p>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species boast over 30000 varieties that reproduce rapidly making them one of the most diverse groups among plants</a:t>
            </a:r>
          </a:p>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Microalgae are capable of rapidly growing through photosynthesis, carbon dioxide, and nutrients and also producing significant oil production that can be extracted by disrupting their cell structure and producing biofuels (Biodiesel, Bioethanol, Biohydrogen, Bio-oil and Biohydrogen)</a:t>
            </a:r>
          </a:p>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With various conversion processes such as Transesterification Fermentation Pyrolysis, and Anaerobic Digestion, algal feedstock could easily be transformed into algae-based biofuels</a:t>
            </a:r>
          </a:p>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 algae can withstand almost all environments and temperatures, including extreme cold and scorching heat </a:t>
            </a:r>
          </a:p>
          <a:p>
            <a:pPr>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They can eliminate CO</a:t>
            </a:r>
            <a:r>
              <a:rPr lang="en-IN"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from industrial chimney gases by bio-fixation, and after oil extraction, produce electricity or heat energy, as well as biofertilizer, animal feed, healthcare products, and food products</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Tree>
    <p:extLst>
      <p:ext uri="{BB962C8B-B14F-4D97-AF65-F5344CB8AC3E}">
        <p14:creationId xmlns:p14="http://schemas.microsoft.com/office/powerpoint/2010/main" val="262189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b="1" kern="100" dirty="0">
                <a:latin typeface="Times New Roman" panose="02020603050405020304" pitchFamily="18" charset="0"/>
                <a:ea typeface="Calibri" panose="020F0502020204030204" pitchFamily="34" charset="0"/>
                <a:cs typeface="Times New Roman" panose="02020603050405020304" pitchFamily="18" charset="0"/>
              </a:rPr>
              <a:t>Overview of Algae</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 wide variety of algae exist in different sizes and forms, including single-celled microalgae and the largest multicellular seaweeds</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produce organic compounds through photosynthesis</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are highly efficient biofuel sources due to their ability to convert solar energy directly into biomass</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Tree>
    <p:extLst>
      <p:ext uri="{BB962C8B-B14F-4D97-AF65-F5344CB8AC3E}">
        <p14:creationId xmlns:p14="http://schemas.microsoft.com/office/powerpoint/2010/main" val="172477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US" sz="4400" b="1" dirty="0">
                <a:effectLst/>
                <a:latin typeface="Times New Roman" panose="02020603050405020304" pitchFamily="18" charset="0"/>
                <a:ea typeface="Calibri" panose="020F0502020204030204" pitchFamily="34" charset="0"/>
              </a:rPr>
              <a:t>Classification of algae</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can be classified according to various characteristics such as size, cell type, habitat, energy source, pigment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color</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and motion. Classification of algae is illustrated in Figure 1</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4" name="Picture 3">
            <a:extLst>
              <a:ext uri="{FF2B5EF4-FFF2-40B4-BE49-F238E27FC236}">
                <a16:creationId xmlns:a16="http://schemas.microsoft.com/office/drawing/2014/main" id="{CC34664A-8D15-2EF2-DB46-4FCDF9836A5C}"/>
              </a:ext>
            </a:extLst>
          </p:cNvPr>
          <p:cNvPicPr>
            <a:picLocks noChangeAspect="1"/>
          </p:cNvPicPr>
          <p:nvPr/>
        </p:nvPicPr>
        <p:blipFill>
          <a:blip r:embed="rId4">
            <a:duotone>
              <a:srgbClr val="ED7D31">
                <a:shade val="45000"/>
                <a:satMod val="135000"/>
              </a:srgbClr>
              <a:prstClr val="white"/>
            </a:duotone>
            <a:alphaModFix/>
            <a:extLst>
              <a:ext uri="{BEBA8EAE-BF5A-486C-A8C5-ECC9F3942E4B}">
                <a14:imgProps xmlns:a14="http://schemas.microsoft.com/office/drawing/2010/main">
                  <a14:imgLayer r:embed="rId5">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410969" y="2250481"/>
            <a:ext cx="5370061" cy="3964789"/>
          </a:xfrm>
          <a:prstGeom prst="rect">
            <a:avLst/>
          </a:prstGeom>
          <a:noFill/>
        </p:spPr>
      </p:pic>
      <p:sp>
        <p:nvSpPr>
          <p:cNvPr id="8" name="TextBox 7">
            <a:extLst>
              <a:ext uri="{FF2B5EF4-FFF2-40B4-BE49-F238E27FC236}">
                <a16:creationId xmlns:a16="http://schemas.microsoft.com/office/drawing/2014/main" id="{09409F17-8768-A8B7-3AB7-0148CF14E376}"/>
              </a:ext>
            </a:extLst>
          </p:cNvPr>
          <p:cNvSpPr txBox="1"/>
          <p:nvPr/>
        </p:nvSpPr>
        <p:spPr>
          <a:xfrm>
            <a:off x="3024808" y="6271226"/>
            <a:ext cx="6142382" cy="646331"/>
          </a:xfrm>
          <a:prstGeom prst="rect">
            <a:avLst/>
          </a:prstGeom>
          <a:noFill/>
        </p:spPr>
        <p:txBody>
          <a:bodyPr wrap="square">
            <a:spAutoFit/>
          </a:bodyPr>
          <a:lstStyle/>
          <a:p>
            <a:pPr marL="457200" algn="ct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Figure: -1</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Classification of algae</a:t>
            </a:r>
            <a:endParaRPr lang="en-IN"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ctr">
              <a:spcAft>
                <a:spcPts val="800"/>
              </a:spcAft>
            </a:pPr>
            <a:r>
              <a:rPr lang="en-IN" kern="1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5701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lvl="0" algn="ctr">
              <a:spcAft>
                <a:spcPts val="800"/>
              </a:spcAft>
            </a:pPr>
            <a:r>
              <a:rPr lang="en-IN" sz="4400" b="1" kern="100" dirty="0">
                <a:effectLst/>
                <a:latin typeface="Times New Roman" panose="02020603050405020304" pitchFamily="18" charset="0"/>
                <a:ea typeface="Calibri" panose="020F0502020204030204" pitchFamily="34" charset="0"/>
                <a:cs typeface="Times New Roman" panose="02020603050405020304" pitchFamily="18" charset="0"/>
              </a:rPr>
              <a:t>Sustainable Development of Algae</a:t>
            </a:r>
            <a:endParaRPr lang="en-IN"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Sustainably developing algae means using this natural resource in a way that minimizes greenhouse gas emissions while decreasing our dependence on non-renewable resources</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Furthermore, sustainable development means minimizing negative environmental impacts while optimizing economic and social benefits. Table 1 details these applications and benefits of algae in sustainable development in various fields</a:t>
            </a:r>
          </a:p>
          <a:p>
            <a:pPr marL="0" indent="0" algn="just">
              <a:spcAft>
                <a:spcPts val="800"/>
              </a:spcAft>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Table- 1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Algae's contributions to sustainable development in a variety of contexts </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graphicFrame>
        <p:nvGraphicFramePr>
          <p:cNvPr id="4" name="Table 3">
            <a:extLst>
              <a:ext uri="{FF2B5EF4-FFF2-40B4-BE49-F238E27FC236}">
                <a16:creationId xmlns:a16="http://schemas.microsoft.com/office/drawing/2014/main" id="{695E7A00-E36E-28A4-7964-29A6F3F8C0EB}"/>
              </a:ext>
            </a:extLst>
          </p:cNvPr>
          <p:cNvGraphicFramePr>
            <a:graphicFrameLocks noGrp="1"/>
          </p:cNvGraphicFramePr>
          <p:nvPr>
            <p:extLst>
              <p:ext uri="{D42A27DB-BD31-4B8C-83A1-F6EECF244321}">
                <p14:modId xmlns:p14="http://schemas.microsoft.com/office/powerpoint/2010/main" val="2261080683"/>
              </p:ext>
            </p:extLst>
          </p:nvPr>
        </p:nvGraphicFramePr>
        <p:xfrm>
          <a:off x="1013792" y="3752817"/>
          <a:ext cx="10515600" cy="2682240"/>
        </p:xfrm>
        <a:graphic>
          <a:graphicData uri="http://schemas.openxmlformats.org/drawingml/2006/table">
            <a:tbl>
              <a:tblPr firstRow="1" firstCol="1" bandRow="1">
                <a:tableStyleId>{3C2FFA5D-87B4-456A-9821-1D502468CF0F}</a:tableStyleId>
              </a:tblPr>
              <a:tblGrid>
                <a:gridCol w="2629426">
                  <a:extLst>
                    <a:ext uri="{9D8B030D-6E8A-4147-A177-3AD203B41FA5}">
                      <a16:colId xmlns:a16="http://schemas.microsoft.com/office/drawing/2014/main" val="1385155763"/>
                    </a:ext>
                  </a:extLst>
                </a:gridCol>
                <a:gridCol w="2490592">
                  <a:extLst>
                    <a:ext uri="{9D8B030D-6E8A-4147-A177-3AD203B41FA5}">
                      <a16:colId xmlns:a16="http://schemas.microsoft.com/office/drawing/2014/main" val="2030107940"/>
                    </a:ext>
                  </a:extLst>
                </a:gridCol>
                <a:gridCol w="5395582">
                  <a:extLst>
                    <a:ext uri="{9D8B030D-6E8A-4147-A177-3AD203B41FA5}">
                      <a16:colId xmlns:a16="http://schemas.microsoft.com/office/drawing/2014/main" val="1619987652"/>
                    </a:ext>
                  </a:extLst>
                </a:gridCol>
              </a:tblGrid>
              <a:tr h="0">
                <a:tc>
                  <a:txBody>
                    <a:bodyPr/>
                    <a:lstStyle/>
                    <a:p>
                      <a:pPr algn="ctr">
                        <a:spcAft>
                          <a:spcPts val="800"/>
                        </a:spcAft>
                      </a:pPr>
                      <a:r>
                        <a:rPr lang="en-IN" sz="1600" b="1" kern="100" dirty="0">
                          <a:effectLst/>
                          <a:latin typeface="Times New Roman" panose="02020603050405020304" pitchFamily="18" charset="0"/>
                          <a:cs typeface="Times New Roman" panose="02020603050405020304" pitchFamily="18" charset="0"/>
                        </a:rPr>
                        <a:t>Areas</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0"/>
                        </a:spcAft>
                      </a:pPr>
                      <a:r>
                        <a:rPr lang="en-IN" sz="1600" b="1" kern="100" dirty="0">
                          <a:effectLst/>
                          <a:latin typeface="Times New Roman" panose="02020603050405020304" pitchFamily="18" charset="0"/>
                          <a:cs typeface="Times New Roman" panose="02020603050405020304" pitchFamily="18" charset="0"/>
                        </a:rPr>
                        <a:t>Application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0"/>
                        </a:spcAft>
                      </a:pPr>
                      <a:r>
                        <a:rPr lang="en-IN" sz="1600" b="1" kern="100" dirty="0">
                          <a:effectLst/>
                          <a:latin typeface="Times New Roman" panose="02020603050405020304" pitchFamily="18" charset="0"/>
                          <a:cs typeface="Times New Roman" panose="02020603050405020304" pitchFamily="18" charset="0"/>
                        </a:rPr>
                        <a:t>Benefits</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9724209"/>
                  </a:ext>
                </a:extLst>
              </a:tr>
              <a:tr h="0">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Energy Production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Power generation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Algae-powered microbial fuel cells produce electricity</a:t>
                      </a:r>
                    </a:p>
                    <a:p>
                      <a:pPr marL="342900" lvl="0" indent="-342900">
                        <a:spcAft>
                          <a:spcPts val="800"/>
                        </a:spcAft>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 biogas used to generate electricity</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8517630"/>
                  </a:ext>
                </a:extLst>
              </a:tr>
              <a:tr h="0">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Environmental Remediation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Carbon sequestration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 improve water quality, ecological health, and biodiversity</a:t>
                      </a:r>
                    </a:p>
                    <a:p>
                      <a:pPr marL="342900" lvl="0" indent="-342900">
                        <a:spcAft>
                          <a:spcPts val="800"/>
                        </a:spcAft>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 are used as carbon reservoirs by stores.</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4220830"/>
                  </a:ext>
                </a:extLst>
              </a:tr>
              <a:tr h="0">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Food and Agriculture</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Nutrient Supplement</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800"/>
                        </a:spcAft>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Nutritional vitamins, minerals, and omega-3 fatty acids are found in algae</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7059000"/>
                  </a:ext>
                </a:extLst>
              </a:tr>
              <a:tr h="0">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Sustainable Materials</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Bioplastics</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Algae-based bioplastic</a:t>
                      </a:r>
                    </a:p>
                    <a:p>
                      <a:pPr marL="342900" lvl="0" indent="-342900">
                        <a:spcAft>
                          <a:spcPts val="800"/>
                        </a:spcAft>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Algae-based polymers help reduce plastic use and waste</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9754540"/>
                  </a:ext>
                </a:extLst>
              </a:tr>
              <a:tr h="0">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Waste Management</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Wastewater treatment</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800"/>
                        </a:spcAft>
                        <a:buFont typeface="Times New Roman" panose="02020603050405020304" pitchFamily="18" charset="0"/>
                        <a:buChar char="-"/>
                      </a:pPr>
                      <a:r>
                        <a:rPr lang="en-IN" sz="1600" kern="100" dirty="0">
                          <a:effectLst/>
                          <a:latin typeface="Times New Roman" panose="02020603050405020304" pitchFamily="18" charset="0"/>
                          <a:cs typeface="Times New Roman" panose="02020603050405020304" pitchFamily="18" charset="0"/>
                        </a:rPr>
                        <a:t>algae extract nutrients and toxins from wastewater</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6436381"/>
                  </a:ext>
                </a:extLst>
              </a:tr>
            </a:tbl>
          </a:graphicData>
        </a:graphic>
      </p:graphicFrame>
    </p:spTree>
    <p:extLst>
      <p:ext uri="{BB962C8B-B14F-4D97-AF65-F5344CB8AC3E}">
        <p14:creationId xmlns:p14="http://schemas.microsoft.com/office/powerpoint/2010/main" val="14968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lvl="0" algn="ctr">
              <a:spcAft>
                <a:spcPts val="800"/>
              </a:spcAft>
            </a:pPr>
            <a:r>
              <a:rPr lang="en-IN" sz="4400" b="1" kern="100" dirty="0">
                <a:effectLst/>
                <a:latin typeface="Times New Roman" panose="02020603050405020304" pitchFamily="18" charset="0"/>
                <a:ea typeface="Calibri" panose="020F0502020204030204" pitchFamily="34" charset="0"/>
                <a:cs typeface="Times New Roman" panose="02020603050405020304" pitchFamily="18" charset="0"/>
              </a:rPr>
              <a:t>Types of Algae Biofuels</a:t>
            </a:r>
            <a:endParaRPr lang="en-IN"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Different biomass from different sources like forests, farms, and aquatic environments has been considered feedstock for the production of various biofuels such as biodiesel, bioethanol, biogas, bio-oil, and biohydrogen </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are an economical and eco-friendly choice when it comes to producing biodiesel; numerous techniques exist that transform it into algae-based fuels. Table 2 details their production process</a:t>
            </a:r>
          </a:p>
          <a:p>
            <a:pPr marL="0" indent="0" algn="just">
              <a:spcAft>
                <a:spcPts val="800"/>
              </a:spcAft>
              <a:buNone/>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Table- 2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Production process of algae biofuel</a:t>
            </a:r>
          </a:p>
          <a:p>
            <a:pPr marL="0" indent="0" algn="just">
              <a:spcAft>
                <a:spcPts val="800"/>
              </a:spcAft>
              <a:buNone/>
            </a:pP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800"/>
              </a:spcAft>
              <a:buNone/>
            </a:pP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graphicFrame>
        <p:nvGraphicFramePr>
          <p:cNvPr id="4" name="Table 3">
            <a:extLst>
              <a:ext uri="{FF2B5EF4-FFF2-40B4-BE49-F238E27FC236}">
                <a16:creationId xmlns:a16="http://schemas.microsoft.com/office/drawing/2014/main" id="{B5FC8721-146B-79EB-CD45-99FE4E8B13E0}"/>
              </a:ext>
            </a:extLst>
          </p:cNvPr>
          <p:cNvGraphicFramePr>
            <a:graphicFrameLocks noGrp="1"/>
          </p:cNvGraphicFramePr>
          <p:nvPr>
            <p:extLst>
              <p:ext uri="{D42A27DB-BD31-4B8C-83A1-F6EECF244321}">
                <p14:modId xmlns:p14="http://schemas.microsoft.com/office/powerpoint/2010/main" val="2121705136"/>
              </p:ext>
            </p:extLst>
          </p:nvPr>
        </p:nvGraphicFramePr>
        <p:xfrm>
          <a:off x="3654426" y="3742876"/>
          <a:ext cx="4916558" cy="1706880"/>
        </p:xfrm>
        <a:graphic>
          <a:graphicData uri="http://schemas.openxmlformats.org/drawingml/2006/table">
            <a:tbl>
              <a:tblPr firstRow="1" firstCol="1" bandRow="1">
                <a:tableStyleId>{3C2FFA5D-87B4-456A-9821-1D502468CF0F}</a:tableStyleId>
              </a:tblPr>
              <a:tblGrid>
                <a:gridCol w="1745735">
                  <a:extLst>
                    <a:ext uri="{9D8B030D-6E8A-4147-A177-3AD203B41FA5}">
                      <a16:colId xmlns:a16="http://schemas.microsoft.com/office/drawing/2014/main" val="3764379316"/>
                    </a:ext>
                  </a:extLst>
                </a:gridCol>
                <a:gridCol w="3170823">
                  <a:extLst>
                    <a:ext uri="{9D8B030D-6E8A-4147-A177-3AD203B41FA5}">
                      <a16:colId xmlns:a16="http://schemas.microsoft.com/office/drawing/2014/main" val="199370214"/>
                    </a:ext>
                  </a:extLst>
                </a:gridCol>
              </a:tblGrid>
              <a:tr h="0">
                <a:tc>
                  <a:txBody>
                    <a:bodyPr/>
                    <a:lstStyle/>
                    <a:p>
                      <a:pPr algn="ctr">
                        <a:spcAft>
                          <a:spcPts val="800"/>
                        </a:spcAft>
                      </a:pPr>
                      <a:r>
                        <a:rPr lang="en-IN" sz="1600" b="1" kern="100">
                          <a:effectLst/>
                          <a:latin typeface="Times New Roman" panose="02020603050405020304" pitchFamily="18" charset="0"/>
                          <a:cs typeface="Times New Roman" panose="02020603050405020304" pitchFamily="18" charset="0"/>
                        </a:rPr>
                        <a:t>Types of algae biofuels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0"/>
                        </a:spcAft>
                      </a:pPr>
                      <a:r>
                        <a:rPr lang="en-IN" sz="1600" b="1" kern="100">
                          <a:effectLst/>
                          <a:latin typeface="Times New Roman" panose="02020603050405020304" pitchFamily="18" charset="0"/>
                          <a:cs typeface="Times New Roman" panose="02020603050405020304" pitchFamily="18" charset="0"/>
                        </a:rPr>
                        <a:t>Production process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5545445"/>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Biodiesel</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Transesterification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6062113"/>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Bioethanol</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Fermentation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9322291"/>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Biohydrogen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Fermentation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1083897"/>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Bio-oil</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Pyrolysis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7493162"/>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Biogas</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Anaerobic digestion</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3126903"/>
                  </a:ext>
                </a:extLst>
              </a:tr>
            </a:tbl>
          </a:graphicData>
        </a:graphic>
      </p:graphicFrame>
    </p:spTree>
    <p:extLst>
      <p:ext uri="{BB962C8B-B14F-4D97-AF65-F5344CB8AC3E}">
        <p14:creationId xmlns:p14="http://schemas.microsoft.com/office/powerpoint/2010/main" val="85329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US" b="1" kern="100" dirty="0">
                <a:latin typeface="Times New Roman" panose="02020603050405020304" pitchFamily="18" charset="0"/>
                <a:ea typeface="Calibri" panose="020F0502020204030204" pitchFamily="34" charset="0"/>
                <a:cs typeface="Times New Roman" panose="02020603050405020304" pitchFamily="18" charset="0"/>
              </a:rPr>
              <a:t>Advantages of Algae Biofuels</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Algae biofuel offers several advantages over traditional fossil fuels and other biofuels. Table 3 lists these advantages of algae biofuel, with descriptions</a:t>
            </a:r>
          </a:p>
          <a:p>
            <a:pPr marL="0" indent="0" algn="just">
              <a:spcAft>
                <a:spcPts val="800"/>
              </a:spcAft>
              <a:buNone/>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Table- 3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Advantages of Algae Biofuels</a:t>
            </a:r>
          </a:p>
          <a:p>
            <a:pPr marL="0" indent="0" algn="just">
              <a:spcAft>
                <a:spcPts val="800"/>
              </a:spcAft>
              <a:buNone/>
            </a:pP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800"/>
              </a:spcAft>
              <a:buNone/>
            </a:pP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800"/>
              </a:spcAft>
              <a:buNone/>
            </a:pP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graphicFrame>
        <p:nvGraphicFramePr>
          <p:cNvPr id="9" name="Table 8">
            <a:extLst>
              <a:ext uri="{FF2B5EF4-FFF2-40B4-BE49-F238E27FC236}">
                <a16:creationId xmlns:a16="http://schemas.microsoft.com/office/drawing/2014/main" id="{D3AC7B22-B224-0BFF-4377-E75F6E74A84E}"/>
              </a:ext>
            </a:extLst>
          </p:cNvPr>
          <p:cNvGraphicFramePr>
            <a:graphicFrameLocks noGrp="1"/>
          </p:cNvGraphicFramePr>
          <p:nvPr>
            <p:extLst>
              <p:ext uri="{D42A27DB-BD31-4B8C-83A1-F6EECF244321}">
                <p14:modId xmlns:p14="http://schemas.microsoft.com/office/powerpoint/2010/main" val="2451785348"/>
              </p:ext>
            </p:extLst>
          </p:nvPr>
        </p:nvGraphicFramePr>
        <p:xfrm>
          <a:off x="977487" y="3059664"/>
          <a:ext cx="10270435" cy="3657600"/>
        </p:xfrm>
        <a:graphic>
          <a:graphicData uri="http://schemas.openxmlformats.org/drawingml/2006/table">
            <a:tbl>
              <a:tblPr firstRow="1" firstCol="1" bandRow="1">
                <a:tableStyleId>{D113A9D2-9D6B-4929-AA2D-F23B5EE8CBE7}</a:tableStyleId>
              </a:tblPr>
              <a:tblGrid>
                <a:gridCol w="3547263">
                  <a:extLst>
                    <a:ext uri="{9D8B030D-6E8A-4147-A177-3AD203B41FA5}">
                      <a16:colId xmlns:a16="http://schemas.microsoft.com/office/drawing/2014/main" val="4003081750"/>
                    </a:ext>
                  </a:extLst>
                </a:gridCol>
                <a:gridCol w="6723172">
                  <a:extLst>
                    <a:ext uri="{9D8B030D-6E8A-4147-A177-3AD203B41FA5}">
                      <a16:colId xmlns:a16="http://schemas.microsoft.com/office/drawing/2014/main" val="3508273747"/>
                    </a:ext>
                  </a:extLst>
                </a:gridCol>
              </a:tblGrid>
              <a:tr h="0">
                <a:tc>
                  <a:txBody>
                    <a:bodyPr/>
                    <a:lstStyle/>
                    <a:p>
                      <a:pPr algn="ctr">
                        <a:spcAft>
                          <a:spcPts val="800"/>
                        </a:spcAft>
                      </a:pPr>
                      <a:r>
                        <a:rPr lang="en-IN" sz="1600" kern="100" dirty="0">
                          <a:effectLst/>
                          <a:latin typeface="Times New Roman" panose="02020603050405020304" pitchFamily="18" charset="0"/>
                          <a:cs typeface="Times New Roman" panose="02020603050405020304" pitchFamily="18" charset="0"/>
                        </a:rPr>
                        <a:t>Advantage</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0"/>
                        </a:spcAft>
                      </a:pPr>
                      <a:r>
                        <a:rPr lang="en-IN" sz="1600" kern="100">
                          <a:effectLst/>
                          <a:latin typeface="Times New Roman" panose="02020603050405020304" pitchFamily="18" charset="0"/>
                          <a:cs typeface="Times New Roman" panose="02020603050405020304" pitchFamily="18" charset="0"/>
                        </a:rPr>
                        <a:t>Description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0767290"/>
                  </a:ext>
                </a:extLst>
              </a:tr>
              <a:tr h="0">
                <a:tc>
                  <a:txBody>
                    <a:bodyPr/>
                    <a:lstStyle/>
                    <a:p>
                      <a:pPr>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Carbon neutral</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solidFill>
                            <a:schemeClr val="tx1"/>
                          </a:solidFill>
                          <a:effectLst/>
                          <a:latin typeface="Times New Roman" panose="02020603050405020304" pitchFamily="18" charset="0"/>
                          <a:cs typeface="Times New Roman" panose="02020603050405020304" pitchFamily="18" charset="0"/>
                        </a:rPr>
                        <a:t>Conversely, algae absorb CO</a:t>
                      </a:r>
                      <a:r>
                        <a:rPr lang="en-IN" sz="1600" kern="100" baseline="-25000">
                          <a:solidFill>
                            <a:schemeClr val="tx1"/>
                          </a:solidFill>
                          <a:effectLst/>
                          <a:latin typeface="Times New Roman" panose="02020603050405020304" pitchFamily="18" charset="0"/>
                          <a:cs typeface="Times New Roman" panose="02020603050405020304" pitchFamily="18" charset="0"/>
                        </a:rPr>
                        <a:t>2</a:t>
                      </a:r>
                      <a:r>
                        <a:rPr lang="en-IN" sz="1600" kern="100">
                          <a:solidFill>
                            <a:schemeClr val="tx1"/>
                          </a:solidFill>
                          <a:effectLst/>
                          <a:latin typeface="Times New Roman" panose="02020603050405020304" pitchFamily="18" charset="0"/>
                          <a:cs typeface="Times New Roman" panose="02020603050405020304" pitchFamily="18" charset="0"/>
                        </a:rPr>
                        <a:t> during growth which balances out any CO</a:t>
                      </a:r>
                      <a:r>
                        <a:rPr lang="en-IN" sz="1600" kern="100" baseline="-25000">
                          <a:solidFill>
                            <a:schemeClr val="tx1"/>
                          </a:solidFill>
                          <a:effectLst/>
                          <a:latin typeface="Times New Roman" panose="02020603050405020304" pitchFamily="18" charset="0"/>
                          <a:cs typeface="Times New Roman" panose="02020603050405020304" pitchFamily="18" charset="0"/>
                        </a:rPr>
                        <a:t>2</a:t>
                      </a:r>
                      <a:r>
                        <a:rPr lang="en-IN" sz="1600" kern="100">
                          <a:solidFill>
                            <a:schemeClr val="tx1"/>
                          </a:solidFill>
                          <a:effectLst/>
                          <a:latin typeface="Times New Roman" panose="02020603050405020304" pitchFamily="18" charset="0"/>
                          <a:cs typeface="Times New Roman" panose="02020603050405020304" pitchFamily="18" charset="0"/>
                        </a:rPr>
                        <a:t> released during combustion.</a:t>
                      </a:r>
                      <a:endParaRPr lang="en-IN" sz="16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1776858"/>
                  </a:ext>
                </a:extLst>
              </a:tr>
              <a:tr h="0">
                <a:tc>
                  <a:txBody>
                    <a:bodyPr/>
                    <a:lstStyle/>
                    <a:p>
                      <a:pPr>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High productivity</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Algae is an attractive biofuel crop due to its fast growth rate and high biomass output per unit area.</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1540013"/>
                  </a:ext>
                </a:extLst>
              </a:tr>
              <a:tr h="0">
                <a:tc>
                  <a:txBody>
                    <a:bodyPr/>
                    <a:lstStyle/>
                    <a:p>
                      <a:pPr>
                        <a:spcAft>
                          <a:spcPts val="800"/>
                        </a:spcAft>
                      </a:pPr>
                      <a:r>
                        <a:rPr lang="en-IN" sz="1600" kern="100">
                          <a:solidFill>
                            <a:schemeClr val="tx1"/>
                          </a:solidFill>
                          <a:effectLst/>
                          <a:latin typeface="Times New Roman" panose="02020603050405020304" pitchFamily="18" charset="0"/>
                          <a:cs typeface="Times New Roman" panose="02020603050405020304" pitchFamily="18" charset="0"/>
                        </a:rPr>
                        <a:t>No competition with food crops</a:t>
                      </a:r>
                      <a:endParaRPr lang="en-IN" sz="16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Algae are not a competition to food crops.</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7890594"/>
                  </a:ext>
                </a:extLst>
              </a:tr>
              <a:tr h="0">
                <a:tc>
                  <a:txBody>
                    <a:bodyPr/>
                    <a:lstStyle/>
                    <a:p>
                      <a:pPr>
                        <a:spcAft>
                          <a:spcPts val="800"/>
                        </a:spcAft>
                      </a:pPr>
                      <a:r>
                        <a:rPr lang="en-IN" sz="1600" kern="100">
                          <a:solidFill>
                            <a:schemeClr val="tx1"/>
                          </a:solidFill>
                          <a:effectLst/>
                          <a:latin typeface="Times New Roman" panose="02020603050405020304" pitchFamily="18" charset="0"/>
                          <a:cs typeface="Times New Roman" panose="02020603050405020304" pitchFamily="18" charset="0"/>
                        </a:rPr>
                        <a:t>Potential for sustainable production</a:t>
                      </a:r>
                      <a:endParaRPr lang="en-IN" sz="16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Algae can be grown safely and sustainably within an enclosed system (photobioreactor), eliminating contamination risk while simultaneously supporting sustainable production.</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715789"/>
                  </a:ext>
                </a:extLst>
              </a:tr>
              <a:tr h="0">
                <a:tc>
                  <a:txBody>
                    <a:bodyPr/>
                    <a:lstStyle/>
                    <a:p>
                      <a:pPr>
                        <a:spcAft>
                          <a:spcPts val="800"/>
                        </a:spcAft>
                      </a:pPr>
                      <a:r>
                        <a:rPr lang="en-IN" sz="1600" kern="100">
                          <a:solidFill>
                            <a:schemeClr val="tx1"/>
                          </a:solidFill>
                          <a:effectLst/>
                          <a:latin typeface="Times New Roman" panose="02020603050405020304" pitchFamily="18" charset="0"/>
                          <a:cs typeface="Times New Roman" panose="02020603050405020304" pitchFamily="18" charset="0"/>
                        </a:rPr>
                        <a:t>Versatility</a:t>
                      </a:r>
                      <a:endParaRPr lang="en-IN" sz="16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Algae can produce biodiesel, bioethanol, biohydrogen, and bio-oil as by-products from its fermentation. Biogas production also depends on algae for power.</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820623"/>
                  </a:ext>
                </a:extLst>
              </a:tr>
              <a:tr h="0">
                <a:tc>
                  <a:txBody>
                    <a:bodyPr/>
                    <a:lstStyle/>
                    <a:p>
                      <a:pPr>
                        <a:spcAft>
                          <a:spcPts val="800"/>
                        </a:spcAft>
                      </a:pPr>
                      <a:r>
                        <a:rPr lang="en-IN" sz="1600" kern="100">
                          <a:solidFill>
                            <a:schemeClr val="tx1"/>
                          </a:solidFill>
                          <a:effectLst/>
                          <a:latin typeface="Times New Roman" panose="02020603050405020304" pitchFamily="18" charset="0"/>
                          <a:cs typeface="Times New Roman" panose="02020603050405020304" pitchFamily="18" charset="0"/>
                        </a:rPr>
                        <a:t>Waste reduction</a:t>
                      </a:r>
                      <a:endParaRPr lang="en-IN" sz="16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solidFill>
                            <a:schemeClr val="tx1"/>
                          </a:solidFill>
                          <a:effectLst/>
                          <a:latin typeface="Times New Roman" panose="02020603050405020304" pitchFamily="18" charset="0"/>
                          <a:cs typeface="Times New Roman" panose="02020603050405020304" pitchFamily="18" charset="0"/>
                        </a:rPr>
                        <a:t>Algae can be grown using wastewater or carbon dioxide emissions from industrial processes, reducing pollution and waste while decreasing pollution levels.</a:t>
                      </a:r>
                      <a:endParaRPr lang="en-IN"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7808709"/>
                  </a:ext>
                </a:extLst>
              </a:tr>
            </a:tbl>
          </a:graphicData>
        </a:graphic>
      </p:graphicFrame>
    </p:spTree>
    <p:extLst>
      <p:ext uri="{BB962C8B-B14F-4D97-AF65-F5344CB8AC3E}">
        <p14:creationId xmlns:p14="http://schemas.microsoft.com/office/powerpoint/2010/main" val="166610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lvl="0" algn="ctr">
              <a:spcAft>
                <a:spcPts val="800"/>
              </a:spcAft>
            </a:pPr>
            <a:r>
              <a:rPr lang="en-IN" sz="4400" b="1" kern="100" dirty="0">
                <a:effectLst/>
                <a:latin typeface="Times New Roman" panose="02020603050405020304" pitchFamily="18" charset="0"/>
                <a:ea typeface="Calibri" panose="020F0502020204030204" pitchFamily="34" charset="0"/>
                <a:cs typeface="Times New Roman" panose="02020603050405020304" pitchFamily="18" charset="0"/>
              </a:rPr>
              <a:t>Indian Scenario of Algal Biofuel</a:t>
            </a:r>
            <a:endParaRPr lang="en-IN"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India currently ranks fifth globally, using 4.1% of global energy production. By 2025, however, it is expected to surpass both China and the US to become the third-biggest energy user worldwide</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India boasts the world's highest urban electrification rate (93.1%), as well as the world's largest rural population rural electrification schemes, are implemented at various times across rural regions; however, due to limited electricity generating capacity in India, it makes these plans hard to implement </a:t>
            </a:r>
          </a:p>
          <a:p>
            <a:pPr algn="just">
              <a:spcAft>
                <a:spcPts val="800"/>
              </a:spcAft>
              <a:buFont typeface="Wingdings" panose="05000000000000000000" pitchFamily="2" charset="2"/>
              <a:buChar char="q"/>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India has shown increasing interest in algae production for various purposes and is taking steps to advance it through research, development, and commercialization. Table 4 depicts India's recent progress and program related to algal biofuel</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Tree>
    <p:extLst>
      <p:ext uri="{BB962C8B-B14F-4D97-AF65-F5344CB8AC3E}">
        <p14:creationId xmlns:p14="http://schemas.microsoft.com/office/powerpoint/2010/main" val="310375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kumimoji="0" lang="en-IN" sz="44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Indian Scenario of Algal Biofuel </a:t>
            </a:r>
            <a:r>
              <a:rPr kumimoji="0" lang="en-IN" sz="24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IN" sz="2400" b="1"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a:t>
            </a:r>
            <a:r>
              <a:rPr kumimoji="0" lang="en-IN" sz="24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lang="en-IN"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marL="0" marR="0" lvl="0" indent="0" algn="just" defTabSz="914400" rtl="0" eaLnBrk="1" fontAlgn="auto" latinLnBrk="0" hangingPunct="1">
              <a:lnSpc>
                <a:spcPct val="90000"/>
              </a:lnSpc>
              <a:spcBef>
                <a:spcPts val="1000"/>
              </a:spcBef>
              <a:spcAft>
                <a:spcPts val="800"/>
              </a:spcAft>
              <a:buClrTx/>
              <a:buSzTx/>
              <a:buFont typeface="Arial" panose="020B0604020202020204" pitchFamily="34" charset="0"/>
              <a:buNone/>
              <a:tabLst/>
              <a:defRPr/>
            </a:pPr>
            <a:r>
              <a:rPr kumimoji="0" lang="en-IN" sz="1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Table- 4</a:t>
            </a:r>
            <a:r>
              <a:rPr kumimoji="0" lang="en-IN" sz="1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The Indian scenario of algal biofuel in recent years</a:t>
            </a:r>
          </a:p>
          <a:p>
            <a:pPr marL="0" indent="0">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D369B26-8744-A2A7-79AC-0A201CEEF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5217" cy="1378573"/>
          </a:xfrm>
          <a:prstGeom prst="rect">
            <a:avLst/>
          </a:prstGeom>
        </p:spPr>
      </p:pic>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graphicFrame>
        <p:nvGraphicFramePr>
          <p:cNvPr id="4" name="Table 3">
            <a:extLst>
              <a:ext uri="{FF2B5EF4-FFF2-40B4-BE49-F238E27FC236}">
                <a16:creationId xmlns:a16="http://schemas.microsoft.com/office/drawing/2014/main" id="{D0E4C1A4-31D9-A8C0-7E3B-1BB78A4F7F85}"/>
              </a:ext>
            </a:extLst>
          </p:cNvPr>
          <p:cNvGraphicFramePr>
            <a:graphicFrameLocks noGrp="1"/>
          </p:cNvGraphicFramePr>
          <p:nvPr>
            <p:extLst>
              <p:ext uri="{D42A27DB-BD31-4B8C-83A1-F6EECF244321}">
                <p14:modId xmlns:p14="http://schemas.microsoft.com/office/powerpoint/2010/main" val="613486374"/>
              </p:ext>
            </p:extLst>
          </p:nvPr>
        </p:nvGraphicFramePr>
        <p:xfrm>
          <a:off x="993913" y="2161830"/>
          <a:ext cx="10204174" cy="3413760"/>
        </p:xfrm>
        <a:graphic>
          <a:graphicData uri="http://schemas.openxmlformats.org/drawingml/2006/table">
            <a:tbl>
              <a:tblPr firstRow="1" firstCol="1" bandRow="1">
                <a:tableStyleId>{3C2FFA5D-87B4-456A-9821-1D502468CF0F}</a:tableStyleId>
              </a:tblPr>
              <a:tblGrid>
                <a:gridCol w="957490">
                  <a:extLst>
                    <a:ext uri="{9D8B030D-6E8A-4147-A177-3AD203B41FA5}">
                      <a16:colId xmlns:a16="http://schemas.microsoft.com/office/drawing/2014/main" val="1001488179"/>
                    </a:ext>
                  </a:extLst>
                </a:gridCol>
                <a:gridCol w="9246684">
                  <a:extLst>
                    <a:ext uri="{9D8B030D-6E8A-4147-A177-3AD203B41FA5}">
                      <a16:colId xmlns:a16="http://schemas.microsoft.com/office/drawing/2014/main" val="719337666"/>
                    </a:ext>
                  </a:extLst>
                </a:gridCol>
              </a:tblGrid>
              <a:tr h="0">
                <a:tc>
                  <a:txBody>
                    <a:bodyPr/>
                    <a:lstStyle/>
                    <a:p>
                      <a:pPr algn="ctr">
                        <a:spcAft>
                          <a:spcPts val="800"/>
                        </a:spcAft>
                      </a:pPr>
                      <a:r>
                        <a:rPr lang="en-IN" sz="1600" b="1" kern="100">
                          <a:effectLst/>
                          <a:latin typeface="Times New Roman" panose="02020603050405020304" pitchFamily="18" charset="0"/>
                          <a:cs typeface="Times New Roman" panose="02020603050405020304" pitchFamily="18" charset="0"/>
                        </a:rPr>
                        <a:t>Year</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0"/>
                        </a:spcAft>
                      </a:pPr>
                      <a:r>
                        <a:rPr lang="en-IN" sz="1600" b="1" kern="100">
                          <a:effectLst/>
                          <a:latin typeface="Times New Roman" panose="02020603050405020304" pitchFamily="18" charset="0"/>
                          <a:cs typeface="Times New Roman" panose="02020603050405020304" pitchFamily="18" charset="0"/>
                        </a:rPr>
                        <a:t>Research/ Program</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2929093"/>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2010</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The Department of Biotechnology (DBT) initiated its "National Program on Microalgal Technologies" to advance the development and utilization of microalgae in India.</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1577586"/>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2012</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The Indian government announced plans to produce biofuel from algae, to produce 20,000 tons of algal biofuel per year by 2017.</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17601"/>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2013</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The Indian Institute of Technology Madras IITM established a pilot-scale facility for cultivating microalgae for biofuel production.</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8977912"/>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2016</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The Department of Biotechnology (DBT) established the University of Madras' "Centre of Excellence for Algae Research", to further promote algae research and technology development.</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1617564"/>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2017</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The Council of Scientific and Industrial Research CSIR launches a project to develop cost-effective technology for producing biofuel from algae.</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4104238"/>
                  </a:ext>
                </a:extLst>
              </a:tr>
              <a:tr h="0">
                <a:tc>
                  <a:txBody>
                    <a:bodyPr/>
                    <a:lstStyle/>
                    <a:p>
                      <a:pPr algn="just">
                        <a:spcAft>
                          <a:spcPts val="800"/>
                        </a:spcAft>
                      </a:pPr>
                      <a:r>
                        <a:rPr lang="en-IN" sz="1600" kern="100">
                          <a:effectLst/>
                          <a:latin typeface="Times New Roman" panose="02020603050405020304" pitchFamily="18" charset="0"/>
                          <a:cs typeface="Times New Roman" panose="02020603050405020304" pitchFamily="18" charset="0"/>
                        </a:rPr>
                        <a:t>2020</a:t>
                      </a:r>
                      <a:endParaRPr lang="en-IN"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800"/>
                        </a:spcAft>
                      </a:pPr>
                      <a:r>
                        <a:rPr lang="en-IN" sz="1600" kern="100" dirty="0">
                          <a:effectLst/>
                          <a:latin typeface="Times New Roman" panose="02020603050405020304" pitchFamily="18" charset="0"/>
                          <a:cs typeface="Times New Roman" panose="02020603050405020304" pitchFamily="18" charset="0"/>
                        </a:rPr>
                        <a:t>The DBT and International Energy Agency's (IEA) "Bioenergy Task 39" recently issued a joint report on India's potential algal biofuel market, calling for further research and development to overcome technical and economic obstacles to algal biofuel development.</a:t>
                      </a:r>
                      <a:endParaRPr lang="en-IN"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7231304"/>
                  </a:ext>
                </a:extLst>
              </a:tr>
            </a:tbl>
          </a:graphicData>
        </a:graphic>
      </p:graphicFrame>
    </p:spTree>
    <p:extLst>
      <p:ext uri="{BB962C8B-B14F-4D97-AF65-F5344CB8AC3E}">
        <p14:creationId xmlns:p14="http://schemas.microsoft.com/office/powerpoint/2010/main" val="1794217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2042</Words>
  <Application>Microsoft Office PowerPoint</Application>
  <PresentationFormat>Widescreen</PresentationFormat>
  <Paragraphs>140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Calibri Light</vt:lpstr>
      <vt:lpstr>helvetica neue</vt:lpstr>
      <vt:lpstr>Times New Roman</vt:lpstr>
      <vt:lpstr>Wingdings</vt:lpstr>
      <vt:lpstr>Office Theme</vt:lpstr>
      <vt:lpstr>     The Potential of Algae Biofuel as a Renewable and Sustainable Bioresource  Id- sciforum-070863  Presented by: Krishna Neeti (Research Scholar) </vt:lpstr>
      <vt:lpstr>Introduction </vt:lpstr>
      <vt:lpstr>Overview of Algae </vt:lpstr>
      <vt:lpstr>Classification of algae</vt:lpstr>
      <vt:lpstr>Sustainable Development of Algae</vt:lpstr>
      <vt:lpstr>Types of Algae Biofuels</vt:lpstr>
      <vt:lpstr>Advantages of Algae Biofuels </vt:lpstr>
      <vt:lpstr>Indian Scenario of Algal Biofuel</vt:lpstr>
      <vt:lpstr>Indian Scenario of Algal Biofuel (Cont…)</vt:lpstr>
      <vt:lpstr>Challenges of Algae Biofuels </vt:lpstr>
      <vt:lpstr>Conclusion </vt:lpstr>
      <vt:lpstr>References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Potential of Algae Biofuel as a Renewable and Sustainable Bioresource</dc:title>
  <dc:creator>krishna</dc:creator>
  <cp:lastModifiedBy>krishna</cp:lastModifiedBy>
  <cp:revision>68</cp:revision>
  <dcterms:created xsi:type="dcterms:W3CDTF">2023-04-15T05:58:28Z</dcterms:created>
  <dcterms:modified xsi:type="dcterms:W3CDTF">2023-04-16T12:01:00Z</dcterms:modified>
</cp:coreProperties>
</file>