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8" r:id="rId3"/>
    <p:sldId id="316" r:id="rId4"/>
    <p:sldId id="307" r:id="rId5"/>
    <p:sldId id="309" r:id="rId6"/>
    <p:sldId id="310" r:id="rId7"/>
    <p:sldId id="311" r:id="rId8"/>
    <p:sldId id="312" r:id="rId9"/>
    <p:sldId id="313" r:id="rId10"/>
    <p:sldId id="314" r:id="rId11"/>
    <p:sldId id="3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11D9-23C6-4E04-94FD-558CC37EB9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632BD1-A987-4D48-ACFF-80DE7EABE3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3BCC5B-D972-4E09-A1FF-72E03A36B49E}"/>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676AE1BC-5A55-4DCA-ABCA-176D2E14C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CBE88-274D-4CC6-8793-2BEC15E1EC40}"/>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116524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5811-163D-42FF-8F73-66D63D4867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3C5CAF-58E6-42D6-99E7-10E3ED3E26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DED1B-77C0-4D94-A7F7-0B584501510F}"/>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A468535F-689F-4F65-8119-E63936917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1A4FF-41A9-4320-B2F3-4CC2A3AC5913}"/>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63814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9617E-DD40-4F96-BFFA-67A053F550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A63A12-D607-4BBF-A239-95A348502E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FD270-FB16-4E48-8494-87A1194F6BAF}"/>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2A3DD984-7242-449E-9B36-A3CC1AD86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DBDAA-C449-4499-9947-75E0E8465219}"/>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74173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FD40-64E6-4DE6-846E-02121DFA9A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8D681C-E665-45FD-9108-CB6B2D5565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3F6DE7-2BB5-4866-AE96-5744B986C475}"/>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A72D7F0E-A151-4C3F-A261-E085B8325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718DC-FED7-4638-BC0A-B11385D83427}"/>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808850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6B79-06FE-42CA-9680-EA0BE47E9E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EABE1E-BB0A-4158-8CC1-A96E01B60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83581F-ACFC-4716-8702-0E6C3DFD8BB8}"/>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7734387C-ACB7-4C01-862C-572DD569A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89E5E-A864-4068-ADB1-BE78341EEDB2}"/>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80336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C319D-3B4C-4289-BC6E-0E38A225A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17BA8-BCD5-4A2A-A686-11054E965F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9D282D-A997-46C8-B90E-225076E13D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4590C3-D231-4A30-8C40-8A2372CD3545}"/>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6" name="Footer Placeholder 5">
            <a:extLst>
              <a:ext uri="{FF2B5EF4-FFF2-40B4-BE49-F238E27FC236}">
                <a16:creationId xmlns:a16="http://schemas.microsoft.com/office/drawing/2014/main" id="{705A2FF6-693D-4B1E-8020-70759BAA28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75422-F354-4DD0-939B-A05A1DE5830A}"/>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67995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0E3A-3667-41B2-8795-F9F0D2845B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BB1E3E-F8A6-441E-BA3E-092DA572DA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670FB0-5ABF-4BF6-94AC-4744A13BC2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7858D0-E3CD-450F-86CF-56ADB8819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F1B4D1-7358-4275-9A27-56681C169F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44667A-668A-4A10-9A37-195FAAAE721A}"/>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8" name="Footer Placeholder 7">
            <a:extLst>
              <a:ext uri="{FF2B5EF4-FFF2-40B4-BE49-F238E27FC236}">
                <a16:creationId xmlns:a16="http://schemas.microsoft.com/office/drawing/2014/main" id="{AE5F0D1E-1FC7-4ED9-8A9F-DEB5DC3BB6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75B441-B5EB-43E0-AB05-6D6E911A8502}"/>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242870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DEF2-60B0-4FA9-A168-849E5BFE9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28E58-4A62-4A27-BAAF-14202678C958}"/>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4" name="Footer Placeholder 3">
            <a:extLst>
              <a:ext uri="{FF2B5EF4-FFF2-40B4-BE49-F238E27FC236}">
                <a16:creationId xmlns:a16="http://schemas.microsoft.com/office/drawing/2014/main" id="{D2929235-40FB-4088-865E-73E3DF03E6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6E1D85-608E-4CC4-99DF-6E8A3EA67B37}"/>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60356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7D698-3E6F-41C1-AFD0-7FD603B9798D}"/>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3" name="Footer Placeholder 2">
            <a:extLst>
              <a:ext uri="{FF2B5EF4-FFF2-40B4-BE49-F238E27FC236}">
                <a16:creationId xmlns:a16="http://schemas.microsoft.com/office/drawing/2014/main" id="{74405B17-4D14-4BAF-BF01-63AD1A25B4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C6E6D2-4660-453A-B727-B04E5A711974}"/>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97639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9A5B-BAAB-4E62-9C48-B21242646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A28FDD-3002-476C-9E9E-5459ED22D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272BC3-BC1F-4D81-80F3-3C9EE2932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4F717F-7B7D-4259-B8FC-DABC817E18C3}"/>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6" name="Footer Placeholder 5">
            <a:extLst>
              <a:ext uri="{FF2B5EF4-FFF2-40B4-BE49-F238E27FC236}">
                <a16:creationId xmlns:a16="http://schemas.microsoft.com/office/drawing/2014/main" id="{A676A3D1-6977-4C86-B824-B1FE1D79E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5543C-914B-4B65-8B24-567ED206AE07}"/>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264347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B4C34-9630-4AFD-A4DD-4A3CE93A0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139C66-A526-4FA9-95AA-B2047E6B94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5AED48-C7C3-44D3-8D75-7A6BBC9DD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AD4C02-2A9C-44D2-8C15-B2133CA246B8}"/>
              </a:ext>
            </a:extLst>
          </p:cNvPr>
          <p:cNvSpPr>
            <a:spLocks noGrp="1"/>
          </p:cNvSpPr>
          <p:nvPr>
            <p:ph type="dt" sz="half" idx="10"/>
          </p:nvPr>
        </p:nvSpPr>
        <p:spPr/>
        <p:txBody>
          <a:bodyPr/>
          <a:lstStyle/>
          <a:p>
            <a:fld id="{274019E5-949A-46B2-A5D0-B27592AA4C51}" type="datetimeFigureOut">
              <a:rPr lang="en-US" smtClean="0"/>
              <a:t>5/2/2023</a:t>
            </a:fld>
            <a:endParaRPr lang="en-US"/>
          </a:p>
        </p:txBody>
      </p:sp>
      <p:sp>
        <p:nvSpPr>
          <p:cNvPr id="6" name="Footer Placeholder 5">
            <a:extLst>
              <a:ext uri="{FF2B5EF4-FFF2-40B4-BE49-F238E27FC236}">
                <a16:creationId xmlns:a16="http://schemas.microsoft.com/office/drawing/2014/main" id="{E302E289-D551-4DE7-A163-5B0C9E5AB9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AE795F-A25F-45D4-BD39-7FFDF4D87EA1}"/>
              </a:ext>
            </a:extLst>
          </p:cNvPr>
          <p:cNvSpPr>
            <a:spLocks noGrp="1"/>
          </p:cNvSpPr>
          <p:nvPr>
            <p:ph type="sldNum" sz="quarter" idx="12"/>
          </p:nvPr>
        </p:nvSpPr>
        <p:spPr/>
        <p:txBody>
          <a:bodyPr/>
          <a:lstStyle/>
          <a:p>
            <a:fld id="{964427E8-FE94-436F-A808-88FD688CD146}" type="slidenum">
              <a:rPr lang="en-US" smtClean="0"/>
              <a:t>‹#›</a:t>
            </a:fld>
            <a:endParaRPr lang="en-US"/>
          </a:p>
        </p:txBody>
      </p:sp>
    </p:spTree>
    <p:extLst>
      <p:ext uri="{BB962C8B-B14F-4D97-AF65-F5344CB8AC3E}">
        <p14:creationId xmlns:p14="http://schemas.microsoft.com/office/powerpoint/2010/main" val="38588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D7DE5-7B87-4A60-B837-45991D7342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AE43BC-B58F-4113-B35A-BD71D2837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235F3C-FF16-4A62-8ED9-694A26FEE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019E5-949A-46B2-A5D0-B27592AA4C51}" type="datetimeFigureOut">
              <a:rPr lang="en-US" smtClean="0"/>
              <a:t>5/2/2023</a:t>
            </a:fld>
            <a:endParaRPr lang="en-US"/>
          </a:p>
        </p:txBody>
      </p:sp>
      <p:sp>
        <p:nvSpPr>
          <p:cNvPr id="5" name="Footer Placeholder 4">
            <a:extLst>
              <a:ext uri="{FF2B5EF4-FFF2-40B4-BE49-F238E27FC236}">
                <a16:creationId xmlns:a16="http://schemas.microsoft.com/office/drawing/2014/main" id="{3B824FD8-4480-465E-A6BB-29A5128486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313923-2B59-4A9B-BD96-BD9665693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427E8-FE94-436F-A808-88FD688CD146}" type="slidenum">
              <a:rPr lang="en-US" smtClean="0"/>
              <a:t>‹#›</a:t>
            </a:fld>
            <a:endParaRPr lang="en-US"/>
          </a:p>
        </p:txBody>
      </p:sp>
    </p:spTree>
    <p:extLst>
      <p:ext uri="{BB962C8B-B14F-4D97-AF65-F5344CB8AC3E}">
        <p14:creationId xmlns:p14="http://schemas.microsoft.com/office/powerpoint/2010/main" val="390112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Visio_Drawing.vsdx"/></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399" y="64439"/>
            <a:ext cx="11934826" cy="6526980"/>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indent="-114300" algn="ctr">
              <a:lnSpc>
                <a:spcPct val="115000"/>
              </a:lnSpc>
              <a:spcAft>
                <a:spcPts val="1200"/>
              </a:spcAft>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en-GB" sz="2400" b="1" kern="1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ASPEN PLUS MODELLING AND SIMULATION OF SUPERCRITICAL  STEAM AND POULTRY LITTER GASIFICATION FOR THE PRODUCTION OF HYDROGEN FUEL AND ELECTRICITY</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By</a:t>
            </a: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ctr"/>
            <a:r>
              <a:rPr lang="en-GB" sz="2000" b="1" dirty="0">
                <a:latin typeface="Times New Roman" panose="02020603050405020304" pitchFamily="18" charset="0"/>
                <a:cs typeface="Times New Roman" panose="02020603050405020304" pitchFamily="18" charset="0"/>
              </a:rPr>
              <a:t>Ahmed Mohammed INUWA</a:t>
            </a:r>
            <a:endParaRPr lang="en-GB" sz="2000" dirty="0">
              <a:latin typeface="Times New Roman" panose="02020603050405020304" pitchFamily="18" charset="0"/>
              <a:cs typeface="Times New Roman" panose="02020603050405020304" pitchFamily="18" charset="0"/>
            </a:endParaRPr>
          </a:p>
          <a:p>
            <a:pPr algn="ctr"/>
            <a:r>
              <a:rPr lang="en-GB" sz="2000" b="1" dirty="0">
                <a:latin typeface="Times New Roman" panose="02020603050405020304" pitchFamily="18" charset="0"/>
                <a:cs typeface="Times New Roman" panose="02020603050405020304" pitchFamily="18" charset="0"/>
              </a:rPr>
              <a:t>Isaac JATO</a:t>
            </a:r>
          </a:p>
          <a:p>
            <a:pPr algn="ctr"/>
            <a:r>
              <a:rPr lang="en-GB" sz="2000" b="1" dirty="0" err="1">
                <a:latin typeface="Times New Roman" panose="02020603050405020304" pitchFamily="18" charset="0"/>
                <a:cs typeface="Times New Roman" panose="02020603050405020304" pitchFamily="18" charset="0"/>
              </a:rPr>
              <a:t>Saidat</a:t>
            </a:r>
            <a:r>
              <a:rPr lang="en-GB" sz="2000" b="1" dirty="0">
                <a:latin typeface="Times New Roman" panose="02020603050405020304" pitchFamily="18" charset="0"/>
                <a:cs typeface="Times New Roman" panose="02020603050405020304" pitchFamily="18" charset="0"/>
              </a:rPr>
              <a:t> </a:t>
            </a:r>
            <a:r>
              <a:rPr lang="en-GB" sz="2000" b="1" dirty="0" err="1">
                <a:latin typeface="Times New Roman" panose="02020603050405020304" pitchFamily="18" charset="0"/>
                <a:cs typeface="Times New Roman" panose="02020603050405020304" pitchFamily="18" charset="0"/>
              </a:rPr>
              <a:t>Olanipekun</a:t>
            </a:r>
            <a:r>
              <a:rPr lang="en-GB" sz="2000" b="1" dirty="0">
                <a:latin typeface="Times New Roman" panose="02020603050405020304" pitchFamily="18" charset="0"/>
                <a:cs typeface="Times New Roman" panose="02020603050405020304" pitchFamily="18" charset="0"/>
              </a:rPr>
              <a:t> GIWA</a:t>
            </a:r>
            <a:endParaRPr lang="en-GB" sz="2000" b="1" baseline="30000" dirty="0">
              <a:latin typeface="Times New Roman" panose="02020603050405020304" pitchFamily="18" charset="0"/>
              <a:cs typeface="Times New Roman" panose="02020603050405020304" pitchFamily="18" charset="0"/>
            </a:endParaRPr>
          </a:p>
          <a:p>
            <a:pPr algn="ctr"/>
            <a:endParaRPr lang="en-GB" sz="2000" b="1" baseline="30000" dirty="0">
              <a:latin typeface="Times New Roman" panose="02020603050405020304" pitchFamily="18" charset="0"/>
              <a:cs typeface="Times New Roman" panose="02020603050405020304" pitchFamily="18" charset="0"/>
            </a:endParaRPr>
          </a:p>
          <a:p>
            <a:pPr algn="ctr"/>
            <a:endParaRPr lang="en-US" sz="2000" b="1" dirty="0">
              <a:latin typeface="Times New Roman" panose="02020603050405020304" pitchFamily="18" charset="0"/>
              <a:cs typeface="Times New Roman" panose="02020603050405020304" pitchFamily="18" charset="0"/>
            </a:endParaRPr>
          </a:p>
          <a:p>
            <a:pPr lvl="0" algn="ctr">
              <a:spcAft>
                <a:spcPts val="400"/>
              </a:spcAft>
              <a:defRPr/>
            </a:pPr>
            <a:r>
              <a:rPr 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Department of Chemical Engineering</a:t>
            </a:r>
          </a:p>
          <a:p>
            <a:pPr lvl="0" algn="ctr">
              <a:spcAft>
                <a:spcPts val="400"/>
              </a:spcAft>
              <a:defRPr/>
            </a:pPr>
            <a:r>
              <a:rPr 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Faculty of Engineering and Engineering Technology</a:t>
            </a:r>
          </a:p>
          <a:p>
            <a:pPr lvl="0" algn="ctr">
              <a:spcAft>
                <a:spcPts val="400"/>
              </a:spcAft>
              <a:defRPr/>
            </a:pPr>
            <a:r>
              <a:rPr lang="en-US"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Abubakar Tafawa Balewa University Bauchi</a:t>
            </a:r>
          </a:p>
          <a:p>
            <a:pPr marL="0" marR="0" lvl="0" indent="0" algn="ctr" defTabSz="914400" rtl="0" eaLnBrk="1" fontAlgn="auto" latinLnBrk="0" hangingPunct="1">
              <a:lnSpc>
                <a:spcPct val="100000"/>
              </a:lnSpc>
              <a:spcBef>
                <a:spcPts val="0"/>
              </a:spcBef>
              <a:spcAft>
                <a:spcPts val="40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50000"/>
              </a:lnSpc>
              <a:spcBef>
                <a:spcPts val="0"/>
              </a:spcBef>
              <a:spcAft>
                <a:spcPts val="4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April, 2023</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88118" y="1614541"/>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1</a:t>
            </a:r>
          </a:p>
        </p:txBody>
      </p:sp>
    </p:spTree>
    <p:extLst>
      <p:ext uri="{BB962C8B-B14F-4D97-AF65-F5344CB8AC3E}">
        <p14:creationId xmlns:p14="http://schemas.microsoft.com/office/powerpoint/2010/main" val="210673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10</a:t>
            </a:r>
          </a:p>
        </p:txBody>
      </p:sp>
      <p:sp>
        <p:nvSpPr>
          <p:cNvPr id="3" name="Rectangle 2">
            <a:extLst>
              <a:ext uri="{FF2B5EF4-FFF2-40B4-BE49-F238E27FC236}">
                <a16:creationId xmlns:a16="http://schemas.microsoft.com/office/drawing/2014/main" id="{426C871E-CD1C-4467-AF9D-CF555C8EF2B3}"/>
              </a:ext>
            </a:extLst>
          </p:cNvPr>
          <p:cNvSpPr/>
          <p:nvPr/>
        </p:nvSpPr>
        <p:spPr>
          <a:xfrm>
            <a:off x="436123" y="909986"/>
            <a:ext cx="10751996" cy="1750736"/>
          </a:xfrm>
          <a:prstGeom prst="rect">
            <a:avLst/>
          </a:prstGeom>
        </p:spPr>
        <p:txBody>
          <a:bodyPr wrap="square">
            <a:spAutoFit/>
          </a:bodyPr>
          <a:lstStyle/>
          <a:p>
            <a:pPr algn="just">
              <a:lnSpc>
                <a:spcPct val="150000"/>
              </a:lnSpc>
            </a:pPr>
            <a:r>
              <a:rPr lang="en-GB" dirty="0">
                <a:latin typeface="Times New Roman" panose="02020603050405020304" pitchFamily="18" charset="0"/>
                <a:ea typeface="Tahoma" panose="020B0604030504040204" pitchFamily="34" charset="0"/>
                <a:cs typeface="Times New Roman" panose="02020603050405020304" pitchFamily="18" charset="0"/>
              </a:rPr>
              <a:t>The results obtained from the modelling and simulation of the production of hydrogen and electricity using poultry litter as feed stock production process revealed that the developed model was successful and was able to converge when simulated with Non- Random Two Liquid as fluid package and gasification temperature 850 </a:t>
            </a:r>
            <a:r>
              <a:rPr lang="en-GB" sz="2000" baseline="30000" dirty="0" err="1">
                <a:latin typeface="Times New Roman" panose="02020603050405020304" pitchFamily="18" charset="0"/>
                <a:ea typeface="Tahoma" panose="020B0604030504040204" pitchFamily="34" charset="0"/>
                <a:cs typeface="Times New Roman" panose="02020603050405020304" pitchFamily="18" charset="0"/>
              </a:rPr>
              <a:t>o</a:t>
            </a:r>
            <a:r>
              <a:rPr lang="en-GB" sz="2000" dirty="0" err="1">
                <a:latin typeface="Times New Roman" panose="02020603050405020304" pitchFamily="18" charset="0"/>
                <a:ea typeface="Tahoma" panose="020B0604030504040204" pitchFamily="34" charset="0"/>
                <a:cs typeface="Times New Roman" panose="02020603050405020304" pitchFamily="18" charset="0"/>
              </a:rPr>
              <a:t>c</a:t>
            </a:r>
            <a:r>
              <a:rPr lang="en-GB" sz="2000" dirty="0">
                <a:latin typeface="Times New Roman" panose="02020603050405020304" pitchFamily="18" charset="0"/>
                <a:ea typeface="Tahoma" panose="020B0604030504040204" pitchFamily="34" charset="0"/>
                <a:cs typeface="Times New Roman" panose="02020603050405020304" pitchFamily="18" charset="0"/>
              </a:rPr>
              <a:t>,</a:t>
            </a:r>
            <a:r>
              <a:rPr lang="en-GB" dirty="0">
                <a:latin typeface="Times New Roman" panose="02020603050405020304" pitchFamily="18" charset="0"/>
                <a:ea typeface="Tahoma" panose="020B0604030504040204" pitchFamily="34" charset="0"/>
                <a:cs typeface="Times New Roman" panose="02020603050405020304" pitchFamily="18" charset="0"/>
              </a:rPr>
              <a:t> gives the best yield of Hydrogen 1220 kg/h and 2500 kWh of electricity generated.</a:t>
            </a: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C969CD2-C2D5-437D-B48E-222BE67A0907}"/>
              </a:ext>
            </a:extLst>
          </p:cNvPr>
          <p:cNvSpPr/>
          <p:nvPr/>
        </p:nvSpPr>
        <p:spPr>
          <a:xfrm>
            <a:off x="263844" y="322132"/>
            <a:ext cx="2735044" cy="587148"/>
          </a:xfrm>
          <a:prstGeom prst="rect">
            <a:avLst/>
          </a:prstGeom>
        </p:spPr>
        <p:txBody>
          <a:bodyPr wrap="none">
            <a:spAutoFit/>
          </a:bodyPr>
          <a:lstStyle/>
          <a:p>
            <a:pPr marR="0" lvl="0">
              <a:lnSpc>
                <a:spcPct val="150000"/>
              </a:lnSpc>
              <a:spcBef>
                <a:spcPts val="1200"/>
              </a:spcBef>
              <a:spcAft>
                <a:spcPts val="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4.0 CONCLUSION</a:t>
            </a:r>
            <a:endPar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7E94E468-B7D3-41E9-A5D6-F828E8B29BF5}"/>
              </a:ext>
            </a:extLst>
          </p:cNvPr>
          <p:cNvSpPr/>
          <p:nvPr/>
        </p:nvSpPr>
        <p:spPr>
          <a:xfrm>
            <a:off x="263844" y="2867346"/>
            <a:ext cx="5949064" cy="587148"/>
          </a:xfrm>
          <a:prstGeom prst="rect">
            <a:avLst/>
          </a:prstGeom>
        </p:spPr>
        <p:txBody>
          <a:bodyPr wrap="none">
            <a:spAutoFit/>
          </a:bodyPr>
          <a:lstStyle/>
          <a:p>
            <a:pPr marR="0" lvl="0">
              <a:lnSpc>
                <a:spcPct val="150000"/>
              </a:lnSpc>
              <a:spcBef>
                <a:spcPts val="1200"/>
              </a:spcBef>
              <a:spcAft>
                <a:spcPts val="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5.0 CONTRIBUTIONS TO KNWOLEDGE</a:t>
            </a:r>
            <a:endPar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904BE91D-1C7D-4C03-B282-EF1A33362A28}"/>
              </a:ext>
            </a:extLst>
          </p:cNvPr>
          <p:cNvSpPr/>
          <p:nvPr/>
        </p:nvSpPr>
        <p:spPr>
          <a:xfrm>
            <a:off x="263844" y="3326866"/>
            <a:ext cx="11265547" cy="2484270"/>
          </a:xfrm>
          <a:prstGeom prst="rect">
            <a:avLst/>
          </a:prstGeom>
        </p:spPr>
        <p:txBody>
          <a:bodyPr wrap="square">
            <a:spAutoFit/>
          </a:bodyPr>
          <a:lstStyle/>
          <a:p>
            <a:pPr indent="457200" algn="just">
              <a:lnSpc>
                <a:spcPct val="200000"/>
              </a:lnSpc>
            </a:pPr>
            <a:r>
              <a:rPr lang="en-US" sz="1600" dirty="0">
                <a:latin typeface="Times New Roman" panose="02020603050405020304" pitchFamily="18" charset="0"/>
                <a:ea typeface="Calibri" panose="020F0502020204030204" pitchFamily="34" charset="0"/>
                <a:cs typeface="Times New Roman" panose="02020603050405020304" pitchFamily="18" charset="0"/>
              </a:rPr>
              <a:t>The following are the knowledge gained from this research work</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200000"/>
              </a:lnSpc>
              <a:spcBef>
                <a:spcPts val="0"/>
              </a:spcBef>
              <a:spcAft>
                <a:spcPts val="0"/>
              </a:spcAft>
              <a:buFont typeface="+mj-lt"/>
              <a:buAutoNum type="romanLcPeriod"/>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results obtained from this work showed that a commercial-scale plant design that will convert poultry litter to hydrogen and electricity</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is a possibility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a:lnSpc>
                <a:spcPct val="200000"/>
              </a:lnSpc>
              <a:spcBef>
                <a:spcPts val="0"/>
              </a:spcBef>
              <a:spcAft>
                <a:spcPts val="0"/>
              </a:spcAft>
              <a:buFont typeface="+mj-lt"/>
              <a:buAutoNum type="romanLcPeriod"/>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work established that the hydrogen and energy yields of 1220 kg/h and 2500 kWh respectively can be obtained with biomass to steam ratio of 1:2 (1000 kg/h:2000 kg/h)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96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11</a:t>
            </a:r>
          </a:p>
        </p:txBody>
      </p:sp>
      <p:sp>
        <p:nvSpPr>
          <p:cNvPr id="3" name="Rectangle 2">
            <a:extLst>
              <a:ext uri="{FF2B5EF4-FFF2-40B4-BE49-F238E27FC236}">
                <a16:creationId xmlns:a16="http://schemas.microsoft.com/office/drawing/2014/main" id="{EEF9B80B-38E3-4614-9724-904E7230C041}"/>
              </a:ext>
            </a:extLst>
          </p:cNvPr>
          <p:cNvSpPr/>
          <p:nvPr/>
        </p:nvSpPr>
        <p:spPr>
          <a:xfrm>
            <a:off x="4121427" y="166475"/>
            <a:ext cx="2768844" cy="587148"/>
          </a:xfrm>
          <a:prstGeom prst="rect">
            <a:avLst/>
          </a:prstGeom>
        </p:spPr>
        <p:txBody>
          <a:bodyPr wrap="square">
            <a:spAutoFit/>
          </a:bodyPr>
          <a:lstStyle/>
          <a:p>
            <a:pPr marR="0" lvl="0">
              <a:lnSpc>
                <a:spcPct val="150000"/>
              </a:lnSpc>
              <a:spcBef>
                <a:spcPts val="1200"/>
              </a:spcBef>
              <a:spcAft>
                <a:spcPts val="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REFERENCES</a:t>
            </a:r>
            <a:endPar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7E533F9E-3E0B-4001-A36A-CC01D5AFCFBE}"/>
              </a:ext>
            </a:extLst>
          </p:cNvPr>
          <p:cNvSpPr/>
          <p:nvPr/>
        </p:nvSpPr>
        <p:spPr>
          <a:xfrm>
            <a:off x="329648" y="704245"/>
            <a:ext cx="11532704" cy="5987280"/>
          </a:xfrm>
          <a:prstGeom prst="rect">
            <a:avLst/>
          </a:prstGeom>
        </p:spPr>
        <p:txBody>
          <a:bodyPr wrap="square">
            <a:spAutoFit/>
          </a:bodyPr>
          <a:lstStyle/>
          <a:p>
            <a:pPr marL="457200" marR="0" indent="-457200" algn="just">
              <a:spcBef>
                <a:spcPts val="0"/>
              </a:spcBef>
              <a:spcAft>
                <a:spcPts val="0"/>
              </a:spcAft>
            </a:pPr>
            <a:endParaRPr lang="en-US" sz="1400" dirty="0">
              <a:latin typeface="Times New Roman" panose="02020603050405020304" pitchFamily="18"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Al-Qahtani, A., Parkinson, B., </a:t>
            </a:r>
            <a:r>
              <a:rPr lang="en-US" sz="1400" dirty="0" err="1">
                <a:latin typeface="Times New Roman" panose="02020603050405020304" pitchFamily="18" charset="0"/>
                <a:ea typeface="Calibri" panose="020F0502020204030204" pitchFamily="34" charset="0"/>
              </a:rPr>
              <a:t>Hellgardt</a:t>
            </a:r>
            <a:r>
              <a:rPr lang="en-US" sz="1400" dirty="0">
                <a:latin typeface="Times New Roman" panose="02020603050405020304" pitchFamily="18" charset="0"/>
                <a:ea typeface="Calibri" panose="020F0502020204030204" pitchFamily="34" charset="0"/>
              </a:rPr>
              <a:t>, K., Shah, N., Guillen-</a:t>
            </a:r>
            <a:r>
              <a:rPr lang="en-US" sz="1400" dirty="0" err="1">
                <a:latin typeface="Times New Roman" panose="02020603050405020304" pitchFamily="18" charset="0"/>
                <a:ea typeface="Calibri" panose="020F0502020204030204" pitchFamily="34" charset="0"/>
              </a:rPr>
              <a:t>Gosalbez</a:t>
            </a:r>
            <a:r>
              <a:rPr lang="en-US" sz="1400" dirty="0">
                <a:latin typeface="Times New Roman" panose="02020603050405020304" pitchFamily="18" charset="0"/>
                <a:ea typeface="Calibri" panose="020F0502020204030204" pitchFamily="34" charset="0"/>
              </a:rPr>
              <a:t>, G. 2021. Uncovering the true cost of hydrogen production routes using life cycle </a:t>
            </a:r>
            <a:r>
              <a:rPr lang="en-US" sz="1400" dirty="0" err="1">
                <a:latin typeface="Times New Roman" panose="02020603050405020304" pitchFamily="18" charset="0"/>
                <a:ea typeface="Calibri" panose="020F0502020204030204" pitchFamily="34" charset="0"/>
              </a:rPr>
              <a:t>monetisation</a:t>
            </a:r>
            <a:r>
              <a:rPr lang="en-US" sz="1400" dirty="0">
                <a:latin typeface="Times New Roman" panose="02020603050405020304" pitchFamily="18" charset="0"/>
                <a:ea typeface="Calibri" panose="020F0502020204030204" pitchFamily="34" charset="0"/>
              </a:rPr>
              <a:t>. </a:t>
            </a:r>
            <a:r>
              <a:rPr lang="en-US" sz="1400" i="1" dirty="0">
                <a:latin typeface="Times New Roman" panose="02020603050405020304" pitchFamily="18" charset="0"/>
                <a:ea typeface="Calibri" panose="020F0502020204030204" pitchFamily="34" charset="0"/>
              </a:rPr>
              <a:t>Applied Energy</a:t>
            </a:r>
            <a:r>
              <a:rPr lang="en-US" sz="1400" dirty="0">
                <a:latin typeface="Times New Roman" panose="02020603050405020304" pitchFamily="18" charset="0"/>
                <a:ea typeface="Calibri" panose="020F0502020204030204" pitchFamily="34" charset="0"/>
              </a:rPr>
              <a:t>, </a:t>
            </a:r>
            <a:r>
              <a:rPr lang="en-US" sz="1400" b="1" dirty="0">
                <a:latin typeface="Times New Roman" panose="02020603050405020304" pitchFamily="18" charset="0"/>
                <a:ea typeface="Calibri" panose="020F0502020204030204" pitchFamily="34" charset="0"/>
              </a:rPr>
              <a:t>281</a:t>
            </a:r>
            <a:r>
              <a:rPr lang="en-US" sz="1400" dirty="0">
                <a:latin typeface="Times New Roman" panose="02020603050405020304" pitchFamily="18" charset="0"/>
                <a:ea typeface="Calibri" panose="020F0502020204030204" pitchFamily="34" charset="0"/>
              </a:rPr>
              <a:t>, 115958.</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Hussain, M., &amp; Multan, T. (2018).</a:t>
            </a:r>
            <a:r>
              <a:rPr lang="en-US" sz="1400" i="1" dirty="0">
                <a:latin typeface="Times New Roman" panose="02020603050405020304" pitchFamily="18" charset="0"/>
                <a:ea typeface="Calibri" panose="020F0502020204030204" pitchFamily="34" charset="0"/>
              </a:rPr>
              <a:t>A kinetic-based simulation model of palm kernel shell steam gasification in a circulating fluidized bed using Aspen Plus ® : A case study </a:t>
            </a:r>
            <a:r>
              <a:rPr lang="en-US" sz="1400" dirty="0">
                <a:latin typeface="Times New Roman" panose="02020603050405020304" pitchFamily="18" charset="0"/>
                <a:ea typeface="Calibri" panose="020F0502020204030204" pitchFamily="34" charset="0"/>
              </a:rPr>
              <a:t>https://doi.org/10.1080/17597269.2018.1461510</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Khan, M.A., Al-</a:t>
            </a:r>
            <a:r>
              <a:rPr lang="en-US" sz="1400" dirty="0" err="1">
                <a:latin typeface="Times New Roman" panose="02020603050405020304" pitchFamily="18" charset="0"/>
                <a:ea typeface="Calibri" panose="020F0502020204030204" pitchFamily="34" charset="0"/>
              </a:rPr>
              <a:t>Shankiti</a:t>
            </a:r>
            <a:r>
              <a:rPr lang="en-US" sz="1400" dirty="0">
                <a:latin typeface="Times New Roman" panose="02020603050405020304" pitchFamily="18" charset="0"/>
                <a:ea typeface="Calibri" panose="020F0502020204030204" pitchFamily="34" charset="0"/>
              </a:rPr>
              <a:t>, I., </a:t>
            </a:r>
            <a:r>
              <a:rPr lang="en-US" sz="1400" dirty="0" err="1">
                <a:latin typeface="Times New Roman" panose="02020603050405020304" pitchFamily="18" charset="0"/>
                <a:ea typeface="Calibri" panose="020F0502020204030204" pitchFamily="34" charset="0"/>
              </a:rPr>
              <a:t>Ziani</a:t>
            </a:r>
            <a:r>
              <a:rPr lang="en-US" sz="1400" dirty="0">
                <a:latin typeface="Times New Roman" panose="02020603050405020304" pitchFamily="18" charset="0"/>
                <a:ea typeface="Calibri" panose="020F0502020204030204" pitchFamily="34" charset="0"/>
              </a:rPr>
              <a:t>, A., </a:t>
            </a:r>
            <a:r>
              <a:rPr lang="en-US" sz="1400" dirty="0" err="1">
                <a:latin typeface="Times New Roman" panose="02020603050405020304" pitchFamily="18" charset="0"/>
                <a:ea typeface="Calibri" panose="020F0502020204030204" pitchFamily="34" charset="0"/>
              </a:rPr>
              <a:t>Idriss</a:t>
            </a:r>
            <a:r>
              <a:rPr lang="en-US" sz="1400" dirty="0">
                <a:latin typeface="Times New Roman" panose="02020603050405020304" pitchFamily="18" charset="0"/>
                <a:ea typeface="Calibri" panose="020F0502020204030204" pitchFamily="34" charset="0"/>
              </a:rPr>
              <a:t>, H. 2021. Demonstration of green hydrogen production using solar energy at 28% efficiency and evaluation of its economic viability. </a:t>
            </a:r>
            <a:r>
              <a:rPr lang="en-US" sz="1400" i="1" dirty="0">
                <a:latin typeface="Times New Roman" panose="02020603050405020304" pitchFamily="18" charset="0"/>
                <a:ea typeface="Calibri" panose="020F0502020204030204" pitchFamily="34" charset="0"/>
              </a:rPr>
              <a:t>sustainable energy and fuels</a:t>
            </a:r>
            <a:r>
              <a:rPr lang="en-US" sz="1400" dirty="0">
                <a:latin typeface="Times New Roman" panose="02020603050405020304" pitchFamily="18" charset="0"/>
                <a:ea typeface="Calibri" panose="020F0502020204030204" pitchFamily="34" charset="0"/>
              </a:rPr>
              <a:t>, </a:t>
            </a:r>
            <a:r>
              <a:rPr lang="en-US" sz="1400" b="1" dirty="0">
                <a:latin typeface="Times New Roman" panose="02020603050405020304" pitchFamily="18" charset="0"/>
                <a:ea typeface="Calibri" panose="020F0502020204030204" pitchFamily="34" charset="0"/>
              </a:rPr>
              <a:t>5</a:t>
            </a:r>
            <a:r>
              <a:rPr lang="en-US" sz="1400" dirty="0">
                <a:latin typeface="Times New Roman" panose="02020603050405020304" pitchFamily="18" charset="0"/>
                <a:ea typeface="Calibri" panose="020F0502020204030204" pitchFamily="34" charset="0"/>
              </a:rPr>
              <a:t>(4), 1085-1094.</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err="1">
                <a:latin typeface="Times New Roman" panose="02020603050405020304" pitchFamily="18" charset="0"/>
                <a:ea typeface="Calibri" panose="020F0502020204030204" pitchFamily="34" charset="0"/>
              </a:rPr>
              <a:t>Mansoori</a:t>
            </a:r>
            <a:r>
              <a:rPr lang="en-US" sz="1400" dirty="0">
                <a:latin typeface="Times New Roman" panose="02020603050405020304" pitchFamily="18" charset="0"/>
                <a:ea typeface="Calibri" panose="020F0502020204030204" pitchFamily="34" charset="0"/>
              </a:rPr>
              <a:t>, G.A., </a:t>
            </a:r>
            <a:r>
              <a:rPr lang="en-US" sz="1400" dirty="0" err="1">
                <a:latin typeface="Times New Roman" panose="02020603050405020304" pitchFamily="18" charset="0"/>
                <a:ea typeface="Calibri" panose="020F0502020204030204" pitchFamily="34" charset="0"/>
              </a:rPr>
              <a:t>Agyarko</a:t>
            </a:r>
            <a:r>
              <a:rPr lang="en-US" sz="1400" dirty="0">
                <a:latin typeface="Times New Roman" panose="02020603050405020304" pitchFamily="18" charset="0"/>
                <a:ea typeface="Calibri" panose="020F0502020204030204" pitchFamily="34" charset="0"/>
              </a:rPr>
              <a:t>, L.B., </a:t>
            </a:r>
            <a:r>
              <a:rPr lang="en-US" sz="1400" dirty="0" err="1">
                <a:latin typeface="Times New Roman" panose="02020603050405020304" pitchFamily="18" charset="0"/>
                <a:ea typeface="Calibri" panose="020F0502020204030204" pitchFamily="34" charset="0"/>
              </a:rPr>
              <a:t>Estévez</a:t>
            </a:r>
            <a:r>
              <a:rPr lang="en-US" sz="1400" dirty="0">
                <a:latin typeface="Times New Roman" panose="02020603050405020304" pitchFamily="18" charset="0"/>
                <a:ea typeface="Calibri" panose="020F0502020204030204" pitchFamily="34" charset="0"/>
              </a:rPr>
              <a:t>, L., </a:t>
            </a:r>
            <a:r>
              <a:rPr lang="en-US" sz="1400" dirty="0" err="1">
                <a:latin typeface="Times New Roman" panose="02020603050405020304" pitchFamily="18" charset="0"/>
                <a:ea typeface="Calibri" panose="020F0502020204030204" pitchFamily="34" charset="0"/>
              </a:rPr>
              <a:t>Fallahi</a:t>
            </a:r>
            <a:r>
              <a:rPr lang="en-US" sz="1400" dirty="0">
                <a:latin typeface="Times New Roman" panose="02020603050405020304" pitchFamily="18" charset="0"/>
                <a:ea typeface="Calibri" panose="020F0502020204030204" pitchFamily="34" charset="0"/>
              </a:rPr>
              <a:t>, B., </a:t>
            </a:r>
            <a:r>
              <a:rPr lang="en-US" sz="1400" dirty="0" err="1">
                <a:latin typeface="Times New Roman" panose="02020603050405020304" pitchFamily="18" charset="0"/>
                <a:ea typeface="Calibri" panose="020F0502020204030204" pitchFamily="34" charset="0"/>
              </a:rPr>
              <a:t>Gladyshev</a:t>
            </a:r>
            <a:r>
              <a:rPr lang="en-US" sz="1400" dirty="0">
                <a:latin typeface="Times New Roman" panose="02020603050405020304" pitchFamily="18" charset="0"/>
                <a:ea typeface="Calibri" panose="020F0502020204030204" pitchFamily="34" charset="0"/>
              </a:rPr>
              <a:t>, G., Gonçalves, R., </a:t>
            </a:r>
            <a:r>
              <a:rPr lang="en-US" sz="1400" dirty="0" err="1">
                <a:latin typeface="Times New Roman" panose="02020603050405020304" pitchFamily="18" charset="0"/>
                <a:ea typeface="Calibri" panose="020F0502020204030204" pitchFamily="34" charset="0"/>
              </a:rPr>
              <a:t>Niaki</a:t>
            </a:r>
            <a:r>
              <a:rPr lang="en-US" sz="1400" dirty="0">
                <a:latin typeface="Times New Roman" panose="02020603050405020304" pitchFamily="18" charset="0"/>
                <a:ea typeface="Calibri" panose="020F0502020204030204" pitchFamily="34" charset="0"/>
              </a:rPr>
              <a:t>, S., </a:t>
            </a:r>
            <a:r>
              <a:rPr lang="en-US" sz="1400" dirty="0" err="1">
                <a:latin typeface="Times New Roman" panose="02020603050405020304" pitchFamily="18" charset="0"/>
                <a:ea typeface="Calibri" panose="020F0502020204030204" pitchFamily="34" charset="0"/>
              </a:rPr>
              <a:t>Perišić</a:t>
            </a:r>
            <a:r>
              <a:rPr lang="en-US" sz="1400" dirty="0">
                <a:latin typeface="Times New Roman" panose="02020603050405020304" pitchFamily="18" charset="0"/>
                <a:ea typeface="Calibri" panose="020F0502020204030204" pitchFamily="34" charset="0"/>
              </a:rPr>
              <a:t>, O., </a:t>
            </a:r>
            <a:r>
              <a:rPr lang="en-US" sz="1400" dirty="0" err="1">
                <a:latin typeface="Times New Roman" panose="02020603050405020304" pitchFamily="18" charset="0"/>
                <a:ea typeface="Calibri" panose="020F0502020204030204" pitchFamily="34" charset="0"/>
              </a:rPr>
              <a:t>Sillanpää</a:t>
            </a:r>
            <a:r>
              <a:rPr lang="en-US" sz="1400" dirty="0">
                <a:latin typeface="Times New Roman" panose="02020603050405020304" pitchFamily="18" charset="0"/>
                <a:ea typeface="Calibri" panose="020F0502020204030204" pitchFamily="34" charset="0"/>
              </a:rPr>
              <a:t>, M., </a:t>
            </a:r>
            <a:r>
              <a:rPr lang="en-US" sz="1400" dirty="0" err="1">
                <a:latin typeface="Times New Roman" panose="02020603050405020304" pitchFamily="18" charset="0"/>
                <a:ea typeface="Calibri" panose="020F0502020204030204" pitchFamily="34" charset="0"/>
              </a:rPr>
              <a:t>Tumba</a:t>
            </a:r>
            <a:r>
              <a:rPr lang="en-US" sz="1400" dirty="0">
                <a:latin typeface="Times New Roman" panose="02020603050405020304" pitchFamily="18" charset="0"/>
                <a:ea typeface="Calibri" panose="020F0502020204030204" pitchFamily="34" charset="0"/>
              </a:rPr>
              <a:t>, K., Yen, J. 2021. </a:t>
            </a:r>
            <a:r>
              <a:rPr lang="en-US" sz="1400" i="1" dirty="0">
                <a:latin typeface="Times New Roman" panose="02020603050405020304" pitchFamily="18" charset="0"/>
                <a:ea typeface="Calibri" panose="020F0502020204030204" pitchFamily="34" charset="0"/>
              </a:rPr>
              <a:t>Fuels of the Future for Renewable Energy Sources (Ammonia, Biofuels, Hydrogen)</a:t>
            </a:r>
            <a:r>
              <a:rPr lang="en-US" sz="1400" dirty="0">
                <a:latin typeface="Times New Roman" panose="02020603050405020304" pitchFamily="18" charset="0"/>
                <a:ea typeface="Calibri" panose="020F0502020204030204" pitchFamily="34" charset="0"/>
              </a:rPr>
              <a:t>.</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Martínez-Rodríguez, A., </a:t>
            </a:r>
            <a:r>
              <a:rPr lang="en-US" sz="1400" dirty="0" err="1">
                <a:latin typeface="Times New Roman" panose="02020603050405020304" pitchFamily="18" charset="0"/>
                <a:ea typeface="Calibri" panose="020F0502020204030204" pitchFamily="34" charset="0"/>
              </a:rPr>
              <a:t>Abánades</a:t>
            </a:r>
            <a:r>
              <a:rPr lang="en-US" sz="1400" dirty="0">
                <a:latin typeface="Times New Roman" panose="02020603050405020304" pitchFamily="18" charset="0"/>
                <a:ea typeface="Calibri" panose="020F0502020204030204" pitchFamily="34" charset="0"/>
              </a:rPr>
              <a:t>, A. 2020. Comparative Analysis of Energy and Exergy Performance of Hydrogen Production Methods. </a:t>
            </a:r>
            <a:r>
              <a:rPr lang="en-US" sz="1400" i="1" dirty="0">
                <a:latin typeface="Times New Roman" panose="02020603050405020304" pitchFamily="18" charset="0"/>
                <a:ea typeface="Calibri" panose="020F0502020204030204" pitchFamily="34" charset="0"/>
              </a:rPr>
              <a:t>Entropy</a:t>
            </a:r>
            <a:r>
              <a:rPr lang="en-US" sz="1400" dirty="0">
                <a:latin typeface="Times New Roman" panose="02020603050405020304" pitchFamily="18" charset="0"/>
                <a:ea typeface="Calibri" panose="020F0502020204030204" pitchFamily="34" charset="0"/>
              </a:rPr>
              <a:t>, </a:t>
            </a:r>
            <a:r>
              <a:rPr lang="en-US" sz="1400" b="1" dirty="0">
                <a:latin typeface="Times New Roman" panose="02020603050405020304" pitchFamily="18" charset="0"/>
                <a:ea typeface="Calibri" panose="020F0502020204030204" pitchFamily="34" charset="0"/>
              </a:rPr>
              <a:t>22</a:t>
            </a:r>
            <a:r>
              <a:rPr lang="en-US" sz="1400" dirty="0">
                <a:latin typeface="Times New Roman" panose="02020603050405020304" pitchFamily="18" charset="0"/>
                <a:ea typeface="Calibri" panose="020F0502020204030204" pitchFamily="34" charset="0"/>
              </a:rPr>
              <a:t>(11), 1286.</a:t>
            </a:r>
            <a:endParaRPr lang="en-US" sz="1400" dirty="0">
              <a:latin typeface="Calibri" panose="020F0502020204030204" pitchFamily="34" charset="0"/>
              <a:ea typeface="Calibri" panose="020F0502020204030204" pitchFamily="34" charset="0"/>
            </a:endParaRPr>
          </a:p>
          <a:p>
            <a:pPr algn="just"/>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304800" marR="0" indent="-304800" algn="just">
              <a:lnSpc>
                <a:spcPct val="115000"/>
              </a:lnSpc>
              <a:spcBef>
                <a:spcPts val="0"/>
              </a:spcBef>
              <a:spcAft>
                <a:spcPts val="1000"/>
              </a:spcAft>
            </a:pPr>
            <a:r>
              <a:rPr lang="en-GB" sz="1400" dirty="0">
                <a:latin typeface="Times New Roman" panose="02020603050405020304" pitchFamily="18" charset="0"/>
                <a:ea typeface="Calibri" panose="020F0502020204030204" pitchFamily="34" charset="0"/>
                <a:cs typeface="Times New Roman" panose="02020603050405020304" pitchFamily="18" charset="0"/>
              </a:rPr>
              <a:t>Mohammadidoust, A., Branch, K., &amp; </a:t>
            </a:r>
            <a:r>
              <a:rPr lang="en-GB" sz="1400" dirty="0" err="1">
                <a:latin typeface="Times New Roman" panose="02020603050405020304" pitchFamily="18" charset="0"/>
                <a:ea typeface="Calibri" panose="020F0502020204030204" pitchFamily="34" charset="0"/>
                <a:cs typeface="Times New Roman" panose="02020603050405020304" pitchFamily="18" charset="0"/>
              </a:rPr>
              <a:t>Omidvar</a:t>
            </a:r>
            <a:r>
              <a:rPr lang="en-GB" sz="1400" dirty="0">
                <a:latin typeface="Times New Roman" panose="02020603050405020304" pitchFamily="18" charset="0"/>
                <a:ea typeface="Calibri" panose="020F0502020204030204" pitchFamily="34" charset="0"/>
                <a:cs typeface="Times New Roman" panose="02020603050405020304" pitchFamily="18" charset="0"/>
              </a:rPr>
              <a:t>, M. R. (2022). </a:t>
            </a:r>
            <a:r>
              <a:rPr lang="en-GB" sz="1400" i="1" dirty="0">
                <a:latin typeface="Times New Roman" panose="02020603050405020304" pitchFamily="18" charset="0"/>
                <a:ea typeface="Calibri" panose="020F0502020204030204" pitchFamily="34" charset="0"/>
                <a:cs typeface="Times New Roman" panose="02020603050405020304" pitchFamily="18" charset="0"/>
              </a:rPr>
              <a:t>Simulation and </a:t>
            </a:r>
            <a:r>
              <a:rPr lang="en-GB" sz="1400" i="1" dirty="0" err="1">
                <a:latin typeface="Times New Roman" panose="02020603050405020304" pitchFamily="18" charset="0"/>
                <a:ea typeface="Calibri" panose="020F0502020204030204" pitchFamily="34" charset="0"/>
                <a:cs typeface="Times New Roman" panose="02020603050405020304" pitchFamily="18" charset="0"/>
              </a:rPr>
              <a:t>modeling</a:t>
            </a:r>
            <a:r>
              <a:rPr lang="en-GB" sz="1400" i="1" dirty="0">
                <a:latin typeface="Times New Roman" panose="02020603050405020304" pitchFamily="18" charset="0"/>
                <a:ea typeface="Calibri" panose="020F0502020204030204" pitchFamily="34" charset="0"/>
                <a:cs typeface="Times New Roman" panose="02020603050405020304" pitchFamily="18" charset="0"/>
              </a:rPr>
              <a:t> of hydrogen production and power from wheat straw biomass at supercritical condition through Aspen Plus and ANN approach </a:t>
            </a:r>
            <a:r>
              <a:rPr lang="en-GB" sz="1400" dirty="0">
                <a:latin typeface="Times New Roman" panose="02020603050405020304" pitchFamily="18" charset="0"/>
                <a:ea typeface="Calibri" panose="020F0502020204030204" pitchFamily="34" charset="0"/>
                <a:cs typeface="Times New Roman" panose="02020603050405020304" pitchFamily="18" charset="0"/>
              </a:rPr>
              <a:t>https://doi.org/10.1007/s13399-020-00933-5</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spcBef>
                <a:spcPts val="0"/>
              </a:spcBef>
              <a:spcAft>
                <a:spcPts val="0"/>
              </a:spcAft>
            </a:pPr>
            <a:r>
              <a:rPr lang="en-US" sz="1400" dirty="0" err="1">
                <a:latin typeface="Times New Roman" panose="02020603050405020304" pitchFamily="18" charset="0"/>
                <a:ea typeface="Calibri" panose="020F0502020204030204" pitchFamily="34" charset="0"/>
              </a:rPr>
              <a:t>Oruc</a:t>
            </a:r>
            <a:r>
              <a:rPr lang="en-US" sz="1400" dirty="0">
                <a:latin typeface="Times New Roman" panose="02020603050405020304" pitchFamily="18" charset="0"/>
                <a:ea typeface="Calibri" panose="020F0502020204030204" pitchFamily="34" charset="0"/>
              </a:rPr>
              <a:t>, O., </a:t>
            </a:r>
            <a:r>
              <a:rPr lang="en-US" sz="1400" dirty="0" err="1">
                <a:latin typeface="Times New Roman" panose="02020603050405020304" pitchFamily="18" charset="0"/>
                <a:ea typeface="Calibri" panose="020F0502020204030204" pitchFamily="34" charset="0"/>
              </a:rPr>
              <a:t>Dincer</a:t>
            </a:r>
            <a:r>
              <a:rPr lang="en-US" sz="1400" dirty="0">
                <a:latin typeface="Times New Roman" panose="02020603050405020304" pitchFamily="18" charset="0"/>
                <a:ea typeface="Calibri" panose="020F0502020204030204" pitchFamily="34" charset="0"/>
              </a:rPr>
              <a:t>, I. 2021. Assessing the potential of thermo-chemical water splitting cycles: A bridge towards clean and sustainable hydrogen generation. </a:t>
            </a:r>
            <a:r>
              <a:rPr lang="en-US" sz="1400" i="1" dirty="0">
                <a:latin typeface="Times New Roman" panose="02020603050405020304" pitchFamily="18" charset="0"/>
                <a:ea typeface="Calibri" panose="020F0502020204030204" pitchFamily="34" charset="0"/>
              </a:rPr>
              <a:t>Fuel</a:t>
            </a:r>
            <a:r>
              <a:rPr lang="en-US" sz="1400" dirty="0">
                <a:latin typeface="Times New Roman" panose="02020603050405020304" pitchFamily="18" charset="0"/>
                <a:ea typeface="Calibri" panose="020F0502020204030204" pitchFamily="34" charset="0"/>
              </a:rPr>
              <a:t>, </a:t>
            </a:r>
            <a:r>
              <a:rPr lang="en-US" sz="1400" b="1" dirty="0">
                <a:latin typeface="Times New Roman" panose="02020603050405020304" pitchFamily="18" charset="0"/>
                <a:ea typeface="Calibri" panose="020F0502020204030204" pitchFamily="34" charset="0"/>
              </a:rPr>
              <a:t>286</a:t>
            </a:r>
            <a:r>
              <a:rPr lang="en-US" sz="1400" dirty="0">
                <a:latin typeface="Times New Roman" panose="02020603050405020304" pitchFamily="18" charset="0"/>
                <a:ea typeface="Calibri" panose="020F0502020204030204" pitchFamily="34" charset="0"/>
              </a:rPr>
              <a:t>, 119325.</a:t>
            </a:r>
            <a:endParaRPr lang="en-US" sz="1400" dirty="0">
              <a:latin typeface="Calibri" panose="020F0502020204030204" pitchFamily="34" charset="0"/>
              <a:ea typeface="Calibri" panose="020F0502020204030204" pitchFamily="34" charset="0"/>
            </a:endParaRPr>
          </a:p>
          <a:p>
            <a:pPr marL="457200" marR="0" indent="-457200" algn="just">
              <a:spcBef>
                <a:spcPts val="0"/>
              </a:spcBef>
              <a:spcAft>
                <a:spcPts val="0"/>
              </a:spcAft>
            </a:pPr>
            <a:r>
              <a:rPr lang="en-US" sz="1400" dirty="0">
                <a:latin typeface="Times New Roman" panose="02020603050405020304" pitchFamily="18" charset="0"/>
                <a:ea typeface="Calibri" panose="020F0502020204030204" pitchFamily="34" charset="0"/>
              </a:rPr>
              <a:t> </a:t>
            </a:r>
            <a:endParaRPr lang="en-US" sz="1400" dirty="0">
              <a:latin typeface="Calibri" panose="020F0502020204030204" pitchFamily="34" charset="0"/>
              <a:ea typeface="Calibri" panose="020F0502020204030204" pitchFamily="34" charset="0"/>
            </a:endParaRPr>
          </a:p>
          <a:p>
            <a:pPr marL="304800" marR="0" indent="-304800" algn="just">
              <a:lnSpc>
                <a:spcPct val="115000"/>
              </a:lnSpc>
              <a:spcBef>
                <a:spcPts val="0"/>
              </a:spcBef>
              <a:spcAft>
                <a:spcPts val="1000"/>
              </a:spcAft>
            </a:pPr>
            <a:r>
              <a:rPr lang="en-GB" sz="1400" dirty="0">
                <a:latin typeface="Times New Roman" panose="02020603050405020304" pitchFamily="18" charset="0"/>
                <a:ea typeface="Calibri" panose="020F0502020204030204" pitchFamily="34" charset="0"/>
                <a:cs typeface="Times New Roman" panose="02020603050405020304" pitchFamily="18" charset="0"/>
              </a:rPr>
              <a:t>Singh, D. K., &amp; </a:t>
            </a:r>
            <a:r>
              <a:rPr lang="en-GB" sz="1400" dirty="0" err="1">
                <a:latin typeface="Times New Roman" panose="02020603050405020304" pitchFamily="18" charset="0"/>
                <a:ea typeface="Calibri" panose="020F0502020204030204" pitchFamily="34" charset="0"/>
                <a:cs typeface="Times New Roman" panose="02020603050405020304" pitchFamily="18" charset="0"/>
              </a:rPr>
              <a:t>Tirkey</a:t>
            </a:r>
            <a:r>
              <a:rPr lang="en-GB" sz="1400" dirty="0">
                <a:latin typeface="Times New Roman" panose="02020603050405020304" pitchFamily="18" charset="0"/>
                <a:ea typeface="Calibri" panose="020F0502020204030204" pitchFamily="34" charset="0"/>
                <a:cs typeface="Times New Roman" panose="02020603050405020304" pitchFamily="18" charset="0"/>
              </a:rPr>
              <a:t>, J. V. (2022). Process modelling and thermodynamic performance optimization of biomass air gasification fuelled with waste poultry litter pellet by integrating Aspen plus with RSM. </a:t>
            </a:r>
            <a:r>
              <a:rPr lang="en-GB" sz="1400" i="1" dirty="0">
                <a:latin typeface="Times New Roman" panose="02020603050405020304" pitchFamily="18" charset="0"/>
                <a:ea typeface="Calibri" panose="020F0502020204030204" pitchFamily="34" charset="0"/>
                <a:cs typeface="Times New Roman" panose="02020603050405020304" pitchFamily="18" charset="0"/>
              </a:rPr>
              <a:t>Biomass and Bioenergy</a:t>
            </a:r>
            <a:r>
              <a:rPr lang="en-GB" sz="1400" dirty="0">
                <a:latin typeface="Times New Roman" panose="02020603050405020304" pitchFamily="18" charset="0"/>
                <a:ea typeface="Calibri" panose="020F0502020204030204" pitchFamily="34" charset="0"/>
                <a:cs typeface="Times New Roman" panose="02020603050405020304" pitchFamily="18" charset="0"/>
              </a:rPr>
              <a:t>, </a:t>
            </a:r>
            <a:r>
              <a:rPr lang="en-GB" sz="1400" i="1" dirty="0">
                <a:latin typeface="Times New Roman" panose="02020603050405020304" pitchFamily="18" charset="0"/>
                <a:ea typeface="Calibri" panose="020F0502020204030204" pitchFamily="34" charset="0"/>
                <a:cs typeface="Times New Roman" panose="02020603050405020304" pitchFamily="18" charset="0"/>
              </a:rPr>
              <a:t>158 </a:t>
            </a:r>
            <a:r>
              <a:rPr lang="en-GB" sz="1400" dirty="0">
                <a:latin typeface="Times New Roman" panose="02020603050405020304" pitchFamily="18" charset="0"/>
                <a:ea typeface="Calibri" panose="020F0502020204030204" pitchFamily="34" charset="0"/>
                <a:cs typeface="Times New Roman" panose="02020603050405020304" pitchFamily="18" charset="0"/>
              </a:rPr>
              <a:t>(February)106370.https://doi.org/10.1016/j.biombioe.2022.106370</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spcBef>
                <a:spcPts val="0"/>
              </a:spcBef>
              <a:spcAft>
                <a:spcPts val="0"/>
              </a:spcAft>
            </a:pPr>
            <a:r>
              <a:rPr lang="en-GB" sz="1400" dirty="0" err="1">
                <a:latin typeface="Times New Roman" panose="02020603050405020304" pitchFamily="18" charset="0"/>
                <a:ea typeface="Calibri" panose="020F0502020204030204" pitchFamily="34" charset="0"/>
              </a:rPr>
              <a:t>Inuwa</a:t>
            </a:r>
            <a:r>
              <a:rPr lang="en-GB" sz="1400" dirty="0">
                <a:latin typeface="Times New Roman" panose="02020603050405020304" pitchFamily="18" charset="0"/>
                <a:ea typeface="Calibri" panose="020F0502020204030204" pitchFamily="34" charset="0"/>
              </a:rPr>
              <a:t>, A. M., </a:t>
            </a:r>
            <a:r>
              <a:rPr lang="en-GB" sz="1400" dirty="0" err="1">
                <a:latin typeface="Times New Roman" panose="02020603050405020304" pitchFamily="18" charset="0"/>
                <a:ea typeface="Calibri" panose="020F0502020204030204" pitchFamily="34" charset="0"/>
              </a:rPr>
              <a:t>Giwa</a:t>
            </a:r>
            <a:r>
              <a:rPr lang="en-GB" sz="1400" dirty="0">
                <a:latin typeface="Times New Roman" panose="02020603050405020304" pitchFamily="18" charset="0"/>
                <a:ea typeface="Calibri" panose="020F0502020204030204" pitchFamily="34" charset="0"/>
              </a:rPr>
              <a:t>, S. O., &amp; Joel, A. S. (2023). Optimization of Linear Alkyl Benzene Yield through </a:t>
            </a:r>
            <a:r>
              <a:rPr lang="en-US" sz="1400" dirty="0">
                <a:latin typeface="Calibri" panose="020F0502020204030204" pitchFamily="34" charset="0"/>
                <a:ea typeface="Calibri" panose="020F0502020204030204" pitchFamily="34" charset="0"/>
              </a:rPr>
              <a:t> </a:t>
            </a:r>
            <a:r>
              <a:rPr lang="en-GB" sz="1400" dirty="0">
                <a:latin typeface="Times New Roman" panose="02020603050405020304" pitchFamily="18" charset="0"/>
                <a:ea typeface="Calibri" panose="020F0502020204030204" pitchFamily="34" charset="0"/>
                <a:cs typeface="Times New Roman" panose="02020603050405020304" pitchFamily="18" charset="0"/>
              </a:rPr>
              <a:t>Modelling and Simulation</a:t>
            </a:r>
            <a:r>
              <a:rPr lang="en-GB" sz="1400" i="1" dirty="0">
                <a:latin typeface="Times New Roman" panose="02020603050405020304" pitchFamily="18" charset="0"/>
                <a:ea typeface="Calibri" panose="020F0502020204030204" pitchFamily="34"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ABUAD Journal of Engineering Research and develop. 2(5),62-73</a:t>
            </a:r>
            <a:endParaRPr lang="en-US" sz="1400" i="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60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a:xfrm flipH="1">
            <a:off x="8839200" y="6442090"/>
            <a:ext cx="309769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2</a:t>
            </a:r>
            <a:endPar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53560E9B-BFC1-43E5-B854-F38F633C273E}"/>
              </a:ext>
            </a:extLst>
          </p:cNvPr>
          <p:cNvSpPr/>
          <p:nvPr/>
        </p:nvSpPr>
        <p:spPr>
          <a:xfrm>
            <a:off x="417952" y="210570"/>
            <a:ext cx="3111749" cy="461665"/>
          </a:xfrm>
          <a:prstGeom prst="rect">
            <a:avLst/>
          </a:prstGeom>
        </p:spPr>
        <p:txBody>
          <a:bodyPr wrap="none">
            <a:spAutoFit/>
          </a:bodyPr>
          <a:lstStyle/>
          <a:p>
            <a:r>
              <a:rPr lang="en-GB" sz="2400" b="1" kern="1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1.0 INTRODUCTION</a:t>
            </a:r>
            <a:endParaRPr lang="en-US" sz="2400" dirty="0"/>
          </a:p>
        </p:txBody>
      </p:sp>
      <p:pic>
        <p:nvPicPr>
          <p:cNvPr id="8" name="Picture 7">
            <a:extLst>
              <a:ext uri="{FF2B5EF4-FFF2-40B4-BE49-F238E27FC236}">
                <a16:creationId xmlns:a16="http://schemas.microsoft.com/office/drawing/2014/main" id="{3124065D-2F39-4E2C-BC8C-6E6979733D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6432" y="749627"/>
            <a:ext cx="5139982" cy="4463535"/>
          </a:xfrm>
          <a:prstGeom prst="rect">
            <a:avLst/>
          </a:prstGeom>
        </p:spPr>
      </p:pic>
      <p:pic>
        <p:nvPicPr>
          <p:cNvPr id="12" name="Picture 11">
            <a:extLst>
              <a:ext uri="{FF2B5EF4-FFF2-40B4-BE49-F238E27FC236}">
                <a16:creationId xmlns:a16="http://schemas.microsoft.com/office/drawing/2014/main" id="{307D04EF-13CE-45F8-BC07-3726B1EC2E65}"/>
              </a:ext>
            </a:extLst>
          </p:cNvPr>
          <p:cNvPicPr>
            <a:picLocks noChangeAspect="1"/>
          </p:cNvPicPr>
          <p:nvPr/>
        </p:nvPicPr>
        <p:blipFill>
          <a:blip r:embed="rId4"/>
          <a:stretch>
            <a:fillRect/>
          </a:stretch>
        </p:blipFill>
        <p:spPr>
          <a:xfrm>
            <a:off x="461991" y="749196"/>
            <a:ext cx="5864441" cy="4463966"/>
          </a:xfrm>
          <a:prstGeom prst="rect">
            <a:avLst/>
          </a:prstGeom>
        </p:spPr>
      </p:pic>
      <p:sp>
        <p:nvSpPr>
          <p:cNvPr id="13" name="Rectangle 12">
            <a:extLst>
              <a:ext uri="{FF2B5EF4-FFF2-40B4-BE49-F238E27FC236}">
                <a16:creationId xmlns:a16="http://schemas.microsoft.com/office/drawing/2014/main" id="{C5A234DD-E5DB-45F7-9CAA-EF9E534CEC22}"/>
              </a:ext>
            </a:extLst>
          </p:cNvPr>
          <p:cNvSpPr/>
          <p:nvPr/>
        </p:nvSpPr>
        <p:spPr>
          <a:xfrm>
            <a:off x="273311" y="5701955"/>
            <a:ext cx="11479696" cy="1064074"/>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Fossil fuel:</a:t>
            </a:r>
            <a:r>
              <a:rPr lang="en-US" dirty="0">
                <a:latin typeface="Times New Roman" panose="02020603050405020304" pitchFamily="18" charset="0"/>
                <a:ea typeface="Calibri" panose="020F0502020204030204" pitchFamily="34" charset="0"/>
                <a:cs typeface="Times New Roman" panose="02020603050405020304" pitchFamily="18" charset="0"/>
              </a:rPr>
              <a:t> hydrocarbon -containing materials such as coal, oil and natural gas formed naturally in the earth.</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Climate change</a:t>
            </a:r>
            <a:r>
              <a:rPr lang="en-US" dirty="0">
                <a:latin typeface="Times New Roman" panose="02020603050405020304" pitchFamily="18" charset="0"/>
                <a:ea typeface="Calibri" panose="020F0502020204030204" pitchFamily="34" charset="0"/>
                <a:cs typeface="Times New Roman" panose="02020603050405020304" pitchFamily="18" charset="0"/>
              </a:rPr>
              <a:t>: this long time shifts in temperature and weather pattern, which causes by burning fossil fuel and other impurities to the atmosphere.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B60F649D-AC69-4709-A127-FB3E4ADFED17}"/>
              </a:ext>
            </a:extLst>
          </p:cNvPr>
          <p:cNvSpPr/>
          <p:nvPr/>
        </p:nvSpPr>
        <p:spPr>
          <a:xfrm>
            <a:off x="255104" y="5257976"/>
            <a:ext cx="7992819" cy="369332"/>
          </a:xfrm>
          <a:prstGeom prst="rect">
            <a:avLst/>
          </a:prstGeom>
        </p:spPr>
        <p:txBody>
          <a:bodyPr wrap="square">
            <a:spAutoFit/>
          </a:bodyPr>
          <a:lstStyle/>
          <a:p>
            <a:pPr lvl="0"/>
            <a:r>
              <a:rPr lang="en-US" b="1" i="1" dirty="0">
                <a:solidFill>
                  <a:prstClr val="black"/>
                </a:solidFill>
                <a:latin typeface="Times New Roman" panose="02020603050405020304" pitchFamily="18" charset="0"/>
                <a:cs typeface="Times New Roman" panose="02020603050405020304" pitchFamily="18" charset="0"/>
              </a:rPr>
              <a:t>Figure 1: </a:t>
            </a:r>
            <a:r>
              <a:rPr lang="en-US" i="1" dirty="0">
                <a:solidFill>
                  <a:prstClr val="black"/>
                </a:solidFill>
                <a:latin typeface="Times New Roman" panose="02020603050405020304" pitchFamily="18" charset="0"/>
                <a:cs typeface="Times New Roman" panose="02020603050405020304" pitchFamily="18" charset="0"/>
              </a:rPr>
              <a:t>Fossil Fuel Exploration and Refining (Source: </a:t>
            </a:r>
            <a:r>
              <a:rPr lang="en-GB" dirty="0">
                <a:latin typeface="Times New Roman" panose="02020603050405020304" pitchFamily="18" charset="0"/>
                <a:cs typeface="Times New Roman" panose="02020603050405020304" pitchFamily="18" charset="0"/>
              </a:rPr>
              <a:t>Martínez et al. 2020</a:t>
            </a:r>
            <a:r>
              <a:rPr lang="en-US" i="1"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919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a:xfrm flipH="1">
            <a:off x="8839200" y="6442090"/>
            <a:ext cx="309769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3</a:t>
            </a:r>
          </a:p>
        </p:txBody>
      </p:sp>
      <p:sp>
        <p:nvSpPr>
          <p:cNvPr id="5" name="Rectangle 4">
            <a:extLst>
              <a:ext uri="{FF2B5EF4-FFF2-40B4-BE49-F238E27FC236}">
                <a16:creationId xmlns:a16="http://schemas.microsoft.com/office/drawing/2014/main" id="{53560E9B-BFC1-43E5-B854-F38F633C273E}"/>
              </a:ext>
            </a:extLst>
          </p:cNvPr>
          <p:cNvSpPr/>
          <p:nvPr/>
        </p:nvSpPr>
        <p:spPr>
          <a:xfrm>
            <a:off x="152399" y="212180"/>
            <a:ext cx="4078361" cy="461665"/>
          </a:xfrm>
          <a:prstGeom prst="rect">
            <a:avLst/>
          </a:prstGeom>
        </p:spPr>
        <p:txBody>
          <a:bodyPr wrap="none">
            <a:spAutoFit/>
          </a:bodyPr>
          <a:lstStyle/>
          <a:p>
            <a:r>
              <a:rPr lang="en-GB" sz="2400" b="1" kern="1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INTRODUCTION CONT…</a:t>
            </a:r>
            <a:endParaRPr lang="en-US" sz="2400" dirty="0"/>
          </a:p>
        </p:txBody>
      </p:sp>
      <p:sp>
        <p:nvSpPr>
          <p:cNvPr id="8" name="Rectangle 7">
            <a:extLst>
              <a:ext uri="{FF2B5EF4-FFF2-40B4-BE49-F238E27FC236}">
                <a16:creationId xmlns:a16="http://schemas.microsoft.com/office/drawing/2014/main" id="{229CDA3A-9BD3-4667-B590-11F826B923A0}"/>
              </a:ext>
            </a:extLst>
          </p:cNvPr>
          <p:cNvSpPr/>
          <p:nvPr/>
        </p:nvSpPr>
        <p:spPr>
          <a:xfrm>
            <a:off x="255104" y="5737820"/>
            <a:ext cx="11259379" cy="1069395"/>
          </a:xfrm>
          <a:prstGeom prst="rect">
            <a:avLst/>
          </a:prstGeom>
        </p:spPr>
        <p:txBody>
          <a:bodyPr wrap="square">
            <a:spAutoFit/>
          </a:bodyPr>
          <a:lstStyle/>
          <a:p>
            <a:pPr algn="just">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Renewable and sustainable energy</a:t>
            </a:r>
            <a:r>
              <a:rPr lang="en-US" dirty="0">
                <a:latin typeface="Times New Roman" panose="02020603050405020304" pitchFamily="18" charset="0"/>
                <a:ea typeface="Calibri" panose="020F0502020204030204" pitchFamily="34" charset="0"/>
                <a:cs typeface="Times New Roman" panose="02020603050405020304" pitchFamily="18" charset="0"/>
              </a:rPr>
              <a:t>: Energy sources that has less environmental effect, cheap and abundantly.</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Local content:</a:t>
            </a:r>
            <a:r>
              <a:rPr lang="en-US" dirty="0">
                <a:latin typeface="Times New Roman" panose="02020603050405020304" pitchFamily="18" charset="0"/>
                <a:ea typeface="Calibri" panose="020F0502020204030204" pitchFamily="34" charset="0"/>
                <a:cs typeface="Times New Roman" panose="02020603050405020304" pitchFamily="18" charset="0"/>
              </a:rPr>
              <a:t> waste poultry biomass, utilized to reduced environmental problems via producing hydrogen fuel and electricity.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45087C33-E591-44B2-80CC-1C750B55575C}"/>
              </a:ext>
            </a:extLst>
          </p:cNvPr>
          <p:cNvSpPr/>
          <p:nvPr/>
        </p:nvSpPr>
        <p:spPr>
          <a:xfrm>
            <a:off x="255104" y="5435167"/>
            <a:ext cx="8534400" cy="369332"/>
          </a:xfrm>
          <a:prstGeom prst="rect">
            <a:avLst/>
          </a:prstGeom>
        </p:spPr>
        <p:txBody>
          <a:bodyPr wrap="square">
            <a:spAutoFit/>
          </a:bodyPr>
          <a:lstStyle/>
          <a:p>
            <a:pPr lvl="0"/>
            <a:r>
              <a:rPr lang="en-US" b="1" i="1" dirty="0">
                <a:solidFill>
                  <a:prstClr val="black"/>
                </a:solidFill>
                <a:latin typeface="Times New Roman" panose="02020603050405020304" pitchFamily="18" charset="0"/>
                <a:cs typeface="Times New Roman" panose="02020603050405020304" pitchFamily="18" charset="0"/>
              </a:rPr>
              <a:t>Figure 2: </a:t>
            </a:r>
            <a:r>
              <a:rPr lang="en-US" i="1" dirty="0">
                <a:solidFill>
                  <a:prstClr val="black"/>
                </a:solidFill>
                <a:latin typeface="Times New Roman" panose="02020603050405020304" pitchFamily="18" charset="0"/>
                <a:cs typeface="Times New Roman" panose="02020603050405020304" pitchFamily="18" charset="0"/>
              </a:rPr>
              <a:t>Poultry Litter (Source: Singh et al. 2022).</a:t>
            </a:r>
          </a:p>
        </p:txBody>
      </p:sp>
      <p:pic>
        <p:nvPicPr>
          <p:cNvPr id="7" name="Picture 6">
            <a:extLst>
              <a:ext uri="{FF2B5EF4-FFF2-40B4-BE49-F238E27FC236}">
                <a16:creationId xmlns:a16="http://schemas.microsoft.com/office/drawing/2014/main" id="{A692940A-CB02-4054-A019-8FEA192D81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679589"/>
            <a:ext cx="5128590" cy="4657260"/>
          </a:xfrm>
          <a:prstGeom prst="rect">
            <a:avLst/>
          </a:prstGeom>
        </p:spPr>
      </p:pic>
      <p:pic>
        <p:nvPicPr>
          <p:cNvPr id="11" name="Picture 10">
            <a:extLst>
              <a:ext uri="{FF2B5EF4-FFF2-40B4-BE49-F238E27FC236}">
                <a16:creationId xmlns:a16="http://schemas.microsoft.com/office/drawing/2014/main" id="{C9C13121-12C2-4EAA-A9F0-CA0F34F704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0086" y="673845"/>
            <a:ext cx="5565913" cy="4657260"/>
          </a:xfrm>
          <a:prstGeom prst="rect">
            <a:avLst/>
          </a:prstGeom>
        </p:spPr>
      </p:pic>
    </p:spTree>
    <p:extLst>
      <p:ext uri="{BB962C8B-B14F-4D97-AF65-F5344CB8AC3E}">
        <p14:creationId xmlns:p14="http://schemas.microsoft.com/office/powerpoint/2010/main" val="50929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4</a:t>
            </a:r>
            <a:endPar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53560E9B-BFC1-43E5-B854-F38F633C273E}"/>
              </a:ext>
            </a:extLst>
          </p:cNvPr>
          <p:cNvSpPr/>
          <p:nvPr/>
        </p:nvSpPr>
        <p:spPr>
          <a:xfrm>
            <a:off x="404700" y="367043"/>
            <a:ext cx="4867294" cy="461665"/>
          </a:xfrm>
          <a:prstGeom prst="rect">
            <a:avLst/>
          </a:prstGeom>
        </p:spPr>
        <p:txBody>
          <a:bodyPr wrap="none">
            <a:spAutoFit/>
          </a:bodyPr>
          <a:lstStyle/>
          <a:p>
            <a:r>
              <a:rPr lang="en-GB" sz="2400" b="1" dirty="0">
                <a:latin typeface="Times New Roman" panose="02020603050405020304" pitchFamily="18" charset="0"/>
                <a:ea typeface="Tahoma" panose="020B0604030504040204" pitchFamily="34" charset="0"/>
                <a:cs typeface="Times New Roman" panose="02020603050405020304" pitchFamily="18" charset="0"/>
              </a:rPr>
              <a:t>2.0 MATERIALS AND METHODS</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A0FD192F-053F-4A30-84B9-D3B48A4B57EE}"/>
              </a:ext>
            </a:extLst>
          </p:cNvPr>
          <p:cNvSpPr/>
          <p:nvPr/>
        </p:nvSpPr>
        <p:spPr>
          <a:xfrm>
            <a:off x="404700" y="1033671"/>
            <a:ext cx="10949100" cy="498663"/>
          </a:xfrm>
          <a:prstGeom prst="rect">
            <a:avLst/>
          </a:prstGeom>
        </p:spPr>
        <p:txBody>
          <a:bodyPr wrap="square">
            <a:spAutoFit/>
          </a:bodyPr>
          <a:lstStyle/>
          <a:p>
            <a:pPr algn="just">
              <a:lnSpc>
                <a:spcPct val="150000"/>
              </a:lnSpc>
            </a:pPr>
            <a:r>
              <a:rPr lang="en-GB"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2.1 Materials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9A4817C3-7B70-4A29-A049-160AC8E32393}"/>
              </a:ext>
            </a:extLst>
          </p:cNvPr>
          <p:cNvSpPr/>
          <p:nvPr/>
        </p:nvSpPr>
        <p:spPr>
          <a:xfrm>
            <a:off x="557101" y="4591224"/>
            <a:ext cx="11482500" cy="2539157"/>
          </a:xfrm>
          <a:prstGeom prst="rect">
            <a:avLst/>
          </a:prstGeom>
        </p:spPr>
        <p:txBody>
          <a:bodyPr wrap="square">
            <a:spAutoFit/>
          </a:bodyPr>
          <a:lstStyle/>
          <a:p>
            <a:pPr algn="just">
              <a:lnSpc>
                <a:spcPct val="150000"/>
              </a:lnSpc>
            </a:pPr>
            <a:r>
              <a:rPr lang="en-GB" sz="2000" b="1" dirty="0">
                <a:solidFill>
                  <a:srgbClr val="000000"/>
                </a:solidFill>
                <a:latin typeface="Times New Roman" panose="02020603050405020304" pitchFamily="18" charset="0"/>
                <a:ea typeface="Tahoma" panose="020B0604030504040204" pitchFamily="34" charset="0"/>
                <a:cs typeface="Times New Roman" panose="02020603050405020304" pitchFamily="18" charset="0"/>
              </a:rPr>
              <a:t>2.2 Methods</a:t>
            </a:r>
          </a:p>
          <a:p>
            <a:pPr algn="just">
              <a:lnSpc>
                <a:spcPct val="150000"/>
              </a:lnSpc>
            </a:pPr>
            <a:r>
              <a:rPr lang="en-GB" dirty="0"/>
              <a:t>Modelling and simulation is an integrated tool used by process engineers to design and gain insight into an existing or expected system. Aspen plus version 11.0 was used to model and simulate the abundant poultry litter biomass via drying, decomposition and steam gasification to produce hydrogen fuel and electricity.</a:t>
            </a:r>
            <a:endParaRPr lang="en-US" dirty="0"/>
          </a:p>
          <a:p>
            <a:pPr algn="just">
              <a:lnSpc>
                <a:spcPct val="150000"/>
              </a:lnSpc>
            </a:pPr>
            <a:endParaRPr lang="en-GB" sz="2000" b="1" dirty="0">
              <a:solidFill>
                <a:srgbClr val="000000"/>
              </a:solidFill>
              <a:latin typeface="Times New Roman" panose="02020603050405020304" pitchFamily="18" charset="0"/>
              <a:ea typeface="Tahoma" panose="020B0604030504040204" pitchFamily="34" charset="0"/>
              <a:cs typeface="Times New Roman" panose="02020603050405020304" pitchFamily="18" charset="0"/>
            </a:endParaRPr>
          </a:p>
          <a:p>
            <a:endParaRPr lang="en-US" dirty="0"/>
          </a:p>
        </p:txBody>
      </p:sp>
      <p:graphicFrame>
        <p:nvGraphicFramePr>
          <p:cNvPr id="7" name="Table 6">
            <a:extLst>
              <a:ext uri="{FF2B5EF4-FFF2-40B4-BE49-F238E27FC236}">
                <a16:creationId xmlns:a16="http://schemas.microsoft.com/office/drawing/2014/main" id="{59142C8E-9BC5-4252-A55E-034CBD5D5186}"/>
              </a:ext>
            </a:extLst>
          </p:cNvPr>
          <p:cNvGraphicFramePr>
            <a:graphicFrameLocks noGrp="1"/>
          </p:cNvGraphicFramePr>
          <p:nvPr>
            <p:extLst>
              <p:ext uri="{D42A27DB-BD31-4B8C-83A1-F6EECF244321}">
                <p14:modId xmlns:p14="http://schemas.microsoft.com/office/powerpoint/2010/main" val="1219574165"/>
              </p:ext>
            </p:extLst>
          </p:nvPr>
        </p:nvGraphicFramePr>
        <p:xfrm>
          <a:off x="557101" y="2008156"/>
          <a:ext cx="10454586" cy="2497328"/>
        </p:xfrm>
        <a:graphic>
          <a:graphicData uri="http://schemas.openxmlformats.org/drawingml/2006/table">
            <a:tbl>
              <a:tblPr firstRow="1" firstCol="1" bandRow="1">
                <a:tableStyleId>{5C22544A-7EE6-4342-B048-85BDC9FD1C3A}</a:tableStyleId>
              </a:tblPr>
              <a:tblGrid>
                <a:gridCol w="5227293">
                  <a:extLst>
                    <a:ext uri="{9D8B030D-6E8A-4147-A177-3AD203B41FA5}">
                      <a16:colId xmlns:a16="http://schemas.microsoft.com/office/drawing/2014/main" val="2485748528"/>
                    </a:ext>
                  </a:extLst>
                </a:gridCol>
                <a:gridCol w="5227293">
                  <a:extLst>
                    <a:ext uri="{9D8B030D-6E8A-4147-A177-3AD203B41FA5}">
                      <a16:colId xmlns:a16="http://schemas.microsoft.com/office/drawing/2014/main" val="2608704979"/>
                    </a:ext>
                  </a:extLst>
                </a:gridCol>
              </a:tblGrid>
              <a:tr h="208365">
                <a:tc>
                  <a:txBody>
                    <a:bodyPr/>
                    <a:lstStyle/>
                    <a:p>
                      <a:pPr marL="0" marR="0" algn="just">
                        <a:lnSpc>
                          <a:spcPct val="150000"/>
                        </a:lnSpc>
                        <a:spcBef>
                          <a:spcPts val="0"/>
                        </a:spcBef>
                        <a:spcAft>
                          <a:spcPts val="1000"/>
                        </a:spcAft>
                      </a:pPr>
                      <a:r>
                        <a:rPr lang="en-GB" sz="1800" dirty="0">
                          <a:effectLst/>
                          <a:latin typeface="Times New Roman" panose="02020603050405020304" pitchFamily="18" charset="0"/>
                          <a:cs typeface="Times New Roman" panose="02020603050405020304" pitchFamily="18" charset="0"/>
                        </a:rPr>
                        <a:t>Materials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GB" sz="1800">
                          <a:effectLst/>
                          <a:latin typeface="Times New Roman" panose="02020603050405020304" pitchFamily="18" charset="0"/>
                          <a:cs typeface="Times New Roman" panose="02020603050405020304" pitchFamily="18" charset="0"/>
                        </a:rPr>
                        <a:t>Uses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7952202"/>
                  </a:ext>
                </a:extLst>
              </a:tr>
              <a:tr h="1284039">
                <a:tc>
                  <a:txBody>
                    <a:bodyPr/>
                    <a:lstStyle/>
                    <a:p>
                      <a:pPr marL="342900" marR="0" lvl="0" indent="-342900" algn="just">
                        <a:lnSpc>
                          <a:spcPct val="150000"/>
                        </a:lnSpc>
                        <a:spcBef>
                          <a:spcPts val="0"/>
                        </a:spcBef>
                        <a:spcAft>
                          <a:spcPts val="0"/>
                        </a:spcAft>
                        <a:buFont typeface="+mj-lt"/>
                        <a:buAutoNum type="arabicPeriod"/>
                      </a:pPr>
                      <a:r>
                        <a:rPr lang="en-GB" sz="1800" dirty="0">
                          <a:effectLst/>
                          <a:latin typeface="Times New Roman" panose="02020603050405020304" pitchFamily="18" charset="0"/>
                          <a:cs typeface="Times New Roman" panose="02020603050405020304" pitchFamily="18" charset="0"/>
                        </a:rPr>
                        <a:t>Aspen plus version 11.0</a:t>
                      </a:r>
                      <a:endParaRPr lang="en-US" sz="18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GB"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GB" sz="1800" dirty="0">
                          <a:effectLst/>
                          <a:latin typeface="Times New Roman" panose="02020603050405020304" pitchFamily="18" charset="0"/>
                          <a:cs typeface="Times New Roman" panose="02020603050405020304" pitchFamily="18" charset="0"/>
                        </a:rPr>
                        <a:t>Data sheet of poultry litter</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GB" sz="1800" dirty="0">
                          <a:effectLst/>
                          <a:latin typeface="Times New Roman" panose="02020603050405020304" pitchFamily="18" charset="0"/>
                          <a:cs typeface="Times New Roman" panose="02020603050405020304" pitchFamily="18" charset="0"/>
                        </a:rPr>
                        <a:t>Aspen plus is a chemical engineering simulator used for the modelling and simulation of the design process</a:t>
                      </a:r>
                      <a:endParaRPr lang="en-US" sz="1800" dirty="0">
                        <a:effectLst/>
                        <a:latin typeface="Times New Roman" panose="02020603050405020304" pitchFamily="18" charset="0"/>
                        <a:cs typeface="Times New Roman" panose="02020603050405020304" pitchFamily="18" charset="0"/>
                      </a:endParaRPr>
                    </a:p>
                    <a:p>
                      <a:pPr marL="0" marR="0" algn="just">
                        <a:lnSpc>
                          <a:spcPct val="150000"/>
                        </a:lnSpc>
                        <a:spcBef>
                          <a:spcPts val="0"/>
                        </a:spcBef>
                        <a:spcAft>
                          <a:spcPts val="1000"/>
                        </a:spcAft>
                      </a:pPr>
                      <a:r>
                        <a:rPr lang="en-GB" sz="1800" dirty="0">
                          <a:effectLst/>
                          <a:latin typeface="Times New Roman" panose="02020603050405020304" pitchFamily="18" charset="0"/>
                          <a:cs typeface="Times New Roman" panose="02020603050405020304" pitchFamily="18" charset="0"/>
                        </a:rPr>
                        <a:t>This consist of the feed specifications,3 ultimate, proximate and composition analysis of poultry litter from online literature review</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9193714"/>
                  </a:ext>
                </a:extLst>
              </a:tr>
            </a:tbl>
          </a:graphicData>
        </a:graphic>
      </p:graphicFrame>
      <p:sp>
        <p:nvSpPr>
          <p:cNvPr id="8" name="Rectangle 7">
            <a:extLst>
              <a:ext uri="{FF2B5EF4-FFF2-40B4-BE49-F238E27FC236}">
                <a16:creationId xmlns:a16="http://schemas.microsoft.com/office/drawing/2014/main" id="{38EFCE68-B9FC-4727-B802-339BFB7AF2BD}"/>
              </a:ext>
            </a:extLst>
          </p:cNvPr>
          <p:cNvSpPr/>
          <p:nvPr/>
        </p:nvSpPr>
        <p:spPr>
          <a:xfrm>
            <a:off x="557101" y="1617472"/>
            <a:ext cx="5512215" cy="390684"/>
          </a:xfrm>
          <a:prstGeom prst="rect">
            <a:avLst/>
          </a:prstGeom>
        </p:spPr>
        <p:txBody>
          <a:bodyPr wrap="none">
            <a:spAutoFit/>
          </a:bodyPr>
          <a:lstStyle/>
          <a:p>
            <a:pPr>
              <a:lnSpc>
                <a:spcPct val="115000"/>
              </a:lnSpc>
              <a:spcAft>
                <a:spcPts val="10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1</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Materials and Their Uses in This Research Work</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98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5</a:t>
            </a:r>
          </a:p>
        </p:txBody>
      </p:sp>
      <p:sp>
        <p:nvSpPr>
          <p:cNvPr id="8" name="Rectangle 7">
            <a:extLst>
              <a:ext uri="{FF2B5EF4-FFF2-40B4-BE49-F238E27FC236}">
                <a16:creationId xmlns:a16="http://schemas.microsoft.com/office/drawing/2014/main" id="{1E8A89A6-0869-4531-AFE2-B420522DA5FE}"/>
              </a:ext>
            </a:extLst>
          </p:cNvPr>
          <p:cNvSpPr/>
          <p:nvPr/>
        </p:nvSpPr>
        <p:spPr>
          <a:xfrm>
            <a:off x="515181" y="6121624"/>
            <a:ext cx="10838617" cy="646331"/>
          </a:xfrm>
          <a:prstGeom prst="rect">
            <a:avLst/>
          </a:prstGeom>
        </p:spPr>
        <p:txBody>
          <a:bodyPr wrap="square">
            <a:spAutoFit/>
          </a:bodyPr>
          <a:lstStyle/>
          <a:p>
            <a:pPr algn="just">
              <a:spcAft>
                <a:spcPts val="1000"/>
              </a:spcAft>
            </a:pP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Figure 3: </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Aspen Plus Design Process Flow Diagram for The Production of Hydrogen and Electricity Using Poultry Litter Biomass</a:t>
            </a:r>
            <a:endParaRPr lang="en-US" sz="12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B05A7D6-A84A-433C-A63E-25FB0254958D}"/>
              </a:ext>
            </a:extLst>
          </p:cNvPr>
          <p:cNvPicPr/>
          <p:nvPr/>
        </p:nvPicPr>
        <p:blipFill rotWithShape="1">
          <a:blip r:embed="rId3"/>
          <a:srcRect l="4138" t="11269" r="3555" b="22939"/>
          <a:stretch/>
        </p:blipFill>
        <p:spPr bwMode="auto">
          <a:xfrm>
            <a:off x="515181" y="1289071"/>
            <a:ext cx="10838617" cy="4693846"/>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7569B25C-B5C1-474A-B984-478501108054}"/>
              </a:ext>
            </a:extLst>
          </p:cNvPr>
          <p:cNvSpPr/>
          <p:nvPr/>
        </p:nvSpPr>
        <p:spPr>
          <a:xfrm>
            <a:off x="39783" y="0"/>
            <a:ext cx="11314015" cy="1289071"/>
          </a:xfrm>
          <a:prstGeom prst="rect">
            <a:avLst/>
          </a:prstGeom>
        </p:spPr>
        <p:txBody>
          <a:bodyPr wrap="square">
            <a:spAutoFit/>
          </a:bodyPr>
          <a:lstStyle/>
          <a:p>
            <a:pPr algn="just">
              <a:lnSpc>
                <a:spcPct val="150000"/>
              </a:lnSpc>
            </a:pPr>
            <a:r>
              <a:rPr lang="en-GB" b="1" dirty="0">
                <a:latin typeface="Times New Roman" panose="02020603050405020304" pitchFamily="18" charset="0"/>
                <a:ea typeface="Tahoma" panose="020B0604030504040204" pitchFamily="34" charset="0"/>
                <a:cs typeface="Times New Roman" panose="02020603050405020304" pitchFamily="18" charset="0"/>
              </a:rPr>
              <a:t>2.2.1 Process description</a:t>
            </a:r>
            <a:endParaRPr lang="en-US" dirty="0">
              <a:latin typeface="Times New Roman" panose="02020603050405020304" pitchFamily="18" charset="0"/>
              <a:ea typeface="Tahoma" panose="020B0604030504040204" pitchFamily="34" charset="0"/>
              <a:cs typeface="Times New Roman" panose="02020603050405020304" pitchFamily="18" charset="0"/>
            </a:endParaRPr>
          </a:p>
          <a:p>
            <a:pPr algn="just">
              <a:lnSpc>
                <a:spcPct val="150000"/>
              </a:lnSpc>
            </a:pPr>
            <a:r>
              <a:rPr lang="en-GB" dirty="0">
                <a:latin typeface="Times New Roman" panose="02020603050405020304" pitchFamily="18" charset="0"/>
                <a:ea typeface="Tahoma" panose="020B0604030504040204" pitchFamily="34" charset="0"/>
                <a:cs typeface="Times New Roman" panose="02020603050405020304" pitchFamily="18" charset="0"/>
              </a:rPr>
              <a:t>The process consists of four sections, the dryer, decomposition, steam thermal gasification/electric generation, and hydrogen production as illustrated in figure 3.</a:t>
            </a: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04969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6</a:t>
            </a:r>
            <a:endPar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B3B7D4FC-FF48-46A2-8432-59FC311AE27D}"/>
              </a:ext>
            </a:extLst>
          </p:cNvPr>
          <p:cNvSpPr>
            <a:spLocks noChangeArrowheads="1"/>
          </p:cNvSpPr>
          <p:nvPr/>
        </p:nvSpPr>
        <p:spPr bwMode="auto">
          <a:xfrm>
            <a:off x="173593" y="6488668"/>
            <a:ext cx="88103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b="1" i="1" dirty="0">
                <a:latin typeface="Times New Roman" panose="02020603050405020304" pitchFamily="18" charset="0"/>
                <a:cs typeface="Times New Roman" panose="02020603050405020304" pitchFamily="18" charset="0"/>
              </a:rPr>
              <a:t>Figure 4: </a:t>
            </a:r>
            <a:r>
              <a:rPr lang="en-US" i="1" dirty="0">
                <a:latin typeface="Times New Roman" panose="02020603050405020304" pitchFamily="18" charset="0"/>
                <a:cs typeface="Times New Roman" panose="02020603050405020304" pitchFamily="18" charset="0"/>
              </a:rPr>
              <a:t>Basic Modelling and Simulation Steps (Source: Inuwa et al. 2023).</a:t>
            </a:r>
          </a:p>
        </p:txBody>
      </p:sp>
      <p:sp>
        <p:nvSpPr>
          <p:cNvPr id="6" name="Rectangle 5">
            <a:extLst>
              <a:ext uri="{FF2B5EF4-FFF2-40B4-BE49-F238E27FC236}">
                <a16:creationId xmlns:a16="http://schemas.microsoft.com/office/drawing/2014/main" id="{1FFC274E-3BC6-4B39-8E09-8D3CE7582722}"/>
              </a:ext>
            </a:extLst>
          </p:cNvPr>
          <p:cNvSpPr/>
          <p:nvPr/>
        </p:nvSpPr>
        <p:spPr>
          <a:xfrm>
            <a:off x="282774" y="208914"/>
            <a:ext cx="3268844" cy="369332"/>
          </a:xfrm>
          <a:prstGeom prst="rect">
            <a:avLst/>
          </a:prstGeom>
        </p:spPr>
        <p:txBody>
          <a:bodyPr wrap="none">
            <a:spAutoFit/>
          </a:bodyPr>
          <a:lstStyle/>
          <a:p>
            <a:r>
              <a:rPr lang="en-GB" b="1" dirty="0">
                <a:latin typeface="Times New Roman" panose="02020603050405020304" pitchFamily="18" charset="0"/>
                <a:ea typeface="Times New Roman" panose="02020603050405020304" pitchFamily="18" charset="0"/>
              </a:rPr>
              <a:t>2.2.2 Modelling and Simulation</a:t>
            </a:r>
            <a:endParaRPr lang="en-US" dirty="0"/>
          </a:p>
        </p:txBody>
      </p:sp>
      <p:sp>
        <p:nvSpPr>
          <p:cNvPr id="7" name="Rectangle 33">
            <a:extLst>
              <a:ext uri="{FF2B5EF4-FFF2-40B4-BE49-F238E27FC236}">
                <a16:creationId xmlns:a16="http://schemas.microsoft.com/office/drawing/2014/main" id="{B28F84F6-71A8-4C87-A662-194CB38732BB}"/>
              </a:ext>
            </a:extLst>
          </p:cNvPr>
          <p:cNvSpPr>
            <a:spLocks noChangeArrowheads="1"/>
          </p:cNvSpPr>
          <p:nvPr/>
        </p:nvSpPr>
        <p:spPr bwMode="auto">
          <a:xfrm>
            <a:off x="2491409" y="1272208"/>
            <a:ext cx="1361379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8EDF4CC0-A88B-49E2-941D-5F55A63F60F1}"/>
              </a:ext>
            </a:extLst>
          </p:cNvPr>
          <p:cNvGraphicFramePr>
            <a:graphicFrameLocks noChangeAspect="1"/>
          </p:cNvGraphicFramePr>
          <p:nvPr>
            <p:extLst>
              <p:ext uri="{D42A27DB-BD31-4B8C-83A1-F6EECF244321}">
                <p14:modId xmlns:p14="http://schemas.microsoft.com/office/powerpoint/2010/main" val="3432356877"/>
              </p:ext>
            </p:extLst>
          </p:nvPr>
        </p:nvGraphicFramePr>
        <p:xfrm>
          <a:off x="2491409" y="496036"/>
          <a:ext cx="7420162" cy="5860314"/>
        </p:xfrm>
        <a:graphic>
          <a:graphicData uri="http://schemas.openxmlformats.org/presentationml/2006/ole">
            <mc:AlternateContent xmlns:mc="http://schemas.openxmlformats.org/markup-compatibility/2006">
              <mc:Choice xmlns:v="urn:schemas-microsoft-com:vml" Requires="v">
                <p:oleObj spid="_x0000_s1067" name="Visio" r:id="rId4" imgW="6439006" imgH="6667390" progId="Visio.Drawing.15">
                  <p:embed/>
                </p:oleObj>
              </mc:Choice>
              <mc:Fallback>
                <p:oleObj name="Visio" r:id="rId4" imgW="6439006" imgH="6667390" progId="Visio.Drawing.15">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1409" y="496036"/>
                        <a:ext cx="7420162" cy="5860314"/>
                      </a:xfrm>
                      <a:prstGeom prst="rect">
                        <a:avLst/>
                      </a:prstGeom>
                      <a:noFill/>
                    </p:spPr>
                  </p:pic>
                </p:oleObj>
              </mc:Fallback>
            </mc:AlternateContent>
          </a:graphicData>
        </a:graphic>
      </p:graphicFrame>
    </p:spTree>
    <p:extLst>
      <p:ext uri="{BB962C8B-B14F-4D97-AF65-F5344CB8AC3E}">
        <p14:creationId xmlns:p14="http://schemas.microsoft.com/office/powerpoint/2010/main" val="421027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7</a:t>
            </a:r>
          </a:p>
        </p:txBody>
      </p:sp>
      <p:graphicFrame>
        <p:nvGraphicFramePr>
          <p:cNvPr id="3" name="Table 2">
            <a:extLst>
              <a:ext uri="{FF2B5EF4-FFF2-40B4-BE49-F238E27FC236}">
                <a16:creationId xmlns:a16="http://schemas.microsoft.com/office/drawing/2014/main" id="{2E844CAE-1D05-4B05-9384-E73DE69AE056}"/>
              </a:ext>
            </a:extLst>
          </p:cNvPr>
          <p:cNvGraphicFramePr>
            <a:graphicFrameLocks noGrp="1"/>
          </p:cNvGraphicFramePr>
          <p:nvPr>
            <p:extLst>
              <p:ext uri="{D42A27DB-BD31-4B8C-83A1-F6EECF244321}">
                <p14:modId xmlns:p14="http://schemas.microsoft.com/office/powerpoint/2010/main" val="4136338836"/>
              </p:ext>
            </p:extLst>
          </p:nvPr>
        </p:nvGraphicFramePr>
        <p:xfrm>
          <a:off x="605050" y="1013612"/>
          <a:ext cx="10099344" cy="3001898"/>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val="3651220617"/>
                    </a:ext>
                  </a:extLst>
                </a:gridCol>
                <a:gridCol w="5049672">
                  <a:extLst>
                    <a:ext uri="{9D8B030D-6E8A-4147-A177-3AD203B41FA5}">
                      <a16:colId xmlns:a16="http://schemas.microsoft.com/office/drawing/2014/main" val="2320245909"/>
                    </a:ext>
                  </a:extLst>
                </a:gridCol>
              </a:tblGrid>
              <a:tr h="261556">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Ultimate analysis (wt.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Poultry litter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1775942"/>
                  </a:ext>
                </a:extLst>
              </a:tr>
              <a:tr h="973403">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Carbon</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Hydrogen</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Nitrogen</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Oxygen</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Sulphur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43.98</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5.16</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4.63</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31.98</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0.75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8438055"/>
                  </a:ext>
                </a:extLst>
              </a:tr>
              <a:tr h="261556">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Proximate analysis (wt.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89064"/>
                  </a:ext>
                </a:extLst>
              </a:tr>
              <a:tr h="776412">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Volatile matter</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Fixed carbon</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Moisture content</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Ash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63.6</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15.3</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7.6</a:t>
                      </a:r>
                    </a:p>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13.5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047474"/>
                  </a:ext>
                </a:extLst>
              </a:tr>
            </a:tbl>
          </a:graphicData>
        </a:graphic>
      </p:graphicFrame>
      <p:sp>
        <p:nvSpPr>
          <p:cNvPr id="6" name="Rectangle 5">
            <a:extLst>
              <a:ext uri="{FF2B5EF4-FFF2-40B4-BE49-F238E27FC236}">
                <a16:creationId xmlns:a16="http://schemas.microsoft.com/office/drawing/2014/main" id="{09FE4FF6-5637-4A1F-8567-40090D6EF7A8}"/>
              </a:ext>
            </a:extLst>
          </p:cNvPr>
          <p:cNvSpPr/>
          <p:nvPr/>
        </p:nvSpPr>
        <p:spPr>
          <a:xfrm>
            <a:off x="605050" y="551709"/>
            <a:ext cx="8921086" cy="369332"/>
          </a:xfrm>
          <a:prstGeom prst="rect">
            <a:avLst/>
          </a:prstGeom>
        </p:spPr>
        <p:txBody>
          <a:bodyPr wrap="square">
            <a:spAutoFit/>
          </a:bodyPr>
          <a:lstStyle/>
          <a:p>
            <a:pPr lvl="0" eaLnBrk="0" fontAlgn="base" hangingPunct="0">
              <a:spcBef>
                <a:spcPct val="0"/>
              </a:spcBef>
              <a:spcAft>
                <a:spcPct val="0"/>
              </a:spcAft>
            </a:pPr>
            <a:r>
              <a:rPr lang="en-US" alt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2: </a:t>
            </a:r>
            <a:r>
              <a:rPr lang="en-GB" alt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Ultimate and Proximate Analysis Results of Waste Poultry Litter (Singh et al., 2022)</a:t>
            </a:r>
            <a:endParaRPr lang="en-US" altLang="en-US" dirty="0"/>
          </a:p>
        </p:txBody>
      </p:sp>
      <p:graphicFrame>
        <p:nvGraphicFramePr>
          <p:cNvPr id="7" name="Table 6">
            <a:extLst>
              <a:ext uri="{FF2B5EF4-FFF2-40B4-BE49-F238E27FC236}">
                <a16:creationId xmlns:a16="http://schemas.microsoft.com/office/drawing/2014/main" id="{5AFC887D-DD89-4073-A53C-AC2D5967A152}"/>
              </a:ext>
            </a:extLst>
          </p:cNvPr>
          <p:cNvGraphicFramePr>
            <a:graphicFrameLocks noGrp="1"/>
          </p:cNvGraphicFramePr>
          <p:nvPr>
            <p:extLst>
              <p:ext uri="{D42A27DB-BD31-4B8C-83A1-F6EECF244321}">
                <p14:modId xmlns:p14="http://schemas.microsoft.com/office/powerpoint/2010/main" val="4062046919"/>
              </p:ext>
            </p:extLst>
          </p:nvPr>
        </p:nvGraphicFramePr>
        <p:xfrm>
          <a:off x="605050" y="4627436"/>
          <a:ext cx="10099344" cy="1334643"/>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val="3625370269"/>
                    </a:ext>
                  </a:extLst>
                </a:gridCol>
                <a:gridCol w="5049672">
                  <a:extLst>
                    <a:ext uri="{9D8B030D-6E8A-4147-A177-3AD203B41FA5}">
                      <a16:colId xmlns:a16="http://schemas.microsoft.com/office/drawing/2014/main" val="223828862"/>
                    </a:ext>
                  </a:extLst>
                </a:gridCol>
              </a:tblGrid>
              <a:tr h="208994">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Feed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Amount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2433752"/>
                  </a:ext>
                </a:extLst>
              </a:tr>
              <a:tr h="653013">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Biomass (Poultry litter)</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Temperature</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Pressure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1000 kg/h</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25 </a:t>
                      </a:r>
                      <a:r>
                        <a:rPr lang="en-US" sz="1600" baseline="30000">
                          <a:effectLst/>
                          <a:latin typeface="Times New Roman" panose="02020603050405020304" pitchFamily="18" charset="0"/>
                          <a:cs typeface="Times New Roman" panose="02020603050405020304" pitchFamily="18" charset="0"/>
                        </a:rPr>
                        <a:t>0</a:t>
                      </a:r>
                      <a:r>
                        <a:rPr lang="en-US" sz="1600">
                          <a:effectLst/>
                          <a:latin typeface="Times New Roman" panose="02020603050405020304" pitchFamily="18" charset="0"/>
                          <a:cs typeface="Times New Roman" panose="02020603050405020304" pitchFamily="18" charset="0"/>
                        </a:rPr>
                        <a:t>C</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 atm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6513654"/>
                  </a:ext>
                </a:extLst>
              </a:tr>
              <a:tr h="208994">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Steam</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2000 kg/h</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6255909"/>
                  </a:ext>
                </a:extLst>
              </a:tr>
            </a:tbl>
          </a:graphicData>
        </a:graphic>
      </p:graphicFrame>
      <p:sp>
        <p:nvSpPr>
          <p:cNvPr id="8" name="Rectangle 7">
            <a:extLst>
              <a:ext uri="{FF2B5EF4-FFF2-40B4-BE49-F238E27FC236}">
                <a16:creationId xmlns:a16="http://schemas.microsoft.com/office/drawing/2014/main" id="{B789D96B-074E-4715-88F3-64EE5FB4D136}"/>
              </a:ext>
            </a:extLst>
          </p:cNvPr>
          <p:cNvSpPr/>
          <p:nvPr/>
        </p:nvSpPr>
        <p:spPr>
          <a:xfrm>
            <a:off x="605050" y="4258578"/>
            <a:ext cx="3994246" cy="390684"/>
          </a:xfrm>
          <a:prstGeom prst="rect">
            <a:avLst/>
          </a:prstGeom>
        </p:spPr>
        <p:txBody>
          <a:bodyPr wrap="square">
            <a:spAutoFit/>
          </a:bodyPr>
          <a:lstStyle/>
          <a:p>
            <a:pPr>
              <a:lnSpc>
                <a:spcPct val="115000"/>
              </a:lnSpc>
              <a:spcAft>
                <a:spcPts val="10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3: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Feed Entering Specifications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301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dirty="0">
                <a:solidFill>
                  <a:prstClr val="black">
                    <a:lumMod val="95000"/>
                    <a:lumOff val="5000"/>
                  </a:prstClr>
                </a:solidFill>
                <a:latin typeface="Tahoma" panose="020B0604030504040204" pitchFamily="34" charset="0"/>
                <a:ea typeface="Tahoma" panose="020B0604030504040204" pitchFamily="34" charset="0"/>
                <a:cs typeface="Tahoma" panose="020B0604030504040204" pitchFamily="34" charset="0"/>
              </a:rPr>
              <a:t>8</a:t>
            </a:r>
            <a:endPar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endParaRP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1DDB8B5F-E945-4033-BDF9-175EF9B86FB1}"/>
                  </a:ext>
                </a:extLst>
              </p:cNvPr>
              <p:cNvGraphicFramePr>
                <a:graphicFrameLocks noGrp="1"/>
              </p:cNvGraphicFramePr>
              <p:nvPr>
                <p:extLst>
                  <p:ext uri="{D42A27DB-BD31-4B8C-83A1-F6EECF244321}">
                    <p14:modId xmlns:p14="http://schemas.microsoft.com/office/powerpoint/2010/main" val="486732235"/>
                  </p:ext>
                </p:extLst>
              </p:nvPr>
            </p:nvGraphicFramePr>
            <p:xfrm>
              <a:off x="692287" y="1898332"/>
              <a:ext cx="10164612" cy="3061335"/>
            </p:xfrm>
            <a:graphic>
              <a:graphicData uri="http://schemas.openxmlformats.org/drawingml/2006/table">
                <a:tbl>
                  <a:tblPr firstRow="1" firstCol="1" bandRow="1">
                    <a:tableStyleId>{5C22544A-7EE6-4342-B048-85BDC9FD1C3A}</a:tableStyleId>
                  </a:tblPr>
                  <a:tblGrid>
                    <a:gridCol w="1220840">
                      <a:extLst>
                        <a:ext uri="{9D8B030D-6E8A-4147-A177-3AD203B41FA5}">
                          <a16:colId xmlns:a16="http://schemas.microsoft.com/office/drawing/2014/main" val="2532283640"/>
                        </a:ext>
                      </a:extLst>
                    </a:gridCol>
                    <a:gridCol w="2980895">
                      <a:extLst>
                        <a:ext uri="{9D8B030D-6E8A-4147-A177-3AD203B41FA5}">
                          <a16:colId xmlns:a16="http://schemas.microsoft.com/office/drawing/2014/main" val="2227129233"/>
                        </a:ext>
                      </a:extLst>
                    </a:gridCol>
                    <a:gridCol w="3913648">
                      <a:extLst>
                        <a:ext uri="{9D8B030D-6E8A-4147-A177-3AD203B41FA5}">
                          <a16:colId xmlns:a16="http://schemas.microsoft.com/office/drawing/2014/main" val="2943449598"/>
                        </a:ext>
                      </a:extLst>
                    </a:gridCol>
                    <a:gridCol w="2049229">
                      <a:extLst>
                        <a:ext uri="{9D8B030D-6E8A-4147-A177-3AD203B41FA5}">
                          <a16:colId xmlns:a16="http://schemas.microsoft.com/office/drawing/2014/main" val="1402097323"/>
                        </a:ext>
                      </a:extLst>
                    </a:gridCol>
                  </a:tblGrid>
                  <a:tr h="478079">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Reaction no</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Reaction name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Reaction equation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Heat of reaction </a:t>
                          </a:r>
                          <a:r>
                            <a:rPr lang="en-US" sz="1600">
                              <a:effectLst/>
                              <a:latin typeface="Times New Roman" panose="02020603050405020304" pitchFamily="18" charset="0"/>
                              <a:cs typeface="Times New Roman" panose="02020603050405020304" pitchFamily="18" charset="0"/>
                              <a:sym typeface="Symbol" panose="05050102010706020507" pitchFamily="18" charset="2"/>
                            </a:rPr>
                            <a:t></a:t>
                          </a:r>
                          <a:r>
                            <a:rPr lang="en-US" sz="1600">
                              <a:effectLst/>
                              <a:latin typeface="Times New Roman" panose="02020603050405020304" pitchFamily="18" charset="0"/>
                              <a:cs typeface="Times New Roman" panose="02020603050405020304" pitchFamily="18" charset="0"/>
                            </a:rPr>
                            <a:t>H(KJ/mol)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247861"/>
                      </a:ext>
                    </a:extLst>
                  </a:tr>
                  <a:tr h="2244360">
                    <a:tc>
                      <a:txBody>
                        <a:bodyPr/>
                        <a:lstStyle/>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3</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4</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5</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6</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7</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8</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Combustion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Combustion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Bourdouard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Methanation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Methanation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Water gas shift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Water gas shift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H</a:t>
                          </a:r>
                          <a:r>
                            <a:rPr lang="en-US" sz="1600" baseline="-25000">
                              <a:effectLst/>
                              <a:latin typeface="Times New Roman" panose="02020603050405020304" pitchFamily="18" charset="0"/>
                              <a:cs typeface="Times New Roman" panose="02020603050405020304" pitchFamily="18" charset="0"/>
                            </a:rPr>
                            <a:t>2</a:t>
                          </a:r>
                          <a:r>
                            <a:rPr lang="en-US" sz="1600">
                              <a:effectLst/>
                              <a:latin typeface="Times New Roman" panose="02020603050405020304" pitchFamily="18" charset="0"/>
                              <a:cs typeface="Times New Roman" panose="02020603050405020304" pitchFamily="18" charset="0"/>
                            </a:rPr>
                            <a:t>S formation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Steam reforming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m:t>
                                </m:r>
                                <m:r>
                                  <a:rPr lang="en-US" sz="1600">
                                    <a:effectLst/>
                                    <a:latin typeface="Cambria Math" panose="02040503050406030204" pitchFamily="18" charset="0"/>
                                  </a:rPr>
                                  <m:t>+</m:t>
                                </m:r>
                                <m:r>
                                  <a:rPr lang="en-US" sz="1600">
                                    <a:effectLst/>
                                    <a:latin typeface="Cambria Math" panose="02040503050406030204" pitchFamily="18" charset="0"/>
                                  </a:rPr>
                                  <m:t>𝑂</m:t>
                                </m:r>
                                <m:r>
                                  <a:rPr lang="en-US" sz="1600">
                                    <a:effectLst/>
                                    <a:latin typeface="Cambria Math" panose="02040503050406030204" pitchFamily="18" charset="0"/>
                                  </a:rPr>
                                  <m:t>→</m:t>
                                </m:r>
                                <m:r>
                                  <a:rPr lang="en-US" sz="1600">
                                    <a:effectLst/>
                                    <a:latin typeface="Cambria Math" panose="02040503050406030204" pitchFamily="18" charset="0"/>
                                  </a:rPr>
                                  <m:t>𝐶𝑂</m:t>
                                </m:r>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𝑂</m:t>
                                    </m:r>
                                  </m:e>
                                  <m:sub>
                                    <m:r>
                                      <a:rPr lang="en-US" sz="1600">
                                        <a:effectLst/>
                                        <a:latin typeface="Cambria Math" panose="02040503050406030204" pitchFamily="18" charset="0"/>
                                      </a:rPr>
                                      <m:t>2</m:t>
                                    </m:r>
                                  </m:sub>
                                </m:sSub>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𝑂</m:t>
                                    </m:r>
                                  </m:e>
                                  <m:sub>
                                    <m:r>
                                      <a:rPr lang="en-US" sz="1600">
                                        <a:effectLst/>
                                        <a:latin typeface="Cambria Math" panose="02040503050406030204" pitchFamily="18" charset="0"/>
                                      </a:rPr>
                                      <m:t>2</m:t>
                                    </m:r>
                                  </m:sub>
                                </m:sSub>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m:t>
                                </m:r>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𝑂</m:t>
                                    </m:r>
                                  </m:e>
                                  <m:sub>
                                    <m:r>
                                      <a:rPr lang="en-US" sz="1600">
                                        <a:effectLst/>
                                        <a:latin typeface="Cambria Math" panose="02040503050406030204" pitchFamily="18" charset="0"/>
                                      </a:rPr>
                                      <m:t>2</m:t>
                                    </m:r>
                                  </m:sub>
                                </m:sSub>
                                <m:r>
                                  <a:rPr lang="en-US" sz="1600">
                                    <a:effectLst/>
                                    <a:latin typeface="Cambria Math" panose="02040503050406030204" pitchFamily="18" charset="0"/>
                                  </a:rPr>
                                  <m:t>→2</m:t>
                                </m:r>
                                <m:r>
                                  <a:rPr lang="en-US" sz="1600">
                                    <a:effectLst/>
                                    <a:latin typeface="Cambria Math" panose="02040503050406030204" pitchFamily="18" charset="0"/>
                                  </a:rPr>
                                  <m:t>𝐶𝑂</m:t>
                                </m:r>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m:t>
                                </m:r>
                                <m:r>
                                  <a:rPr lang="en-US" sz="1600">
                                    <a:effectLst/>
                                    <a:latin typeface="Cambria Math" panose="02040503050406030204" pitchFamily="18" charset="0"/>
                                  </a:rPr>
                                  <m:t>+2</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4</m:t>
                                    </m:r>
                                  </m:sub>
                                </m:sSub>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2</m:t>
                                </m:r>
                                <m:r>
                                  <a:rPr lang="en-US" sz="1600">
                                    <a:effectLst/>
                                    <a:latin typeface="Cambria Math" panose="02040503050406030204" pitchFamily="18" charset="0"/>
                                  </a:rPr>
                                  <m:t>𝐶</m:t>
                                </m:r>
                                <m:r>
                                  <a:rPr lang="en-US" sz="1600">
                                    <a:effectLst/>
                                    <a:latin typeface="Cambria Math" panose="02040503050406030204" pitchFamily="18" charset="0"/>
                                  </a:rPr>
                                  <m:t>+2</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𝑂</m:t>
                                </m:r>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4</m:t>
                                    </m:r>
                                  </m:sub>
                                </m:sSub>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𝑂</m:t>
                                    </m:r>
                                  </m:e>
                                  <m:sub>
                                    <m:r>
                                      <a:rPr lang="en-US" sz="1600">
                                        <a:effectLst/>
                                        <a:latin typeface="Cambria Math" panose="02040503050406030204" pitchFamily="18" charset="0"/>
                                      </a:rPr>
                                      <m:t>2</m:t>
                                    </m:r>
                                  </m:sub>
                                </m:sSub>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𝑂</m:t>
                                </m:r>
                                <m:r>
                                  <a:rPr lang="en-US" sz="1600">
                                    <a:effectLst/>
                                    <a:latin typeface="Cambria Math" panose="02040503050406030204" pitchFamily="18" charset="0"/>
                                  </a:rPr>
                                  <m:t>→</m:t>
                                </m:r>
                                <m:r>
                                  <a:rPr lang="en-US" sz="1600">
                                    <a:effectLst/>
                                    <a:latin typeface="Cambria Math" panose="02040503050406030204" pitchFamily="18" charset="0"/>
                                  </a:rPr>
                                  <m:t>𝐶𝑂</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a:effectLst/>
                                    <a:latin typeface="Cambria Math" panose="02040503050406030204" pitchFamily="18" charset="0"/>
                                  </a:rPr>
                                  <m:t>𝐶𝑂</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𝑂</m:t>
                                </m:r>
                                <m:r>
                                  <a:rPr lang="en-US" sz="1600">
                                    <a:effectLst/>
                                    <a:latin typeface="Cambria Math" panose="02040503050406030204" pitchFamily="18" charset="0"/>
                                  </a:rPr>
                                  <m:t>→</m:t>
                                </m:r>
                                <m:r>
                                  <a:rPr lang="en-US" sz="1600">
                                    <a:effectLst/>
                                    <a:latin typeface="Cambria Math" panose="02040503050406030204" pitchFamily="18" charset="0"/>
                                  </a:rPr>
                                  <m:t>𝐶</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𝑂</m:t>
                                    </m:r>
                                  </m:e>
                                  <m:sub>
                                    <m:r>
                                      <a:rPr lang="en-US" sz="1600">
                                        <a:effectLst/>
                                        <a:latin typeface="Cambria Math" panose="02040503050406030204" pitchFamily="18" charset="0"/>
                                      </a:rPr>
                                      <m:t>2</m:t>
                                    </m:r>
                                  </m:sub>
                                </m:sSub>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m:t>
                                </m:r>
                                <m:r>
                                  <a:rPr lang="en-US" sz="1600">
                                    <a:effectLst/>
                                    <a:latin typeface="Cambria Math" panose="02040503050406030204" pitchFamily="18" charset="0"/>
                                  </a:rPr>
                                  <m:t>𝑆</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𝑆</m:t>
                                </m:r>
                              </m:oMath>
                            </m:oMathPara>
                          </a14:m>
                          <a:endParaRPr lang="en-US" sz="1600">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𝐶𝐻</m:t>
                                    </m:r>
                                  </m:e>
                                  <m:sub>
                                    <m:r>
                                      <a:rPr lang="en-US" sz="1600">
                                        <a:effectLst/>
                                        <a:latin typeface="Cambria Math" panose="02040503050406030204" pitchFamily="18" charset="0"/>
                                      </a:rPr>
                                      <m:t>4</m:t>
                                    </m:r>
                                  </m:sub>
                                </m:sSub>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𝐻</m:t>
                                    </m:r>
                                  </m:e>
                                  <m:sub>
                                    <m:r>
                                      <a:rPr lang="en-US" sz="1600">
                                        <a:effectLst/>
                                        <a:latin typeface="Cambria Math" panose="02040503050406030204" pitchFamily="18" charset="0"/>
                                      </a:rPr>
                                      <m:t>2</m:t>
                                    </m:r>
                                  </m:sub>
                                </m:sSub>
                                <m:r>
                                  <a:rPr lang="en-US" sz="1600">
                                    <a:effectLst/>
                                    <a:latin typeface="Cambria Math" panose="02040503050406030204" pitchFamily="18" charset="0"/>
                                  </a:rPr>
                                  <m:t>𝑂</m:t>
                                </m:r>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𝐶𝑂</m:t>
                                    </m:r>
                                  </m:e>
                                  <m:sub>
                                    <m:r>
                                      <a:rPr lang="en-US" sz="1600">
                                        <a:effectLst/>
                                        <a:latin typeface="Cambria Math" panose="02040503050406030204" pitchFamily="18" charset="0"/>
                                      </a:rPr>
                                      <m:t>2</m:t>
                                    </m:r>
                                  </m:sub>
                                </m:sSub>
                                <m:r>
                                  <a:rPr lang="en-US" sz="1600">
                                    <a:effectLst/>
                                    <a:latin typeface="Cambria Math" panose="02040503050406030204" pitchFamily="18" charset="0"/>
                                  </a:rPr>
                                  <m:t>+</m:t>
                                </m:r>
                                <m:sSub>
                                  <m:sSubPr>
                                    <m:ctrlPr>
                                      <a:rPr lang="en-US" sz="1600" i="1">
                                        <a:effectLst/>
                                        <a:latin typeface="Cambria Math" panose="02040503050406030204" pitchFamily="18" charset="0"/>
                                      </a:rPr>
                                    </m:ctrlPr>
                                  </m:sSubPr>
                                  <m:e>
                                    <m:r>
                                      <a:rPr lang="en-US" sz="1600">
                                        <a:effectLst/>
                                        <a:latin typeface="Cambria Math" panose="02040503050406030204" pitchFamily="18" charset="0"/>
                                      </a:rPr>
                                      <m:t>3</m:t>
                                    </m:r>
                                    <m:r>
                                      <a:rPr lang="en-US" sz="1600">
                                        <a:effectLst/>
                                        <a:latin typeface="Cambria Math" panose="02040503050406030204" pitchFamily="18" charset="0"/>
                                      </a:rPr>
                                      <m:t>𝐻</m:t>
                                    </m:r>
                                  </m:e>
                                  <m:sub>
                                    <m:r>
                                      <a:rPr lang="en-US" sz="1600">
                                        <a:effectLst/>
                                        <a:latin typeface="Cambria Math" panose="02040503050406030204" pitchFamily="18" charset="0"/>
                                      </a:rPr>
                                      <m:t>2</m:t>
                                    </m:r>
                                  </m:sub>
                                </m:sSub>
                              </m:oMath>
                            </m:oMathPara>
                          </a14:m>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-111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-283</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+172</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-75</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+103</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+131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-170.5</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3609607"/>
                      </a:ext>
                    </a:extLst>
                  </a:tr>
                </a:tbl>
              </a:graphicData>
            </a:graphic>
          </p:graphicFrame>
        </mc:Choice>
        <mc:Fallback xmlns="">
          <p:graphicFrame>
            <p:nvGraphicFramePr>
              <p:cNvPr id="3" name="Table 2">
                <a:extLst>
                  <a:ext uri="{FF2B5EF4-FFF2-40B4-BE49-F238E27FC236}">
                    <a16:creationId xmlns:a16="http://schemas.microsoft.com/office/drawing/2014/main" id="{1DDB8B5F-E945-4033-BDF9-175EF9B86FB1}"/>
                  </a:ext>
                </a:extLst>
              </p:cNvPr>
              <p:cNvGraphicFramePr>
                <a:graphicFrameLocks noGrp="1"/>
              </p:cNvGraphicFramePr>
              <p:nvPr>
                <p:extLst>
                  <p:ext uri="{D42A27DB-BD31-4B8C-83A1-F6EECF244321}">
                    <p14:modId xmlns:p14="http://schemas.microsoft.com/office/powerpoint/2010/main" val="486732235"/>
                  </p:ext>
                </p:extLst>
              </p:nvPr>
            </p:nvGraphicFramePr>
            <p:xfrm>
              <a:off x="692287" y="1898332"/>
              <a:ext cx="10164612" cy="3061335"/>
            </p:xfrm>
            <a:graphic>
              <a:graphicData uri="http://schemas.openxmlformats.org/drawingml/2006/table">
                <a:tbl>
                  <a:tblPr firstRow="1" firstCol="1" bandRow="1">
                    <a:tableStyleId>{5C22544A-7EE6-4342-B048-85BDC9FD1C3A}</a:tableStyleId>
                  </a:tblPr>
                  <a:tblGrid>
                    <a:gridCol w="1220840">
                      <a:extLst>
                        <a:ext uri="{9D8B030D-6E8A-4147-A177-3AD203B41FA5}">
                          <a16:colId xmlns:a16="http://schemas.microsoft.com/office/drawing/2014/main" val="2532283640"/>
                        </a:ext>
                      </a:extLst>
                    </a:gridCol>
                    <a:gridCol w="2980895">
                      <a:extLst>
                        <a:ext uri="{9D8B030D-6E8A-4147-A177-3AD203B41FA5}">
                          <a16:colId xmlns:a16="http://schemas.microsoft.com/office/drawing/2014/main" val="2227129233"/>
                        </a:ext>
                      </a:extLst>
                    </a:gridCol>
                    <a:gridCol w="3913648">
                      <a:extLst>
                        <a:ext uri="{9D8B030D-6E8A-4147-A177-3AD203B41FA5}">
                          <a16:colId xmlns:a16="http://schemas.microsoft.com/office/drawing/2014/main" val="2943449598"/>
                        </a:ext>
                      </a:extLst>
                    </a:gridCol>
                    <a:gridCol w="2049229">
                      <a:extLst>
                        <a:ext uri="{9D8B030D-6E8A-4147-A177-3AD203B41FA5}">
                          <a16:colId xmlns:a16="http://schemas.microsoft.com/office/drawing/2014/main" val="1402097323"/>
                        </a:ext>
                      </a:extLst>
                    </a:gridCol>
                  </a:tblGrid>
                  <a:tr h="537591">
                    <a:tc>
                      <a:txBody>
                        <a:bodyPr/>
                        <a:lstStyle/>
                        <a:p>
                          <a:pPr marL="0" marR="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Reaction no</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Reaction name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Reaction equation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Heat of reaction </a:t>
                          </a:r>
                          <a:r>
                            <a:rPr lang="en-US" sz="1600">
                              <a:effectLst/>
                              <a:latin typeface="Times New Roman" panose="02020603050405020304" pitchFamily="18" charset="0"/>
                              <a:cs typeface="Times New Roman" panose="02020603050405020304" pitchFamily="18" charset="0"/>
                              <a:sym typeface="Symbol" panose="05050102010706020507" pitchFamily="18" charset="2"/>
                            </a:rPr>
                            <a:t></a:t>
                          </a:r>
                          <a:r>
                            <a:rPr lang="en-US" sz="1600">
                              <a:effectLst/>
                              <a:latin typeface="Times New Roman" panose="02020603050405020304" pitchFamily="18" charset="0"/>
                              <a:cs typeface="Times New Roman" panose="02020603050405020304" pitchFamily="18" charset="0"/>
                            </a:rPr>
                            <a:t>H(KJ/mol)</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247861"/>
                      </a:ext>
                    </a:extLst>
                  </a:tr>
                  <a:tr h="2523744">
                    <a:tc>
                      <a:txBody>
                        <a:bodyPr/>
                        <a:lstStyle/>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3</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4</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5</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6</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7</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8</a:t>
                          </a:r>
                        </a:p>
                        <a:p>
                          <a:pPr marL="0" marR="0" algn="just">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9</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Combustion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Combustion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Bourdouard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Methanation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Methanation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Water gas shift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Water gas shift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H</a:t>
                          </a:r>
                          <a:r>
                            <a:rPr lang="en-US" sz="1600" baseline="-25000">
                              <a:effectLst/>
                              <a:latin typeface="Times New Roman" panose="02020603050405020304" pitchFamily="18" charset="0"/>
                              <a:cs typeface="Times New Roman" panose="02020603050405020304" pitchFamily="18" charset="0"/>
                            </a:rPr>
                            <a:t>2</a:t>
                          </a:r>
                          <a:r>
                            <a:rPr lang="en-US" sz="1600">
                              <a:effectLst/>
                              <a:latin typeface="Times New Roman" panose="02020603050405020304" pitchFamily="18" charset="0"/>
                              <a:cs typeface="Times New Roman" panose="02020603050405020304" pitchFamily="18" charset="0"/>
                            </a:rPr>
                            <a:t>S formation reaction</a:t>
                          </a:r>
                        </a:p>
                        <a:p>
                          <a:pPr marL="0" marR="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Steam reforming</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3"/>
                          <a:stretch>
                            <a:fillRect l="-107309" t="-22892" r="-53033" b="-4096"/>
                          </a:stretch>
                        </a:blipFill>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-111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-283</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+172</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-75</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+103</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+131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-41</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-170.5</a:t>
                          </a:r>
                        </a:p>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3609607"/>
                      </a:ext>
                    </a:extLst>
                  </a:tr>
                </a:tbl>
              </a:graphicData>
            </a:graphic>
          </p:graphicFrame>
        </mc:Fallback>
      </mc:AlternateContent>
      <p:sp>
        <p:nvSpPr>
          <p:cNvPr id="5" name="Rectangle 4">
            <a:extLst>
              <a:ext uri="{FF2B5EF4-FFF2-40B4-BE49-F238E27FC236}">
                <a16:creationId xmlns:a16="http://schemas.microsoft.com/office/drawing/2014/main" id="{FF80CE8B-DA7B-4E8A-8E5D-F5001660CB53}"/>
              </a:ext>
            </a:extLst>
          </p:cNvPr>
          <p:cNvSpPr/>
          <p:nvPr/>
        </p:nvSpPr>
        <p:spPr>
          <a:xfrm>
            <a:off x="463784" y="1004649"/>
            <a:ext cx="10621618" cy="390684"/>
          </a:xfrm>
          <a:prstGeom prst="rect">
            <a:avLst/>
          </a:prstGeom>
        </p:spPr>
        <p:txBody>
          <a:bodyPr wrap="square">
            <a:spAutoFit/>
          </a:bodyPr>
          <a:lstStyle/>
          <a:p>
            <a:pPr>
              <a:lnSpc>
                <a:spcPct val="115000"/>
              </a:lnSpc>
              <a:spcAft>
                <a:spcPts val="10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4: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Chemical Reaction Involved in The Poultry Litter Biomass Steam Gasification </a:t>
            </a:r>
            <a:r>
              <a:rPr lang="en-GB" dirty="0">
                <a:latin typeface="Times New Roman" panose="02020603050405020304" pitchFamily="18" charset="0"/>
                <a:ea typeface="Calibri" panose="020F0502020204030204" pitchFamily="34" charset="0"/>
                <a:cs typeface="Times New Roman" panose="02020603050405020304" pitchFamily="18" charset="0"/>
              </a:rPr>
              <a:t>(Hussain et al., 2018).</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22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6414" y="50785"/>
            <a:ext cx="573187" cy="685590"/>
          </a:xfrm>
          <a:prstGeom prst="rect">
            <a:avLst/>
          </a:prstGeom>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ahoma" panose="020B0604030504040204" pitchFamily="34" charset="0"/>
                <a:ea typeface="Tahoma" panose="020B0604030504040204" pitchFamily="34" charset="0"/>
                <a:cs typeface="Tahoma" panose="020B0604030504040204" pitchFamily="34" charset="0"/>
              </a:rPr>
              <a:t>9</a:t>
            </a:r>
          </a:p>
        </p:txBody>
      </p:sp>
      <p:sp>
        <p:nvSpPr>
          <p:cNvPr id="3" name="Rectangle 2">
            <a:extLst>
              <a:ext uri="{FF2B5EF4-FFF2-40B4-BE49-F238E27FC236}">
                <a16:creationId xmlns:a16="http://schemas.microsoft.com/office/drawing/2014/main" id="{3ACC3DA8-D42D-4DF5-AC8B-0305335C0310}"/>
              </a:ext>
            </a:extLst>
          </p:cNvPr>
          <p:cNvSpPr/>
          <p:nvPr/>
        </p:nvSpPr>
        <p:spPr>
          <a:xfrm>
            <a:off x="316009" y="100006"/>
            <a:ext cx="4758034" cy="587148"/>
          </a:xfrm>
          <a:prstGeom prst="rect">
            <a:avLst/>
          </a:prstGeom>
        </p:spPr>
        <p:txBody>
          <a:bodyPr wrap="none">
            <a:spAutoFit/>
          </a:bodyPr>
          <a:lstStyle/>
          <a:p>
            <a:pPr marR="0" lvl="0">
              <a:lnSpc>
                <a:spcPct val="150000"/>
              </a:lnSpc>
              <a:spcBef>
                <a:spcPts val="1200"/>
              </a:spcBef>
              <a:spcAft>
                <a:spcPts val="0"/>
              </a:spcAft>
            </a:pP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3.0 RESULT AND DISCUSSSION</a:t>
            </a:r>
            <a:endPar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9AB1AE0B-F6E4-40D8-B3B8-0B14D0C9C9F9}"/>
              </a:ext>
            </a:extLst>
          </p:cNvPr>
          <p:cNvSpPr/>
          <p:nvPr/>
        </p:nvSpPr>
        <p:spPr>
          <a:xfrm>
            <a:off x="316009" y="579097"/>
            <a:ext cx="11319400" cy="4243726"/>
          </a:xfrm>
          <a:prstGeom prst="rect">
            <a:avLst/>
          </a:prstGeom>
        </p:spPr>
        <p:txBody>
          <a:bodyPr wrap="square">
            <a:spAutoFit/>
          </a:bodyPr>
          <a:lstStyle/>
          <a:p>
            <a:pPr algn="just">
              <a:lnSpc>
                <a:spcPct val="150000"/>
              </a:lnSpc>
              <a:spcAft>
                <a:spcPts val="10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results obtained from the modelling and simulation of the production of hydrogen and electricity using poultry litter as feed stock production process revealed that the developed model was successful and was able to converge when simulated with Non- Random Two Liquid as fluid package. </a:t>
            </a:r>
            <a:r>
              <a:rPr lang="en-GB" dirty="0">
                <a:latin typeface="Times New Roman" panose="02020603050405020304" pitchFamily="18" charset="0"/>
                <a:cs typeface="Times New Roman" panose="02020603050405020304" pitchFamily="18" charset="0"/>
              </a:rPr>
              <a:t>However, the results of a different study by Singh et al. (2022) are consistent with the findings of the current study on gasification temperatures of 850 </a:t>
            </a:r>
            <a:r>
              <a:rPr lang="en-GB" baseline="30000" dirty="0">
                <a:latin typeface="Times New Roman" panose="02020603050405020304" pitchFamily="18" charset="0"/>
                <a:cs typeface="Times New Roman" panose="02020603050405020304" pitchFamily="18" charset="0"/>
              </a:rPr>
              <a:t>o</a:t>
            </a:r>
            <a:r>
              <a:rPr lang="en-GB" dirty="0">
                <a:latin typeface="Times New Roman" panose="02020603050405020304" pitchFamily="18" charset="0"/>
                <a:cs typeface="Times New Roman" panose="02020603050405020304" pitchFamily="18" charset="0"/>
              </a:rPr>
              <a:t>c. According to Mohammadidoust et al. (2022), they found that as the temperature climbed, CO and H2 concentrations rose while CO and CH4 concentrations fell. Additionally, the target products' results revealed in Table 5 that at a gasification temperature of 850 </a:t>
            </a:r>
            <a:r>
              <a:rPr lang="en-GB" baseline="30000" dirty="0">
                <a:latin typeface="Times New Roman" panose="02020603050405020304" pitchFamily="18" charset="0"/>
                <a:cs typeface="Times New Roman" panose="02020603050405020304" pitchFamily="18" charset="0"/>
              </a:rPr>
              <a:t>O</a:t>
            </a:r>
            <a:r>
              <a:rPr lang="en-GB" dirty="0">
                <a:latin typeface="Times New Roman" panose="02020603050405020304" pitchFamily="18" charset="0"/>
                <a:cs typeface="Times New Roman" panose="02020603050405020304" pitchFamily="18" charset="0"/>
              </a:rPr>
              <a:t>C, 1000 kg/h of poultry litter (biomass) and 2500 kg/h of steam respectively, were able to produce 1220 kg/h (99.43%) of hydrogen in contrast to the highest optimum hydrogen yield obtained by Singh et al. (2022), which is 93.2%, and 2,500 kwh of electricity. This identified chicken litter as a promising candidate to lessen reliance on fossil fuels.</a:t>
            </a:r>
            <a:endParaRPr lang="en-US" dirty="0">
              <a:latin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37373DCD-ADE9-4A60-82BD-A650E2393E2E}"/>
              </a:ext>
            </a:extLst>
          </p:cNvPr>
          <p:cNvGraphicFramePr>
            <a:graphicFrameLocks noGrp="1"/>
          </p:cNvGraphicFramePr>
          <p:nvPr>
            <p:extLst>
              <p:ext uri="{D42A27DB-BD31-4B8C-83A1-F6EECF244321}">
                <p14:modId xmlns:p14="http://schemas.microsoft.com/office/powerpoint/2010/main" val="3732007166"/>
              </p:ext>
            </p:extLst>
          </p:nvPr>
        </p:nvGraphicFramePr>
        <p:xfrm>
          <a:off x="1845365" y="5007489"/>
          <a:ext cx="7915700" cy="1366182"/>
        </p:xfrm>
        <a:graphic>
          <a:graphicData uri="http://schemas.openxmlformats.org/drawingml/2006/table">
            <a:tbl>
              <a:tblPr firstRow="1" firstCol="1" bandRow="1">
                <a:tableStyleId>{5C22544A-7EE6-4342-B048-85BDC9FD1C3A}</a:tableStyleId>
              </a:tblPr>
              <a:tblGrid>
                <a:gridCol w="3881656">
                  <a:extLst>
                    <a:ext uri="{9D8B030D-6E8A-4147-A177-3AD203B41FA5}">
                      <a16:colId xmlns:a16="http://schemas.microsoft.com/office/drawing/2014/main" val="2574969534"/>
                    </a:ext>
                  </a:extLst>
                </a:gridCol>
                <a:gridCol w="4034044">
                  <a:extLst>
                    <a:ext uri="{9D8B030D-6E8A-4147-A177-3AD203B41FA5}">
                      <a16:colId xmlns:a16="http://schemas.microsoft.com/office/drawing/2014/main" val="3829700641"/>
                    </a:ext>
                  </a:extLst>
                </a:gridCol>
              </a:tblGrid>
              <a:tr h="455394">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Product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Amount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1489259"/>
                  </a:ext>
                </a:extLst>
              </a:tr>
              <a:tr h="455394">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Hydrogen gas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1220 kg/h</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8735208"/>
                  </a:ext>
                </a:extLst>
              </a:tr>
              <a:tr h="455394">
                <a:tc>
                  <a:txBody>
                    <a:bodyPr/>
                    <a:lstStyle/>
                    <a:p>
                      <a:pPr marL="0" marR="0">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Electricity Generated</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2500 kWh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7585558"/>
                  </a:ext>
                </a:extLst>
              </a:tr>
            </a:tbl>
          </a:graphicData>
        </a:graphic>
      </p:graphicFrame>
      <p:sp>
        <p:nvSpPr>
          <p:cNvPr id="10" name="Rectangle 9">
            <a:extLst>
              <a:ext uri="{FF2B5EF4-FFF2-40B4-BE49-F238E27FC236}">
                <a16:creationId xmlns:a16="http://schemas.microsoft.com/office/drawing/2014/main" id="{4CE9D42F-5731-4DF2-B793-03A0F147248E}"/>
              </a:ext>
            </a:extLst>
          </p:cNvPr>
          <p:cNvSpPr/>
          <p:nvPr/>
        </p:nvSpPr>
        <p:spPr>
          <a:xfrm>
            <a:off x="1845365" y="4638157"/>
            <a:ext cx="6737603" cy="369332"/>
          </a:xfrm>
          <a:prstGeom prst="rect">
            <a:avLst/>
          </a:prstGeom>
        </p:spPr>
        <p:txBody>
          <a:bodyPr wrap="square">
            <a:spAutoFit/>
          </a:bodyPr>
          <a:lstStyle/>
          <a:p>
            <a:pPr>
              <a:spcAft>
                <a:spcPts val="1000"/>
              </a:spcAft>
            </a:pPr>
            <a:r>
              <a:rPr lang="en-US"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5</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Target products of the poultry litter steam gasification</a:t>
            </a:r>
            <a:endParaRPr lang="en-US" sz="11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205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18897</TotalTime>
  <Words>1019</Words>
  <Application>Microsoft Office PowerPoint</Application>
  <PresentationFormat>Widescreen</PresentationFormat>
  <Paragraphs>158</Paragraphs>
  <Slides>11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Calibri Light</vt:lpstr>
      <vt:lpstr>Cambria Math</vt:lpstr>
      <vt:lpstr>Symbol</vt:lpstr>
      <vt:lpstr>Tahoma</vt:lpstr>
      <vt:lpstr>Times New Roman</vt:lpstr>
      <vt:lpstr>Office Theme</vt:lpstr>
      <vt:lpstr>Microsoft Visio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Engr. El-AHMED</dc:creator>
  <cp:lastModifiedBy>Engr. El-AHMED</cp:lastModifiedBy>
  <cp:revision>37</cp:revision>
  <dcterms:created xsi:type="dcterms:W3CDTF">2023-03-29T23:24:19Z</dcterms:created>
  <dcterms:modified xsi:type="dcterms:W3CDTF">2023-05-02T08:42:10Z</dcterms:modified>
</cp:coreProperties>
</file>