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43205400" cy="30243463"/>
  <p:notesSz cx="9144000" cy="6858000"/>
  <p:defaultTextStyle>
    <a:defPPr>
      <a:defRPr lang="fr-FR"/>
    </a:defPPr>
    <a:lvl1pPr marL="0" algn="l" defTabSz="4197005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098502" algn="l" defTabSz="4197005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197005" algn="l" defTabSz="4197005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295507" algn="l" defTabSz="4197005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394009" algn="l" defTabSz="4197005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492511" algn="l" defTabSz="4197005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591014" algn="l" defTabSz="4197005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689516" algn="l" defTabSz="4197005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6788018" algn="l" defTabSz="4197005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26">
          <p15:clr>
            <a:srgbClr val="A4A3A4"/>
          </p15:clr>
        </p15:guide>
        <p15:guide id="2" pos="136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0DD"/>
    <a:srgbClr val="FEA49A"/>
    <a:srgbClr val="FFCC99"/>
    <a:srgbClr val="983A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9" d="100"/>
          <a:sy n="19" d="100"/>
        </p:scale>
        <p:origin x="1219" y="53"/>
      </p:cViewPr>
      <p:guideLst>
        <p:guide orient="horz" pos="9526"/>
        <p:guide pos="136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0F468-59B0-47C7-A1FD-48F6BDCEF158}" type="datetimeFigureOut">
              <a:rPr lang="fr-FR" smtClean="0"/>
              <a:t>17/04/2023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735263" y="514350"/>
            <a:ext cx="36734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2B32E-5E36-4986-BA94-1D727F947A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936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9700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98502" algn="l" defTabSz="419700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97005" algn="l" defTabSz="419700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95507" algn="l" defTabSz="419700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94009" algn="l" defTabSz="419700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92511" algn="l" defTabSz="419700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91014" algn="l" defTabSz="419700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89516" algn="l" defTabSz="419700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788018" algn="l" defTabSz="419700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2B32E-5E36-4986-BA94-1D727F947A8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5293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40405" y="9395077"/>
            <a:ext cx="36724591" cy="648274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480811" y="17137962"/>
            <a:ext cx="30243780" cy="772888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9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97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95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94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92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91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89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88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BC08-A2F6-4CF5-8E77-0137D48EA369}" type="datetimeFigureOut">
              <a:rPr lang="fr-FR" smtClean="0"/>
              <a:t>17/04/2023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D5CB-BAD4-429D-95C0-E3C17DA81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307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BC08-A2F6-4CF5-8E77-0137D48EA369}" type="datetimeFigureOut">
              <a:rPr lang="fr-FR" smtClean="0"/>
              <a:t>17/04/2023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D5CB-BAD4-429D-95C0-E3C17DA81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960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03602954" y="7630875"/>
            <a:ext cx="32149018" cy="162572616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148395" y="7630875"/>
            <a:ext cx="95734463" cy="162572616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BC08-A2F6-4CF5-8E77-0137D48EA369}" type="datetimeFigureOut">
              <a:rPr lang="fr-FR" smtClean="0"/>
              <a:t>17/04/2023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D5CB-BAD4-429D-95C0-E3C17DA81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BC08-A2F6-4CF5-8E77-0137D48EA369}" type="datetimeFigureOut">
              <a:rPr lang="fr-FR" smtClean="0"/>
              <a:t>17/04/2023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D5CB-BAD4-429D-95C0-E3C17DA81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52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12928" y="19434229"/>
            <a:ext cx="36724591" cy="6006688"/>
          </a:xfrm>
        </p:spPr>
        <p:txBody>
          <a:bodyPr anchor="t"/>
          <a:lstStyle>
            <a:lvl1pPr algn="l">
              <a:defRPr sz="184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12928" y="12818472"/>
            <a:ext cx="36724591" cy="6615755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98502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197005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95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9400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9251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9101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8951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8801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BC08-A2F6-4CF5-8E77-0137D48EA369}" type="datetimeFigureOut">
              <a:rPr lang="fr-FR" smtClean="0"/>
              <a:t>17/04/2023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D5CB-BAD4-429D-95C0-E3C17DA81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5873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148395" y="44455093"/>
            <a:ext cx="63937992" cy="125748399"/>
          </a:xfrm>
        </p:spPr>
        <p:txBody>
          <a:bodyPr/>
          <a:lstStyle>
            <a:lvl1pPr>
              <a:defRPr sz="12900"/>
            </a:lvl1pPr>
            <a:lvl2pPr>
              <a:defRPr sz="110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1806480" y="44455093"/>
            <a:ext cx="63945490" cy="125748399"/>
          </a:xfrm>
        </p:spPr>
        <p:txBody>
          <a:bodyPr/>
          <a:lstStyle>
            <a:lvl1pPr>
              <a:defRPr sz="12900"/>
            </a:lvl1pPr>
            <a:lvl2pPr>
              <a:defRPr sz="110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BC08-A2F6-4CF5-8E77-0137D48EA369}" type="datetimeFigureOut">
              <a:rPr lang="fr-FR" smtClean="0"/>
              <a:t>17/04/2023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D5CB-BAD4-429D-95C0-E3C17DA81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9584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60272" y="1211141"/>
            <a:ext cx="38884860" cy="504057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160271" y="6769779"/>
            <a:ext cx="19089889" cy="2821321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98502" indent="0">
              <a:buNone/>
              <a:defRPr sz="9200" b="1"/>
            </a:lvl2pPr>
            <a:lvl3pPr marL="4197005" indent="0">
              <a:buNone/>
              <a:defRPr sz="8300" b="1"/>
            </a:lvl3pPr>
            <a:lvl4pPr marL="6295507" indent="0">
              <a:buNone/>
              <a:defRPr sz="7300" b="1"/>
            </a:lvl4pPr>
            <a:lvl5pPr marL="8394009" indent="0">
              <a:buNone/>
              <a:defRPr sz="7300" b="1"/>
            </a:lvl5pPr>
            <a:lvl6pPr marL="10492511" indent="0">
              <a:buNone/>
              <a:defRPr sz="7300" b="1"/>
            </a:lvl6pPr>
            <a:lvl7pPr marL="12591014" indent="0">
              <a:buNone/>
              <a:defRPr sz="7300" b="1"/>
            </a:lvl7pPr>
            <a:lvl8pPr marL="14689516" indent="0">
              <a:buNone/>
              <a:defRPr sz="7300" b="1"/>
            </a:lvl8pPr>
            <a:lvl9pPr marL="16788018" indent="0">
              <a:buNone/>
              <a:defRPr sz="73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160271" y="9591099"/>
            <a:ext cx="19089889" cy="17424997"/>
          </a:xfrm>
        </p:spPr>
        <p:txBody>
          <a:bodyPr/>
          <a:lstStyle>
            <a:lvl1pPr>
              <a:defRPr sz="11000"/>
            </a:lvl1pPr>
            <a:lvl2pPr>
              <a:defRPr sz="9200"/>
            </a:lvl2pPr>
            <a:lvl3pPr>
              <a:defRPr sz="83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1947748" y="6769779"/>
            <a:ext cx="19097387" cy="2821321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98502" indent="0">
              <a:buNone/>
              <a:defRPr sz="9200" b="1"/>
            </a:lvl2pPr>
            <a:lvl3pPr marL="4197005" indent="0">
              <a:buNone/>
              <a:defRPr sz="8300" b="1"/>
            </a:lvl3pPr>
            <a:lvl4pPr marL="6295507" indent="0">
              <a:buNone/>
              <a:defRPr sz="7300" b="1"/>
            </a:lvl4pPr>
            <a:lvl5pPr marL="8394009" indent="0">
              <a:buNone/>
              <a:defRPr sz="7300" b="1"/>
            </a:lvl5pPr>
            <a:lvl6pPr marL="10492511" indent="0">
              <a:buNone/>
              <a:defRPr sz="7300" b="1"/>
            </a:lvl6pPr>
            <a:lvl7pPr marL="12591014" indent="0">
              <a:buNone/>
              <a:defRPr sz="7300" b="1"/>
            </a:lvl7pPr>
            <a:lvl8pPr marL="14689516" indent="0">
              <a:buNone/>
              <a:defRPr sz="7300" b="1"/>
            </a:lvl8pPr>
            <a:lvl9pPr marL="16788018" indent="0">
              <a:buNone/>
              <a:defRPr sz="73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1947748" y="9591099"/>
            <a:ext cx="19097387" cy="17424997"/>
          </a:xfrm>
        </p:spPr>
        <p:txBody>
          <a:bodyPr/>
          <a:lstStyle>
            <a:lvl1pPr>
              <a:defRPr sz="11000"/>
            </a:lvl1pPr>
            <a:lvl2pPr>
              <a:defRPr sz="9200"/>
            </a:lvl2pPr>
            <a:lvl3pPr>
              <a:defRPr sz="83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BC08-A2F6-4CF5-8E77-0137D48EA369}" type="datetimeFigureOut">
              <a:rPr lang="fr-FR" smtClean="0"/>
              <a:t>17/04/2023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D5CB-BAD4-429D-95C0-E3C17DA81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155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BC08-A2F6-4CF5-8E77-0137D48EA369}" type="datetimeFigureOut">
              <a:rPr lang="fr-FR" smtClean="0"/>
              <a:t>17/04/2023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D5CB-BAD4-429D-95C0-E3C17DA81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175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BC08-A2F6-4CF5-8E77-0137D48EA369}" type="datetimeFigureOut">
              <a:rPr lang="fr-FR" smtClean="0"/>
              <a:t>17/04/2023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D5CB-BAD4-429D-95C0-E3C17DA81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556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60275" y="1204139"/>
            <a:ext cx="14214279" cy="5124587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892111" y="1204140"/>
            <a:ext cx="24153019" cy="25811958"/>
          </a:xfrm>
        </p:spPr>
        <p:txBody>
          <a:bodyPr/>
          <a:lstStyle>
            <a:lvl1pPr>
              <a:defRPr sz="14700"/>
            </a:lvl1pPr>
            <a:lvl2pPr>
              <a:defRPr sz="12900"/>
            </a:lvl2pPr>
            <a:lvl3pPr>
              <a:defRPr sz="110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160275" y="6328728"/>
            <a:ext cx="14214279" cy="20687371"/>
          </a:xfrm>
        </p:spPr>
        <p:txBody>
          <a:bodyPr/>
          <a:lstStyle>
            <a:lvl1pPr marL="0" indent="0">
              <a:buNone/>
              <a:defRPr sz="6400"/>
            </a:lvl1pPr>
            <a:lvl2pPr marL="2098502" indent="0">
              <a:buNone/>
              <a:defRPr sz="5500"/>
            </a:lvl2pPr>
            <a:lvl3pPr marL="4197005" indent="0">
              <a:buNone/>
              <a:defRPr sz="4600"/>
            </a:lvl3pPr>
            <a:lvl4pPr marL="6295507" indent="0">
              <a:buNone/>
              <a:defRPr sz="4100"/>
            </a:lvl4pPr>
            <a:lvl5pPr marL="8394009" indent="0">
              <a:buNone/>
              <a:defRPr sz="4100"/>
            </a:lvl5pPr>
            <a:lvl6pPr marL="10492511" indent="0">
              <a:buNone/>
              <a:defRPr sz="4100"/>
            </a:lvl6pPr>
            <a:lvl7pPr marL="12591014" indent="0">
              <a:buNone/>
              <a:defRPr sz="4100"/>
            </a:lvl7pPr>
            <a:lvl8pPr marL="14689516" indent="0">
              <a:buNone/>
              <a:defRPr sz="4100"/>
            </a:lvl8pPr>
            <a:lvl9pPr marL="16788018" indent="0">
              <a:buNone/>
              <a:defRPr sz="4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BC08-A2F6-4CF5-8E77-0137D48EA369}" type="datetimeFigureOut">
              <a:rPr lang="fr-FR" smtClean="0"/>
              <a:t>17/04/2023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D5CB-BAD4-429D-95C0-E3C17DA81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862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68560" y="21170425"/>
            <a:ext cx="25923240" cy="2499288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468560" y="2702310"/>
            <a:ext cx="25923240" cy="18146078"/>
          </a:xfrm>
        </p:spPr>
        <p:txBody>
          <a:bodyPr/>
          <a:lstStyle>
            <a:lvl1pPr marL="0" indent="0">
              <a:buNone/>
              <a:defRPr sz="14700"/>
            </a:lvl1pPr>
            <a:lvl2pPr marL="2098502" indent="0">
              <a:buNone/>
              <a:defRPr sz="12900"/>
            </a:lvl2pPr>
            <a:lvl3pPr marL="4197005" indent="0">
              <a:buNone/>
              <a:defRPr sz="11000"/>
            </a:lvl3pPr>
            <a:lvl4pPr marL="6295507" indent="0">
              <a:buNone/>
              <a:defRPr sz="9200"/>
            </a:lvl4pPr>
            <a:lvl5pPr marL="8394009" indent="0">
              <a:buNone/>
              <a:defRPr sz="9200"/>
            </a:lvl5pPr>
            <a:lvl6pPr marL="10492511" indent="0">
              <a:buNone/>
              <a:defRPr sz="9200"/>
            </a:lvl6pPr>
            <a:lvl7pPr marL="12591014" indent="0">
              <a:buNone/>
              <a:defRPr sz="9200"/>
            </a:lvl7pPr>
            <a:lvl8pPr marL="14689516" indent="0">
              <a:buNone/>
              <a:defRPr sz="9200"/>
            </a:lvl8pPr>
            <a:lvl9pPr marL="16788018" indent="0">
              <a:buNone/>
              <a:defRPr sz="9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68560" y="23669713"/>
            <a:ext cx="25923240" cy="3549404"/>
          </a:xfrm>
        </p:spPr>
        <p:txBody>
          <a:bodyPr/>
          <a:lstStyle>
            <a:lvl1pPr marL="0" indent="0">
              <a:buNone/>
              <a:defRPr sz="6400"/>
            </a:lvl1pPr>
            <a:lvl2pPr marL="2098502" indent="0">
              <a:buNone/>
              <a:defRPr sz="5500"/>
            </a:lvl2pPr>
            <a:lvl3pPr marL="4197005" indent="0">
              <a:buNone/>
              <a:defRPr sz="4600"/>
            </a:lvl3pPr>
            <a:lvl4pPr marL="6295507" indent="0">
              <a:buNone/>
              <a:defRPr sz="4100"/>
            </a:lvl4pPr>
            <a:lvl5pPr marL="8394009" indent="0">
              <a:buNone/>
              <a:defRPr sz="4100"/>
            </a:lvl5pPr>
            <a:lvl6pPr marL="10492511" indent="0">
              <a:buNone/>
              <a:defRPr sz="4100"/>
            </a:lvl6pPr>
            <a:lvl7pPr marL="12591014" indent="0">
              <a:buNone/>
              <a:defRPr sz="4100"/>
            </a:lvl7pPr>
            <a:lvl8pPr marL="14689516" indent="0">
              <a:buNone/>
              <a:defRPr sz="4100"/>
            </a:lvl8pPr>
            <a:lvl9pPr marL="16788018" indent="0">
              <a:buNone/>
              <a:defRPr sz="4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BC08-A2F6-4CF5-8E77-0137D48EA369}" type="datetimeFigureOut">
              <a:rPr lang="fr-FR" smtClean="0"/>
              <a:t>17/04/2023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D5CB-BAD4-429D-95C0-E3C17DA81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187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160272" y="1211141"/>
            <a:ext cx="38884860" cy="5040577"/>
          </a:xfrm>
          <a:prstGeom prst="rect">
            <a:avLst/>
          </a:prstGeom>
        </p:spPr>
        <p:txBody>
          <a:bodyPr vert="horz" lIns="419700" tIns="209850" rIns="419700" bIns="20985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160272" y="7056810"/>
            <a:ext cx="38884860" cy="19959288"/>
          </a:xfrm>
          <a:prstGeom prst="rect">
            <a:avLst/>
          </a:prstGeom>
        </p:spPr>
        <p:txBody>
          <a:bodyPr vert="horz" lIns="419700" tIns="209850" rIns="419700" bIns="20985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160270" y="28031212"/>
            <a:ext cx="10081260" cy="1610185"/>
          </a:xfrm>
          <a:prstGeom prst="rect">
            <a:avLst/>
          </a:prstGeom>
        </p:spPr>
        <p:txBody>
          <a:bodyPr vert="horz" lIns="419700" tIns="209850" rIns="419700" bIns="209850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4BC08-A2F6-4CF5-8E77-0137D48EA369}" type="datetimeFigureOut">
              <a:rPr lang="fr-FR" smtClean="0"/>
              <a:t>17/04/2023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4761847" y="28031212"/>
            <a:ext cx="13681711" cy="1610185"/>
          </a:xfrm>
          <a:prstGeom prst="rect">
            <a:avLst/>
          </a:prstGeom>
        </p:spPr>
        <p:txBody>
          <a:bodyPr vert="horz" lIns="419700" tIns="209850" rIns="419700" bIns="209850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0963870" y="28031212"/>
            <a:ext cx="10081260" cy="1610185"/>
          </a:xfrm>
          <a:prstGeom prst="rect">
            <a:avLst/>
          </a:prstGeom>
        </p:spPr>
        <p:txBody>
          <a:bodyPr vert="horz" lIns="419700" tIns="209850" rIns="419700" bIns="209850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DD5CB-BAD4-429D-95C0-E3C17DA81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42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97005" rtl="0" eaLnBrk="1" latinLnBrk="0" hangingPunct="1">
        <a:spcBef>
          <a:spcPct val="0"/>
        </a:spcBef>
        <a:buNone/>
        <a:defRPr sz="20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73877" indent="-1573877" algn="l" defTabSz="4197005" rtl="0" eaLnBrk="1" latinLnBrk="0" hangingPunct="1">
        <a:spcBef>
          <a:spcPct val="20000"/>
        </a:spcBef>
        <a:buFont typeface="Arial" pitchFamily="34" charset="0"/>
        <a:buChar char="•"/>
        <a:defRPr sz="14700" kern="1200">
          <a:solidFill>
            <a:schemeClr val="tx1"/>
          </a:solidFill>
          <a:latin typeface="+mn-lt"/>
          <a:ea typeface="+mn-ea"/>
          <a:cs typeface="+mn-cs"/>
        </a:defRPr>
      </a:lvl1pPr>
      <a:lvl2pPr marL="3410066" indent="-1311564" algn="l" defTabSz="4197005" rtl="0" eaLnBrk="1" latinLnBrk="0" hangingPunct="1">
        <a:spcBef>
          <a:spcPct val="20000"/>
        </a:spcBef>
        <a:buFont typeface="Arial" pitchFamily="34" charset="0"/>
        <a:buChar char="–"/>
        <a:defRPr sz="12900" kern="1200">
          <a:solidFill>
            <a:schemeClr val="tx1"/>
          </a:solidFill>
          <a:latin typeface="+mn-lt"/>
          <a:ea typeface="+mn-ea"/>
          <a:cs typeface="+mn-cs"/>
        </a:defRPr>
      </a:lvl2pPr>
      <a:lvl3pPr marL="5246256" indent="-1049251" algn="l" defTabSz="4197005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44758" indent="-1049251" algn="l" defTabSz="4197005" rtl="0" eaLnBrk="1" latinLnBrk="0" hangingPunct="1">
        <a:spcBef>
          <a:spcPct val="20000"/>
        </a:spcBef>
        <a:buFont typeface="Arial" pitchFamily="34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443260" indent="-1049251" algn="l" defTabSz="4197005" rtl="0" eaLnBrk="1" latinLnBrk="0" hangingPunct="1">
        <a:spcBef>
          <a:spcPct val="20000"/>
        </a:spcBef>
        <a:buFont typeface="Arial" pitchFamily="34" charset="0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541763" indent="-1049251" algn="l" defTabSz="4197005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640265" indent="-1049251" algn="l" defTabSz="4197005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738767" indent="-1049251" algn="l" defTabSz="4197005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7269" indent="-1049251" algn="l" defTabSz="4197005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197005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098502" algn="l" defTabSz="4197005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197005" algn="l" defTabSz="4197005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295507" algn="l" defTabSz="4197005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394009" algn="l" defTabSz="4197005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492511" algn="l" defTabSz="4197005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591014" algn="l" defTabSz="4197005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689516" algn="l" defTabSz="4197005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788018" algn="l" defTabSz="4197005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.png"/><Relationship Id="rId4" Type="http://schemas.openxmlformats.org/officeDocument/2006/relationships/image" Target="../media/image3.jpeg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à coins arrondis 19"/>
          <p:cNvSpPr/>
          <p:nvPr/>
        </p:nvSpPr>
        <p:spPr>
          <a:xfrm>
            <a:off x="28619437" y="8581278"/>
            <a:ext cx="14259373" cy="762528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190579" y="8549819"/>
            <a:ext cx="14176488" cy="10315770"/>
          </a:xfrm>
          <a:prstGeom prst="roundRect">
            <a:avLst>
              <a:gd name="adj" fmla="val 1822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29032703" y="24971050"/>
            <a:ext cx="13908747" cy="47683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630288" y="20202747"/>
            <a:ext cx="13736779" cy="953660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7" name="Picture 2" descr="https://pub.mdpi-res.com/img/misc/event_1671155641742.jpg?16807727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723" y="-31090"/>
            <a:ext cx="43191433" cy="617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017407" y="21174561"/>
            <a:ext cx="12962539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800" dirty="0"/>
              <a:t>A</a:t>
            </a:r>
            <a:r>
              <a:rPr lang="fr-FR" sz="3800" dirty="0" smtClean="0"/>
              <a:t> </a:t>
            </a:r>
            <a:r>
              <a:rPr lang="fr-FR" sz="3800" dirty="0" err="1"/>
              <a:t>series</a:t>
            </a:r>
            <a:r>
              <a:rPr lang="fr-FR" sz="3800" dirty="0"/>
              <a:t> of </a:t>
            </a:r>
            <a:r>
              <a:rPr lang="fr-FR" sz="3800" dirty="0" err="1"/>
              <a:t>novel</a:t>
            </a:r>
            <a:r>
              <a:rPr lang="fr-FR" sz="3800" dirty="0"/>
              <a:t> α-</a:t>
            </a:r>
            <a:r>
              <a:rPr lang="fr-FR" sz="3800" dirty="0" err="1"/>
              <a:t>sulfamidophosphonates</a:t>
            </a:r>
            <a:r>
              <a:rPr lang="fr-FR" sz="3800" dirty="0"/>
              <a:t> </a:t>
            </a:r>
            <a:r>
              <a:rPr lang="fr-FR" sz="3800" dirty="0" err="1" smtClean="0"/>
              <a:t>derivatives</a:t>
            </a:r>
            <a:r>
              <a:rPr lang="fr-FR" sz="3800" dirty="0" smtClean="0"/>
              <a:t> </a:t>
            </a:r>
            <a:r>
              <a:rPr lang="fr-FR" sz="3800" dirty="0" err="1" smtClean="0"/>
              <a:t>was</a:t>
            </a:r>
            <a:r>
              <a:rPr lang="fr-FR" sz="3800" dirty="0" smtClean="0"/>
              <a:t> </a:t>
            </a:r>
            <a:r>
              <a:rPr lang="fr-FR" sz="3800" dirty="0" err="1" smtClean="0"/>
              <a:t>synthesised</a:t>
            </a:r>
            <a:r>
              <a:rPr lang="fr-FR" sz="3800" dirty="0" smtClean="0"/>
              <a:t> </a:t>
            </a:r>
            <a:r>
              <a:rPr lang="fr-FR" sz="3800" dirty="0"/>
              <a:t>in </a:t>
            </a:r>
            <a:r>
              <a:rPr lang="fr-FR" sz="3800" dirty="0" err="1"/>
              <a:t>adequate</a:t>
            </a:r>
            <a:r>
              <a:rPr lang="fr-FR" sz="3800" dirty="0"/>
              <a:t> </a:t>
            </a:r>
            <a:r>
              <a:rPr lang="fr-FR" sz="3800" dirty="0" err="1"/>
              <a:t>yields</a:t>
            </a:r>
            <a:r>
              <a:rPr lang="fr-FR" sz="3800" dirty="0"/>
              <a:t> by one-pot </a:t>
            </a:r>
            <a:r>
              <a:rPr lang="fr-FR" sz="3800" dirty="0" err="1"/>
              <a:t>three</a:t>
            </a:r>
            <a:r>
              <a:rPr lang="fr-FR" sz="3800" dirty="0"/>
              <a:t> component </a:t>
            </a:r>
            <a:r>
              <a:rPr lang="fr-FR" sz="3800" dirty="0" err="1"/>
              <a:t>Kabachnik-Field’s</a:t>
            </a:r>
            <a:r>
              <a:rPr lang="fr-FR" sz="3800" dirty="0"/>
              <a:t> </a:t>
            </a:r>
            <a:r>
              <a:rPr lang="fr-FR" sz="3800" dirty="0" err="1"/>
              <a:t>reaction</a:t>
            </a:r>
            <a:r>
              <a:rPr lang="fr-FR" sz="3800" dirty="0"/>
              <a:t> of sulfanilamide (</a:t>
            </a:r>
            <a:r>
              <a:rPr lang="fr-FR" sz="3800" b="1" dirty="0"/>
              <a:t>1</a:t>
            </a:r>
            <a:r>
              <a:rPr lang="fr-FR" sz="3800" dirty="0"/>
              <a:t>) </a:t>
            </a:r>
            <a:r>
              <a:rPr lang="fr-FR" sz="3800" dirty="0" err="1"/>
              <a:t>with</a:t>
            </a:r>
            <a:r>
              <a:rPr lang="fr-FR" sz="3800" dirty="0"/>
              <a:t> </a:t>
            </a:r>
            <a:r>
              <a:rPr lang="fr-FR" sz="3800" dirty="0" err="1"/>
              <a:t>appropriate</a:t>
            </a:r>
            <a:r>
              <a:rPr lang="fr-FR" sz="3800" dirty="0"/>
              <a:t> </a:t>
            </a:r>
            <a:r>
              <a:rPr lang="fr-FR" sz="3800" dirty="0" err="1"/>
              <a:t>substituted</a:t>
            </a:r>
            <a:r>
              <a:rPr lang="fr-FR" sz="3800" dirty="0"/>
              <a:t> </a:t>
            </a:r>
            <a:r>
              <a:rPr lang="fr-FR" sz="3800" dirty="0" err="1"/>
              <a:t>aromatic</a:t>
            </a:r>
            <a:r>
              <a:rPr lang="fr-FR" sz="3800" dirty="0"/>
              <a:t> </a:t>
            </a:r>
            <a:r>
              <a:rPr lang="fr-FR" sz="3800" dirty="0" err="1"/>
              <a:t>aldehydes</a:t>
            </a:r>
            <a:r>
              <a:rPr lang="fr-FR" sz="3800" dirty="0"/>
              <a:t> (2) and </a:t>
            </a:r>
            <a:r>
              <a:rPr lang="fr-FR" sz="3800" dirty="0" err="1"/>
              <a:t>trialkyl</a:t>
            </a:r>
            <a:r>
              <a:rPr lang="fr-FR" sz="3800" dirty="0"/>
              <a:t> phosphite (</a:t>
            </a:r>
            <a:r>
              <a:rPr lang="fr-FR" sz="3800" b="1" dirty="0"/>
              <a:t>3</a:t>
            </a:r>
            <a:r>
              <a:rPr lang="fr-FR" sz="3800" dirty="0"/>
              <a:t>) </a:t>
            </a:r>
            <a:r>
              <a:rPr lang="fr-FR" sz="3800" dirty="0" err="1"/>
              <a:t>under</a:t>
            </a:r>
            <a:r>
              <a:rPr lang="fr-FR" sz="3800" dirty="0"/>
              <a:t> </a:t>
            </a:r>
            <a:r>
              <a:rPr lang="fr-FR" sz="3800" dirty="0" err="1"/>
              <a:t>microwave</a:t>
            </a:r>
            <a:r>
              <a:rPr lang="fr-FR" sz="3800" dirty="0"/>
              <a:t> irradiation in the </a:t>
            </a:r>
            <a:r>
              <a:rPr lang="fr-FR" sz="3800" dirty="0" err="1"/>
              <a:t>presence</a:t>
            </a:r>
            <a:r>
              <a:rPr lang="fr-FR" sz="3800" dirty="0"/>
              <a:t> of </a:t>
            </a:r>
            <a:r>
              <a:rPr lang="fr-FR" sz="3800" dirty="0" err="1"/>
              <a:t>catalytic</a:t>
            </a:r>
            <a:r>
              <a:rPr lang="fr-FR" sz="3800" dirty="0"/>
              <a:t> </a:t>
            </a:r>
            <a:r>
              <a:rPr lang="fr-FR" sz="3800" dirty="0" err="1"/>
              <a:t>amounts</a:t>
            </a:r>
            <a:r>
              <a:rPr lang="fr-FR" sz="3800" dirty="0"/>
              <a:t> of (</a:t>
            </a:r>
            <a:r>
              <a:rPr lang="fr-FR" sz="3800" dirty="0" err="1"/>
              <a:t>ZnO-NPs</a:t>
            </a:r>
            <a:r>
              <a:rPr lang="fr-FR" sz="3800" dirty="0" smtClean="0"/>
              <a:t>) </a:t>
            </a:r>
            <a:r>
              <a:rPr lang="fr-FR" sz="3800" b="1" dirty="0" smtClean="0"/>
              <a:t>(Figure 1).</a:t>
            </a:r>
            <a:endParaRPr lang="fr-FR" sz="3800" b="1" dirty="0"/>
          </a:p>
        </p:txBody>
      </p:sp>
      <p:sp>
        <p:nvSpPr>
          <p:cNvPr id="12" name="Chevron 11"/>
          <p:cNvSpPr/>
          <p:nvPr/>
        </p:nvSpPr>
        <p:spPr>
          <a:xfrm>
            <a:off x="3602704" y="7784142"/>
            <a:ext cx="7344816" cy="1531353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dirty="0" smtClean="0">
                <a:solidFill>
                  <a:schemeClr val="tx1"/>
                </a:solidFill>
              </a:rPr>
              <a:t>INTRODUCTION</a:t>
            </a:r>
            <a:endParaRPr lang="fr-FR" sz="4800" b="1" dirty="0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2517253" y="19287142"/>
            <a:ext cx="9937104" cy="1531353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dirty="0" smtClean="0">
                <a:solidFill>
                  <a:schemeClr val="tx1"/>
                </a:solidFill>
              </a:rPr>
              <a:t>RESULTS &amp; DISCUSSION</a:t>
            </a:r>
            <a:endParaRPr lang="fr-FR" sz="48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017178" y="9100710"/>
            <a:ext cx="13558120" cy="6586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800" dirty="0" smtClean="0"/>
              <a:t>Zinc oxide nanoparticles were obtained from anhydrous ZnCl</a:t>
            </a:r>
            <a:r>
              <a:rPr lang="en-US" sz="3800" baseline="-25000" dirty="0" smtClean="0"/>
              <a:t>2</a:t>
            </a:r>
            <a:r>
              <a:rPr lang="en-US" sz="3800" dirty="0" smtClean="0"/>
              <a:t> and </a:t>
            </a:r>
            <a:r>
              <a:rPr lang="en-US" sz="3800" dirty="0" err="1" smtClean="0"/>
              <a:t>NaOH</a:t>
            </a:r>
            <a:r>
              <a:rPr lang="en-US" sz="3800" dirty="0" smtClean="0"/>
              <a:t> with particle size between 10-30 nm under ultrasound power  for 30 min, the precipitate was filtered and washed with distilled and ethanol </a:t>
            </a:r>
            <a:r>
              <a:rPr lang="en-US" sz="4000" dirty="0" smtClean="0"/>
              <a:t>The </a:t>
            </a:r>
            <a:r>
              <a:rPr lang="en-US" sz="4000" dirty="0" err="1" smtClean="0"/>
              <a:t>ZnO</a:t>
            </a:r>
            <a:r>
              <a:rPr lang="en-US" sz="4000" dirty="0" smtClean="0"/>
              <a:t>-NPs generated were dried in the air at room temperature for 24 h</a:t>
            </a:r>
            <a:r>
              <a:rPr lang="en-US" sz="3800" dirty="0" smtClean="0"/>
              <a:t>.</a:t>
            </a:r>
          </a:p>
          <a:p>
            <a:pPr algn="just"/>
            <a:r>
              <a:rPr lang="en-US" sz="3800" dirty="0" smtClean="0"/>
              <a:t>In FT-IR spectrum, the structure of NP </a:t>
            </a:r>
            <a:r>
              <a:rPr lang="en-US" sz="3800" dirty="0" err="1" smtClean="0"/>
              <a:t>ZnO</a:t>
            </a:r>
            <a:r>
              <a:rPr lang="en-US" sz="3800" dirty="0" smtClean="0"/>
              <a:t> is confirmed by a band between 500 to 600 cm</a:t>
            </a:r>
            <a:r>
              <a:rPr lang="en-US" sz="3800" baseline="30000" dirty="0" smtClean="0"/>
              <a:t>-1</a:t>
            </a:r>
            <a:r>
              <a:rPr lang="en-US" sz="3800" dirty="0" smtClean="0"/>
              <a:t> that corresponds to the stretching vibrations of the bond (Zn-O).</a:t>
            </a:r>
            <a:r>
              <a:rPr lang="fr-FR" sz="3800" dirty="0"/>
              <a:t> The </a:t>
            </a:r>
            <a:r>
              <a:rPr lang="fr-FR" sz="3800" dirty="0" err="1"/>
              <a:t>broad</a:t>
            </a:r>
            <a:r>
              <a:rPr lang="fr-FR" sz="3800" dirty="0"/>
              <a:t> band </a:t>
            </a:r>
            <a:r>
              <a:rPr lang="fr-FR" sz="3800" dirty="0" err="1"/>
              <a:t>with</a:t>
            </a:r>
            <a:r>
              <a:rPr lang="fr-FR" sz="3800" dirty="0"/>
              <a:t> </a:t>
            </a:r>
            <a:r>
              <a:rPr lang="fr-FR" sz="3800" dirty="0" err="1"/>
              <a:t>low</a:t>
            </a:r>
            <a:r>
              <a:rPr lang="fr-FR" sz="3800" dirty="0"/>
              <a:t> </a:t>
            </a:r>
            <a:r>
              <a:rPr lang="fr-FR" sz="3800" dirty="0" err="1"/>
              <a:t>intensity</a:t>
            </a:r>
            <a:r>
              <a:rPr lang="fr-FR" sz="3800" dirty="0"/>
              <a:t> </a:t>
            </a:r>
            <a:r>
              <a:rPr lang="fr-FR" sz="3800" dirty="0" err="1"/>
              <a:t>at</a:t>
            </a:r>
            <a:r>
              <a:rPr lang="fr-FR" sz="3800" dirty="0"/>
              <a:t> 3422 cm</a:t>
            </a:r>
            <a:r>
              <a:rPr lang="fr-FR" sz="3800" baseline="30000" dirty="0"/>
              <a:t>-1</a:t>
            </a:r>
            <a:r>
              <a:rPr lang="fr-FR" sz="3800" dirty="0"/>
              <a:t> </a:t>
            </a:r>
            <a:r>
              <a:rPr lang="fr-FR" sz="3800" dirty="0" err="1"/>
              <a:t>is</a:t>
            </a:r>
            <a:r>
              <a:rPr lang="fr-FR" sz="3800" dirty="0"/>
              <a:t> </a:t>
            </a:r>
            <a:r>
              <a:rPr lang="fr-FR" sz="3800" dirty="0" err="1"/>
              <a:t>related</a:t>
            </a:r>
            <a:r>
              <a:rPr lang="fr-FR" sz="3800" dirty="0"/>
              <a:t> to vibration mode of (OH) group, </a:t>
            </a:r>
            <a:r>
              <a:rPr lang="fr-FR" sz="3800" dirty="0" err="1"/>
              <a:t>indicating</a:t>
            </a:r>
            <a:r>
              <a:rPr lang="fr-FR" sz="3800" dirty="0"/>
              <a:t> the </a:t>
            </a:r>
            <a:r>
              <a:rPr lang="fr-FR" sz="3800" dirty="0" err="1"/>
              <a:t>presence</a:t>
            </a:r>
            <a:r>
              <a:rPr lang="fr-FR" sz="3800" dirty="0"/>
              <a:t> of </a:t>
            </a:r>
            <a:r>
              <a:rPr lang="fr-FR" sz="3800" dirty="0" err="1"/>
              <a:t>little</a:t>
            </a:r>
            <a:r>
              <a:rPr lang="fr-FR" sz="3800" dirty="0"/>
              <a:t> </a:t>
            </a:r>
            <a:r>
              <a:rPr lang="fr-FR" sz="3800" dirty="0" err="1"/>
              <a:t>amount</a:t>
            </a:r>
            <a:r>
              <a:rPr lang="fr-FR" sz="3800" dirty="0"/>
              <a:t> of water </a:t>
            </a:r>
            <a:r>
              <a:rPr lang="fr-FR" sz="3800" dirty="0" err="1"/>
              <a:t>adsorbed</a:t>
            </a:r>
            <a:r>
              <a:rPr lang="fr-FR" sz="3800" dirty="0"/>
              <a:t> on the zinc </a:t>
            </a:r>
            <a:r>
              <a:rPr lang="fr-FR" sz="3800" dirty="0" err="1"/>
              <a:t>oxide</a:t>
            </a:r>
            <a:r>
              <a:rPr lang="fr-FR" sz="3800" dirty="0"/>
              <a:t> </a:t>
            </a:r>
            <a:r>
              <a:rPr lang="fr-FR" sz="3800" dirty="0" err="1"/>
              <a:t>nanoparticles</a:t>
            </a:r>
            <a:r>
              <a:rPr lang="fr-FR" sz="3800" dirty="0"/>
              <a:t> surfaces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3967" y="6139090"/>
            <a:ext cx="4319143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b="1" dirty="0" err="1"/>
              <a:t>Rayenne</a:t>
            </a:r>
            <a:r>
              <a:rPr lang="fr-FR" sz="4000" b="1" dirty="0"/>
              <a:t> Redjemia</a:t>
            </a:r>
            <a:r>
              <a:rPr lang="fr-FR" sz="4000" b="1" baseline="30000" dirty="0"/>
              <a:t>1</a:t>
            </a:r>
            <a:r>
              <a:rPr lang="fr-FR" sz="4000" b="1" dirty="0"/>
              <a:t>, Malika </a:t>
            </a:r>
            <a:r>
              <a:rPr lang="fr-FR" sz="4000" b="1" dirty="0" err="1"/>
              <a:t>Berredjem</a:t>
            </a:r>
            <a:r>
              <a:rPr lang="fr-FR" sz="4000" b="1" dirty="0"/>
              <a:t>*</a:t>
            </a:r>
            <a:r>
              <a:rPr lang="fr-FR" sz="4000" b="1" baseline="30000" dirty="0"/>
              <a:t>1</a:t>
            </a:r>
            <a:r>
              <a:rPr lang="fr-FR" sz="4000" b="1" dirty="0"/>
              <a:t>, Rania Bahadi</a:t>
            </a:r>
            <a:r>
              <a:rPr lang="fr-FR" sz="4000" b="1" baseline="30000" dirty="0"/>
              <a:t>1</a:t>
            </a:r>
          </a:p>
          <a:p>
            <a:pPr algn="ctr"/>
            <a:r>
              <a:rPr lang="en-US" sz="4000" baseline="30000" dirty="0"/>
              <a:t>1</a:t>
            </a:r>
            <a:r>
              <a:rPr lang="en-US" sz="4000" dirty="0"/>
              <a:t>  </a:t>
            </a:r>
            <a:r>
              <a:rPr lang="en-GB" sz="4000" i="1" dirty="0"/>
              <a:t>Laboratory of Applied Organic Chemistry, Synthesis of Biomolecules and Molecular Modelling Group, Sciences Faculty, Chemistry Department, </a:t>
            </a:r>
            <a:r>
              <a:rPr lang="en-GB" sz="4000" i="1" dirty="0" err="1"/>
              <a:t>Badji-Mokhtar</a:t>
            </a:r>
            <a:r>
              <a:rPr lang="en-GB" sz="4000" i="1" dirty="0"/>
              <a:t>  Annaba University, Box 12, 23000 Annaba, Algeria; </a:t>
            </a:r>
            <a:endParaRPr lang="fr-FR" sz="4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3350323" y="2239118"/>
            <a:ext cx="365187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Green and cost-effective synthesis </a:t>
            </a:r>
            <a:r>
              <a:rPr lang="en-US" sz="8800" b="1" dirty="0" smtClean="0">
                <a:solidFill>
                  <a:schemeClr val="bg1"/>
                </a:solidFill>
              </a:rPr>
              <a:t>of </a:t>
            </a:r>
            <a:r>
              <a:rPr lang="en-US" sz="8800" b="1" dirty="0" err="1" smtClean="0">
                <a:solidFill>
                  <a:schemeClr val="bg1"/>
                </a:solidFill>
              </a:rPr>
              <a:t>sulfamidophosphonates</a:t>
            </a:r>
            <a:r>
              <a:rPr lang="en-US" sz="8800" b="1" dirty="0" smtClean="0">
                <a:solidFill>
                  <a:schemeClr val="bg1"/>
                </a:solidFill>
              </a:rPr>
              <a:t> </a:t>
            </a:r>
            <a:r>
              <a:rPr lang="en-US" sz="8800" b="1" dirty="0">
                <a:solidFill>
                  <a:schemeClr val="bg1"/>
                </a:solidFill>
              </a:rPr>
              <a:t>using </a:t>
            </a:r>
            <a:r>
              <a:rPr lang="en-US" sz="8800" b="1" dirty="0" err="1">
                <a:solidFill>
                  <a:schemeClr val="bg1"/>
                </a:solidFill>
              </a:rPr>
              <a:t>ZnO</a:t>
            </a:r>
            <a:r>
              <a:rPr lang="en-US" sz="8800" b="1" dirty="0">
                <a:solidFill>
                  <a:schemeClr val="bg1"/>
                </a:solidFill>
              </a:rPr>
              <a:t> nanoparticles as catalyst</a:t>
            </a:r>
            <a:endParaRPr lang="fr-FR" sz="8800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9219939" y="25195347"/>
            <a:ext cx="1353427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600" b="1" dirty="0" err="1" smtClean="0"/>
              <a:t>References</a:t>
            </a:r>
            <a:endParaRPr lang="fr-FR" sz="3600" b="1" dirty="0" smtClean="0"/>
          </a:p>
          <a:p>
            <a:pPr algn="just"/>
            <a:r>
              <a:rPr lang="fr-FR" sz="3000" dirty="0" smtClean="0"/>
              <a:t>[</a:t>
            </a:r>
            <a:r>
              <a:rPr lang="fr-FR" sz="2800" dirty="0" smtClean="0"/>
              <a:t>1] J. Zhu, H. </a:t>
            </a:r>
            <a:r>
              <a:rPr lang="fr-FR" sz="2800" dirty="0" err="1" smtClean="0"/>
              <a:t>Bienayme</a:t>
            </a:r>
            <a:r>
              <a:rPr lang="fr-FR" sz="2800" dirty="0" smtClean="0"/>
              <a:t> (</a:t>
            </a:r>
            <a:r>
              <a:rPr lang="fr-FR" sz="2800" dirty="0" err="1" smtClean="0"/>
              <a:t>Eds</a:t>
            </a:r>
            <a:r>
              <a:rPr lang="fr-FR" sz="2800" dirty="0" smtClean="0"/>
              <a:t>.), </a:t>
            </a:r>
            <a:r>
              <a:rPr lang="fr-FR" sz="2800" dirty="0" err="1" smtClean="0"/>
              <a:t>Multicomponent</a:t>
            </a:r>
            <a:r>
              <a:rPr lang="fr-FR" sz="2800" dirty="0" smtClean="0"/>
              <a:t> </a:t>
            </a:r>
            <a:r>
              <a:rPr lang="fr-FR" sz="2800" dirty="0" err="1" smtClean="0"/>
              <a:t>Reactions</a:t>
            </a:r>
            <a:r>
              <a:rPr lang="fr-FR" sz="2800" dirty="0" smtClean="0"/>
              <a:t>, </a:t>
            </a:r>
            <a:r>
              <a:rPr lang="fr-FR" sz="2800" dirty="0" err="1" smtClean="0"/>
              <a:t>WileyVCH</a:t>
            </a:r>
            <a:r>
              <a:rPr lang="fr-FR" sz="2800" dirty="0" smtClean="0"/>
              <a:t>, Weinheim, </a:t>
            </a:r>
            <a:r>
              <a:rPr lang="fr-FR" sz="2800" b="1" dirty="0" smtClean="0"/>
              <a:t>2005</a:t>
            </a:r>
            <a:r>
              <a:rPr lang="fr-FR" sz="2800" dirty="0" smtClean="0"/>
              <a:t>.</a:t>
            </a:r>
          </a:p>
          <a:p>
            <a:pPr algn="just"/>
            <a:r>
              <a:rPr lang="fr-FR" sz="2800" dirty="0" smtClean="0"/>
              <a:t>[2] B. </a:t>
            </a:r>
            <a:r>
              <a:rPr lang="fr-FR" sz="2800" dirty="0" err="1" smtClean="0"/>
              <a:t>Ganem</a:t>
            </a:r>
            <a:r>
              <a:rPr lang="fr-FR" sz="2800" dirty="0" smtClean="0"/>
              <a:t>, </a:t>
            </a:r>
            <a:r>
              <a:rPr lang="fr-FR" sz="2800" i="1" dirty="0" err="1" smtClean="0"/>
              <a:t>Acc</a:t>
            </a:r>
            <a:r>
              <a:rPr lang="fr-FR" sz="2800" i="1" dirty="0" smtClean="0"/>
              <a:t>. </a:t>
            </a:r>
            <a:r>
              <a:rPr lang="fr-FR" sz="2800" i="1" dirty="0" err="1" smtClean="0"/>
              <a:t>Chem</a:t>
            </a:r>
            <a:r>
              <a:rPr lang="fr-FR" sz="2800" i="1" dirty="0" smtClean="0"/>
              <a:t>. </a:t>
            </a:r>
            <a:r>
              <a:rPr lang="fr-FR" sz="2800" i="1" dirty="0" err="1" smtClean="0"/>
              <a:t>Res</a:t>
            </a:r>
            <a:r>
              <a:rPr lang="fr-FR" sz="2800" dirty="0" smtClean="0"/>
              <a:t>. </a:t>
            </a:r>
            <a:r>
              <a:rPr lang="fr-FR" sz="2800" b="1" dirty="0" smtClean="0"/>
              <a:t>2009</a:t>
            </a:r>
            <a:r>
              <a:rPr lang="fr-FR" sz="2800" dirty="0" smtClean="0"/>
              <a:t>, 42, 463.</a:t>
            </a:r>
          </a:p>
          <a:p>
            <a:pPr algn="just"/>
            <a:r>
              <a:rPr lang="fr-FR" sz="2800" dirty="0" smtClean="0"/>
              <a:t>[3] A. </a:t>
            </a:r>
            <a:r>
              <a:rPr lang="fr-FR" sz="2800" dirty="0" err="1" smtClean="0"/>
              <a:t>Dömling</a:t>
            </a:r>
            <a:r>
              <a:rPr lang="fr-FR" sz="2800" dirty="0" smtClean="0"/>
              <a:t>, I. </a:t>
            </a:r>
            <a:r>
              <a:rPr lang="fr-FR" sz="2800" dirty="0" err="1" smtClean="0"/>
              <a:t>Ugi</a:t>
            </a:r>
            <a:r>
              <a:rPr lang="fr-FR" sz="2800" dirty="0" smtClean="0"/>
              <a:t>, </a:t>
            </a:r>
            <a:r>
              <a:rPr lang="fr-FR" sz="2800" i="1" dirty="0" err="1" smtClean="0"/>
              <a:t>Angew</a:t>
            </a:r>
            <a:r>
              <a:rPr lang="fr-FR" sz="2800" i="1" dirty="0" smtClean="0"/>
              <a:t>. </a:t>
            </a:r>
            <a:r>
              <a:rPr lang="fr-FR" sz="2800" i="1" dirty="0" err="1" smtClean="0"/>
              <a:t>Chem</a:t>
            </a:r>
            <a:r>
              <a:rPr lang="fr-FR" sz="2800" i="1" dirty="0" smtClean="0"/>
              <a:t>. Int. Ed</a:t>
            </a:r>
            <a:r>
              <a:rPr lang="fr-FR" sz="2800" dirty="0" smtClean="0"/>
              <a:t>. </a:t>
            </a:r>
            <a:r>
              <a:rPr lang="fr-FR" sz="2800" b="1" dirty="0" smtClean="0"/>
              <a:t>2000</a:t>
            </a:r>
            <a:r>
              <a:rPr lang="fr-FR" sz="2800" dirty="0" smtClean="0"/>
              <a:t>, 39, 3169.</a:t>
            </a:r>
          </a:p>
          <a:p>
            <a:pPr algn="just"/>
            <a:r>
              <a:rPr lang="fr-FR" sz="2800" dirty="0" smtClean="0"/>
              <a:t>[4] A.A. </a:t>
            </a:r>
            <a:r>
              <a:rPr lang="fr-FR" sz="2800" dirty="0" err="1" smtClean="0"/>
              <a:t>Erumpukuthickal</a:t>
            </a:r>
            <a:r>
              <a:rPr lang="fr-FR" sz="2800" dirty="0" smtClean="0"/>
              <a:t>, K. </a:t>
            </a:r>
            <a:r>
              <a:rPr lang="fr-FR" sz="2800" dirty="0" err="1" smtClean="0"/>
              <a:t>Paromita</a:t>
            </a:r>
            <a:r>
              <a:rPr lang="fr-FR" sz="2800" dirty="0" smtClean="0"/>
              <a:t>, A.D. </a:t>
            </a:r>
            <a:r>
              <a:rPr lang="fr-FR" sz="2800" dirty="0" err="1" smtClean="0"/>
              <a:t>Parag</a:t>
            </a:r>
            <a:r>
              <a:rPr lang="fr-FR" sz="2800" dirty="0" smtClean="0"/>
              <a:t>, M. </a:t>
            </a:r>
            <a:r>
              <a:rPr lang="fr-FR" sz="2800" dirty="0" err="1" smtClean="0"/>
              <a:t>Giridhar</a:t>
            </a:r>
            <a:r>
              <a:rPr lang="fr-FR" sz="2800" dirty="0" smtClean="0"/>
              <a:t>, R. Narayanan. </a:t>
            </a:r>
            <a:r>
              <a:rPr lang="fr-FR" sz="2800" i="1" dirty="0" smtClean="0"/>
              <a:t>ACS. Nano </a:t>
            </a:r>
            <a:r>
              <a:rPr lang="fr-FR" sz="2800" b="1" dirty="0" smtClean="0"/>
              <a:t>2011</a:t>
            </a:r>
            <a:r>
              <a:rPr lang="fr-FR" sz="2800" dirty="0" smtClean="0"/>
              <a:t>, 5, 8049-8061. </a:t>
            </a:r>
          </a:p>
          <a:p>
            <a:pPr algn="just"/>
            <a:r>
              <a:rPr lang="fr-FR" sz="2800" dirty="0" smtClean="0"/>
              <a:t>[5] A. Nicole, H. Steven, Z. </a:t>
            </a:r>
            <a:r>
              <a:rPr lang="fr-FR" sz="2800" dirty="0" err="1" smtClean="0"/>
              <a:t>Xiaojiang</a:t>
            </a:r>
            <a:r>
              <a:rPr lang="fr-FR" sz="2800" dirty="0" smtClean="0"/>
              <a:t>, </a:t>
            </a:r>
            <a:r>
              <a:rPr lang="fr-FR" sz="2800" dirty="0" err="1" smtClean="0"/>
              <a:t>J.L.Erik</a:t>
            </a:r>
            <a:r>
              <a:rPr lang="fr-FR" sz="2800" dirty="0" smtClean="0"/>
              <a:t>, M.B. </a:t>
            </a:r>
            <a:r>
              <a:rPr lang="fr-FR" sz="2800" dirty="0" err="1" smtClean="0"/>
              <a:t>Jillian</a:t>
            </a:r>
            <a:r>
              <a:rPr lang="fr-FR" sz="2800" dirty="0" smtClean="0"/>
              <a:t>, </a:t>
            </a:r>
            <a:r>
              <a:rPr lang="fr-FR" sz="2800" i="1" dirty="0" smtClean="0"/>
              <a:t>ACS. </a:t>
            </a:r>
            <a:r>
              <a:rPr lang="fr-FR" sz="2800" i="1" dirty="0" err="1" smtClean="0"/>
              <a:t>Catal</a:t>
            </a:r>
            <a:r>
              <a:rPr lang="fr-FR" sz="2800" dirty="0" smtClean="0"/>
              <a:t>. </a:t>
            </a:r>
            <a:r>
              <a:rPr lang="fr-FR" sz="2800" b="1" dirty="0" smtClean="0"/>
              <a:t>2012</a:t>
            </a:r>
            <a:r>
              <a:rPr lang="fr-FR" sz="2800" dirty="0" smtClean="0"/>
              <a:t>, 2, 1524-1534.</a:t>
            </a:r>
          </a:p>
          <a:p>
            <a:pPr algn="just"/>
            <a:r>
              <a:rPr lang="fr-FR" sz="2800" dirty="0" smtClean="0"/>
              <a:t>[6] E.K. </a:t>
            </a:r>
            <a:r>
              <a:rPr lang="fr-FR" sz="2800" dirty="0" err="1" smtClean="0"/>
              <a:t>Goharshadi</a:t>
            </a:r>
            <a:r>
              <a:rPr lang="fr-FR" sz="2800" dirty="0"/>
              <a:t>, </a:t>
            </a:r>
            <a:r>
              <a:rPr lang="fr-FR" sz="2800" dirty="0" smtClean="0"/>
              <a:t>Y. Ding</a:t>
            </a:r>
            <a:r>
              <a:rPr lang="fr-FR" sz="2800" dirty="0"/>
              <a:t>, </a:t>
            </a:r>
            <a:r>
              <a:rPr lang="fr-FR" sz="2800" dirty="0" smtClean="0"/>
              <a:t>P. </a:t>
            </a:r>
            <a:r>
              <a:rPr lang="fr-FR" sz="2800" dirty="0" err="1" smtClean="0"/>
              <a:t>Nancarrow</a:t>
            </a:r>
            <a:r>
              <a:rPr lang="fr-FR" sz="2800" dirty="0"/>
              <a:t>, </a:t>
            </a:r>
            <a:r>
              <a:rPr lang="fr-FR" sz="2800" dirty="0" smtClean="0"/>
              <a:t>J</a:t>
            </a:r>
            <a:r>
              <a:rPr lang="fr-FR" sz="2800" dirty="0"/>
              <a:t>. </a:t>
            </a:r>
            <a:r>
              <a:rPr lang="fr-FR" sz="2800" i="1" dirty="0"/>
              <a:t>Phys. </a:t>
            </a:r>
            <a:r>
              <a:rPr lang="fr-FR" sz="2800" i="1" dirty="0" err="1"/>
              <a:t>Chem</a:t>
            </a:r>
            <a:r>
              <a:rPr lang="fr-FR" sz="2800" i="1" dirty="0"/>
              <a:t>. </a:t>
            </a:r>
            <a:r>
              <a:rPr lang="fr-FR" sz="2800" i="1" dirty="0" err="1"/>
              <a:t>Solids</a:t>
            </a:r>
            <a:r>
              <a:rPr lang="fr-FR" sz="2800" dirty="0"/>
              <a:t> </a:t>
            </a:r>
            <a:r>
              <a:rPr lang="fr-FR" sz="2800" b="1" dirty="0"/>
              <a:t>2008</a:t>
            </a:r>
            <a:r>
              <a:rPr lang="fr-FR" sz="2800" dirty="0"/>
              <a:t>, </a:t>
            </a:r>
            <a:r>
              <a:rPr lang="fr-FR" sz="2800" i="1" dirty="0"/>
              <a:t>69</a:t>
            </a:r>
            <a:r>
              <a:rPr lang="fr-FR" sz="2800" dirty="0"/>
              <a:t>, 2057-2060.    </a:t>
            </a:r>
            <a:endParaRPr lang="pt-BR" sz="2800" dirty="0" smtClean="0"/>
          </a:p>
          <a:p>
            <a:pPr algn="just"/>
            <a:r>
              <a:rPr lang="pt-BR" sz="2800" dirty="0" smtClean="0"/>
              <a:t>[7] D. Igor, J. Zvonko, A. Denis, N. Markus, </a:t>
            </a:r>
            <a:r>
              <a:rPr lang="pt-BR" sz="2800" i="1" dirty="0" smtClean="0"/>
              <a:t>Nanoscale</a:t>
            </a:r>
            <a:r>
              <a:rPr lang="pt-BR" sz="2800" dirty="0" smtClean="0"/>
              <a:t> </a:t>
            </a:r>
            <a:r>
              <a:rPr lang="pt-BR" sz="2800" b="1" dirty="0" smtClean="0"/>
              <a:t>2010</a:t>
            </a:r>
            <a:r>
              <a:rPr lang="pt-BR" sz="2800" dirty="0" smtClean="0"/>
              <a:t>, 2, 1096-1104. </a:t>
            </a:r>
            <a:endParaRPr lang="fr-FR" sz="2800" dirty="0"/>
          </a:p>
        </p:txBody>
      </p:sp>
      <p:sp>
        <p:nvSpPr>
          <p:cNvPr id="26" name="Rectangle à coins arrondis 25"/>
          <p:cNvSpPr/>
          <p:nvPr/>
        </p:nvSpPr>
        <p:spPr>
          <a:xfrm>
            <a:off x="28857389" y="20341082"/>
            <a:ext cx="13908747" cy="430848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Chevron 26"/>
          <p:cNvSpPr/>
          <p:nvPr/>
        </p:nvSpPr>
        <p:spPr>
          <a:xfrm>
            <a:off x="32066178" y="19609685"/>
            <a:ext cx="7491168" cy="1531353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dirty="0" smtClean="0">
                <a:solidFill>
                  <a:schemeClr val="tx1"/>
                </a:solidFill>
              </a:rPr>
              <a:t>CONCLUSION</a:t>
            </a:r>
            <a:endParaRPr lang="fr-FR" sz="4800" b="1" dirty="0">
              <a:solidFill>
                <a:schemeClr val="tx1"/>
              </a:solidFill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0" y="0"/>
            <a:ext cx="43205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5" name="Obje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994446"/>
              </p:ext>
            </p:extLst>
          </p:nvPr>
        </p:nvGraphicFramePr>
        <p:xfrm>
          <a:off x="15538718" y="19859295"/>
          <a:ext cx="6010275" cy="3546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Acrobat Document" r:id="rId5" imgW="8019048" imgH="5668166" progId="AcroExch.Document.7">
                  <p:embed/>
                </p:oleObj>
              </mc:Choice>
              <mc:Fallback>
                <p:oleObj name="Acrobat Document" r:id="rId5" imgW="8019048" imgH="5668166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38718" y="19859295"/>
                        <a:ext cx="6010275" cy="35463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à coins arrondis 7"/>
          <p:cNvSpPr/>
          <p:nvPr/>
        </p:nvSpPr>
        <p:spPr>
          <a:xfrm>
            <a:off x="14783865" y="13321531"/>
            <a:ext cx="13688268" cy="636820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/>
          <p:cNvSpPr/>
          <p:nvPr/>
        </p:nvSpPr>
        <p:spPr>
          <a:xfrm>
            <a:off x="14783865" y="24338977"/>
            <a:ext cx="13908747" cy="540037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43205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1" name="Obje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482803"/>
              </p:ext>
            </p:extLst>
          </p:nvPr>
        </p:nvGraphicFramePr>
        <p:xfrm>
          <a:off x="21988956" y="19930820"/>
          <a:ext cx="5943600" cy="3581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Acrobat Document" r:id="rId7" imgW="8019943" imgH="5667255" progId="AcroExch.Document.7">
                  <p:embed/>
                </p:oleObj>
              </mc:Choice>
              <mc:Fallback>
                <p:oleObj name="Acrobat Document" r:id="rId7" imgW="8019943" imgH="5667255" progId="AcroExch.Document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88956" y="19930820"/>
                        <a:ext cx="5943600" cy="35817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517253" y="29027165"/>
            <a:ext cx="10259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Figure 1.</a:t>
            </a:r>
            <a:r>
              <a:rPr lang="fr-FR" sz="3200" dirty="0" smtClean="0"/>
              <a:t> </a:t>
            </a:r>
            <a:r>
              <a:rPr lang="fr-FR" sz="3200" dirty="0" err="1" smtClean="0"/>
              <a:t>Synthesis</a:t>
            </a:r>
            <a:r>
              <a:rPr lang="fr-FR" sz="3200" dirty="0" smtClean="0"/>
              <a:t> of </a:t>
            </a:r>
            <a:r>
              <a:rPr lang="el-GR" sz="3200" dirty="0" smtClean="0"/>
              <a:t>α</a:t>
            </a:r>
            <a:r>
              <a:rPr lang="fr-FR" sz="3200" dirty="0" smtClean="0"/>
              <a:t>-</a:t>
            </a:r>
            <a:r>
              <a:rPr lang="fr-FR" sz="3200" dirty="0" err="1" smtClean="0"/>
              <a:t>sulfamidophosphonate</a:t>
            </a:r>
            <a:r>
              <a:rPr lang="fr-FR" sz="3200" dirty="0" smtClean="0"/>
              <a:t> </a:t>
            </a:r>
            <a:r>
              <a:rPr lang="fr-FR" sz="3200" dirty="0" err="1" smtClean="0"/>
              <a:t>derivatives</a:t>
            </a:r>
            <a:endParaRPr lang="fr-FR" sz="32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6620210" y="23637358"/>
            <a:ext cx="10236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Figure 2. </a:t>
            </a:r>
            <a:r>
              <a:rPr lang="fr-FR" sz="3200" baseline="30000" dirty="0" smtClean="0"/>
              <a:t>1</a:t>
            </a:r>
            <a:r>
              <a:rPr lang="fr-FR" sz="3200" dirty="0" smtClean="0"/>
              <a:t>H</a:t>
            </a:r>
            <a:r>
              <a:rPr lang="fr-FR" sz="3200" b="1" dirty="0" smtClean="0"/>
              <a:t> NM</a:t>
            </a:r>
            <a:r>
              <a:rPr lang="fr-FR" sz="3200" dirty="0" smtClean="0"/>
              <a:t>R  and </a:t>
            </a:r>
            <a:r>
              <a:rPr lang="fr-FR" sz="3200" baseline="30000" dirty="0" smtClean="0"/>
              <a:t>13</a:t>
            </a:r>
            <a:r>
              <a:rPr lang="fr-FR" sz="3200" dirty="0" smtClean="0"/>
              <a:t>C NMR of </a:t>
            </a:r>
            <a:r>
              <a:rPr lang="el-GR" sz="3200" dirty="0" smtClean="0"/>
              <a:t>α</a:t>
            </a:r>
            <a:r>
              <a:rPr lang="fr-FR" sz="3200" dirty="0" smtClean="0"/>
              <a:t>-</a:t>
            </a:r>
            <a:r>
              <a:rPr lang="fr-FR" sz="3200" dirty="0" err="1" smtClean="0"/>
              <a:t>sulfamidophosphonates</a:t>
            </a:r>
            <a:endParaRPr lang="fr-FR" sz="3200" dirty="0"/>
          </a:p>
        </p:txBody>
      </p:sp>
      <p:sp>
        <p:nvSpPr>
          <p:cNvPr id="18" name="Rectangle 17"/>
          <p:cNvSpPr/>
          <p:nvPr/>
        </p:nvSpPr>
        <p:spPr>
          <a:xfrm>
            <a:off x="15201370" y="8429898"/>
            <a:ext cx="126952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Table 1</a:t>
            </a:r>
            <a:r>
              <a:rPr lang="en-US" sz="3200" dirty="0" smtClean="0"/>
              <a:t>. Optimization for the synthesis of α-</a:t>
            </a:r>
            <a:r>
              <a:rPr lang="en-US" sz="3200" dirty="0" err="1" smtClean="0"/>
              <a:t>sulfamidophosphonates</a:t>
            </a:r>
            <a:r>
              <a:rPr lang="en-US" sz="3200" dirty="0" smtClean="0"/>
              <a:t> with /without </a:t>
            </a:r>
            <a:r>
              <a:rPr lang="en-US" sz="3200" dirty="0" err="1" smtClean="0"/>
              <a:t>ZnO</a:t>
            </a:r>
            <a:r>
              <a:rPr lang="en-US" sz="3200" dirty="0" smtClean="0"/>
              <a:t> NPs</a:t>
            </a:r>
            <a:endParaRPr lang="fr-FR" sz="3200" dirty="0"/>
          </a:p>
        </p:txBody>
      </p:sp>
      <p:pic>
        <p:nvPicPr>
          <p:cNvPr id="3092" name="Picture 20" descr="C:\Users\Media\Downloads\Screenshot_20230413_052154_Office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3841" y="16555136"/>
            <a:ext cx="7470561" cy="214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15019471" y="13846702"/>
            <a:ext cx="13166458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dirty="0" smtClean="0"/>
              <a:t>At 100°C, some solvents were examined under microwave irradiation, and it is observed that the reaction formed only a low yield in CH</a:t>
            </a:r>
            <a:r>
              <a:rPr lang="en-US" sz="3800" baseline="-25000" dirty="0" smtClean="0"/>
              <a:t>2</a:t>
            </a:r>
            <a:r>
              <a:rPr lang="en-US" sz="3800" dirty="0" smtClean="0"/>
              <a:t>Cl</a:t>
            </a:r>
            <a:r>
              <a:rPr lang="en-US" sz="3800" baseline="-25000" dirty="0" smtClean="0"/>
              <a:t>2</a:t>
            </a:r>
            <a:r>
              <a:rPr lang="en-US" sz="3800" dirty="0" smtClean="0"/>
              <a:t>, </a:t>
            </a:r>
            <a:r>
              <a:rPr lang="en-US" sz="3800" dirty="0" err="1" smtClean="0"/>
              <a:t>MeOH</a:t>
            </a:r>
            <a:r>
              <a:rPr lang="en-US" sz="3800" dirty="0" smtClean="0"/>
              <a:t>, acetone and in the absence of solvent. A higher yield of 60 % was obtained using </a:t>
            </a:r>
            <a:r>
              <a:rPr lang="en-US" sz="3800" dirty="0" err="1" smtClean="0"/>
              <a:t>EtOH</a:t>
            </a:r>
            <a:r>
              <a:rPr lang="en-US" sz="3800" dirty="0" smtClean="0"/>
              <a:t> as solvent </a:t>
            </a:r>
            <a:r>
              <a:rPr lang="en-US" sz="3800" b="1" dirty="0" smtClean="0"/>
              <a:t>(Table 1</a:t>
            </a:r>
            <a:r>
              <a:rPr lang="en-US" sz="3800" dirty="0" smtClean="0"/>
              <a:t>).</a:t>
            </a:r>
          </a:p>
          <a:p>
            <a:pPr algn="just"/>
            <a:r>
              <a:rPr lang="en-US" sz="3800" dirty="0" smtClean="0"/>
              <a:t>In the other hand, under the same conditions the reaction was carried out in the presence of 10 </a:t>
            </a:r>
            <a:r>
              <a:rPr lang="en-US" sz="3800" dirty="0" err="1" smtClean="0"/>
              <a:t>mol</a:t>
            </a:r>
            <a:r>
              <a:rPr lang="en-US" sz="3800" dirty="0" smtClean="0"/>
              <a:t>% of </a:t>
            </a:r>
            <a:r>
              <a:rPr lang="en-US" sz="3800" dirty="0" err="1" smtClean="0"/>
              <a:t>ZnO</a:t>
            </a:r>
            <a:r>
              <a:rPr lang="en-US" sz="3800" dirty="0" smtClean="0"/>
              <a:t>-NPs as green catalyst and the product was obtained in 93% yield after 15 min. </a:t>
            </a:r>
          </a:p>
          <a:p>
            <a:pPr algn="just"/>
            <a:r>
              <a:rPr lang="en-US" sz="4000" dirty="0"/>
              <a:t>The results show that in the </a:t>
            </a:r>
            <a:r>
              <a:rPr lang="en-US" sz="4000" dirty="0" err="1"/>
              <a:t>EtOH</a:t>
            </a:r>
            <a:r>
              <a:rPr lang="en-US" sz="4000" dirty="0"/>
              <a:t>, the yields are higher than the other solvents</a:t>
            </a:r>
            <a:r>
              <a:rPr lang="en-US" sz="4000" dirty="0" smtClean="0"/>
              <a:t>.</a:t>
            </a:r>
            <a:endParaRPr lang="fr-FR" sz="4000" dirty="0"/>
          </a:p>
        </p:txBody>
      </p:sp>
      <p:sp>
        <p:nvSpPr>
          <p:cNvPr id="29" name="Rectangle 28"/>
          <p:cNvSpPr/>
          <p:nvPr/>
        </p:nvSpPr>
        <p:spPr>
          <a:xfrm>
            <a:off x="15037945" y="24649565"/>
            <a:ext cx="1346758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dirty="0" smtClean="0"/>
              <a:t>The </a:t>
            </a:r>
            <a:r>
              <a:rPr lang="en-US" sz="3800" baseline="30000" dirty="0" smtClean="0"/>
              <a:t>1</a:t>
            </a:r>
            <a:r>
              <a:rPr lang="en-US" sz="3800" dirty="0" smtClean="0"/>
              <a:t>H spectrum always showed a </a:t>
            </a:r>
            <a:r>
              <a:rPr lang="en-US" sz="3800" dirty="0" err="1" smtClean="0"/>
              <a:t>deshielded</a:t>
            </a:r>
            <a:r>
              <a:rPr lang="en-US" sz="3800" dirty="0" smtClean="0"/>
              <a:t> doublet of doublets at δ= [5.0-5.30] ppm corresponding to the NH*CH(R)PO(</a:t>
            </a:r>
            <a:r>
              <a:rPr lang="en-US" sz="3800" dirty="0" err="1" smtClean="0"/>
              <a:t>OEt</a:t>
            </a:r>
            <a:r>
              <a:rPr lang="en-US" sz="3800" dirty="0" smtClean="0"/>
              <a:t>)</a:t>
            </a:r>
            <a:r>
              <a:rPr lang="en-US" sz="3800" baseline="-25000" dirty="0" smtClean="0"/>
              <a:t>2</a:t>
            </a:r>
            <a:r>
              <a:rPr lang="en-US" sz="3800" dirty="0" smtClean="0"/>
              <a:t>. The two CH2 groups of the mustard moiety appeared at δ = [4.14-3.87] and [3.94-3.63].In </a:t>
            </a:r>
            <a:r>
              <a:rPr lang="en-US" sz="3800" baseline="30000" dirty="0"/>
              <a:t>13</a:t>
            </a:r>
            <a:r>
              <a:rPr lang="en-US" sz="3800" dirty="0"/>
              <a:t>C the two </a:t>
            </a:r>
            <a:r>
              <a:rPr lang="en-US" sz="3800" dirty="0" err="1"/>
              <a:t>ethoxy</a:t>
            </a:r>
            <a:r>
              <a:rPr lang="en-US" sz="3800" dirty="0"/>
              <a:t> groups of the </a:t>
            </a:r>
            <a:r>
              <a:rPr lang="en-US" sz="3800" dirty="0" err="1"/>
              <a:t>phosphonates</a:t>
            </a:r>
            <a:r>
              <a:rPr lang="en-US" sz="3800" dirty="0"/>
              <a:t> appeared at [16.37-15.94] ppm (</a:t>
            </a:r>
            <a:r>
              <a:rPr lang="en-US" sz="3800" i="1" dirty="0"/>
              <a:t>J</a:t>
            </a:r>
            <a:r>
              <a:rPr lang="en-US" sz="3800" baseline="-25000" dirty="0"/>
              <a:t>C-P</a:t>
            </a:r>
            <a:r>
              <a:rPr lang="en-US" sz="3800" dirty="0"/>
              <a:t> ~ 5.1–5.8 Hz), [62.95-61.17] ppm (</a:t>
            </a:r>
            <a:r>
              <a:rPr lang="en-US" sz="3800" i="1" dirty="0"/>
              <a:t>J</a:t>
            </a:r>
            <a:r>
              <a:rPr lang="en-US" sz="3800" baseline="-25000" dirty="0"/>
              <a:t>C-P</a:t>
            </a:r>
            <a:r>
              <a:rPr lang="en-US" sz="3800" dirty="0"/>
              <a:t> ~ 6.6–7 Hz), and the asymmetric carbon NH*CH(R) PO(</a:t>
            </a:r>
            <a:r>
              <a:rPr lang="en-US" sz="3800" dirty="0" err="1"/>
              <a:t>OEt</a:t>
            </a:r>
            <a:r>
              <a:rPr lang="en-US" sz="3800" dirty="0"/>
              <a:t>)</a:t>
            </a:r>
            <a:r>
              <a:rPr lang="en-US" sz="3800" baseline="-25000" dirty="0"/>
              <a:t>2 </a:t>
            </a:r>
            <a:r>
              <a:rPr lang="en-US" sz="3800" dirty="0"/>
              <a:t>at [50.51-54.26] ppm (doublet with a large coupling constant </a:t>
            </a:r>
            <a:r>
              <a:rPr lang="en-US" sz="3800" i="1" dirty="0"/>
              <a:t>J</a:t>
            </a:r>
            <a:r>
              <a:rPr lang="en-US" sz="3800" baseline="-25000" dirty="0"/>
              <a:t>C-P </a:t>
            </a:r>
            <a:r>
              <a:rPr lang="en-US" sz="3800" dirty="0"/>
              <a:t> ~150.6–155 Hz</a:t>
            </a:r>
            <a:r>
              <a:rPr lang="en-US" sz="3800" dirty="0" smtClean="0"/>
              <a:t>).</a:t>
            </a:r>
            <a:endParaRPr lang="fr-FR" sz="38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3102452" y="18702367"/>
            <a:ext cx="5293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Figure 3. IR </a:t>
            </a:r>
            <a:r>
              <a:rPr lang="fr-FR" sz="3200" b="1" dirty="0" err="1" smtClean="0"/>
              <a:t>spectrum</a:t>
            </a:r>
            <a:r>
              <a:rPr lang="fr-FR" sz="3200" b="1" dirty="0" smtClean="0"/>
              <a:t> </a:t>
            </a:r>
            <a:r>
              <a:rPr lang="fr-FR" sz="3200" dirty="0" smtClean="0"/>
              <a:t>of </a:t>
            </a:r>
            <a:r>
              <a:rPr lang="fr-FR" sz="3200" dirty="0" err="1" smtClean="0"/>
              <a:t>ZnO</a:t>
            </a:r>
            <a:endParaRPr lang="fr-FR" sz="3200" dirty="0"/>
          </a:p>
        </p:txBody>
      </p:sp>
      <p:sp>
        <p:nvSpPr>
          <p:cNvPr id="30" name="Rectangle 29"/>
          <p:cNvSpPr/>
          <p:nvPr/>
        </p:nvSpPr>
        <p:spPr>
          <a:xfrm>
            <a:off x="630288" y="9528756"/>
            <a:ext cx="13513213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dirty="0" smtClean="0"/>
              <a:t>Multi-component reactions (MCRs) are a significant and powerful strategy for the synthesis of organic compounds compared to multistep reactions. MCRs have many advantages such as formation of several new bonds in a one-pot reaction, easy purification, decreasing number of reaction steps, atom economy, simplicity and reduced chemical waste [1-3]</a:t>
            </a:r>
          </a:p>
          <a:p>
            <a:pPr algn="just"/>
            <a:r>
              <a:rPr lang="en-US" sz="3800" dirty="0" smtClean="0"/>
              <a:t>In addition, the use of MWI radiation like source of heat in organic synthesis offers new options in terms of sample preparation regarding shorter reaction time for synthesis and reduced solvent utilization.</a:t>
            </a:r>
          </a:p>
          <a:p>
            <a:pPr algn="just"/>
            <a:r>
              <a:rPr lang="en-US" sz="3800" dirty="0" smtClean="0"/>
              <a:t>Recently, The development of new catalysts by </a:t>
            </a:r>
            <a:r>
              <a:rPr lang="en-US" sz="3800" dirty="0" err="1" smtClean="0"/>
              <a:t>nano</a:t>
            </a:r>
            <a:r>
              <a:rPr lang="en-US" sz="3800" dirty="0" smtClean="0"/>
              <a:t>-scale design has emerged as a fertile field for research and innovation [4, 5]. Zinc oxide as efficient heterogeneous catalysts has been used in both industrial and </a:t>
            </a:r>
            <a:r>
              <a:rPr lang="en-US" sz="3800" dirty="0" err="1" smtClean="0"/>
              <a:t>nano</a:t>
            </a:r>
            <a:r>
              <a:rPr lang="en-US" sz="3800" dirty="0" smtClean="0"/>
              <a:t> type as a professional catalyst in various organic transformations [6, 7].</a:t>
            </a:r>
            <a:endParaRPr lang="en-US" sz="3800" dirty="0"/>
          </a:p>
        </p:txBody>
      </p:sp>
      <p:sp>
        <p:nvSpPr>
          <p:cNvPr id="31" name="Rectangle 30"/>
          <p:cNvSpPr/>
          <p:nvPr/>
        </p:nvSpPr>
        <p:spPr>
          <a:xfrm>
            <a:off x="29012040" y="21365244"/>
            <a:ext cx="13691455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dirty="0" smtClean="0"/>
              <a:t>In summary, the facile and greener synthetic routes were developed for the synthesis of novel α-</a:t>
            </a:r>
            <a:r>
              <a:rPr lang="en-US" sz="3800" dirty="0" err="1" smtClean="0"/>
              <a:t>sulfamidophosphonates</a:t>
            </a:r>
            <a:r>
              <a:rPr lang="en-US" sz="3800" dirty="0"/>
              <a:t> </a:t>
            </a:r>
            <a:r>
              <a:rPr lang="en-US" sz="3800" dirty="0" smtClean="0"/>
              <a:t>using </a:t>
            </a:r>
            <a:r>
              <a:rPr lang="en-US" sz="3800" dirty="0" err="1" smtClean="0"/>
              <a:t>ZnO</a:t>
            </a:r>
            <a:r>
              <a:rPr lang="en-US" sz="3800" dirty="0"/>
              <a:t>-</a:t>
            </a:r>
            <a:r>
              <a:rPr lang="en-US" sz="3800" dirty="0" smtClean="0"/>
              <a:t>NPs as a </a:t>
            </a:r>
            <a:r>
              <a:rPr lang="en-US" sz="3800" dirty="0" err="1" smtClean="0"/>
              <a:t>catalyst</a:t>
            </a:r>
            <a:r>
              <a:rPr lang="en-US" sz="3800" dirty="0" err="1"/>
              <a:t>A</a:t>
            </a:r>
            <a:r>
              <a:rPr lang="en-US" sz="3800" dirty="0"/>
              <a:t> one-pot synthetic strategy was developed via a three-component </a:t>
            </a:r>
            <a:r>
              <a:rPr lang="en-US" sz="3800" dirty="0" err="1"/>
              <a:t>Kabachnik</a:t>
            </a:r>
            <a:r>
              <a:rPr lang="en-US" sz="3800" dirty="0"/>
              <a:t>-Fields reaction starting from commercially available compounds. </a:t>
            </a:r>
            <a:endParaRPr lang="fr-FR" sz="3800" dirty="0"/>
          </a:p>
        </p:txBody>
      </p:sp>
      <p:graphicFrame>
        <p:nvGraphicFramePr>
          <p:cNvPr id="2052" name="Tableau 20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271998"/>
              </p:ext>
            </p:extLst>
          </p:nvPr>
        </p:nvGraphicFramePr>
        <p:xfrm>
          <a:off x="15201369" y="9865146"/>
          <a:ext cx="12695246" cy="2967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0910"/>
                <a:gridCol w="1482736"/>
                <a:gridCol w="1476447"/>
                <a:gridCol w="1399402"/>
                <a:gridCol w="1396256"/>
                <a:gridCol w="1476447"/>
                <a:gridCol w="1399402"/>
                <a:gridCol w="1397830"/>
                <a:gridCol w="1375816"/>
              </a:tblGrid>
              <a:tr h="327828">
                <a:tc>
                  <a:txBody>
                    <a:bodyPr/>
                    <a:lstStyle/>
                    <a:p>
                      <a:pPr marL="1656080" algn="just">
                        <a:lnSpc>
                          <a:spcPct val="9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fr-FR" sz="1000" b="1" dirty="0">
                        <a:solidFill>
                          <a:srgbClr val="000000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656080" algn="just">
                        <a:lnSpc>
                          <a:spcPct val="9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fr-FR" sz="1000" b="1">
                        <a:solidFill>
                          <a:srgbClr val="000000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Microwave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Microwave with ZnO NPs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7107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Entry</a:t>
                      </a:r>
                      <a:endParaRPr lang="fr-FR" sz="1000" dirty="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Solvent</a:t>
                      </a:r>
                      <a:endParaRPr lang="fr-FR" sz="1000" dirty="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Time/min</a:t>
                      </a:r>
                      <a:endParaRPr lang="fr-FR" sz="1000" dirty="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Temp/°C</a:t>
                      </a:r>
                      <a:endParaRPr lang="fr-FR" sz="1000" dirty="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Yields %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Time/min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Temp/°C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Yields %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Catalyst </a:t>
                      </a:r>
                      <a:r>
                        <a:rPr lang="en-US" sz="800" dirty="0" err="1">
                          <a:effectLst/>
                        </a:rPr>
                        <a:t>mol</a:t>
                      </a:r>
                      <a:r>
                        <a:rPr lang="en-US" sz="800" dirty="0">
                          <a:effectLst/>
                        </a:rPr>
                        <a:t> %</a:t>
                      </a:r>
                      <a:endParaRPr lang="fr-FR" sz="1000" dirty="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124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No solvent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100</a:t>
                      </a:r>
                      <a:endParaRPr lang="fr-FR" sz="1000" dirty="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</a:t>
                      </a:r>
                      <a:endParaRPr lang="fr-FR" sz="1000" dirty="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100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82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</a:t>
                      </a:r>
                      <a:r>
                        <a:rPr lang="en-US" sz="1000" baseline="-25000">
                          <a:effectLst/>
                        </a:rPr>
                        <a:t>2</a:t>
                      </a:r>
                      <a:r>
                        <a:rPr lang="en-US" sz="1000">
                          <a:effectLst/>
                        </a:rPr>
                        <a:t>Cl</a:t>
                      </a:r>
                      <a:r>
                        <a:rPr lang="en-US" sz="1000" baseline="-25000">
                          <a:effectLst/>
                        </a:rPr>
                        <a:t>2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100</a:t>
                      </a:r>
                      <a:endParaRPr lang="fr-FR" sz="1000" dirty="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40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100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55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82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MeOH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100</a:t>
                      </a:r>
                      <a:endParaRPr lang="fr-FR" sz="1000" dirty="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50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100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60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82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Acetone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100</a:t>
                      </a:r>
                      <a:endParaRPr lang="fr-FR" sz="1000" dirty="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40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100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53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82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EtOH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100</a:t>
                      </a:r>
                      <a:endParaRPr lang="fr-FR" sz="1000" dirty="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60</a:t>
                      </a:r>
                      <a:endParaRPr lang="fr-FR" sz="1000" dirty="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100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93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</a:t>
                      </a:r>
                      <a:endParaRPr lang="fr-FR" sz="1000" dirty="0">
                        <a:solidFill>
                          <a:srgbClr val="000000"/>
                        </a:solidFill>
                        <a:effectLst/>
                        <a:latin typeface="Palatino Linotype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131" name="Picture 5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515" y="24946336"/>
            <a:ext cx="10832287" cy="366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24197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9544</TotalTime>
  <Words>799</Words>
  <Application>Microsoft Office PowerPoint</Application>
  <PresentationFormat>Personnalisé</PresentationFormat>
  <Paragraphs>88</Paragraphs>
  <Slides>1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Palatino Linotype</vt:lpstr>
      <vt:lpstr>Times New Roman</vt:lpstr>
      <vt:lpstr>等线</vt:lpstr>
      <vt:lpstr>Thème Office</vt:lpstr>
      <vt:lpstr>Acrobat Document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Media</dc:creator>
  <cp:lastModifiedBy>ERC</cp:lastModifiedBy>
  <cp:revision>51</cp:revision>
  <dcterms:created xsi:type="dcterms:W3CDTF">2023-04-09T22:17:48Z</dcterms:created>
  <dcterms:modified xsi:type="dcterms:W3CDTF">2023-04-16T23:28:06Z</dcterms:modified>
</cp:coreProperties>
</file>