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0" r:id="rId1"/>
  </p:sldMasterIdLst>
  <p:sldIdLst>
    <p:sldId id="312" r:id="rId2"/>
    <p:sldId id="257" r:id="rId3"/>
    <p:sldId id="258" r:id="rId4"/>
    <p:sldId id="259" r:id="rId5"/>
    <p:sldId id="260" r:id="rId6"/>
    <p:sldId id="274" r:id="rId7"/>
    <p:sldId id="278" r:id="rId8"/>
    <p:sldId id="277" r:id="rId9"/>
    <p:sldId id="267" r:id="rId10"/>
    <p:sldId id="283" r:id="rId11"/>
    <p:sldId id="284" r:id="rId12"/>
    <p:sldId id="286" r:id="rId13"/>
    <p:sldId id="290" r:id="rId14"/>
    <p:sldId id="291" r:id="rId15"/>
    <p:sldId id="292" r:id="rId16"/>
    <p:sldId id="294" r:id="rId17"/>
    <p:sldId id="298" r:id="rId18"/>
    <p:sldId id="301" r:id="rId19"/>
    <p:sldId id="313" r:id="rId20"/>
    <p:sldId id="314" r:id="rId21"/>
    <p:sldId id="308" r:id="rId22"/>
    <p:sldId id="309" r:id="rId23"/>
    <p:sldId id="311" r:id="rId24"/>
    <p:sldId id="276"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330740-328A-4065-9DD8-94BB9D4E9382}">
          <p14:sldIdLst>
            <p14:sldId id="312"/>
            <p14:sldId id="257"/>
            <p14:sldId id="258"/>
            <p14:sldId id="259"/>
            <p14:sldId id="260"/>
            <p14:sldId id="274"/>
            <p14:sldId id="278"/>
            <p14:sldId id="277"/>
            <p14:sldId id="267"/>
            <p14:sldId id="283"/>
            <p14:sldId id="284"/>
            <p14:sldId id="286"/>
            <p14:sldId id="290"/>
            <p14:sldId id="291"/>
            <p14:sldId id="292"/>
            <p14:sldId id="294"/>
            <p14:sldId id="298"/>
            <p14:sldId id="301"/>
            <p14:sldId id="313"/>
            <p14:sldId id="314"/>
            <p14:sldId id="308"/>
            <p14:sldId id="309"/>
            <p14:sldId id="311"/>
            <p14:sldId id="276"/>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31021" initials="1" lastIdx="2" clrIdx="0">
    <p:extLst>
      <p:ext uri="{19B8F6BF-5375-455C-9EA6-DF929625EA0E}">
        <p15:presenceInfo xmlns:p15="http://schemas.microsoft.com/office/powerpoint/2012/main" userId="S::amitk.pg19.ce@nitp.ac.in::657ba132-145a-45e0-b84c-e7003ecc2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8" d="100"/>
          <a:sy n="88"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4/13/2023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06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4/13/2023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95469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28677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114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45040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EDB8D0-98ED-4B86-9D5F-E61ADC70144D}" type="datetimeFigureOut">
              <a:rPr lang="en-US" smtClean="0"/>
              <a:pPr/>
              <a:t>4/13/2023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789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EDB8D0-98ED-4B86-9D5F-E61ADC70144D}" type="datetimeFigureOut">
              <a:rPr lang="en-US" smtClean="0"/>
              <a:pPr/>
              <a:t>4/13/2023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28698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08955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41031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2EDB8D0-98ED-4B86-9D5F-E61ADC70144D}" type="datetimeFigureOut">
              <a:rPr lang="en-US" smtClean="0"/>
              <a:t>4/13/2023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5604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03662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00636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05579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2EDB8D0-98ED-4B86-9D5F-E61ADC70144D}" type="datetimeFigureOut">
              <a:rPr lang="en-US" smtClean="0"/>
              <a:t>4/13/2023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58324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2EDB8D0-98ED-4B86-9D5F-E61ADC70144D}" type="datetimeFigureOut">
              <a:rPr lang="en-US" smtClean="0"/>
              <a:t>4/13/2023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8034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2EDB8D0-98ED-4B86-9D5F-E61ADC70144D}" type="datetimeFigureOut">
              <a:rPr lang="en-US" smtClean="0"/>
              <a:t>4/13/2023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5562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452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2EDB8D0-98ED-4B86-9D5F-E61ADC70144D}" type="datetimeFigureOut">
              <a:rPr lang="en-US" smtClean="0"/>
              <a:pPr/>
              <a:t>4/13/2023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85668923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sgs.gov/software/mt3d-usgs-groundwater-solute-transport-simulator-modflow"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sp>
        <p:nvSpPr>
          <p:cNvPr id="5" name="Rectangle 4"/>
          <p:cNvSpPr/>
          <p:nvPr/>
        </p:nvSpPr>
        <p:spPr>
          <a:xfrm>
            <a:off x="1436913" y="1264115"/>
            <a:ext cx="9387840" cy="1631216"/>
          </a:xfrm>
          <a:prstGeom prst="rect">
            <a:avLst/>
          </a:prstGeom>
        </p:spPr>
        <p:txBody>
          <a:bodyPr wrap="square">
            <a:spAutoFit/>
          </a:bodyPr>
          <a:lstStyle/>
          <a:p>
            <a:r>
              <a:rPr lang="en-US" sz="3200" b="1" dirty="0">
                <a:solidFill>
                  <a:schemeClr val="accent3">
                    <a:lumMod val="60000"/>
                    <a:lumOff val="40000"/>
                  </a:schemeClr>
                </a:solidFill>
              </a:rPr>
              <a:t>Simulation of 1</a:t>
            </a:r>
            <a:r>
              <a:rPr lang="en-IN" sz="3200" b="1" dirty="0">
                <a:solidFill>
                  <a:schemeClr val="accent3">
                    <a:lumMod val="60000"/>
                    <a:lumOff val="40000"/>
                  </a:schemeClr>
                </a:solidFill>
              </a:rPr>
              <a:t>-D solute transport with equilibrium controlled non-linear sorption</a:t>
            </a:r>
          </a:p>
          <a:p>
            <a:endParaRPr lang="en-IN" dirty="0">
              <a:solidFill>
                <a:schemeClr val="accent3">
                  <a:lumMod val="60000"/>
                  <a:lumOff val="40000"/>
                </a:schemeClr>
              </a:solidFill>
            </a:endParaRPr>
          </a:p>
          <a:p>
            <a:r>
              <a:rPr lang="en-IN" dirty="0"/>
              <a:t>Amit Kumar, Aftab Alam and Anshuman Singh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69" y="3166695"/>
            <a:ext cx="8151767" cy="3298876"/>
          </a:xfrm>
          <a:prstGeom prst="rect">
            <a:avLst/>
          </a:prstGeom>
        </p:spPr>
      </p:pic>
    </p:spTree>
    <p:extLst>
      <p:ext uri="{BB962C8B-B14F-4D97-AF65-F5344CB8AC3E}">
        <p14:creationId xmlns:p14="http://schemas.microsoft.com/office/powerpoint/2010/main" val="327261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0089-AE18-4271-B503-9B447D9E49A0}"/>
              </a:ext>
            </a:extLst>
          </p:cNvPr>
          <p:cNvSpPr>
            <a:spLocks noGrp="1"/>
          </p:cNvSpPr>
          <p:nvPr>
            <p:ph type="title"/>
          </p:nvPr>
        </p:nvSpPr>
        <p:spPr>
          <a:xfrm>
            <a:off x="1264115" y="571500"/>
            <a:ext cx="6657514" cy="732026"/>
          </a:xfrm>
        </p:spPr>
        <p:txBody>
          <a:bodyPr/>
          <a:lstStyle/>
          <a:p>
            <a:r>
              <a:rPr lang="en-IN" sz="2400" dirty="0">
                <a:solidFill>
                  <a:schemeClr val="bg1"/>
                </a:solidFill>
              </a:rPr>
              <a:t>MT3DMS</a:t>
            </a:r>
          </a:p>
        </p:txBody>
      </p:sp>
      <p:sp>
        <p:nvSpPr>
          <p:cNvPr id="3" name="Content Placeholder 2">
            <a:extLst>
              <a:ext uri="{FF2B5EF4-FFF2-40B4-BE49-F238E27FC236}">
                <a16:creationId xmlns:a16="http://schemas.microsoft.com/office/drawing/2014/main" id="{FFA5E6E6-7BA1-4360-B3CE-9343057453EB}"/>
              </a:ext>
            </a:extLst>
          </p:cNvPr>
          <p:cNvSpPr>
            <a:spLocks noGrp="1"/>
          </p:cNvSpPr>
          <p:nvPr>
            <p:ph idx="1"/>
          </p:nvPr>
        </p:nvSpPr>
        <p:spPr>
          <a:xfrm>
            <a:off x="789546" y="1331259"/>
            <a:ext cx="9770877" cy="4195481"/>
          </a:xfrm>
        </p:spPr>
        <p:txBody>
          <a:bodyPr>
            <a:noAutofit/>
          </a:bodyPr>
          <a:lstStyle/>
          <a:p>
            <a:r>
              <a:rPr lang="en-US" dirty="0">
                <a:effectLst/>
                <a:latin typeface="+mn-lt"/>
                <a:ea typeface="Times New Roman" panose="02020603050405020304" pitchFamily="18" charset="0"/>
              </a:rPr>
              <a:t>The abbreviation for MT3DMS is “The modular three-dimensional multispecies Transport model” It was developed by Chunmiao Zheng in 1990. It was a USEPA financed development and after development the USEPA made it public.</a:t>
            </a:r>
          </a:p>
          <a:p>
            <a:endParaRPr lang="en-US" dirty="0">
              <a:effectLst/>
              <a:latin typeface="+mn-lt"/>
              <a:ea typeface="Times New Roman" panose="02020603050405020304" pitchFamily="18" charset="0"/>
            </a:endParaRPr>
          </a:p>
          <a:p>
            <a:r>
              <a:rPr lang="en-US" dirty="0">
                <a:effectLst/>
                <a:latin typeface="+mn-lt"/>
                <a:ea typeface="Times New Roman" panose="02020603050405020304" pitchFamily="18" charset="0"/>
              </a:rPr>
              <a:t>MT3DMS can be used to simulate various physical and chemical changes undergoing solute transport process also there is independency to selection of different boundary conditions. The basic chemical package for this software can simulate for single contaminant but for multi species and additional package named RT3D is given separately. The basic chemical reaction package named RCT is capable of solving single species with conditions like equilibrium-controlled or rate-limited or non-linear sorption and 1</a:t>
            </a:r>
            <a:r>
              <a:rPr lang="en-US" baseline="30000" dirty="0">
                <a:effectLst/>
                <a:latin typeface="+mn-lt"/>
                <a:ea typeface="Times New Roman" panose="02020603050405020304" pitchFamily="18" charset="0"/>
              </a:rPr>
              <a:t>st</a:t>
            </a:r>
            <a:r>
              <a:rPr lang="en-US" dirty="0">
                <a:effectLst/>
                <a:latin typeface="+mn-lt"/>
                <a:ea typeface="Times New Roman" panose="02020603050405020304" pitchFamily="18" charset="0"/>
              </a:rPr>
              <a:t> order kinetic reactions.</a:t>
            </a:r>
            <a:endParaRPr lang="en-IN" dirty="0">
              <a:latin typeface="+mn-lt"/>
            </a:endParaRPr>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344720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9055-2EE2-4043-8526-8701063D0D1A}"/>
              </a:ext>
            </a:extLst>
          </p:cNvPr>
          <p:cNvSpPr>
            <a:spLocks noGrp="1"/>
          </p:cNvSpPr>
          <p:nvPr>
            <p:ph type="title"/>
          </p:nvPr>
        </p:nvSpPr>
        <p:spPr>
          <a:xfrm>
            <a:off x="1264115" y="571500"/>
            <a:ext cx="8492000" cy="938760"/>
          </a:xfrm>
        </p:spPr>
        <p:txBody>
          <a:bodyPr/>
          <a:lstStyle/>
          <a:p>
            <a:r>
              <a:rPr lang="en-IN" sz="2400" dirty="0">
                <a:solidFill>
                  <a:schemeClr val="bg1"/>
                </a:solidFill>
              </a:rPr>
              <a:t>Mathematical background of MT3DMS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ED111AD-8F95-41BD-B48B-6135A452B887}"/>
                  </a:ext>
                </a:extLst>
              </p:cNvPr>
              <p:cNvSpPr>
                <a:spLocks noGrp="1"/>
              </p:cNvSpPr>
              <p:nvPr>
                <p:ph idx="1"/>
              </p:nvPr>
            </p:nvSpPr>
            <p:spPr>
              <a:xfrm>
                <a:off x="731627" y="1264115"/>
                <a:ext cx="9649502" cy="4785204"/>
              </a:xfrm>
            </p:spPr>
            <p:txBody>
              <a:bodyPr/>
              <a:lstStyle/>
              <a:p>
                <a:pPr marL="0" indent="0" algn="just">
                  <a:lnSpc>
                    <a:spcPct val="107000"/>
                  </a:lnSpc>
                  <a:spcAft>
                    <a:spcPts val="800"/>
                  </a:spcAft>
                  <a:buNone/>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Governing equations for solute transport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Since for sorption generally local equilibrium is assumed, the governing equation for the transport model of solute is given as: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e>
                        </m:acc>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i="1">
                            <a:effectLst/>
                            <a:latin typeface="Cambria Math" panose="02040503050406030204" pitchFamily="18" charset="0"/>
                            <a:ea typeface="Times New Roman" panose="02020603050405020304" pitchFamily="18" charset="0"/>
                            <a:cs typeface="Times New Roman" panose="02020603050405020304" pitchFamily="18" charset="0"/>
                          </a:rPr>
                          <m:t>ⅈ</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sub>
                            </m:sSub>
                          </m:den>
                        </m:f>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d>
                      <m:d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𝐶𝑠</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𝜌</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𝑏</m:t>
                        </m:r>
                      </m:sub>
                    </m:sSub>
                    <m:acc>
                      <m:accPr>
                        <m: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Darcy’s law relates transport and flow equations</a:t>
                </a:r>
                <a:r>
                  <a:rPr lang="en-US" u="sng"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den>
                    </m:f>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h</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oMath>
                </a14:m>
                <a:r>
                  <a:rPr lang="en-US" dirty="0">
                    <a:effectLst/>
                    <a:latin typeface="Times New Roman" panose="02020603050405020304" pitchFamily="18" charset="0"/>
                    <a:ea typeface="Times New Roman" panose="02020603050405020304" pitchFamily="18" charset="0"/>
                  </a:rPr>
                  <a:t> </a:t>
                </a:r>
                <a:endParaRPr lang="en-IN" dirty="0"/>
              </a:p>
            </p:txBody>
          </p:sp>
        </mc:Choice>
        <mc:Fallback xmlns="">
          <p:sp>
            <p:nvSpPr>
              <p:cNvPr id="9" name="Content Placeholder 8">
                <a:extLst>
                  <a:ext uri="{FF2B5EF4-FFF2-40B4-BE49-F238E27FC236}">
                    <a16:creationId xmlns:a16="http://schemas.microsoft.com/office/drawing/2014/main" id="{CED111AD-8F95-41BD-B48B-6135A452B887}"/>
                  </a:ext>
                </a:extLst>
              </p:cNvPr>
              <p:cNvSpPr>
                <a:spLocks noGrp="1" noRot="1" noChangeAspect="1" noMove="1" noResize="1" noEditPoints="1" noAdjustHandles="1" noChangeArrowheads="1" noChangeShapeType="1" noTextEdit="1"/>
              </p:cNvSpPr>
              <p:nvPr>
                <p:ph idx="1"/>
              </p:nvPr>
            </p:nvSpPr>
            <p:spPr>
              <a:xfrm>
                <a:off x="731627" y="1264115"/>
                <a:ext cx="9649502" cy="4785204"/>
              </a:xfrm>
              <a:blipFill>
                <a:blip r:embed="rId2"/>
                <a:stretch>
                  <a:fillRect l="-632" t="-637" r="-69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9818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64BE-9D9C-47E6-8A35-BC576F1DFDFF}"/>
              </a:ext>
            </a:extLst>
          </p:cNvPr>
          <p:cNvSpPr>
            <a:spLocks noGrp="1"/>
          </p:cNvSpPr>
          <p:nvPr>
            <p:ph type="title"/>
          </p:nvPr>
        </p:nvSpPr>
        <p:spPr>
          <a:xfrm>
            <a:off x="1264115" y="632057"/>
            <a:ext cx="8161074" cy="724075"/>
          </a:xfrm>
        </p:spPr>
        <p:txBody>
          <a:bodyPr/>
          <a:lstStyle/>
          <a:p>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Solution Technique</a:t>
            </a:r>
            <a:r>
              <a:rPr lang="en-IN" sz="1800" dirty="0">
                <a:effectLst/>
                <a:latin typeface="Calibri" panose="020F0502020204030204" pitchFamily="34" charset="0"/>
                <a:ea typeface="Calibri" panose="020F0502020204030204" pitchFamily="34" charset="0"/>
                <a:cs typeface="Times New Roman" panose="02020603050405020304" pitchFamily="18" charset="0"/>
              </a:rPr>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445EE5-4735-4918-9439-7E42D37BEE6B}"/>
                  </a:ext>
                </a:extLst>
              </p:cNvPr>
              <p:cNvSpPr>
                <a:spLocks noGrp="1"/>
              </p:cNvSpPr>
              <p:nvPr>
                <p:ph idx="1"/>
              </p:nvPr>
            </p:nvSpPr>
            <p:spPr>
              <a:xfrm>
                <a:off x="645130" y="1331259"/>
                <a:ext cx="9807717" cy="4195481"/>
              </a:xfrm>
            </p:spPr>
            <p:txBody>
              <a:bodyPr/>
              <a:lstStyle/>
              <a:p>
                <a:r>
                  <a:rPr lang="en-US" dirty="0">
                    <a:effectLst/>
                    <a:latin typeface="Times New Roman" panose="02020603050405020304" pitchFamily="18" charset="0"/>
                    <a:ea typeface="Times New Roman" panose="02020603050405020304" pitchFamily="18" charset="0"/>
                  </a:rPr>
                  <a:t>MT3DMS applies FDM , TVD( The ultimate scheme )and Mixed approaches counter the errors and to improve the efficiency of model and to improve the accuracy of the solution results.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effectLst/>
                    <a:latin typeface="+mn-lt"/>
                    <a:ea typeface="Times New Roman" panose="02020603050405020304" pitchFamily="18" charset="0"/>
                    <a:cs typeface="Times New Roman" panose="02020603050405020304" pitchFamily="18" charset="0"/>
                  </a:rPr>
                  <a:t>At nodal concentration a third order polynomial interpolation is used by the ultimate scheme to determine the concentration at the interface.  </a:t>
                </a:r>
                <a:endParaRPr lang="en-IN"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effectLst/>
                    <a:latin typeface="+mn-lt"/>
                    <a:ea typeface="Times New Roman" panose="02020603050405020304" pitchFamily="18" charset="0"/>
                    <a:cs typeface="Times New Roman" panose="02020603050405020304" pitchFamily="18" charset="0"/>
                  </a:rPr>
                  <a:t>Now for a FDM grid with similar spacing with a coordinate system originated at point j with velocity ‘v’ (left to right). At time level n+1 on point j concentration caused by advection only can be given as;</a:t>
                </a:r>
                <a:endParaRPr lang="en-IN" sz="2000" dirty="0">
                  <a:effectLst/>
                  <a:latin typeface="+mn-lt"/>
                  <a:ea typeface="Calibri" panose="020F0502020204030204" pitchFamily="34" charset="0"/>
                  <a:cs typeface="Times New Roman" panose="02020603050405020304" pitchFamily="18" charset="0"/>
                </a:endParaRPr>
              </a:p>
              <a:p>
                <a:pPr marL="0" indent="0">
                  <a:buNone/>
                </a:pPr>
                <a:r>
                  <a:rPr lang="en-IN" sz="2000" b="1" dirty="0">
                    <a:effectLst/>
                    <a:latin typeface="+mn-lt"/>
                    <a:cs typeface="Times New Roman" panose="02020603050405020304" pitchFamily="18" charset="0"/>
                  </a:rPr>
                  <a:t>          </a:t>
                </a:r>
                <a14:m>
                  <m:oMath xmlns:m="http://schemas.openxmlformats.org/officeDocument/2006/math">
                    <m:sSubSup>
                      <m:sSubSupPr>
                        <m:ctrlPr>
                          <a:rPr lang="en-IN" sz="2000" b="1" i="1">
                            <a:effectLst/>
                            <a:latin typeface="Cambria Math" panose="02040503050406030204" pitchFamily="18" charset="0"/>
                            <a:cs typeface="Times New Roman" panose="02020603050405020304" pitchFamily="18" charset="0"/>
                          </a:rPr>
                        </m:ctrlPr>
                      </m:sSubSupPr>
                      <m:e>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𝑪</m:t>
                        </m:r>
                      </m:e>
                      <m:sub>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𝒋</m:t>
                        </m:r>
                      </m:sub>
                      <m:sup>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𝒏</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𝑪</m:t>
                    </m:r>
                    <m:d>
                      <m:dPr>
                        <m:ctrlPr>
                          <a:rPr lang="en-IN" sz="2000" b="1" i="1">
                            <a:effectLst/>
                            <a:latin typeface="Cambria Math" panose="02040503050406030204" pitchFamily="18" charset="0"/>
                            <a:cs typeface="Times New Roman" panose="02020603050405020304" pitchFamily="18" charset="0"/>
                          </a:rPr>
                        </m:ctrlPr>
                      </m:dPr>
                      <m:e>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𝟎</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𝒕</m:t>
                        </m:r>
                      </m:e>
                    </m:d>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𝑪</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𝒗</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𝒕</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𝟎</m:t>
                    </m:r>
                    <m: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2000" b="1" dirty="0">
                    <a:effectLst/>
                    <a:latin typeface="+mn-lt"/>
                    <a:ea typeface="Calibri" panose="020F0502020204030204" pitchFamily="34" charset="0"/>
                  </a:rPr>
                  <a:t> </a:t>
                </a:r>
                <a:r>
                  <a:rPr lang="en-IN" sz="2000" b="1" dirty="0">
                    <a:latin typeface="+mn-lt"/>
                    <a:ea typeface="Calibri" panose="020F0502020204030204" pitchFamily="34" charset="0"/>
                  </a:rPr>
                  <a:t>; </a:t>
                </a:r>
                <a:r>
                  <a:rPr lang="en-IN" dirty="0">
                    <a:latin typeface="+mn-lt"/>
                  </a:rPr>
                  <a:t>∆t = time step for transport</a:t>
                </a:r>
              </a:p>
              <a:p>
                <a:pPr marL="0" lvl="0" indent="0" algn="just">
                  <a:lnSpc>
                    <a:spcPct val="107000"/>
                  </a:lnSpc>
                  <a:spcAft>
                    <a:spcPts val="800"/>
                  </a:spcAft>
                  <a:buNone/>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1B445EE5-4735-4918-9439-7E42D37BEE6B}"/>
                  </a:ext>
                </a:extLst>
              </p:cNvPr>
              <p:cNvSpPr>
                <a:spLocks noGrp="1" noRot="1" noChangeAspect="1" noMove="1" noResize="1" noEditPoints="1" noAdjustHandles="1" noChangeArrowheads="1" noChangeShapeType="1" noTextEdit="1"/>
              </p:cNvSpPr>
              <p:nvPr>
                <p:ph idx="1"/>
              </p:nvPr>
            </p:nvSpPr>
            <p:spPr>
              <a:xfrm>
                <a:off x="645130" y="1331259"/>
                <a:ext cx="9807717" cy="4195481"/>
              </a:xfrm>
              <a:blipFill>
                <a:blip r:embed="rId2"/>
                <a:stretch>
                  <a:fillRect l="-311" t="-726" r="-130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247468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BC07-DA23-47B8-B2B7-533B05377CA7}"/>
              </a:ext>
            </a:extLst>
          </p:cNvPr>
          <p:cNvSpPr>
            <a:spLocks noGrp="1"/>
          </p:cNvSpPr>
          <p:nvPr>
            <p:ph type="title"/>
          </p:nvPr>
        </p:nvSpPr>
        <p:spPr>
          <a:xfrm>
            <a:off x="1197174" y="632057"/>
            <a:ext cx="7323908" cy="819491"/>
          </a:xfrm>
        </p:spPr>
        <p:txBody>
          <a:bodyPr/>
          <a:lstStyle/>
          <a:p>
            <a:r>
              <a:rPr lang="en-IN" sz="2400" dirty="0">
                <a:solidFill>
                  <a:schemeClr val="bg1"/>
                </a:solidFill>
              </a:rPr>
              <a:t>Chemical reaction package (RCT)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B75382-2CE7-47D5-9EB9-148CFF3F4EB1}"/>
                  </a:ext>
                </a:extLst>
              </p:cNvPr>
              <p:cNvSpPr>
                <a:spLocks noGrp="1"/>
              </p:cNvSpPr>
              <p:nvPr>
                <p:ph idx="1"/>
              </p:nvPr>
            </p:nvSpPr>
            <p:spPr>
              <a:xfrm>
                <a:off x="735106" y="1324388"/>
                <a:ext cx="9699812" cy="4493705"/>
              </a:xfrm>
            </p:spPr>
            <p:txBody>
              <a:bodyPr>
                <a:normAutofit/>
              </a:bodyPr>
              <a:lstStyle/>
              <a:p>
                <a:pPr algn="just">
                  <a:lnSpc>
                    <a:spcPct val="107000"/>
                  </a:lnSpc>
                  <a:spcAft>
                    <a:spcPts val="800"/>
                  </a:spcAft>
                </a:pPr>
                <a:r>
                  <a:rPr lang="en-US" sz="1800" dirty="0">
                    <a:effectLst/>
                    <a:latin typeface="+mn-lt"/>
                    <a:ea typeface="Times New Roman" panose="02020603050405020304" pitchFamily="18" charset="0"/>
                    <a:cs typeface="Times New Roman" panose="02020603050405020304" pitchFamily="18" charset="0"/>
                  </a:rPr>
                  <a:t>Since our study is based on Freundlich sorption isotherm which is a non-linear isotherm empirical model/equation is described as:</a:t>
                </a:r>
                <a:endParaRPr lang="en-IN" sz="1800" dirty="0">
                  <a:latin typeface="+mn-lt"/>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sz="1800" dirty="0">
                    <a:effectLst/>
                    <a:latin typeface="+mn-lt"/>
                    <a:ea typeface="Times New Roman" panose="02020603050405020304" pitchFamily="18" charset="0"/>
                    <a:cs typeface="Times New Roman" panose="02020603050405020304" pitchFamily="18" charset="0"/>
                  </a:rPr>
                  <a:t> </a:t>
                </a:r>
                <a:r>
                  <a:rPr lang="en-US" sz="18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𝑐</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sSup>
                      <m:sSup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𝑎</m:t>
                        </m:r>
                      </m:sup>
                    </m:sSup>
                  </m:oMath>
                </a14:m>
                <a:r>
                  <a:rPr lang="en-US" sz="1800" dirty="0">
                    <a:effectLst/>
                    <a:latin typeface="+mn-lt"/>
                    <a:ea typeface="Times New Roman" panose="02020603050405020304" pitchFamily="18" charset="0"/>
                    <a:cs typeface="Times New Roman" panose="02020603050405020304" pitchFamily="18" charset="0"/>
                  </a:rPr>
                  <a:t>                                                                           </a:t>
                </a:r>
                <a:endParaRPr lang="en-IN" sz="1800" dirty="0">
                  <a:effectLst/>
                  <a:latin typeface="+mn-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effectLst/>
                    <a:latin typeface="+mn-lt"/>
                    <a:ea typeface="Times New Roman" panose="02020603050405020304" pitchFamily="18" charset="0"/>
                    <a:cs typeface="Times New Roman" panose="02020603050405020304" pitchFamily="18" charset="0"/>
                  </a:rPr>
                  <a:t>  Here, K</a:t>
                </a:r>
                <a:r>
                  <a:rPr lang="en-US" sz="1800" baseline="-25000" dirty="0">
                    <a:effectLst/>
                    <a:latin typeface="+mn-lt"/>
                    <a:ea typeface="Times New Roman" panose="02020603050405020304" pitchFamily="18" charset="0"/>
                    <a:cs typeface="Times New Roman" panose="02020603050405020304" pitchFamily="18" charset="0"/>
                  </a:rPr>
                  <a:t>f</a:t>
                </a:r>
                <a:r>
                  <a:rPr lang="en-US" sz="1800" dirty="0">
                    <a:effectLst/>
                    <a:latin typeface="+mn-lt"/>
                    <a:ea typeface="Times New Roman" panose="02020603050405020304" pitchFamily="18" charset="0"/>
                    <a:cs typeface="Times New Roman" panose="02020603050405020304" pitchFamily="18" charset="0"/>
                  </a:rPr>
                  <a:t> = Freundlich constant/Adsorption capacity, (L</a:t>
                </a:r>
                <a:r>
                  <a:rPr lang="en-US" sz="1800" baseline="30000" dirty="0">
                    <a:effectLst/>
                    <a:latin typeface="+mn-lt"/>
                    <a:ea typeface="Times New Roman" panose="02020603050405020304" pitchFamily="18" charset="0"/>
                    <a:cs typeface="Times New Roman" panose="02020603050405020304" pitchFamily="18" charset="0"/>
                  </a:rPr>
                  <a:t>3</a:t>
                </a:r>
                <a:r>
                  <a:rPr lang="en-US" sz="1800" dirty="0">
                    <a:effectLst/>
                    <a:latin typeface="+mn-lt"/>
                    <a:ea typeface="Times New Roman" panose="02020603050405020304" pitchFamily="18" charset="0"/>
                    <a:cs typeface="Times New Roman" panose="02020603050405020304" pitchFamily="18" charset="0"/>
                  </a:rPr>
                  <a:t>M</a:t>
                </a:r>
                <a:r>
                  <a:rPr lang="en-US" sz="1800" baseline="30000" dirty="0">
                    <a:effectLst/>
                    <a:latin typeface="+mn-lt"/>
                    <a:ea typeface="Times New Roman" panose="02020603050405020304" pitchFamily="18" charset="0"/>
                    <a:cs typeface="Times New Roman" panose="02020603050405020304" pitchFamily="18" charset="0"/>
                  </a:rPr>
                  <a:t>-1</a:t>
                </a:r>
                <a:r>
                  <a:rPr lang="en-US" sz="1800" dirty="0">
                    <a:effectLst/>
                    <a:latin typeface="+mn-lt"/>
                    <a:ea typeface="Times New Roman" panose="02020603050405020304" pitchFamily="18" charset="0"/>
                    <a:cs typeface="Times New Roman" panose="02020603050405020304" pitchFamily="18" charset="0"/>
                  </a:rPr>
                  <a:t>)</a:t>
                </a:r>
                <a:r>
                  <a:rPr lang="en-US" sz="1800" baseline="30000" dirty="0">
                    <a:effectLst/>
                    <a:latin typeface="+mn-lt"/>
                    <a:ea typeface="Times New Roman" panose="02020603050405020304" pitchFamily="18" charset="0"/>
                    <a:cs typeface="Times New Roman" panose="02020603050405020304" pitchFamily="18" charset="0"/>
                  </a:rPr>
                  <a:t>a</a:t>
                </a:r>
                <a:endParaRPr lang="en-IN" sz="1800" dirty="0">
                  <a:effectLst/>
                  <a:latin typeface="+mn-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latin typeface="+mn-lt"/>
                    <a:ea typeface="Times New Roman" panose="02020603050405020304" pitchFamily="18" charset="0"/>
                    <a:cs typeface="Times New Roman" panose="02020603050405020304" pitchFamily="18" charset="0"/>
                  </a:rPr>
                  <a:t>   </a:t>
                </a:r>
                <a:r>
                  <a:rPr lang="en-US" sz="1800" dirty="0">
                    <a:effectLst/>
                    <a:latin typeface="+mn-lt"/>
                    <a:ea typeface="Times New Roman" panose="02020603050405020304" pitchFamily="18" charset="0"/>
                    <a:cs typeface="Times New Roman" panose="02020603050405020304" pitchFamily="18" charset="0"/>
                  </a:rPr>
                  <a:t>         a = Freundlich exponent/ adsorption intensity, dimensionless.</a:t>
                </a:r>
                <a:endParaRPr lang="en-IN" sz="1800" dirty="0">
                  <a:effectLst/>
                  <a:latin typeface="+mn-lt"/>
                  <a:ea typeface="Calibri" panose="020F0502020204030204" pitchFamily="34" charset="0"/>
                  <a:cs typeface="Times New Roman" panose="02020603050405020304" pitchFamily="18" charset="0"/>
                </a:endParaRPr>
              </a:p>
              <a:p>
                <a:pPr marL="0" indent="0">
                  <a:buNone/>
                </a:pPr>
                <a:r>
                  <a:rPr lang="en-US" sz="1800" dirty="0">
                    <a:effectLst/>
                    <a:latin typeface="+mn-lt"/>
                    <a:ea typeface="Times New Roman" panose="02020603050405020304" pitchFamily="18" charset="0"/>
                    <a:cs typeface="Times New Roman" panose="02020603050405020304" pitchFamily="18" charset="0"/>
                  </a:rPr>
                  <a:t>The chemical reaction package is named as RCT package and for selecting the type of isotherm the value of their coefficient the instruction is given in MT3DMS manual. Kf=SP1 and a=SP2</a:t>
                </a:r>
                <a:endParaRPr lang="en-IN" sz="1800" dirty="0">
                  <a:effectLst/>
                  <a:latin typeface="+mn-lt"/>
                  <a:ea typeface="Calibri" panose="020F0502020204030204" pitchFamily="34" charset="0"/>
                  <a:cs typeface="Times New Roman" panose="020206030504050203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BDB75382-2CE7-47D5-9EB9-148CFF3F4EB1}"/>
                  </a:ext>
                </a:extLst>
              </p:cNvPr>
              <p:cNvSpPr>
                <a:spLocks noGrp="1" noRot="1" noChangeAspect="1" noMove="1" noResize="1" noEditPoints="1" noAdjustHandles="1" noChangeArrowheads="1" noChangeShapeType="1" noTextEdit="1"/>
              </p:cNvSpPr>
              <p:nvPr>
                <p:ph idx="1"/>
              </p:nvPr>
            </p:nvSpPr>
            <p:spPr>
              <a:xfrm>
                <a:off x="735106" y="1324388"/>
                <a:ext cx="9699812" cy="4493705"/>
              </a:xfrm>
              <a:blipFill>
                <a:blip r:embed="rId2"/>
                <a:stretch>
                  <a:fillRect l="-566" t="-814" r="-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484F74A-B34A-49EF-B1A7-4E1533A5D7F0}"/>
              </a:ext>
            </a:extLst>
          </p:cNvPr>
          <p:cNvPicPr/>
          <p:nvPr/>
        </p:nvPicPr>
        <p:blipFill>
          <a:blip r:embed="rId3"/>
          <a:stretch>
            <a:fillRect/>
          </a:stretch>
        </p:blipFill>
        <p:spPr>
          <a:xfrm>
            <a:off x="735105" y="4733878"/>
            <a:ext cx="9762565" cy="1397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CE8F069-C523-49E6-B169-4553FB421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665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F9D2-B50D-4234-81A7-9442682224A1}"/>
              </a:ext>
            </a:extLst>
          </p:cNvPr>
          <p:cNvSpPr>
            <a:spLocks noGrp="1"/>
          </p:cNvSpPr>
          <p:nvPr>
            <p:ph type="title"/>
          </p:nvPr>
        </p:nvSpPr>
        <p:spPr>
          <a:xfrm>
            <a:off x="1175914" y="632057"/>
            <a:ext cx="8274285" cy="652513"/>
          </a:xfrm>
        </p:spPr>
        <p:txBody>
          <a:bodyPr/>
          <a:lstStyle/>
          <a:p>
            <a:r>
              <a:rPr lang="en-IN" sz="2400" dirty="0">
                <a:solidFill>
                  <a:schemeClr val="bg1"/>
                </a:solidFill>
              </a:rPr>
              <a:t>Major steps taken for Simulation</a:t>
            </a:r>
          </a:p>
        </p:txBody>
      </p:sp>
      <p:sp>
        <p:nvSpPr>
          <p:cNvPr id="3" name="Content Placeholder 2">
            <a:extLst>
              <a:ext uri="{FF2B5EF4-FFF2-40B4-BE49-F238E27FC236}">
                <a16:creationId xmlns:a16="http://schemas.microsoft.com/office/drawing/2014/main" id="{A9C0BAD3-35D4-4F8E-A368-0A8248847E8F}"/>
              </a:ext>
            </a:extLst>
          </p:cNvPr>
          <p:cNvSpPr>
            <a:spLocks noGrp="1"/>
          </p:cNvSpPr>
          <p:nvPr>
            <p:ph idx="1"/>
          </p:nvPr>
        </p:nvSpPr>
        <p:spPr>
          <a:xfrm>
            <a:off x="646111" y="1331259"/>
            <a:ext cx="9770877" cy="4195481"/>
          </a:xfrm>
        </p:spPr>
        <p:txBody>
          <a:bodyPr/>
          <a:lstStyle/>
          <a:p>
            <a:pPr marL="0" indent="0">
              <a:buNone/>
            </a:pPr>
            <a:r>
              <a:rPr lang="en-IN" dirty="0"/>
              <a:t>     1. Data processing</a:t>
            </a:r>
          </a:p>
          <a:p>
            <a:pPr marL="0" indent="0">
              <a:buNone/>
            </a:pPr>
            <a:r>
              <a:rPr lang="en-IN" dirty="0"/>
              <a:t>      - Transport model creation </a:t>
            </a:r>
          </a:p>
          <a:p>
            <a:pPr marL="0" indent="0">
              <a:buNone/>
            </a:pPr>
            <a:r>
              <a:rPr lang="en-IN" dirty="0"/>
              <a:t>      - Input files generation</a:t>
            </a:r>
          </a:p>
          <a:p>
            <a:pPr marL="0" indent="0">
              <a:buNone/>
            </a:pPr>
            <a:r>
              <a:rPr lang="en-IN" dirty="0"/>
              <a:t>      - Run the simulation</a:t>
            </a:r>
          </a:p>
          <a:p>
            <a:pPr marL="0" indent="0">
              <a:buNone/>
            </a:pPr>
            <a:endParaRPr lang="en-IN" dirty="0"/>
          </a:p>
          <a:p>
            <a:pPr marL="0" indent="0">
              <a:buNone/>
            </a:pPr>
            <a:r>
              <a:rPr lang="en-IN" dirty="0"/>
              <a:t>      2. Data visualization</a:t>
            </a:r>
          </a:p>
          <a:p>
            <a:pPr marL="0" indent="0">
              <a:buNone/>
            </a:pPr>
            <a:r>
              <a:rPr lang="en-IN" dirty="0"/>
              <a:t>      -   Export The Output observation files to excel</a:t>
            </a:r>
          </a:p>
          <a:p>
            <a:pPr marL="0" indent="0">
              <a:buNone/>
            </a:pPr>
            <a:r>
              <a:rPr lang="en-IN" dirty="0"/>
              <a:t>      -   BTCs plotting and trend analysis.</a:t>
            </a:r>
          </a:p>
          <a:p>
            <a:pPr marL="0" indent="0">
              <a:buNone/>
            </a:pPr>
            <a:r>
              <a:rPr lang="en-IN" dirty="0"/>
              <a:t>      </a:t>
            </a:r>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254723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F8DC-2052-4EB5-A939-804CB75C8F70}"/>
              </a:ext>
            </a:extLst>
          </p:cNvPr>
          <p:cNvSpPr>
            <a:spLocks noGrp="1"/>
          </p:cNvSpPr>
          <p:nvPr>
            <p:ph type="title"/>
          </p:nvPr>
        </p:nvSpPr>
        <p:spPr>
          <a:xfrm>
            <a:off x="1264115" y="571500"/>
            <a:ext cx="7612434" cy="811539"/>
          </a:xfrm>
        </p:spPr>
        <p:txBody>
          <a:bodyPr/>
          <a:lstStyle/>
          <a:p>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Transport model Formation</a:t>
            </a:r>
            <a:r>
              <a:rPr lang="en-IN" sz="4400" dirty="0">
                <a:effectLst/>
                <a:latin typeface="Calibri" panose="020F0502020204030204" pitchFamily="34" charset="0"/>
                <a:ea typeface="Calibri" panose="020F0502020204030204" pitchFamily="34" charset="0"/>
                <a:cs typeface="Times New Roman" panose="02020603050405020304" pitchFamily="18" charset="0"/>
              </a:rPr>
              <a:t/>
            </a:r>
            <a:br>
              <a:rPr lang="en-IN" sz="4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23DFF8-84D0-4642-A33F-EB01CF06CA3A}"/>
                  </a:ext>
                </a:extLst>
              </p:cNvPr>
              <p:cNvSpPr>
                <a:spLocks noGrp="1"/>
              </p:cNvSpPr>
              <p:nvPr>
                <p:ph idx="1"/>
              </p:nvPr>
            </p:nvSpPr>
            <p:spPr>
              <a:xfrm>
                <a:off x="776342" y="1142999"/>
                <a:ext cx="9739257" cy="4531659"/>
              </a:xfrm>
            </p:spPr>
            <p:txBody>
              <a:bodyPr>
                <a:normAutofit/>
              </a:bodyPr>
              <a:lstStyle/>
              <a:p>
                <a:pPr marL="0" indent="0">
                  <a:buNone/>
                </a:pPr>
                <a:r>
                  <a:rPr lang="en-US" dirty="0">
                    <a:effectLst/>
                    <a:latin typeface="+mn-lt"/>
                    <a:ea typeface="Times New Roman" panose="02020603050405020304" pitchFamily="18" charset="0"/>
                  </a:rPr>
                  <a:t>For this study the same problem is taken as illustrated in (Grove and Stollenwerk, 1984) considering the Freundlich isotherm. </a:t>
                </a:r>
              </a:p>
              <a:p>
                <a:pPr marL="0" indent="0">
                  <a:buNone/>
                </a:pPr>
                <a:r>
                  <a:rPr lang="en-US" i="0" dirty="0">
                    <a:solidFill>
                      <a:schemeClr val="tx2"/>
                    </a:solidFill>
                    <a:effectLst/>
                    <a:latin typeface="+mn-lt"/>
                    <a:ea typeface="Times New Roman" panose="02020603050405020304" pitchFamily="18" charset="0"/>
                    <a:cs typeface="Times New Roman" panose="02020603050405020304" pitchFamily="18" charset="0"/>
                  </a:rPr>
                  <a:t>Model parameters were taken as; </a:t>
                </a:r>
              </a:p>
              <a:p>
                <a:pPr marL="0" indent="0">
                  <a:buNone/>
                </a:pPr>
                <a:r>
                  <a:rPr lang="en-US" sz="1600" i="0" dirty="0">
                    <a:solidFill>
                      <a:schemeClr val="tx2"/>
                    </a:solidFill>
                    <a:effectLst/>
                    <a:latin typeface="+mn-lt"/>
                    <a:ea typeface="Times New Roman" panose="02020603050405020304" pitchFamily="18" charset="0"/>
                    <a:cs typeface="Times New Roman" panose="02020603050405020304" pitchFamily="18" charset="0"/>
                  </a:rPr>
                  <a:t>Grid-space(∆X) = 0.160 cm,   Dispersity(α</a:t>
                </a:r>
                <a:r>
                  <a:rPr lang="en-US" sz="1600" i="0" baseline="-25000" dirty="0">
                    <a:solidFill>
                      <a:schemeClr val="tx2"/>
                    </a:solidFill>
                    <a:effectLst/>
                    <a:latin typeface="+mn-lt"/>
                    <a:ea typeface="Times New Roman" panose="02020603050405020304" pitchFamily="18" charset="0"/>
                    <a:cs typeface="Times New Roman" panose="02020603050405020304" pitchFamily="18" charset="0"/>
                  </a:rPr>
                  <a:t>L</a:t>
                </a:r>
                <a:r>
                  <a:rPr lang="en-US" sz="1600" i="0" dirty="0">
                    <a:solidFill>
                      <a:schemeClr val="tx2"/>
                    </a:solidFill>
                    <a:effectLst/>
                    <a:latin typeface="+mn-lt"/>
                    <a:ea typeface="Times New Roman" panose="02020603050405020304" pitchFamily="18" charset="0"/>
                    <a:cs typeface="Times New Roman" panose="02020603050405020304" pitchFamily="18" charset="0"/>
                  </a:rPr>
                  <a:t>) = 1.0 cm,  GW seepage-velocity(v)= 0.1 cm/s,  Porosity(θ) = 0.37, </a:t>
                </a:r>
              </a:p>
              <a:p>
                <a:pPr marL="0" indent="0">
                  <a:buNone/>
                </a:pPr>
                <a:r>
                  <a:rPr lang="en-US" sz="1600" i="0" dirty="0">
                    <a:solidFill>
                      <a:schemeClr val="tx2"/>
                    </a:solidFill>
                    <a:effectLst/>
                    <a:latin typeface="+mn-lt"/>
                    <a:ea typeface="Times New Roman" panose="02020603050405020304" pitchFamily="18" charset="0"/>
                    <a:cs typeface="Times New Roman" panose="02020603050405020304" pitchFamily="18" charset="0"/>
                  </a:rPr>
                  <a:t>Bulk density(ρb) =1.587 g/cm3,  Source concentration (Co) = 0.05 mg/l,  Pulse Input time (t</a:t>
                </a:r>
                <a:r>
                  <a:rPr lang="en-US" sz="1600" i="0" baseline="-25000" dirty="0">
                    <a:solidFill>
                      <a:schemeClr val="tx2"/>
                    </a:solidFill>
                    <a:effectLst/>
                    <a:latin typeface="+mn-lt"/>
                    <a:ea typeface="Times New Roman" panose="02020603050405020304" pitchFamily="18" charset="0"/>
                    <a:cs typeface="Times New Roman" panose="02020603050405020304" pitchFamily="18" charset="0"/>
                  </a:rPr>
                  <a:t>o</a:t>
                </a:r>
                <a:r>
                  <a:rPr lang="en-US" sz="1600" i="0" dirty="0">
                    <a:solidFill>
                      <a:schemeClr val="tx2"/>
                    </a:solidFill>
                    <a:effectLst/>
                    <a:latin typeface="+mn-lt"/>
                    <a:ea typeface="Times New Roman" panose="02020603050405020304" pitchFamily="18" charset="0"/>
                    <a:cs typeface="Times New Roman" panose="02020603050405020304" pitchFamily="18" charset="0"/>
                  </a:rPr>
                  <a:t>)= 160 seconds.</a:t>
                </a:r>
              </a:p>
              <a:p>
                <a:pPr marL="1656080" marR="0" indent="269875" algn="just">
                  <a:lnSpc>
                    <a:spcPct val="95000"/>
                  </a:lnSpc>
                  <a:spcBef>
                    <a:spcPts val="0"/>
                  </a:spcBef>
                  <a:spcAft>
                    <a:spcPts val="0"/>
                  </a:spcAft>
                </a:pP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marR="0" indent="0" algn="just">
                  <a:lnSpc>
                    <a:spcPct val="95000"/>
                  </a:lnSpc>
                  <a:spcBef>
                    <a:spcPts val="0"/>
                  </a:spcBef>
                  <a:spcAft>
                    <a:spcPts val="0"/>
                  </a:spcAft>
                  <a:buNone/>
                </a:pPr>
                <a:r>
                  <a:rPr lang="en-US" sz="1800" dirty="0">
                    <a:solidFill>
                      <a:srgbClr val="000000"/>
                    </a:solidFill>
                    <a:effectLst/>
                    <a:ea typeface="Times New Roman" panose="02020603050405020304" pitchFamily="18" charset="0"/>
                    <a:cs typeface="Times New Roman" panose="02020603050405020304" pitchFamily="18" charset="0"/>
                  </a:rPr>
                  <a:t>Initial and Boundary conditions for our model is provided as;</a:t>
                </a:r>
              </a:p>
              <a:p>
                <a:pPr marL="1941830" indent="-285750" algn="just">
                  <a:lnSpc>
                    <a:spcPct val="95000"/>
                  </a:lnSpc>
                  <a:spcBef>
                    <a:spcPts val="0"/>
                  </a:spcBef>
                </a:pPr>
                <a14:m>
                  <m:oMath xmlns:m="http://schemas.openxmlformats.org/officeDocument/2006/math">
                    <m:r>
                      <a:rPr lang="en-US"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𝐶</m:t>
                    </m:r>
                    <m:d>
                      <m:d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800" dirty="0">
                  <a:solidFill>
                    <a:schemeClr val="tx1"/>
                  </a:solidFill>
                  <a:effectLst/>
                  <a:ea typeface="Times New Roman" panose="02020603050405020304" pitchFamily="18" charset="0"/>
                  <a:cs typeface="Times New Roman" panose="02020603050405020304" pitchFamily="18" charset="0"/>
                </a:endParaRPr>
              </a:p>
              <a:p>
                <a:pPr marL="1941830" indent="-285750" algn="just">
                  <a:lnSpc>
                    <a:spcPct val="95000"/>
                  </a:lnSpc>
                  <a:spcBef>
                    <a:spcPts val="0"/>
                  </a:spcBef>
                </a:pPr>
                <a14:m>
                  <m:oMath xmlns:m="http://schemas.openxmlformats.org/officeDocument/2006/math">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e>
                    </m:d>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𝑞𝐶</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𝑓𝑜</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0&lt;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𝑡𝑜</m:t>
                            </m:r>
                          </m:e>
                          <m:e>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0                 </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𝑡𝑜</m:t>
                            </m:r>
                          </m:e>
                        </m:eqArr>
                      </m:e>
                    </m:d>
                  </m:oMath>
                </a14:m>
                <a:endParaRPr lang="en-US" sz="1800" dirty="0">
                  <a:solidFill>
                    <a:schemeClr val="tx1"/>
                  </a:solidFill>
                  <a:effectLst/>
                  <a:ea typeface="Times New Roman" panose="02020603050405020304" pitchFamily="18" charset="0"/>
                  <a:cs typeface="Times New Roman" panose="02020603050405020304" pitchFamily="18" charset="0"/>
                </a:endParaRPr>
              </a:p>
              <a:p>
                <a:pPr marL="1941830" indent="-285750" algn="just">
                  <a:lnSpc>
                    <a:spcPct val="95000"/>
                  </a:lnSpc>
                  <a:spcBef>
                    <a:spcPts val="0"/>
                  </a:spcBef>
                </a:pPr>
                <a:endParaRPr lang="en-US" sz="1800" dirty="0">
                  <a:solidFill>
                    <a:schemeClr val="tx1"/>
                  </a:solidFill>
                  <a:effectLst/>
                  <a:ea typeface="Times New Roman" panose="02020603050405020304" pitchFamily="18" charset="0"/>
                  <a:cs typeface="Times New Roman" panose="02020603050405020304" pitchFamily="18" charset="0"/>
                </a:endParaRPr>
              </a:p>
              <a:p>
                <a:pPr marL="1941830" indent="-285750" algn="just">
                  <a:lnSpc>
                    <a:spcPct val="95000"/>
                  </a:lnSpc>
                  <a:spcBef>
                    <a:spcPts val="0"/>
                  </a:spcBef>
                </a:pPr>
                <a14:m>
                  <m:oMath xmlns:m="http://schemas.openxmlformats.org/officeDocument/2006/math">
                    <m:f>
                      <m:f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d>
                      <m:dPr>
                        <m:ctrlP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                                               </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&gt;0</m:t>
                    </m:r>
                  </m:oMath>
                </a14:m>
                <a:endParaRPr lang="en-US" sz="1800" dirty="0">
                  <a:solidFill>
                    <a:schemeClr val="tx1"/>
                  </a:solidFill>
                  <a:effectLst/>
                  <a:ea typeface="Times New Roman" panose="02020603050405020304" pitchFamily="18" charset="0"/>
                  <a:cs typeface="Times New Roman" panose="02020603050405020304" pitchFamily="18" charset="0"/>
                </a:endParaRPr>
              </a:p>
              <a:p>
                <a:pPr marL="0" indent="0">
                  <a:buNone/>
                </a:pPr>
                <a:endParaRPr lang="en-US" sz="1400" i="1" dirty="0">
                  <a:solidFill>
                    <a:schemeClr val="tx2"/>
                  </a:solidFill>
                  <a:effectLst/>
                  <a:latin typeface="+mn-lt"/>
                  <a:ea typeface="Times New Roman" panose="02020603050405020304" pitchFamily="18" charset="0"/>
                  <a:cs typeface="Times New Roman" panose="02020603050405020304" pitchFamily="18" charset="0"/>
                </a:endParaRPr>
              </a:p>
              <a:p>
                <a:pPr marL="0" indent="0">
                  <a:buNone/>
                </a:pPr>
                <a:endParaRPr lang="en-IN" dirty="0">
                  <a:solidFill>
                    <a:srgbClr val="000000"/>
                  </a:solidFill>
                  <a:latin typeface="+mn-lt"/>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923DFF8-84D0-4642-A33F-EB01CF06CA3A}"/>
                  </a:ext>
                </a:extLst>
              </p:cNvPr>
              <p:cNvSpPr>
                <a:spLocks noGrp="1" noRot="1" noChangeAspect="1" noMove="1" noResize="1" noEditPoints="1" noAdjustHandles="1" noChangeArrowheads="1" noChangeShapeType="1" noTextEdit="1"/>
              </p:cNvSpPr>
              <p:nvPr>
                <p:ph idx="1"/>
              </p:nvPr>
            </p:nvSpPr>
            <p:spPr>
              <a:xfrm>
                <a:off x="776342" y="1142999"/>
                <a:ext cx="9739257" cy="4531659"/>
              </a:xfrm>
              <a:blipFill>
                <a:blip r:embed="rId2"/>
                <a:stretch>
                  <a:fillRect l="-626" t="-672" r="-4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62532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3E51-8B75-4968-9B02-A8FADD0D2915}"/>
              </a:ext>
            </a:extLst>
          </p:cNvPr>
          <p:cNvSpPr>
            <a:spLocks noGrp="1"/>
          </p:cNvSpPr>
          <p:nvPr>
            <p:ph type="title"/>
          </p:nvPr>
        </p:nvSpPr>
        <p:spPr>
          <a:xfrm>
            <a:off x="1323393" y="632057"/>
            <a:ext cx="7220548" cy="469633"/>
          </a:xfrm>
        </p:spPr>
        <p:txBody>
          <a:bodyPr/>
          <a:lstStyle/>
          <a:p>
            <a:r>
              <a:rPr lang="en-IN" sz="2400" dirty="0">
                <a:solidFill>
                  <a:schemeClr val="bg1"/>
                </a:solidFill>
              </a:rPr>
              <a:t>RCT input file</a:t>
            </a:r>
          </a:p>
        </p:txBody>
      </p:sp>
      <p:sp>
        <p:nvSpPr>
          <p:cNvPr id="3" name="Content Placeholder 2">
            <a:extLst>
              <a:ext uri="{FF2B5EF4-FFF2-40B4-BE49-F238E27FC236}">
                <a16:creationId xmlns:a16="http://schemas.microsoft.com/office/drawing/2014/main" id="{BD846D78-DB6F-46BA-8468-F3296001480A}"/>
              </a:ext>
            </a:extLst>
          </p:cNvPr>
          <p:cNvSpPr>
            <a:spLocks noGrp="1"/>
          </p:cNvSpPr>
          <p:nvPr>
            <p:ph idx="1"/>
          </p:nvPr>
        </p:nvSpPr>
        <p:spPr>
          <a:xfrm>
            <a:off x="803439" y="1101690"/>
            <a:ext cx="9523902" cy="5333053"/>
          </a:xfrm>
        </p:spPr>
        <p:txBody>
          <a:bodyPr>
            <a:normAutofit/>
          </a:bodyPr>
          <a:lstStyle/>
          <a:p>
            <a:pPr marL="0" indent="0">
              <a:buNone/>
            </a:pPr>
            <a:r>
              <a:rPr lang="en-US" dirty="0">
                <a:effectLst/>
                <a:latin typeface="Times New Roman" panose="02020603050405020304" pitchFamily="18" charset="0"/>
                <a:ea typeface="Times New Roman" panose="02020603050405020304" pitchFamily="18" charset="0"/>
              </a:rPr>
              <a:t>For the current study we need to generate input file for chemical reaction package (.RCT file) every single time with a different value of K</a:t>
            </a:r>
            <a:r>
              <a:rPr lang="en-US" baseline="-25000" dirty="0">
                <a:effectLst/>
                <a:latin typeface="Times New Roman" panose="02020603050405020304" pitchFamily="18" charset="0"/>
                <a:ea typeface="Times New Roman" panose="02020603050405020304" pitchFamily="18" charset="0"/>
              </a:rPr>
              <a:t>f</a:t>
            </a:r>
            <a:r>
              <a:rPr lang="en-US" dirty="0">
                <a:effectLst/>
                <a:latin typeface="Times New Roman" panose="02020603050405020304" pitchFamily="18" charset="0"/>
                <a:ea typeface="Times New Roman" panose="02020603050405020304" pitchFamily="18" charset="0"/>
              </a:rPr>
              <a:t> and a, for this the generated input .RCT file is modified each time before a new simulation is being run</a:t>
            </a:r>
          </a:p>
          <a:p>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For the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it mainly in three sets of values to analyze the behavior of BTCs of contaminant at 8 cm distance from the input source point keeping all other parameters identical to the original problem.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SET-1   SP1= K</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varies between 0.2 to 1.4 and SP2=a=0.7,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SET-2   SP1= K</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varies between 0.2 to 1.4 and SP2=a=0.6,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SET-3   SP1= K</a:t>
            </a:r>
            <a:r>
              <a:rPr lang="en-US" sz="1800" baseline="-25000"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 varies between 0.2 to 1.4 and SP2=a=0.8.</a:t>
            </a:r>
          </a:p>
        </p:txBody>
      </p:sp>
      <p:pic>
        <p:nvPicPr>
          <p:cNvPr id="4" name="Picture 3">
            <a:extLst>
              <a:ext uri="{FF2B5EF4-FFF2-40B4-BE49-F238E27FC236}">
                <a16:creationId xmlns:a16="http://schemas.microsoft.com/office/drawing/2014/main" id="{2E655F49-ED99-48C0-BE3D-A59D3C79BE52}"/>
              </a:ext>
            </a:extLst>
          </p:cNvPr>
          <p:cNvPicPr/>
          <p:nvPr/>
        </p:nvPicPr>
        <p:blipFill>
          <a:blip r:embed="rId2">
            <a:extLst>
              <a:ext uri="{28A0092B-C50C-407E-A947-70E740481C1C}">
                <a14:useLocalDpi xmlns:a14="http://schemas.microsoft.com/office/drawing/2010/main" val="0"/>
              </a:ext>
            </a:extLst>
          </a:blip>
          <a:stretch>
            <a:fillRect/>
          </a:stretch>
        </p:blipFill>
        <p:spPr>
          <a:xfrm>
            <a:off x="896471" y="2154426"/>
            <a:ext cx="9251575" cy="1592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76787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841C-9B0B-4414-BAC0-8831498769A2}"/>
              </a:ext>
            </a:extLst>
          </p:cNvPr>
          <p:cNvSpPr>
            <a:spLocks noGrp="1"/>
          </p:cNvSpPr>
          <p:nvPr>
            <p:ph type="title"/>
          </p:nvPr>
        </p:nvSpPr>
        <p:spPr>
          <a:xfrm>
            <a:off x="1264115" y="571500"/>
            <a:ext cx="7560183" cy="851296"/>
          </a:xfrm>
        </p:spPr>
        <p:txBody>
          <a:bodyPr/>
          <a:lstStyle/>
          <a:p>
            <a:r>
              <a:rPr lang="en-IN" sz="2400" dirty="0">
                <a:solidFill>
                  <a:schemeClr val="bg1"/>
                </a:solidFill>
              </a:rPr>
              <a:t>5</a:t>
            </a:r>
            <a:r>
              <a:rPr lang="en-IN" sz="2400" dirty="0" smtClean="0">
                <a:solidFill>
                  <a:schemeClr val="bg1"/>
                </a:solidFill>
              </a:rPr>
              <a:t>. </a:t>
            </a:r>
            <a:r>
              <a:rPr lang="en-IN" sz="2400" dirty="0">
                <a:solidFill>
                  <a:schemeClr val="bg1"/>
                </a:solidFill>
              </a:rPr>
              <a:t>RESULTS</a:t>
            </a:r>
          </a:p>
        </p:txBody>
      </p:sp>
      <p:sp>
        <p:nvSpPr>
          <p:cNvPr id="3" name="Content Placeholder 2">
            <a:extLst>
              <a:ext uri="{FF2B5EF4-FFF2-40B4-BE49-F238E27FC236}">
                <a16:creationId xmlns:a16="http://schemas.microsoft.com/office/drawing/2014/main" id="{F74CF709-0E4E-4AF2-BD55-344338F9B061}"/>
              </a:ext>
            </a:extLst>
          </p:cNvPr>
          <p:cNvSpPr>
            <a:spLocks noGrp="1"/>
          </p:cNvSpPr>
          <p:nvPr>
            <p:ph idx="1"/>
          </p:nvPr>
        </p:nvSpPr>
        <p:spPr>
          <a:xfrm>
            <a:off x="747912" y="1264115"/>
            <a:ext cx="9678041" cy="3645672"/>
          </a:xfrm>
        </p:spPr>
        <p:txBody>
          <a:bodyPr/>
          <a:lstStyle/>
          <a:p>
            <a:pPr algn="just">
              <a:lnSpc>
                <a:spcPct val="107000"/>
              </a:lnSpc>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For this study all the breakthrough curves are plotted at a distance of 8 cm from the initial source point of the concentration for a concentration pulse input for t</a:t>
            </a:r>
            <a:r>
              <a:rPr lang="en-IN"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IN" dirty="0">
                <a:effectLst/>
                <a:latin typeface="Times New Roman" panose="02020603050405020304" pitchFamily="18" charset="0"/>
                <a:ea typeface="Calibri" panose="020F0502020204030204" pitchFamily="34" charset="0"/>
                <a:cs typeface="Times New Roman" panose="02020603050405020304" pitchFamily="18" charset="0"/>
              </a:rPr>
              <a:t>=160 seconds and the initial concentration C</a:t>
            </a:r>
            <a:r>
              <a:rPr lang="en-IN" baseline="-25000" dirty="0">
                <a:effectLst/>
                <a:latin typeface="Times New Roman" panose="02020603050405020304" pitchFamily="18" charset="0"/>
                <a:ea typeface="Calibri" panose="020F0502020204030204" pitchFamily="34" charset="0"/>
                <a:cs typeface="Times New Roman" panose="02020603050405020304" pitchFamily="18" charset="0"/>
              </a:rPr>
              <a:t>o</a:t>
            </a:r>
            <a:r>
              <a:rPr lang="en-IN" dirty="0">
                <a:effectLst/>
                <a:latin typeface="Times New Roman" panose="02020603050405020304" pitchFamily="18" charset="0"/>
                <a:ea typeface="Calibri" panose="020F0502020204030204" pitchFamily="34" charset="0"/>
                <a:cs typeface="Times New Roman" panose="02020603050405020304" pitchFamily="18" charset="0"/>
              </a:rPr>
              <a:t>=0.05 mg/l and the total time for simulation is taken as 1500 seconds.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Here C/Co shows the relative aqueous phase concentration at that point with respect to initial concentration and time unit of simulation is taken in seconds.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In this section we will do a trend analysis for the breakthrough curves for different 3 sets of K</a:t>
            </a:r>
            <a:r>
              <a:rPr lang="en-IN" baseline="-25000" dirty="0">
                <a:effectLst/>
                <a:latin typeface="Times New Roman" panose="02020603050405020304" pitchFamily="18" charset="0"/>
                <a:ea typeface="Calibri" panose="020F0502020204030204" pitchFamily="34" charset="0"/>
                <a:cs typeface="Times New Roman" panose="02020603050405020304" pitchFamily="18" charset="0"/>
              </a:rPr>
              <a:t>f</a:t>
            </a:r>
            <a:r>
              <a:rPr lang="en-IN" dirty="0">
                <a:effectLst/>
                <a:latin typeface="Times New Roman" panose="02020603050405020304" pitchFamily="18" charset="0"/>
                <a:ea typeface="Calibri" panose="020F0502020204030204" pitchFamily="34" charset="0"/>
                <a:cs typeface="Times New Roman" panose="02020603050405020304" pitchFamily="18" charset="0"/>
              </a:rPr>
              <a:t> and a  by varying the values of these parameters.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99332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694E-EFC7-4155-888B-537291040A5C}"/>
              </a:ext>
            </a:extLst>
          </p:cNvPr>
          <p:cNvSpPr>
            <a:spLocks noGrp="1"/>
          </p:cNvSpPr>
          <p:nvPr>
            <p:ph type="title"/>
          </p:nvPr>
        </p:nvSpPr>
        <p:spPr>
          <a:xfrm>
            <a:off x="2098766" y="261887"/>
            <a:ext cx="7951087" cy="549146"/>
          </a:xfrm>
        </p:spPr>
        <p:txBody>
          <a:bodyPr/>
          <a:lstStyle/>
          <a:p>
            <a:r>
              <a:rPr lang="en-IN"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dirty="0"/>
          </a:p>
        </p:txBody>
      </p:sp>
      <p:pic>
        <p:nvPicPr>
          <p:cNvPr id="5" name="Picture 4">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pic>
        <p:nvPicPr>
          <p:cNvPr id="8" name="Content Placeholder 7">
            <a:extLst>
              <a:ext uri="{FF2B5EF4-FFF2-40B4-BE49-F238E27FC236}">
                <a16:creationId xmlns:a16="http://schemas.microsoft.com/office/drawing/2014/main" id="{8D642613-C6BD-C36F-0221-4395CD11539A}"/>
              </a:ext>
            </a:extLst>
          </p:cNvPr>
          <p:cNvPicPr>
            <a:picLocks noGrp="1" noChangeAspect="1"/>
          </p:cNvPicPr>
          <p:nvPr>
            <p:ph idx="1"/>
          </p:nvPr>
        </p:nvPicPr>
        <p:blipFill>
          <a:blip r:embed="rId4"/>
          <a:stretch>
            <a:fillRect/>
          </a:stretch>
        </p:blipFill>
        <p:spPr>
          <a:xfrm>
            <a:off x="1264115" y="632057"/>
            <a:ext cx="9099085" cy="5964056"/>
          </a:xfrm>
          <a:prstGeom prst="rect">
            <a:avLst/>
          </a:prstGeom>
        </p:spPr>
      </p:pic>
    </p:spTree>
    <p:extLst>
      <p:ext uri="{BB962C8B-B14F-4D97-AF65-F5344CB8AC3E}">
        <p14:creationId xmlns:p14="http://schemas.microsoft.com/office/powerpoint/2010/main" val="252388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DF41-46D3-8867-1F2A-B637C54FFFBD}"/>
              </a:ext>
            </a:extLst>
          </p:cNvPr>
          <p:cNvSpPr>
            <a:spLocks noGrp="1"/>
          </p:cNvSpPr>
          <p:nvPr>
            <p:ph type="title"/>
          </p:nvPr>
        </p:nvSpPr>
        <p:spPr>
          <a:xfrm flipV="1">
            <a:off x="646111" y="259976"/>
            <a:ext cx="8802689" cy="192742"/>
          </a:xfrm>
        </p:spPr>
        <p:txBody>
          <a:bodyPr/>
          <a:lstStyle/>
          <a:p>
            <a:r>
              <a:rPr lang="en-US" dirty="0"/>
              <a:t>.</a:t>
            </a:r>
          </a:p>
        </p:txBody>
      </p:sp>
      <p:pic>
        <p:nvPicPr>
          <p:cNvPr id="4" name="Content Placeholder 3">
            <a:extLst>
              <a:ext uri="{FF2B5EF4-FFF2-40B4-BE49-F238E27FC236}">
                <a16:creationId xmlns:a16="http://schemas.microsoft.com/office/drawing/2014/main" id="{38814EDA-304C-A974-58A9-3A2E2D8541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59908" y="653679"/>
            <a:ext cx="9275010" cy="5791945"/>
          </a:xfrm>
          <a:prstGeom prst="rect">
            <a:avLst/>
          </a:prstGeom>
          <a:noFill/>
        </p:spPr>
      </p:pic>
      <p:pic>
        <p:nvPicPr>
          <p:cNvPr id="5" name="Picture 4">
            <a:extLst>
              <a:ext uri="{FF2B5EF4-FFF2-40B4-BE49-F238E27FC236}">
                <a16:creationId xmlns:a16="http://schemas.microsoft.com/office/drawing/2014/main" id="{C97A4CE7-83DB-C93E-F090-3CB0DC02E054}"/>
              </a:ext>
            </a:extLst>
          </p:cNvPr>
          <p:cNvPicPr>
            <a:picLocks noChangeAspect="1"/>
          </p:cNvPicPr>
          <p:nvPr/>
        </p:nvPicPr>
        <p:blipFill>
          <a:blip r:embed="rId3"/>
          <a:stretch>
            <a:fillRect/>
          </a:stretch>
        </p:blipFill>
        <p:spPr>
          <a:xfrm>
            <a:off x="-102073" y="0"/>
            <a:ext cx="1261981" cy="1261981"/>
          </a:xfrm>
          <a:prstGeom prst="rect">
            <a:avLst/>
          </a:prstGeom>
        </p:spPr>
      </p:pic>
      <p:pic>
        <p:nvPicPr>
          <p:cNvPr id="6" name="Picture 5">
            <a:extLst>
              <a:ext uri="{FF2B5EF4-FFF2-40B4-BE49-F238E27FC236}">
                <a16:creationId xmlns:a16="http://schemas.microsoft.com/office/drawing/2014/main" id="{9890EAC6-A3B3-C5C3-B804-ACC76C1AF12E}"/>
              </a:ext>
            </a:extLst>
          </p:cNvPr>
          <p:cNvPicPr>
            <a:picLocks noChangeAspect="1"/>
          </p:cNvPicPr>
          <p:nvPr/>
        </p:nvPicPr>
        <p:blipFill>
          <a:blip r:embed="rId4"/>
          <a:stretch>
            <a:fillRect/>
          </a:stretch>
        </p:blipFill>
        <p:spPr>
          <a:xfrm>
            <a:off x="11051949" y="0"/>
            <a:ext cx="1140051" cy="1146147"/>
          </a:xfrm>
          <a:prstGeom prst="rect">
            <a:avLst/>
          </a:prstGeom>
        </p:spPr>
      </p:pic>
    </p:spTree>
    <p:extLst>
      <p:ext uri="{BB962C8B-B14F-4D97-AF65-F5344CB8AC3E}">
        <p14:creationId xmlns:p14="http://schemas.microsoft.com/office/powerpoint/2010/main" val="88684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F418-DEFA-4F72-931C-387FB56CE361}"/>
              </a:ext>
            </a:extLst>
          </p:cNvPr>
          <p:cNvSpPr>
            <a:spLocks noGrp="1"/>
          </p:cNvSpPr>
          <p:nvPr>
            <p:ph type="title"/>
          </p:nvPr>
        </p:nvSpPr>
        <p:spPr>
          <a:xfrm>
            <a:off x="1454196" y="548037"/>
            <a:ext cx="9404723" cy="799011"/>
          </a:xfrm>
        </p:spPr>
        <p:txBody>
          <a:bodyPr/>
          <a:lstStyle/>
          <a:p>
            <a:r>
              <a:rPr lang="en-IN" sz="2400" dirty="0">
                <a:solidFill>
                  <a:schemeClr val="bg1"/>
                </a:solidFill>
                <a:latin typeface="Arial" panose="020B0604020202020204" pitchFamily="34" charset="0"/>
                <a:cs typeface="Arial" panose="020B0604020202020204" pitchFamily="34" charset="0"/>
              </a:rPr>
              <a:t>OUTLINE OF THE TALK</a:t>
            </a:r>
          </a:p>
        </p:txBody>
      </p:sp>
      <p:sp>
        <p:nvSpPr>
          <p:cNvPr id="3" name="Content Placeholder 2">
            <a:extLst>
              <a:ext uri="{FF2B5EF4-FFF2-40B4-BE49-F238E27FC236}">
                <a16:creationId xmlns:a16="http://schemas.microsoft.com/office/drawing/2014/main" id="{9F9BB054-F543-41FA-A365-CE81DB02BD62}"/>
              </a:ext>
            </a:extLst>
          </p:cNvPr>
          <p:cNvSpPr>
            <a:spLocks noGrp="1"/>
          </p:cNvSpPr>
          <p:nvPr>
            <p:ph idx="1"/>
          </p:nvPr>
        </p:nvSpPr>
        <p:spPr>
          <a:xfrm>
            <a:off x="1390182" y="1492240"/>
            <a:ext cx="8946541" cy="3470776"/>
          </a:xfrm>
        </p:spPr>
        <p:txBody>
          <a:bodyPr>
            <a:normAutofit fontScale="92500" lnSpcReduction="20000"/>
          </a:bodyPr>
          <a:lstStyle/>
          <a:p>
            <a:r>
              <a:rPr lang="en-IN" sz="2200" dirty="0">
                <a:latin typeface="+mn-lt"/>
                <a:cs typeface="Arial" panose="020B0604020202020204" pitchFamily="34" charset="0"/>
              </a:rPr>
              <a:t>Introduction</a:t>
            </a:r>
          </a:p>
          <a:p>
            <a:r>
              <a:rPr lang="en-IN" sz="2200" dirty="0">
                <a:latin typeface="+mn-lt"/>
                <a:cs typeface="Arial" panose="020B0604020202020204" pitchFamily="34" charset="0"/>
              </a:rPr>
              <a:t>Need for study</a:t>
            </a:r>
          </a:p>
          <a:p>
            <a:r>
              <a:rPr lang="en-IN" sz="2200" dirty="0">
                <a:latin typeface="+mn-lt"/>
                <a:cs typeface="Arial" panose="020B0604020202020204" pitchFamily="34" charset="0"/>
              </a:rPr>
              <a:t>Objective of the Study</a:t>
            </a:r>
          </a:p>
          <a:p>
            <a:r>
              <a:rPr lang="en-IN" sz="2200" dirty="0">
                <a:latin typeface="+mn-lt"/>
                <a:cs typeface="Arial" panose="020B0604020202020204" pitchFamily="34" charset="0"/>
              </a:rPr>
              <a:t>Literature reviews</a:t>
            </a:r>
          </a:p>
          <a:p>
            <a:r>
              <a:rPr lang="en-IN" sz="2200" dirty="0">
                <a:latin typeface="+mn-lt"/>
                <a:cs typeface="Arial" panose="020B0604020202020204" pitchFamily="34" charset="0"/>
              </a:rPr>
              <a:t>Methodology</a:t>
            </a:r>
          </a:p>
          <a:p>
            <a:r>
              <a:rPr lang="en-IN" sz="2200" dirty="0">
                <a:latin typeface="+mn-lt"/>
                <a:cs typeface="Arial" panose="020B0604020202020204" pitchFamily="34" charset="0"/>
              </a:rPr>
              <a:t>Results and discussion</a:t>
            </a:r>
          </a:p>
          <a:p>
            <a:r>
              <a:rPr lang="en-IN" sz="2200" dirty="0">
                <a:latin typeface="+mn-lt"/>
                <a:cs typeface="Arial" panose="020B0604020202020204" pitchFamily="34" charset="0"/>
              </a:rPr>
              <a:t>Conclusion</a:t>
            </a:r>
          </a:p>
          <a:p>
            <a:r>
              <a:rPr lang="en-IN" sz="2200" dirty="0">
                <a:latin typeface="+mn-lt"/>
                <a:cs typeface="Arial" panose="020B0604020202020204" pitchFamily="34" charset="0"/>
              </a:rPr>
              <a:t>Future work</a:t>
            </a:r>
          </a:p>
          <a:p>
            <a:r>
              <a:rPr lang="en-IN" sz="2200" dirty="0">
                <a:latin typeface="+mn-lt"/>
                <a:cs typeface="Arial" panose="020B0604020202020204" pitchFamily="34" charset="0"/>
              </a:rPr>
              <a:t>References</a:t>
            </a:r>
          </a:p>
          <a:p>
            <a:pPr marL="0" indent="0">
              <a:buNone/>
            </a:pPr>
            <a:endParaRPr lang="en-IN" sz="2200" dirty="0">
              <a:latin typeface="+mn-lt"/>
            </a:endParaRPr>
          </a:p>
          <a:p>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402303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977E-3123-1CB7-C935-DC462777F630}"/>
              </a:ext>
            </a:extLst>
          </p:cNvPr>
          <p:cNvSpPr>
            <a:spLocks noGrp="1"/>
          </p:cNvSpPr>
          <p:nvPr>
            <p:ph type="title"/>
          </p:nvPr>
        </p:nvSpPr>
        <p:spPr>
          <a:xfrm>
            <a:off x="646111" y="452718"/>
            <a:ext cx="9404723" cy="58270"/>
          </a:xfrm>
        </p:spPr>
        <p:txBody>
          <a:bodyPr/>
          <a:lstStyle/>
          <a:p>
            <a:r>
              <a:rPr lang="en-US" dirty="0"/>
              <a:t>.</a:t>
            </a:r>
          </a:p>
        </p:txBody>
      </p:sp>
      <p:pic>
        <p:nvPicPr>
          <p:cNvPr id="4" name="Picture 3">
            <a:extLst>
              <a:ext uri="{FF2B5EF4-FFF2-40B4-BE49-F238E27FC236}">
                <a16:creationId xmlns:a16="http://schemas.microsoft.com/office/drawing/2014/main" id="{152CA4D3-AD2D-A6F4-0066-348886FA03EA}"/>
              </a:ext>
            </a:extLst>
          </p:cNvPr>
          <p:cNvPicPr>
            <a:picLocks noChangeAspect="1"/>
          </p:cNvPicPr>
          <p:nvPr/>
        </p:nvPicPr>
        <p:blipFill>
          <a:blip r:embed="rId2"/>
          <a:stretch>
            <a:fillRect/>
          </a:stretch>
        </p:blipFill>
        <p:spPr>
          <a:xfrm>
            <a:off x="0" y="0"/>
            <a:ext cx="1261981" cy="1261981"/>
          </a:xfrm>
          <a:prstGeom prst="rect">
            <a:avLst/>
          </a:prstGeom>
        </p:spPr>
      </p:pic>
      <p:pic>
        <p:nvPicPr>
          <p:cNvPr id="5" name="Picture 4">
            <a:extLst>
              <a:ext uri="{FF2B5EF4-FFF2-40B4-BE49-F238E27FC236}">
                <a16:creationId xmlns:a16="http://schemas.microsoft.com/office/drawing/2014/main" id="{726EA93B-13F3-49F4-6C61-EF0D7323CD11}"/>
              </a:ext>
            </a:extLst>
          </p:cNvPr>
          <p:cNvPicPr>
            <a:picLocks noChangeAspect="1"/>
          </p:cNvPicPr>
          <p:nvPr/>
        </p:nvPicPr>
        <p:blipFill>
          <a:blip r:embed="rId3"/>
          <a:stretch>
            <a:fillRect/>
          </a:stretch>
        </p:blipFill>
        <p:spPr>
          <a:xfrm>
            <a:off x="11051949" y="0"/>
            <a:ext cx="1140051" cy="1146147"/>
          </a:xfrm>
          <a:prstGeom prst="rect">
            <a:avLst/>
          </a:prstGeom>
        </p:spPr>
      </p:pic>
      <p:pic>
        <p:nvPicPr>
          <p:cNvPr id="10" name="Content Placeholder 9">
            <a:extLst>
              <a:ext uri="{FF2B5EF4-FFF2-40B4-BE49-F238E27FC236}">
                <a16:creationId xmlns:a16="http://schemas.microsoft.com/office/drawing/2014/main" id="{274CCC96-0261-EAE4-0EFF-791F2B00884E}"/>
              </a:ext>
            </a:extLst>
          </p:cNvPr>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sharpenSoften amount="14000"/>
                    </a14:imgEffect>
                    <a14:imgEffect>
                      <a14:saturation sat="120000"/>
                    </a14:imgEffect>
                    <a14:imgEffect>
                      <a14:brightnessContrast contrast="20000"/>
                    </a14:imgEffect>
                  </a14:imgLayer>
                </a14:imgProps>
              </a:ext>
              <a:ext uri="{28A0092B-C50C-407E-A947-70E740481C1C}">
                <a14:useLocalDpi xmlns:a14="http://schemas.microsoft.com/office/drawing/2010/main" val="0"/>
              </a:ext>
            </a:extLst>
          </a:blip>
          <a:srcRect r="1567"/>
          <a:stretch/>
        </p:blipFill>
        <p:spPr bwMode="auto">
          <a:xfrm>
            <a:off x="1261980" y="672353"/>
            <a:ext cx="9181901" cy="589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122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786F-4E9F-494F-AFC4-24304C27BFC8}"/>
              </a:ext>
            </a:extLst>
          </p:cNvPr>
          <p:cNvSpPr>
            <a:spLocks noGrp="1"/>
          </p:cNvSpPr>
          <p:nvPr>
            <p:ph type="title"/>
          </p:nvPr>
        </p:nvSpPr>
        <p:spPr>
          <a:xfrm>
            <a:off x="1264115" y="509008"/>
            <a:ext cx="8161074" cy="660465"/>
          </a:xfrm>
        </p:spPr>
        <p:txBody>
          <a:bodyPr/>
          <a:lstStyle/>
          <a:p>
            <a:r>
              <a:rPr lang="en-IN"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Comparison of Relative concentration values at  a point 8 cm from the input source for different K</a:t>
            </a:r>
            <a:r>
              <a:rPr lang="en-IN" sz="18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 </a:t>
            </a:r>
            <a:r>
              <a:rPr lang="en-IN"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a Values.</a:t>
            </a:r>
            <a:r>
              <a:rPr lang="en-IN" sz="1800" dirty="0">
                <a:effectLst/>
                <a:latin typeface="Calibri" panose="020F0502020204030204" pitchFamily="34" charset="0"/>
                <a:ea typeface="Calibri" panose="020F0502020204030204" pitchFamily="34" charset="0"/>
                <a:cs typeface="Times New Roman" panose="02020603050405020304" pitchFamily="18" charset="0"/>
              </a:rPr>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pic>
        <p:nvPicPr>
          <p:cNvPr id="5" name="Content Placeholder 4">
            <a:extLst>
              <a:ext uri="{FF2B5EF4-FFF2-40B4-BE49-F238E27FC236}">
                <a16:creationId xmlns:a16="http://schemas.microsoft.com/office/drawing/2014/main" id="{9497F87F-E5E2-4297-89FF-BA7D7298E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729" y="1328248"/>
            <a:ext cx="9341224" cy="5099445"/>
          </a:xfrm>
        </p:spPr>
      </p:pic>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44384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39CC-E7DB-42E2-AF2A-F5BFD665C664}"/>
              </a:ext>
            </a:extLst>
          </p:cNvPr>
          <p:cNvSpPr>
            <a:spLocks noGrp="1"/>
          </p:cNvSpPr>
          <p:nvPr>
            <p:ph type="title"/>
          </p:nvPr>
        </p:nvSpPr>
        <p:spPr>
          <a:xfrm>
            <a:off x="1264115" y="571500"/>
            <a:ext cx="8117531" cy="755880"/>
          </a:xfrm>
        </p:spPr>
        <p:txBody>
          <a:bodyPr/>
          <a:lstStyle/>
          <a:p>
            <a:r>
              <a:rPr lang="en-IN" sz="3200" dirty="0">
                <a:solidFill>
                  <a:schemeClr val="bg1"/>
                </a:solidFill>
              </a:rPr>
              <a:t> </a:t>
            </a:r>
            <a:r>
              <a:rPr lang="en-IN" sz="2400" dirty="0">
                <a:solidFill>
                  <a:schemeClr val="bg1"/>
                </a:solidFill>
              </a:rPr>
              <a:t>CONCLUSION</a:t>
            </a:r>
          </a:p>
        </p:txBody>
      </p:sp>
      <p:sp>
        <p:nvSpPr>
          <p:cNvPr id="3" name="Content Placeholder 2">
            <a:extLst>
              <a:ext uri="{FF2B5EF4-FFF2-40B4-BE49-F238E27FC236}">
                <a16:creationId xmlns:a16="http://schemas.microsoft.com/office/drawing/2014/main" id="{44032208-C623-45CD-B0ED-4CBFA62D2EA4}"/>
              </a:ext>
            </a:extLst>
          </p:cNvPr>
          <p:cNvSpPr>
            <a:spLocks noGrp="1"/>
          </p:cNvSpPr>
          <p:nvPr>
            <p:ph idx="1"/>
          </p:nvPr>
        </p:nvSpPr>
        <p:spPr>
          <a:xfrm>
            <a:off x="755853" y="1327380"/>
            <a:ext cx="9634241" cy="3924363"/>
          </a:xfrm>
        </p:spPr>
        <p:txBody>
          <a:bodyPr/>
          <a:lstStyle/>
          <a:p>
            <a:r>
              <a:rPr lang="en-US" dirty="0">
                <a:solidFill>
                  <a:schemeClr val="tx2"/>
                </a:solidFill>
                <a:effectLst/>
                <a:latin typeface="Palatino Linotype" panose="02040502050505030304" pitchFamily="18" charset="0"/>
                <a:ea typeface="DengXian" panose="02010600030101010101" pitchFamily="2" charset="-122"/>
                <a:cs typeface="Times New Roman" panose="02020603050405020304" pitchFamily="18" charset="0"/>
              </a:rPr>
              <a:t>A porous medium has ability to adsorb contaminants from an aqueous solution is directly proportional to its adsorption capacity. As a result, the concentration of contaminants in the aqueous phase decreases when the adsorption capacity of the porous medium is higher, since more of the contaminant is adsorbed onto the solid phase. This leads to a reduction in the peak relative aqueous phase concentration and a slower rate of pollutant migration. </a:t>
            </a:r>
          </a:p>
          <a:p>
            <a:r>
              <a:rPr lang="en-US"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However, a higher adsorption intensity can have an adverse effect on pollution migration. When the adsorption intensity is high, the concentration of contaminants in the aqueous phase increases compared to the concentration for a lower adsorption intensity, even when the adsorption capacity is the same. These critical parameters can be used to design a customized media with a suitable pollution removal process to treat targeted pollution.</a:t>
            </a:r>
          </a:p>
          <a:p>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93552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0BFB-C942-4E1E-A372-A1ADC226F822}"/>
              </a:ext>
            </a:extLst>
          </p:cNvPr>
          <p:cNvSpPr>
            <a:spLocks noGrp="1"/>
          </p:cNvSpPr>
          <p:nvPr>
            <p:ph type="title"/>
          </p:nvPr>
        </p:nvSpPr>
        <p:spPr>
          <a:xfrm>
            <a:off x="1186672" y="705425"/>
            <a:ext cx="8030445" cy="875150"/>
          </a:xfrm>
        </p:spPr>
        <p:txBody>
          <a:bodyPr/>
          <a:lstStyle/>
          <a:p>
            <a:r>
              <a:rPr lang="en-IN" sz="2400" dirty="0">
                <a:solidFill>
                  <a:schemeClr val="bg1"/>
                </a:solidFill>
              </a:rPr>
              <a:t>Future scope</a:t>
            </a:r>
          </a:p>
        </p:txBody>
      </p:sp>
      <p:sp>
        <p:nvSpPr>
          <p:cNvPr id="3" name="Content Placeholder 2">
            <a:extLst>
              <a:ext uri="{FF2B5EF4-FFF2-40B4-BE49-F238E27FC236}">
                <a16:creationId xmlns:a16="http://schemas.microsoft.com/office/drawing/2014/main" id="{E875DDDD-3612-4151-8B93-0DD6E8CF609E}"/>
              </a:ext>
            </a:extLst>
          </p:cNvPr>
          <p:cNvSpPr>
            <a:spLocks noGrp="1"/>
          </p:cNvSpPr>
          <p:nvPr>
            <p:ph idx="1"/>
          </p:nvPr>
        </p:nvSpPr>
        <p:spPr>
          <a:xfrm>
            <a:off x="885969" y="1372112"/>
            <a:ext cx="9665490" cy="3808862"/>
          </a:xfrm>
        </p:spPr>
        <p:txBody>
          <a:bodyPr>
            <a:normAutofit/>
          </a:bodyPr>
          <a:lstStyle/>
          <a:p>
            <a:pPr marL="0" indent="0">
              <a:buNone/>
            </a:pPr>
            <a:r>
              <a:rPr lang="en-IN" dirty="0">
                <a:effectLst/>
                <a:latin typeface="Times New Roman" panose="02020603050405020304" pitchFamily="18" charset="0"/>
                <a:ea typeface="Calibri" panose="020F0502020204030204" pitchFamily="34" charset="0"/>
              </a:rPr>
              <a:t>In the same problem we can take high initial pulse input concertation and check how the solute transport behaves also 3-D modelling will help in better understanding the plume spreading behaviour rather than 1-D. </a:t>
            </a:r>
          </a:p>
          <a:p>
            <a:pPr marL="0" indent="0">
              <a:buNone/>
            </a:pPr>
            <a:r>
              <a:rPr lang="en-IN" dirty="0">
                <a:latin typeface="Times New Roman" panose="02020603050405020304" pitchFamily="18" charset="0"/>
              </a:rPr>
              <a:t>Also the effect of pressure and temperature may be incorporated in model for better analysis and predicting and simulating actual GW solute transport process.</a:t>
            </a:r>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246871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7CE0-394E-405D-B17F-6D97A3B1F36D}"/>
              </a:ext>
            </a:extLst>
          </p:cNvPr>
          <p:cNvSpPr>
            <a:spLocks noGrp="1"/>
          </p:cNvSpPr>
          <p:nvPr>
            <p:ph type="title"/>
          </p:nvPr>
        </p:nvSpPr>
        <p:spPr>
          <a:xfrm>
            <a:off x="2229394" y="592182"/>
            <a:ext cx="7821440" cy="1261065"/>
          </a:xfrm>
        </p:spPr>
        <p:txBody>
          <a:bodyPr/>
          <a:lstStyle/>
          <a:p>
            <a:r>
              <a:rPr lang="en-IN" dirty="0">
                <a:solidFill>
                  <a:schemeClr val="bg1"/>
                </a:solidFill>
              </a:rPr>
              <a:t>References</a:t>
            </a:r>
          </a:p>
        </p:txBody>
      </p:sp>
      <p:sp>
        <p:nvSpPr>
          <p:cNvPr id="3" name="Content Placeholder 2">
            <a:extLst>
              <a:ext uri="{FF2B5EF4-FFF2-40B4-BE49-F238E27FC236}">
                <a16:creationId xmlns:a16="http://schemas.microsoft.com/office/drawing/2014/main" id="{3C56D584-F501-43D4-A169-1E0625C286E6}"/>
              </a:ext>
            </a:extLst>
          </p:cNvPr>
          <p:cNvSpPr>
            <a:spLocks noGrp="1"/>
          </p:cNvSpPr>
          <p:nvPr>
            <p:ph idx="1"/>
          </p:nvPr>
        </p:nvSpPr>
        <p:spPr>
          <a:xfrm>
            <a:off x="761406" y="1331259"/>
            <a:ext cx="8946541" cy="4918466"/>
          </a:xfrm>
        </p:spPr>
        <p:txBody>
          <a:bodyPr>
            <a:normAutofit fontScale="77500" lnSpcReduction="20000"/>
          </a:bodyPr>
          <a:lstStyle/>
          <a:p>
            <a:r>
              <a:rPr lang="en-IN" dirty="0"/>
              <a:t>1</a:t>
            </a:r>
            <a:r>
              <a:rPr lang="en-IN" sz="1600" dirty="0">
                <a:latin typeface="Arial Black" panose="020B0A04020102020204" pitchFamily="34" charset="0"/>
              </a:rPr>
              <a:t>. </a:t>
            </a:r>
            <a:r>
              <a:rPr lang="en-IN" sz="1600" dirty="0">
                <a:latin typeface="+mn-lt"/>
                <a:hlinkClick r:id="rId2">
                  <a:extLst>
                    <a:ext uri="{A12FA001-AC4F-418D-AE19-62706E023703}">
                      <ahyp:hlinkClr xmlns:ahyp="http://schemas.microsoft.com/office/drawing/2018/hyperlinkcolor" xmlns="" val="tx"/>
                    </a:ext>
                  </a:extLst>
                </a:hlinkClick>
              </a:rPr>
              <a:t>https://www.usgs.gov/software/mt3d-usgs-groundwater-solute-transport-simulator-modflow</a:t>
            </a:r>
            <a:endParaRPr lang="en-IN" sz="1600" dirty="0">
              <a:latin typeface="+mn-lt"/>
            </a:endParaRPr>
          </a:p>
          <a:p>
            <a:r>
              <a:rPr lang="en-IN" sz="1600" dirty="0">
                <a:latin typeface="+mn-lt"/>
              </a:rPr>
              <a:t>2. Applied contamination transport modelling, CHUNMIAO, ZHENG</a:t>
            </a:r>
          </a:p>
          <a:p>
            <a:r>
              <a:rPr lang="en-IN" sz="1600" dirty="0">
                <a:latin typeface="+mn-lt"/>
              </a:rPr>
              <a:t>3. </a:t>
            </a:r>
            <a:r>
              <a:rPr lang="en-US" sz="1400" b="0" strike="noStrike" spc="-1" dirty="0">
                <a:latin typeface="+mn-lt"/>
              </a:rPr>
              <a:t>R.K. ROWE AND JK BOOKER :-“A FINITE LAYER  TECHNIQUE FOR CALCULATION OF 3 D POLLUTANT MIGRATION IN THE SOIL</a:t>
            </a:r>
          </a:p>
          <a:p>
            <a:r>
              <a:rPr lang="en-US" sz="1400" spc="-1" dirty="0">
                <a:latin typeface="+mn-lt"/>
              </a:rPr>
              <a:t>4.</a:t>
            </a:r>
            <a:r>
              <a:rPr lang="en-US" sz="1400" b="0" strike="noStrike" spc="-1" dirty="0">
                <a:latin typeface="+mn-lt"/>
                <a:ea typeface="Noto Sans CJK SC Regular"/>
              </a:rPr>
              <a:t> BEN ABDELGHAM F. :-“NUMERICAL ANALYSIS OF UNSATURATED WATER FLOW AND CONTAMINATION TRANSPORT AROUND MINING WASTES DISPOSAL IN FRACTURED SOILD MASS</a:t>
            </a:r>
          </a:p>
          <a:p>
            <a:r>
              <a:rPr lang="en-US" sz="1400" spc="-1" dirty="0">
                <a:latin typeface="Arial Black" panose="020B0A04020102020204" pitchFamily="34" charset="0"/>
              </a:rPr>
              <a:t>5.</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Ajwa</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H.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(2007)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Properties of Soil Fumigants and Their Fate in the Environment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Third Edit,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Hayes’ Handbook of Pesticide Toxicology</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Third Edit. Elsevier Inc.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10.1016/B978-0-12-374367-1.00009-4.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dirty="0">
                <a:latin typeface="Arial Black" panose="020B0A04020102020204" pitchFamily="34" charset="0"/>
              </a:rPr>
              <a:t>6.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Grove, D. B. (1985) ‘Modelling the rate-controlled Sorption of Hexavalent Chromium’, 21(11), pp. 1703–1709.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7.Grove, D. B. and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Stollenwerk</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K. G. (1984)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Computer model of one-dimensional equilibrium controlled sorption processes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Water-Resources Investigations Report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10.3133/wri844059.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8.Hulagabali, A. M., Solanki, C. H. and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Dodagoudar</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G. R. (2014) ‘Contaminant Transport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Modeling</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through Saturated Porous Media Using Finite Difference and Finite Element Methods’,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Mechanical and Civil Engineering</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2014, pp. 29–33.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9.Igwe, J. C. and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Abia</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 A. (2007) ‘Adsorption isotherm studies of Cd ( II ), Pb ( II ) and Zn ( II ) ions bioremediation from aqueous solution using unmodified and EDTA-modified maize cob’, 32(</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Ii</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pp. 33–42.</a:t>
            </a:r>
          </a:p>
          <a:p>
            <a:pPr>
              <a:lnSpc>
                <a:spcPct val="107000"/>
              </a:lnSpc>
              <a:spcAft>
                <a:spcPts val="800"/>
              </a:spcAft>
            </a:pPr>
            <a:r>
              <a:rPr lang="en-IN" sz="1800" dirty="0">
                <a:latin typeface="Times New Roman" panose="02020603050405020304" pitchFamily="18" charset="0"/>
                <a:ea typeface="Calibri" panose="020F0502020204030204" pitchFamily="34" charset="0"/>
                <a:cs typeface="Times New Roman" panose="02020603050405020304" pitchFamily="18" charset="0"/>
              </a:rPr>
              <a:t>10.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CPGB (2006)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No Title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Available at: http://cgwb.gov.in/.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400" dirty="0">
              <a:latin typeface="Arial Black" panose="020B0A04020102020204" pitchFamily="34" charset="0"/>
            </a:endParaRPr>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06045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73BE2-7433-4CC1-912C-92F509885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963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4B03-9F9D-4DF6-BE7E-5598DB4C7713}"/>
              </a:ext>
            </a:extLst>
          </p:cNvPr>
          <p:cNvSpPr>
            <a:spLocks noGrp="1"/>
          </p:cNvSpPr>
          <p:nvPr>
            <p:ph type="title"/>
          </p:nvPr>
        </p:nvSpPr>
        <p:spPr>
          <a:xfrm>
            <a:off x="1411485" y="478970"/>
            <a:ext cx="6948366" cy="664030"/>
          </a:xfrm>
        </p:spPr>
        <p:txBody>
          <a:bodyPr/>
          <a:lstStyle/>
          <a:p>
            <a:r>
              <a:rPr lang="en-US" sz="2400" dirty="0">
                <a:solidFill>
                  <a:schemeClr val="bg1"/>
                </a:solidFill>
              </a:rPr>
              <a:t>1. I</a:t>
            </a:r>
            <a:r>
              <a:rPr lang="en-IN" sz="2400" dirty="0">
                <a:solidFill>
                  <a:schemeClr val="bg1"/>
                </a:solidFill>
              </a:rPr>
              <a:t>NTRODUCTION</a:t>
            </a:r>
          </a:p>
        </p:txBody>
      </p:sp>
      <p:sp>
        <p:nvSpPr>
          <p:cNvPr id="3" name="Content Placeholder 2">
            <a:extLst>
              <a:ext uri="{FF2B5EF4-FFF2-40B4-BE49-F238E27FC236}">
                <a16:creationId xmlns:a16="http://schemas.microsoft.com/office/drawing/2014/main" id="{D2A3CC92-E496-4F0F-A235-A98A23C7A48E}"/>
              </a:ext>
            </a:extLst>
          </p:cNvPr>
          <p:cNvSpPr>
            <a:spLocks noGrp="1"/>
          </p:cNvSpPr>
          <p:nvPr>
            <p:ph idx="1"/>
          </p:nvPr>
        </p:nvSpPr>
        <p:spPr>
          <a:xfrm>
            <a:off x="805839" y="1390810"/>
            <a:ext cx="9673902" cy="3741483"/>
          </a:xfrm>
        </p:spPr>
        <p:txBody>
          <a:bodyPr>
            <a:normAutofit/>
          </a:bodyPr>
          <a:lstStyle/>
          <a:p>
            <a:r>
              <a:rPr lang="en-US" b="1" dirty="0">
                <a:latin typeface="+mn-lt"/>
                <a:cs typeface="Arial" panose="020B0604020202020204" pitchFamily="34" charset="0"/>
              </a:rPr>
              <a:t>Groundwater pollution</a:t>
            </a:r>
            <a:r>
              <a:rPr lang="en-US" dirty="0">
                <a:latin typeface="+mn-lt"/>
                <a:cs typeface="Arial" panose="020B0604020202020204" pitchFamily="34" charset="0"/>
              </a:rPr>
              <a:t> (also called </a:t>
            </a:r>
            <a:r>
              <a:rPr lang="en-US" b="1" dirty="0">
                <a:latin typeface="+mn-lt"/>
                <a:cs typeface="Arial" panose="020B0604020202020204" pitchFamily="34" charset="0"/>
              </a:rPr>
              <a:t>groundwater contamination</a:t>
            </a:r>
            <a:r>
              <a:rPr lang="en-US" dirty="0">
                <a:latin typeface="+mn-lt"/>
                <a:cs typeface="Arial" panose="020B0604020202020204" pitchFamily="34" charset="0"/>
              </a:rPr>
              <a:t>) occurs when pollutants are released to the ground and make their way down into groundwater. </a:t>
            </a:r>
          </a:p>
          <a:p>
            <a:r>
              <a:rPr lang="en-US" dirty="0">
                <a:latin typeface="+mn-lt"/>
                <a:cs typeface="Arial" panose="020B0604020202020204" pitchFamily="34" charset="0"/>
              </a:rPr>
              <a:t>This type of water pollution can also occur naturally due to the presence of a minor and unwanted constituent, contaminant or impurity in the groundwater, in which case it is more likely referred to as contamination rather than pollution.</a:t>
            </a:r>
          </a:p>
          <a:p>
            <a:r>
              <a:rPr lang="en-US" dirty="0">
                <a:latin typeface="+mn-lt"/>
                <a:cs typeface="Arial" panose="020B0604020202020204" pitchFamily="34" charset="0"/>
              </a:rPr>
              <a:t>A Simulation is the imitation of the operation of real-world process by use of models representing the key characteristics and behavior of the selected system or process. Computer programs are used to perform a simulation</a:t>
            </a:r>
            <a:r>
              <a:rPr lang="en-US" dirty="0">
                <a:latin typeface="Arial" panose="020B0604020202020204" pitchFamily="34" charset="0"/>
                <a:cs typeface="Arial" panose="020B0604020202020204" pitchFamily="34" charset="0"/>
              </a:rPr>
              <a:t>.</a:t>
            </a:r>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233226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7A01-721B-4718-B3F0-24A22F697FE9}"/>
              </a:ext>
            </a:extLst>
          </p:cNvPr>
          <p:cNvSpPr>
            <a:spLocks noGrp="1"/>
          </p:cNvSpPr>
          <p:nvPr>
            <p:ph type="title"/>
          </p:nvPr>
        </p:nvSpPr>
        <p:spPr>
          <a:xfrm>
            <a:off x="1870102" y="124402"/>
            <a:ext cx="6287468" cy="748749"/>
          </a:xfrm>
        </p:spPr>
        <p:txBody>
          <a:bodyPr/>
          <a:lstStyle/>
          <a:p>
            <a:r>
              <a:rPr lang="en-IN" dirty="0">
                <a:solidFill>
                  <a:schemeClr val="bg1"/>
                </a:solidFill>
              </a:rPr>
              <a:t>SOURCES OF CONTAMINATION</a:t>
            </a:r>
          </a:p>
        </p:txBody>
      </p:sp>
      <p:sp>
        <p:nvSpPr>
          <p:cNvPr id="7" name="Content Placeholder 6">
            <a:extLst>
              <a:ext uri="{FF2B5EF4-FFF2-40B4-BE49-F238E27FC236}">
                <a16:creationId xmlns:a16="http://schemas.microsoft.com/office/drawing/2014/main" id="{0C4516B6-A3A0-441B-AF35-DFA2100D14D2}"/>
              </a:ext>
            </a:extLst>
          </p:cNvPr>
          <p:cNvSpPr>
            <a:spLocks noGrp="1"/>
          </p:cNvSpPr>
          <p:nvPr>
            <p:ph idx="1"/>
          </p:nvPr>
        </p:nvSpPr>
        <p:spPr>
          <a:xfrm>
            <a:off x="320965" y="1558833"/>
            <a:ext cx="3731231" cy="4556381"/>
          </a:xfrm>
        </p:spPr>
        <p:txBody>
          <a:bodyPr>
            <a:normAutofit/>
          </a:bodyPr>
          <a:lstStyle/>
          <a:p>
            <a:pPr marL="0" indent="0">
              <a:buNone/>
            </a:pPr>
            <a:endParaRPr lang="en-IN" dirty="0"/>
          </a:p>
          <a:p>
            <a:r>
              <a:rPr lang="en-IN" dirty="0"/>
              <a:t>IRRIGATION</a:t>
            </a:r>
          </a:p>
          <a:p>
            <a:r>
              <a:rPr lang="en-IN" dirty="0"/>
              <a:t>LANDFILLS</a:t>
            </a:r>
          </a:p>
          <a:p>
            <a:r>
              <a:rPr lang="en-IN" dirty="0"/>
              <a:t>UNDERGROUND STORAGE TANKS</a:t>
            </a:r>
          </a:p>
          <a:p>
            <a:r>
              <a:rPr lang="en-IN" dirty="0"/>
              <a:t>SEPTIC TANKS</a:t>
            </a:r>
          </a:p>
          <a:p>
            <a:r>
              <a:rPr lang="en-IN" dirty="0"/>
              <a:t>INDUSTRIES</a:t>
            </a:r>
          </a:p>
          <a:p>
            <a:r>
              <a:rPr lang="en-IN" dirty="0"/>
              <a:t>OIL SPILLS</a:t>
            </a:r>
          </a:p>
          <a:p>
            <a:r>
              <a:rPr lang="en-IN" dirty="0"/>
              <a:t>URBAN RUNOFF</a:t>
            </a:r>
          </a:p>
          <a:p>
            <a:r>
              <a:rPr lang="en-IN" dirty="0"/>
              <a:t>ETC</a:t>
            </a:r>
          </a:p>
          <a:p>
            <a:endParaRPr lang="en-IN" dirty="0"/>
          </a:p>
        </p:txBody>
      </p:sp>
      <p:pic>
        <p:nvPicPr>
          <p:cNvPr id="12" name="Picture 11">
            <a:extLst>
              <a:ext uri="{FF2B5EF4-FFF2-40B4-BE49-F238E27FC236}">
                <a16:creationId xmlns:a16="http://schemas.microsoft.com/office/drawing/2014/main" id="{F629BD67-4A88-47E1-B438-0E82932BE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046" y="1438835"/>
            <a:ext cx="6037954" cy="5195047"/>
          </a:xfrm>
          <a:prstGeom prst="rect">
            <a:avLst/>
          </a:prstGeom>
        </p:spPr>
      </p:pic>
      <p:pic>
        <p:nvPicPr>
          <p:cNvPr id="6" name="Picture 5">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014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B05E6-B27B-4A55-A026-16EA32559395}"/>
              </a:ext>
            </a:extLst>
          </p:cNvPr>
          <p:cNvSpPr>
            <a:spLocks noGrp="1"/>
          </p:cNvSpPr>
          <p:nvPr>
            <p:ph type="title"/>
          </p:nvPr>
        </p:nvSpPr>
        <p:spPr>
          <a:xfrm>
            <a:off x="1264115" y="561895"/>
            <a:ext cx="9300971" cy="581105"/>
          </a:xfrm>
        </p:spPr>
        <p:txBody>
          <a:bodyPr/>
          <a:lstStyle/>
          <a:p>
            <a:r>
              <a:rPr lang="en-IN" sz="2400" dirty="0">
                <a:solidFill>
                  <a:schemeClr val="bg1"/>
                </a:solidFill>
              </a:rPr>
              <a:t>PROCESS OF CONTAMINATION TRANSPORT</a:t>
            </a:r>
          </a:p>
        </p:txBody>
      </p:sp>
      <p:pic>
        <p:nvPicPr>
          <p:cNvPr id="7" name="Picture 7" descr="DSfig10">
            <a:extLst>
              <a:ext uri="{FF2B5EF4-FFF2-40B4-BE49-F238E27FC236}">
                <a16:creationId xmlns:a16="http://schemas.microsoft.com/office/drawing/2014/main" id="{4A567EFB-7043-43FF-A21C-34D530017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46" y="1378146"/>
            <a:ext cx="9221457" cy="52288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CE8F069-C523-49E6-B169-4553FB42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249475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ADAAD6-0CB5-4C96-B267-CB69B2CE8825}"/>
              </a:ext>
            </a:extLst>
          </p:cNvPr>
          <p:cNvSpPr>
            <a:spLocks noGrp="1"/>
          </p:cNvSpPr>
          <p:nvPr>
            <p:ph type="title"/>
          </p:nvPr>
        </p:nvSpPr>
        <p:spPr>
          <a:xfrm>
            <a:off x="1048962" y="1114964"/>
            <a:ext cx="7821440" cy="892439"/>
          </a:xfrm>
        </p:spPr>
        <p:txBody>
          <a:bodyPr/>
          <a:lstStyle/>
          <a:p>
            <a:r>
              <a:rPr lang="en-US" sz="2400" dirty="0">
                <a:solidFill>
                  <a:schemeClr val="bg1"/>
                </a:solidFill>
              </a:rPr>
              <a:t>sorption</a:t>
            </a:r>
            <a:endParaRPr lang="en-IN" sz="2400" dirty="0">
              <a:solidFill>
                <a:schemeClr val="bg1"/>
              </a:solidFill>
            </a:endParaRPr>
          </a:p>
        </p:txBody>
      </p:sp>
      <p:sp>
        <p:nvSpPr>
          <p:cNvPr id="11" name="Content Placeholder 10">
            <a:extLst>
              <a:ext uri="{FF2B5EF4-FFF2-40B4-BE49-F238E27FC236}">
                <a16:creationId xmlns:a16="http://schemas.microsoft.com/office/drawing/2014/main" id="{2D0D2EA2-99CE-41CA-8F76-2A47B2E52721}"/>
              </a:ext>
            </a:extLst>
          </p:cNvPr>
          <p:cNvSpPr>
            <a:spLocks noGrp="1"/>
          </p:cNvSpPr>
          <p:nvPr>
            <p:ph idx="1"/>
          </p:nvPr>
        </p:nvSpPr>
        <p:spPr>
          <a:xfrm>
            <a:off x="725002" y="1561184"/>
            <a:ext cx="9718880" cy="3735632"/>
          </a:xfrm>
        </p:spPr>
        <p:txBody>
          <a:bodyPr>
            <a:normAutofit/>
          </a:bodyPr>
          <a:lstStyle/>
          <a:p>
            <a:r>
              <a:rPr lang="en-US" dirty="0"/>
              <a:t>It refers to the mass transfer between the contaminant dissolved in GW (aqueous phase) and the contamination sorbed on the porous medium (solid phase).</a:t>
            </a:r>
          </a:p>
          <a:p>
            <a:r>
              <a:rPr lang="en-IN" dirty="0"/>
              <a:t>Three types of equilibrium controlled  sorption isotherms (linear, Freundlich and Langmuir) are considered in MT3DMS transport model.</a:t>
            </a:r>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39704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75C-15E8-409A-84F1-FE1CBA27C907}"/>
              </a:ext>
            </a:extLst>
          </p:cNvPr>
          <p:cNvSpPr>
            <a:spLocks noGrp="1"/>
          </p:cNvSpPr>
          <p:nvPr>
            <p:ph type="title"/>
          </p:nvPr>
        </p:nvSpPr>
        <p:spPr>
          <a:xfrm>
            <a:off x="1264115" y="490818"/>
            <a:ext cx="8073988" cy="1121728"/>
          </a:xfrm>
        </p:spPr>
        <p:txBody>
          <a:bodyPr/>
          <a:lstStyle/>
          <a:p>
            <a:r>
              <a:rPr lang="en-IN" sz="2400" dirty="0">
                <a:solidFill>
                  <a:schemeClr val="bg1"/>
                </a:solidFill>
              </a:rPr>
              <a:t>2. Need for Study</a:t>
            </a:r>
          </a:p>
        </p:txBody>
      </p:sp>
      <p:sp>
        <p:nvSpPr>
          <p:cNvPr id="3" name="Content Placeholder 2">
            <a:extLst>
              <a:ext uri="{FF2B5EF4-FFF2-40B4-BE49-F238E27FC236}">
                <a16:creationId xmlns:a16="http://schemas.microsoft.com/office/drawing/2014/main" id="{5C6EC5EB-8C1B-44D0-802A-16259579FA98}"/>
              </a:ext>
            </a:extLst>
          </p:cNvPr>
          <p:cNvSpPr>
            <a:spLocks noGrp="1"/>
          </p:cNvSpPr>
          <p:nvPr>
            <p:ph idx="1"/>
          </p:nvPr>
        </p:nvSpPr>
        <p:spPr>
          <a:xfrm>
            <a:off x="632056" y="1383372"/>
            <a:ext cx="9811825" cy="4793310"/>
          </a:xfrm>
        </p:spPr>
        <p:txBody>
          <a:bodyPr>
            <a:normAutofit/>
          </a:bodyPr>
          <a:lstStyle/>
          <a:p>
            <a:pPr marL="0" indent="0">
              <a:buNone/>
            </a:pPr>
            <a:r>
              <a:rPr lang="en-US" dirty="0">
                <a:effectLst/>
                <a:latin typeface="+mn-lt"/>
                <a:ea typeface="Calibri" panose="020F0502020204030204" pitchFamily="34" charset="0"/>
              </a:rPr>
              <a:t>To understand the need of current study we have different aspects to look for some of which are mentioned below</a:t>
            </a:r>
          </a:p>
          <a:p>
            <a:r>
              <a:rPr lang="en-US" dirty="0">
                <a:effectLst/>
                <a:latin typeface="+mn-lt"/>
                <a:ea typeface="Calibri" panose="020F0502020204030204" pitchFamily="34" charset="0"/>
              </a:rPr>
              <a:t>Contamination of groundwater has the potential to damage human health, the environment, and socioeconomic growth.</a:t>
            </a:r>
            <a:r>
              <a:rPr lang="en-US" dirty="0">
                <a:effectLst/>
                <a:latin typeface="+mn-lt"/>
                <a:ea typeface="Calibri" panose="020F0502020204030204" pitchFamily="34" charset="0"/>
                <a:cs typeface="Times New Roman" panose="02020603050405020304" pitchFamily="18" charset="0"/>
              </a:rPr>
              <a:t> </a:t>
            </a:r>
            <a:r>
              <a:rPr lang="en-US" dirty="0">
                <a:effectLst/>
                <a:latin typeface="+mn-lt"/>
                <a:ea typeface="Calibri" panose="020F0502020204030204" pitchFamily="34" charset="0"/>
              </a:rPr>
              <a:t>Several research have revealed, that high amounts of Metals, fluoride, nitrate, and tenacious organic contaminants  are  threat to human being.(Wu, Zhang and Zhou, 2020).</a:t>
            </a:r>
          </a:p>
          <a:p>
            <a:r>
              <a:rPr lang="en-US" dirty="0">
                <a:effectLst/>
                <a:latin typeface="+mn-lt"/>
                <a:ea typeface="Calibri" panose="020F0502020204030204" pitchFamily="34" charset="0"/>
              </a:rPr>
              <a:t>Land and forest quality is also compromised by GW pollution. Also polluted GW can cause soil pollution and land degradation.</a:t>
            </a:r>
            <a:r>
              <a:rPr lang="en-US" dirty="0">
                <a:effectLst/>
                <a:latin typeface="+mn-lt"/>
                <a:ea typeface="Calibri" panose="020F0502020204030204" pitchFamily="34" charset="0"/>
                <a:cs typeface="Times New Roman" panose="02020603050405020304" pitchFamily="18" charset="0"/>
              </a:rPr>
              <a:t> </a:t>
            </a:r>
            <a:r>
              <a:rPr lang="en-US" dirty="0">
                <a:effectLst/>
                <a:latin typeface="+mn-lt"/>
                <a:ea typeface="Calibri" panose="020F0502020204030204" pitchFamily="34" charset="0"/>
              </a:rPr>
              <a:t>In many agricultural areas &amp; flat terrain, high groundwater salinity influences soil salinization.</a:t>
            </a:r>
          </a:p>
          <a:p>
            <a:r>
              <a:rPr lang="en-US" dirty="0">
                <a:effectLst/>
                <a:latin typeface="+mn-lt"/>
                <a:ea typeface="Calibri" panose="020F0502020204030204" pitchFamily="34" charset="0"/>
              </a:rPr>
              <a:t>To achieve the sustainable economic growth globally there should be a balance between natural resources and their requirement &amp; demand</a:t>
            </a:r>
            <a:r>
              <a:rPr lang="en-US" dirty="0">
                <a:effectLst/>
                <a:latin typeface="Times New Roman" panose="02020603050405020304" pitchFamily="18" charset="0"/>
                <a:ea typeface="Calibri" panose="020F0502020204030204" pitchFamily="34" charset="0"/>
              </a:rPr>
              <a:t>.</a:t>
            </a:r>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369538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A82B-834C-4985-B1A4-E6D5F58BDD6A}"/>
              </a:ext>
            </a:extLst>
          </p:cNvPr>
          <p:cNvSpPr>
            <a:spLocks noGrp="1"/>
          </p:cNvSpPr>
          <p:nvPr>
            <p:ph type="title"/>
          </p:nvPr>
        </p:nvSpPr>
        <p:spPr>
          <a:xfrm>
            <a:off x="1274824" y="571500"/>
            <a:ext cx="8317828" cy="1078185"/>
          </a:xfrm>
        </p:spPr>
        <p:txBody>
          <a:bodyPr/>
          <a:lstStyle/>
          <a:p>
            <a:r>
              <a:rPr lang="en-IN" sz="2400" dirty="0">
                <a:solidFill>
                  <a:schemeClr val="bg1"/>
                </a:solidFill>
              </a:rPr>
              <a:t>3. Objectives of the Study</a:t>
            </a:r>
          </a:p>
        </p:txBody>
      </p:sp>
      <p:sp>
        <p:nvSpPr>
          <p:cNvPr id="3" name="Content Placeholder 2">
            <a:extLst>
              <a:ext uri="{FF2B5EF4-FFF2-40B4-BE49-F238E27FC236}">
                <a16:creationId xmlns:a16="http://schemas.microsoft.com/office/drawing/2014/main" id="{1C84521E-FFF2-493B-88F1-4F440781E353}"/>
              </a:ext>
            </a:extLst>
          </p:cNvPr>
          <p:cNvSpPr>
            <a:spLocks noGrp="1"/>
          </p:cNvSpPr>
          <p:nvPr>
            <p:ph idx="1"/>
          </p:nvPr>
        </p:nvSpPr>
        <p:spPr>
          <a:xfrm>
            <a:off x="949234" y="1394396"/>
            <a:ext cx="9485684" cy="3941007"/>
          </a:xfrm>
        </p:spPr>
        <p:txBody>
          <a:bodyPr>
            <a:normAutofit/>
          </a:bodyPr>
          <a:lstStyle/>
          <a:p>
            <a:r>
              <a:rPr lang="en-US" dirty="0">
                <a:effectLst/>
                <a:latin typeface="+mn-lt"/>
                <a:ea typeface="Calibri" panose="020F0502020204030204" pitchFamily="34" charset="0"/>
                <a:cs typeface="Times New Roman" panose="02020603050405020304" pitchFamily="18" charset="0"/>
              </a:rPr>
              <a:t>To do a comprehensive study about fate of contaminant and its transport.</a:t>
            </a:r>
          </a:p>
          <a:p>
            <a:pPr marL="0" indent="0">
              <a:buNone/>
            </a:pPr>
            <a:endParaRPr lang="en-US" dirty="0">
              <a:effectLst/>
              <a:latin typeface="+mn-lt"/>
              <a:ea typeface="Calibri" panose="020F0502020204030204" pitchFamily="34" charset="0"/>
              <a:cs typeface="Times New Roman" panose="02020603050405020304" pitchFamily="18" charset="0"/>
            </a:endParaRPr>
          </a:p>
          <a:p>
            <a:r>
              <a:rPr lang="en-US" dirty="0">
                <a:effectLst/>
                <a:latin typeface="+mn-lt"/>
                <a:ea typeface="Calibri" panose="020F0502020204030204" pitchFamily="34" charset="0"/>
                <a:cs typeface="Times New Roman" panose="02020603050405020304" pitchFamily="18" charset="0"/>
              </a:rPr>
              <a:t>To study the behavior of contaminant transport incorporating with equilibrium controlled nonlinear sorption (Freundlich isotherm sorption) and to gain the knowledge about how sorption affects the transport of contaminant </a:t>
            </a:r>
            <a:r>
              <a:rPr lang="en-US" dirty="0">
                <a:latin typeface="+mn-lt"/>
                <a:ea typeface="Calibri" panose="020F0502020204030204" pitchFamily="34" charset="0"/>
                <a:cs typeface="Times New Roman" panose="02020603050405020304" pitchFamily="18" charset="0"/>
              </a:rPr>
              <a:t>with</a:t>
            </a:r>
            <a:r>
              <a:rPr lang="en-US" dirty="0">
                <a:effectLst/>
                <a:latin typeface="+mn-lt"/>
                <a:ea typeface="Calibri" panose="020F0502020204030204" pitchFamily="34" charset="0"/>
                <a:cs typeface="Times New Roman" panose="02020603050405020304" pitchFamily="18" charset="0"/>
              </a:rPr>
              <a:t> subsurface water.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179280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C29AF-0A5C-4203-B85D-810ABC5ED429}"/>
              </a:ext>
            </a:extLst>
          </p:cNvPr>
          <p:cNvSpPr>
            <a:spLocks noGrp="1"/>
          </p:cNvSpPr>
          <p:nvPr>
            <p:ph type="title"/>
          </p:nvPr>
        </p:nvSpPr>
        <p:spPr>
          <a:xfrm>
            <a:off x="1264115" y="632057"/>
            <a:ext cx="7825221" cy="692270"/>
          </a:xfrm>
        </p:spPr>
        <p:txBody>
          <a:bodyPr/>
          <a:lstStyle/>
          <a:p>
            <a:r>
              <a:rPr lang="en-IN" sz="2800" dirty="0">
                <a:solidFill>
                  <a:schemeClr val="bg1"/>
                </a:solidFill>
              </a:rPr>
              <a:t>4</a:t>
            </a:r>
            <a:r>
              <a:rPr lang="en-IN" sz="2800" dirty="0" smtClean="0">
                <a:solidFill>
                  <a:schemeClr val="bg1"/>
                </a:solidFill>
              </a:rPr>
              <a:t>.</a:t>
            </a:r>
            <a:r>
              <a:rPr lang="en-IN" sz="2400" dirty="0" smtClean="0">
                <a:solidFill>
                  <a:schemeClr val="bg1"/>
                </a:solidFill>
              </a:rPr>
              <a:t>Methodology</a:t>
            </a:r>
            <a:endParaRPr lang="en-IN" sz="2400" dirty="0">
              <a:solidFill>
                <a:schemeClr val="bg1"/>
              </a:solidFill>
            </a:endParaRPr>
          </a:p>
        </p:txBody>
      </p:sp>
      <p:sp>
        <p:nvSpPr>
          <p:cNvPr id="4" name="Content Placeholder 3">
            <a:extLst>
              <a:ext uri="{FF2B5EF4-FFF2-40B4-BE49-F238E27FC236}">
                <a16:creationId xmlns:a16="http://schemas.microsoft.com/office/drawing/2014/main" id="{BA86C145-E0EC-44D9-A9B6-97BB84E8EB4C}"/>
              </a:ext>
            </a:extLst>
          </p:cNvPr>
          <p:cNvSpPr>
            <a:spLocks noGrp="1"/>
          </p:cNvSpPr>
          <p:nvPr>
            <p:ph idx="1"/>
          </p:nvPr>
        </p:nvSpPr>
        <p:spPr>
          <a:xfrm>
            <a:off x="632057" y="1342348"/>
            <a:ext cx="9946481" cy="4195481"/>
          </a:xfrm>
        </p:spPr>
        <p:txBody>
          <a:bodyPr/>
          <a:lstStyle/>
          <a:p>
            <a:pPr marL="0" indent="0">
              <a:buNone/>
            </a:pPr>
            <a:r>
              <a:rPr lang="en-IN" dirty="0"/>
              <a:t>Advance Solute Transport Numerical Models</a:t>
            </a:r>
          </a:p>
          <a:p>
            <a:pPr marL="0" indent="0">
              <a:buNone/>
            </a:pPr>
            <a:r>
              <a:rPr lang="en-US" dirty="0">
                <a:latin typeface="+mn-lt"/>
              </a:rPr>
              <a:t>The advanced solute transport models, also known as extended solute transport models or fully coupled (hybrid) models, are applied to solve complex problems, either one- or multidimensional, that often involve multiple chemical species, diverse transport processes, material heterogeneity, complex boundary conditions, and time-varying stresses.</a:t>
            </a:r>
          </a:p>
          <a:p>
            <a:pPr marL="0" indent="0">
              <a:buNone/>
            </a:pPr>
            <a:r>
              <a:rPr lang="en-US" dirty="0">
                <a:latin typeface="+mn-lt"/>
              </a:rPr>
              <a:t>Examples- MT3D, MT3DMS, GMS , HYDRUS and Processing Modflow etc.</a:t>
            </a:r>
          </a:p>
          <a:p>
            <a:pPr marL="0" indent="0">
              <a:buNone/>
            </a:pPr>
            <a:endParaRPr lang="en-IN" dirty="0"/>
          </a:p>
        </p:txBody>
      </p:sp>
      <p:pic>
        <p:nvPicPr>
          <p:cNvPr id="5" name="Picture 4">
            <a:extLst>
              <a:ext uri="{FF2B5EF4-FFF2-40B4-BE49-F238E27FC236}">
                <a16:creationId xmlns:a16="http://schemas.microsoft.com/office/drawing/2014/main" id="{7CE8F069-C523-49E6-B169-4553FB42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4115" cy="12641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0"/>
            <a:ext cx="1143000" cy="1143000"/>
          </a:xfrm>
          <a:prstGeom prst="rect">
            <a:avLst/>
          </a:prstGeom>
        </p:spPr>
      </p:pic>
    </p:spTree>
    <p:extLst>
      <p:ext uri="{BB962C8B-B14F-4D97-AF65-F5344CB8AC3E}">
        <p14:creationId xmlns:p14="http://schemas.microsoft.com/office/powerpoint/2010/main" val="2957270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Retrospect</Template>
  <TotalTime>1410</TotalTime>
  <Words>1483</Words>
  <Application>Microsoft Office PowerPoint</Application>
  <PresentationFormat>Widescreen</PresentationFormat>
  <Paragraphs>122</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Black</vt:lpstr>
      <vt:lpstr>Calibri</vt:lpstr>
      <vt:lpstr>Cambria Math</vt:lpstr>
      <vt:lpstr>Century Gothic</vt:lpstr>
      <vt:lpstr>DengXian</vt:lpstr>
      <vt:lpstr>Noto Sans CJK SC Regular</vt:lpstr>
      <vt:lpstr>Palatino Linotype</vt:lpstr>
      <vt:lpstr>Times New Roman</vt:lpstr>
      <vt:lpstr>Wingdings 3</vt:lpstr>
      <vt:lpstr>Ion</vt:lpstr>
      <vt:lpstr>PowerPoint Presentation</vt:lpstr>
      <vt:lpstr>OUTLINE OF THE TALK</vt:lpstr>
      <vt:lpstr>1. INTRODUCTION</vt:lpstr>
      <vt:lpstr>SOURCES OF CONTAMINATION</vt:lpstr>
      <vt:lpstr>PROCESS OF CONTAMINATION TRANSPORT</vt:lpstr>
      <vt:lpstr>sorption</vt:lpstr>
      <vt:lpstr>2. Need for Study</vt:lpstr>
      <vt:lpstr>3. Objectives of the Study</vt:lpstr>
      <vt:lpstr>4.Methodology</vt:lpstr>
      <vt:lpstr>MT3DMS</vt:lpstr>
      <vt:lpstr>Mathematical background of MT3DMS</vt:lpstr>
      <vt:lpstr>Solution Technique </vt:lpstr>
      <vt:lpstr>Chemical reaction package (RCT)</vt:lpstr>
      <vt:lpstr>Major steps taken for Simulation</vt:lpstr>
      <vt:lpstr>Transport model Formation </vt:lpstr>
      <vt:lpstr>RCT input file</vt:lpstr>
      <vt:lpstr>5. RESULTS</vt:lpstr>
      <vt:lpstr>                 </vt:lpstr>
      <vt:lpstr>.</vt:lpstr>
      <vt:lpstr>.</vt:lpstr>
      <vt:lpstr>Comparison of Relative concentration values at  a point 8 cm from the input source for different Kf  and a Values. </vt:lpstr>
      <vt:lpstr> CONCLUSION</vt:lpstr>
      <vt:lpstr>Future scope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PROJECT PROGRESS REPORT ON</dc:title>
  <dc:creator>1931021</dc:creator>
  <cp:lastModifiedBy>DELL</cp:lastModifiedBy>
  <cp:revision>126</cp:revision>
  <dcterms:created xsi:type="dcterms:W3CDTF">2020-11-30T18:13:54Z</dcterms:created>
  <dcterms:modified xsi:type="dcterms:W3CDTF">2023-04-13T08:45:56Z</dcterms:modified>
</cp:coreProperties>
</file>