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4"/>
  </p:sldMasterIdLst>
  <p:sldIdLst>
    <p:sldId id="256" r:id="rId5"/>
    <p:sldId id="257" r:id="rId6"/>
    <p:sldId id="268" r:id="rId7"/>
    <p:sldId id="267" r:id="rId8"/>
    <p:sldId id="269" r:id="rId9"/>
    <p:sldId id="260" r:id="rId10"/>
    <p:sldId id="266" r:id="rId11"/>
    <p:sldId id="262" r:id="rId12"/>
    <p:sldId id="270" r:id="rId13"/>
    <p:sldId id="263" r:id="rId14"/>
    <p:sldId id="265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40D305-2820-45AE-A9D6-8243EB7AA268}" v="1" dt="2023-06-01T16:51:37.112"/>
    <p1510:client id="{8697DD5E-3DDB-4679-9DBB-D9E46067C342}" v="46" dt="2023-06-01T13:01:35.6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 mitjà 2 - èmfasi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 clar 2 - èmfasi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Estil clar 2 - èmfasi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02" autoAdjust="0"/>
    <p:restoredTop sz="94660"/>
  </p:normalViewPr>
  <p:slideViewPr>
    <p:cSldViewPr snapToGrid="0">
      <p:cViewPr varScale="1">
        <p:scale>
          <a:sx n="86" d="100"/>
          <a:sy n="86" d="100"/>
        </p:scale>
        <p:origin x="55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E5CE9F-1D63-4B7A-9DBF-3499E9E155BA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1A9C67EC-2748-4CE0-A9D1-F50DF4559998}">
      <dgm:prSet phldrT="[Text]" custT="1"/>
      <dgm:spPr/>
      <dgm:t>
        <a:bodyPr/>
        <a:lstStyle/>
        <a:p>
          <a:r>
            <a:rPr lang="es-ES" sz="1200" dirty="0" err="1"/>
            <a:t>Condition</a:t>
          </a:r>
          <a:r>
            <a:rPr lang="es-ES" sz="1200" dirty="0"/>
            <a:t>: 3 </a:t>
          </a:r>
          <a:r>
            <a:rPr lang="es-ES" sz="1200" dirty="0" err="1"/>
            <a:t>mL</a:t>
          </a:r>
          <a:r>
            <a:rPr lang="es-ES" sz="1200" dirty="0"/>
            <a:t> </a:t>
          </a:r>
          <a:r>
            <a:rPr lang="es-ES" sz="1200" dirty="0" err="1"/>
            <a:t>EtOAc</a:t>
          </a:r>
          <a:endParaRPr lang="es-ES" sz="1200" dirty="0"/>
        </a:p>
      </dgm:t>
    </dgm:pt>
    <dgm:pt modelId="{276FB2CE-129E-4F91-86F6-6390EBA2AA2D}" type="parTrans" cxnId="{C92B9ABA-9A99-4AF7-9D19-386D16274114}">
      <dgm:prSet/>
      <dgm:spPr/>
      <dgm:t>
        <a:bodyPr/>
        <a:lstStyle/>
        <a:p>
          <a:endParaRPr lang="es-ES"/>
        </a:p>
      </dgm:t>
    </dgm:pt>
    <dgm:pt modelId="{0BFCAD75-CECB-4D8C-A30F-3E5F4BCDA081}" type="sibTrans" cxnId="{C92B9ABA-9A99-4AF7-9D19-386D16274114}">
      <dgm:prSet/>
      <dgm:spPr/>
      <dgm:t>
        <a:bodyPr/>
        <a:lstStyle/>
        <a:p>
          <a:endParaRPr lang="es-ES"/>
        </a:p>
      </dgm:t>
    </dgm:pt>
    <dgm:pt modelId="{D3344BB7-0635-47F9-99B3-BA0A3E09A03A}">
      <dgm:prSet phldrT="[Text]" custT="1"/>
      <dgm:spPr/>
      <dgm:t>
        <a:bodyPr/>
        <a:lstStyle/>
        <a:p>
          <a:r>
            <a:rPr lang="es-ES" sz="1200" dirty="0"/>
            <a:t>Load: 2 </a:t>
          </a:r>
          <a:r>
            <a:rPr lang="es-ES" sz="1200" dirty="0" err="1"/>
            <a:t>mL</a:t>
          </a:r>
          <a:r>
            <a:rPr lang="es-ES" sz="1200" dirty="0"/>
            <a:t> </a:t>
          </a:r>
          <a:r>
            <a:rPr lang="es-ES" sz="1200" dirty="0" err="1"/>
            <a:t>sample</a:t>
          </a:r>
          <a:r>
            <a:rPr lang="es-ES" sz="1200" dirty="0"/>
            <a:t> </a:t>
          </a:r>
          <a:r>
            <a:rPr lang="es-ES" sz="1200" dirty="0" err="1"/>
            <a:t>extract</a:t>
          </a:r>
          <a:r>
            <a:rPr lang="es-ES" sz="1200" dirty="0"/>
            <a:t> in </a:t>
          </a:r>
          <a:r>
            <a:rPr lang="es-ES" sz="1200" dirty="0" err="1"/>
            <a:t>EtOAc</a:t>
          </a:r>
          <a:endParaRPr lang="es-ES" sz="1200" dirty="0"/>
        </a:p>
      </dgm:t>
    </dgm:pt>
    <dgm:pt modelId="{42C98CEA-2633-42DB-9915-2FF854901122}" type="parTrans" cxnId="{33CF877D-3434-4599-A0CB-BADAADEEDC82}">
      <dgm:prSet/>
      <dgm:spPr/>
      <dgm:t>
        <a:bodyPr/>
        <a:lstStyle/>
        <a:p>
          <a:endParaRPr lang="es-ES"/>
        </a:p>
      </dgm:t>
    </dgm:pt>
    <dgm:pt modelId="{D7E4D326-9056-49D7-9BE1-26F41BCCFA6A}" type="sibTrans" cxnId="{33CF877D-3434-4599-A0CB-BADAADEEDC82}">
      <dgm:prSet/>
      <dgm:spPr/>
      <dgm:t>
        <a:bodyPr/>
        <a:lstStyle/>
        <a:p>
          <a:endParaRPr lang="es-ES"/>
        </a:p>
      </dgm:t>
    </dgm:pt>
    <dgm:pt modelId="{64A42DD3-E168-4499-B8E6-3493DD7E146A}">
      <dgm:prSet phldrT="[Text]" custT="1"/>
      <dgm:spPr/>
      <dgm:t>
        <a:bodyPr/>
        <a:lstStyle/>
        <a:p>
          <a:r>
            <a:rPr lang="es-ES" sz="1200" dirty="0" err="1"/>
            <a:t>Elution</a:t>
          </a:r>
          <a:r>
            <a:rPr lang="es-ES" sz="1200" dirty="0"/>
            <a:t>: 10 </a:t>
          </a:r>
          <a:r>
            <a:rPr lang="es-ES" sz="1200" dirty="0" err="1"/>
            <a:t>mL</a:t>
          </a:r>
          <a:r>
            <a:rPr lang="es-ES" sz="1200" dirty="0"/>
            <a:t> </a:t>
          </a:r>
          <a:r>
            <a:rPr lang="es-ES" sz="1200" dirty="0" err="1"/>
            <a:t>EtOAC:MeOH</a:t>
          </a:r>
          <a:r>
            <a:rPr lang="es-ES" sz="1200" dirty="0"/>
            <a:t> (9:1)</a:t>
          </a:r>
        </a:p>
      </dgm:t>
    </dgm:pt>
    <dgm:pt modelId="{0263656B-4ABE-493C-880E-6CFFE61E21F3}" type="parTrans" cxnId="{D59DF259-59BA-418E-B363-140CAE046795}">
      <dgm:prSet/>
      <dgm:spPr/>
      <dgm:t>
        <a:bodyPr/>
        <a:lstStyle/>
        <a:p>
          <a:endParaRPr lang="es-ES"/>
        </a:p>
      </dgm:t>
    </dgm:pt>
    <dgm:pt modelId="{00956880-3FCE-4260-A258-D76FCF4B59B1}" type="sibTrans" cxnId="{D59DF259-59BA-418E-B363-140CAE046795}">
      <dgm:prSet/>
      <dgm:spPr/>
      <dgm:t>
        <a:bodyPr/>
        <a:lstStyle/>
        <a:p>
          <a:endParaRPr lang="es-ES"/>
        </a:p>
      </dgm:t>
    </dgm:pt>
    <dgm:pt modelId="{9C30BB0B-4BE8-4EB1-BC95-F0A0B40D91D7}">
      <dgm:prSet phldrT="[Text]" custT="1"/>
      <dgm:spPr/>
      <dgm:t>
        <a:bodyPr/>
        <a:lstStyle/>
        <a:p>
          <a:r>
            <a:rPr lang="es-ES" sz="1200" dirty="0" err="1"/>
            <a:t>Collect</a:t>
          </a:r>
          <a:r>
            <a:rPr lang="es-ES" sz="1200" dirty="0"/>
            <a:t> load and </a:t>
          </a:r>
          <a:r>
            <a:rPr lang="es-ES" sz="1200" dirty="0" err="1"/>
            <a:t>elution</a:t>
          </a:r>
          <a:r>
            <a:rPr lang="es-ES" sz="1200" dirty="0"/>
            <a:t> </a:t>
          </a:r>
          <a:r>
            <a:rPr lang="es-ES" sz="1200" dirty="0" err="1"/>
            <a:t>fractions</a:t>
          </a:r>
          <a:endParaRPr lang="es-ES" sz="1200" dirty="0"/>
        </a:p>
      </dgm:t>
    </dgm:pt>
    <dgm:pt modelId="{3F6C8DE3-D52F-42F1-8A2F-56B4FF7A946E}" type="parTrans" cxnId="{CF4EABFD-F4E6-4798-8A9A-F2262F5D1E6C}">
      <dgm:prSet/>
      <dgm:spPr/>
      <dgm:t>
        <a:bodyPr/>
        <a:lstStyle/>
        <a:p>
          <a:endParaRPr lang="es-ES"/>
        </a:p>
      </dgm:t>
    </dgm:pt>
    <dgm:pt modelId="{D7390F2C-A4B4-45E3-9807-F6DC68BAD25A}" type="sibTrans" cxnId="{CF4EABFD-F4E6-4798-8A9A-F2262F5D1E6C}">
      <dgm:prSet/>
      <dgm:spPr/>
      <dgm:t>
        <a:bodyPr/>
        <a:lstStyle/>
        <a:p>
          <a:endParaRPr lang="es-ES"/>
        </a:p>
      </dgm:t>
    </dgm:pt>
    <dgm:pt modelId="{EE7A3C63-2A36-4740-8B9E-C31C1BCB38BF}" type="pres">
      <dgm:prSet presAssocID="{E2E5CE9F-1D63-4B7A-9DBF-3499E9E155BA}" presName="linearFlow" presStyleCnt="0">
        <dgm:presLayoutVars>
          <dgm:resizeHandles val="exact"/>
        </dgm:presLayoutVars>
      </dgm:prSet>
      <dgm:spPr/>
    </dgm:pt>
    <dgm:pt modelId="{C301C059-2464-4546-A81A-A2E2A497C50A}" type="pres">
      <dgm:prSet presAssocID="{1A9C67EC-2748-4CE0-A9D1-F50DF4559998}" presName="node" presStyleLbl="node1" presStyleIdx="0" presStyleCnt="4" custLinFactNeighborX="3199" custLinFactNeighborY="3991">
        <dgm:presLayoutVars>
          <dgm:bulletEnabled val="1"/>
        </dgm:presLayoutVars>
      </dgm:prSet>
      <dgm:spPr/>
    </dgm:pt>
    <dgm:pt modelId="{FC873943-444F-4195-B83C-5BA43511C88D}" type="pres">
      <dgm:prSet presAssocID="{0BFCAD75-CECB-4D8C-A30F-3E5F4BCDA081}" presName="sibTrans" presStyleLbl="sibTrans2D1" presStyleIdx="0" presStyleCnt="3"/>
      <dgm:spPr/>
    </dgm:pt>
    <dgm:pt modelId="{EA697B5C-1116-43AE-891F-9025F27441FC}" type="pres">
      <dgm:prSet presAssocID="{0BFCAD75-CECB-4D8C-A30F-3E5F4BCDA081}" presName="connectorText" presStyleLbl="sibTrans2D1" presStyleIdx="0" presStyleCnt="3"/>
      <dgm:spPr/>
    </dgm:pt>
    <dgm:pt modelId="{B468C68E-B074-4C66-A328-2C3C80E10F84}" type="pres">
      <dgm:prSet presAssocID="{D3344BB7-0635-47F9-99B3-BA0A3E09A03A}" presName="node" presStyleLbl="node1" presStyleIdx="1" presStyleCnt="4" custScaleY="139820">
        <dgm:presLayoutVars>
          <dgm:bulletEnabled val="1"/>
        </dgm:presLayoutVars>
      </dgm:prSet>
      <dgm:spPr/>
    </dgm:pt>
    <dgm:pt modelId="{FC5D6A78-A541-49A3-AF9D-5AD089BBF910}" type="pres">
      <dgm:prSet presAssocID="{D7E4D326-9056-49D7-9BE1-26F41BCCFA6A}" presName="sibTrans" presStyleLbl="sibTrans2D1" presStyleIdx="1" presStyleCnt="3"/>
      <dgm:spPr/>
    </dgm:pt>
    <dgm:pt modelId="{6D6DEDB8-8B43-48E2-A040-7EDC0CD4F4B0}" type="pres">
      <dgm:prSet presAssocID="{D7E4D326-9056-49D7-9BE1-26F41BCCFA6A}" presName="connectorText" presStyleLbl="sibTrans2D1" presStyleIdx="1" presStyleCnt="3"/>
      <dgm:spPr/>
    </dgm:pt>
    <dgm:pt modelId="{53112214-157C-4EE3-8AA1-8E7E7C2F8422}" type="pres">
      <dgm:prSet presAssocID="{64A42DD3-E168-4499-B8E6-3493DD7E146A}" presName="node" presStyleLbl="node1" presStyleIdx="2" presStyleCnt="4">
        <dgm:presLayoutVars>
          <dgm:bulletEnabled val="1"/>
        </dgm:presLayoutVars>
      </dgm:prSet>
      <dgm:spPr/>
    </dgm:pt>
    <dgm:pt modelId="{2190ED85-67C5-41C5-96F1-2EA66C89FFCB}" type="pres">
      <dgm:prSet presAssocID="{00956880-3FCE-4260-A258-D76FCF4B59B1}" presName="sibTrans" presStyleLbl="sibTrans2D1" presStyleIdx="2" presStyleCnt="3"/>
      <dgm:spPr/>
    </dgm:pt>
    <dgm:pt modelId="{DCCDF80E-C2AF-4F2A-AFDE-24893D25B627}" type="pres">
      <dgm:prSet presAssocID="{00956880-3FCE-4260-A258-D76FCF4B59B1}" presName="connectorText" presStyleLbl="sibTrans2D1" presStyleIdx="2" presStyleCnt="3"/>
      <dgm:spPr/>
    </dgm:pt>
    <dgm:pt modelId="{A7BCC644-B593-447C-B76F-965C9A47ABCC}" type="pres">
      <dgm:prSet presAssocID="{9C30BB0B-4BE8-4EB1-BC95-F0A0B40D91D7}" presName="node" presStyleLbl="node1" presStyleIdx="3" presStyleCnt="4" custLinFactNeighborX="1053">
        <dgm:presLayoutVars>
          <dgm:bulletEnabled val="1"/>
        </dgm:presLayoutVars>
      </dgm:prSet>
      <dgm:spPr/>
    </dgm:pt>
  </dgm:ptLst>
  <dgm:cxnLst>
    <dgm:cxn modelId="{DE311810-7B93-44A1-83B9-1BE8DFE3E7C3}" type="presOf" srcId="{E2E5CE9F-1D63-4B7A-9DBF-3499E9E155BA}" destId="{EE7A3C63-2A36-4740-8B9E-C31C1BCB38BF}" srcOrd="0" destOrd="0" presId="urn:microsoft.com/office/officeart/2005/8/layout/process2"/>
    <dgm:cxn modelId="{CC91AA16-2559-45B8-BA77-1A6779AE1020}" type="presOf" srcId="{00956880-3FCE-4260-A258-D76FCF4B59B1}" destId="{DCCDF80E-C2AF-4F2A-AFDE-24893D25B627}" srcOrd="1" destOrd="0" presId="urn:microsoft.com/office/officeart/2005/8/layout/process2"/>
    <dgm:cxn modelId="{588C9924-5452-44C1-AD98-FAC687AF2CD0}" type="presOf" srcId="{D3344BB7-0635-47F9-99B3-BA0A3E09A03A}" destId="{B468C68E-B074-4C66-A328-2C3C80E10F84}" srcOrd="0" destOrd="0" presId="urn:microsoft.com/office/officeart/2005/8/layout/process2"/>
    <dgm:cxn modelId="{758FB82C-D36B-4950-97F4-4AC8AD1D0B49}" type="presOf" srcId="{00956880-3FCE-4260-A258-D76FCF4B59B1}" destId="{2190ED85-67C5-41C5-96F1-2EA66C89FFCB}" srcOrd="0" destOrd="0" presId="urn:microsoft.com/office/officeart/2005/8/layout/process2"/>
    <dgm:cxn modelId="{D48E4B2F-E538-4C01-82F6-A6C5BA838FB6}" type="presOf" srcId="{64A42DD3-E168-4499-B8E6-3493DD7E146A}" destId="{53112214-157C-4EE3-8AA1-8E7E7C2F8422}" srcOrd="0" destOrd="0" presId="urn:microsoft.com/office/officeart/2005/8/layout/process2"/>
    <dgm:cxn modelId="{A626C13E-9AD6-45E6-A279-F6AB0BFC1C91}" type="presOf" srcId="{0BFCAD75-CECB-4D8C-A30F-3E5F4BCDA081}" destId="{EA697B5C-1116-43AE-891F-9025F27441FC}" srcOrd="1" destOrd="0" presId="urn:microsoft.com/office/officeart/2005/8/layout/process2"/>
    <dgm:cxn modelId="{8DC3D56F-94CD-4A44-907C-EF920C114F7D}" type="presOf" srcId="{D7E4D326-9056-49D7-9BE1-26F41BCCFA6A}" destId="{FC5D6A78-A541-49A3-AF9D-5AD089BBF910}" srcOrd="0" destOrd="0" presId="urn:microsoft.com/office/officeart/2005/8/layout/process2"/>
    <dgm:cxn modelId="{1CBB7574-0C8F-4B27-9EDF-96E5EBE52E45}" type="presOf" srcId="{D7E4D326-9056-49D7-9BE1-26F41BCCFA6A}" destId="{6D6DEDB8-8B43-48E2-A040-7EDC0CD4F4B0}" srcOrd="1" destOrd="0" presId="urn:microsoft.com/office/officeart/2005/8/layout/process2"/>
    <dgm:cxn modelId="{D59DF259-59BA-418E-B363-140CAE046795}" srcId="{E2E5CE9F-1D63-4B7A-9DBF-3499E9E155BA}" destId="{64A42DD3-E168-4499-B8E6-3493DD7E146A}" srcOrd="2" destOrd="0" parTransId="{0263656B-4ABE-493C-880E-6CFFE61E21F3}" sibTransId="{00956880-3FCE-4260-A258-D76FCF4B59B1}"/>
    <dgm:cxn modelId="{33CF877D-3434-4599-A0CB-BADAADEEDC82}" srcId="{E2E5CE9F-1D63-4B7A-9DBF-3499E9E155BA}" destId="{D3344BB7-0635-47F9-99B3-BA0A3E09A03A}" srcOrd="1" destOrd="0" parTransId="{42C98CEA-2633-42DB-9915-2FF854901122}" sibTransId="{D7E4D326-9056-49D7-9BE1-26F41BCCFA6A}"/>
    <dgm:cxn modelId="{36584E7F-2A50-45BA-8EAD-2827885B2353}" type="presOf" srcId="{9C30BB0B-4BE8-4EB1-BC95-F0A0B40D91D7}" destId="{A7BCC644-B593-447C-B76F-965C9A47ABCC}" srcOrd="0" destOrd="0" presId="urn:microsoft.com/office/officeart/2005/8/layout/process2"/>
    <dgm:cxn modelId="{15C47A86-1329-4642-BB41-83264B0E0873}" type="presOf" srcId="{1A9C67EC-2748-4CE0-A9D1-F50DF4559998}" destId="{C301C059-2464-4546-A81A-A2E2A497C50A}" srcOrd="0" destOrd="0" presId="urn:microsoft.com/office/officeart/2005/8/layout/process2"/>
    <dgm:cxn modelId="{C92B9ABA-9A99-4AF7-9D19-386D16274114}" srcId="{E2E5CE9F-1D63-4B7A-9DBF-3499E9E155BA}" destId="{1A9C67EC-2748-4CE0-A9D1-F50DF4559998}" srcOrd="0" destOrd="0" parTransId="{276FB2CE-129E-4F91-86F6-6390EBA2AA2D}" sibTransId="{0BFCAD75-CECB-4D8C-A30F-3E5F4BCDA081}"/>
    <dgm:cxn modelId="{376F4FE6-8027-46E1-BCFB-E884001FC2FB}" type="presOf" srcId="{0BFCAD75-CECB-4D8C-A30F-3E5F4BCDA081}" destId="{FC873943-444F-4195-B83C-5BA43511C88D}" srcOrd="0" destOrd="0" presId="urn:microsoft.com/office/officeart/2005/8/layout/process2"/>
    <dgm:cxn modelId="{CF4EABFD-F4E6-4798-8A9A-F2262F5D1E6C}" srcId="{E2E5CE9F-1D63-4B7A-9DBF-3499E9E155BA}" destId="{9C30BB0B-4BE8-4EB1-BC95-F0A0B40D91D7}" srcOrd="3" destOrd="0" parTransId="{3F6C8DE3-D52F-42F1-8A2F-56B4FF7A946E}" sibTransId="{D7390F2C-A4B4-45E3-9807-F6DC68BAD25A}"/>
    <dgm:cxn modelId="{5D3B54B3-F4F3-49C3-B85F-CD397A466AB4}" type="presParOf" srcId="{EE7A3C63-2A36-4740-8B9E-C31C1BCB38BF}" destId="{C301C059-2464-4546-A81A-A2E2A497C50A}" srcOrd="0" destOrd="0" presId="urn:microsoft.com/office/officeart/2005/8/layout/process2"/>
    <dgm:cxn modelId="{13E4CF4C-4998-4308-9A05-089706E5F0B6}" type="presParOf" srcId="{EE7A3C63-2A36-4740-8B9E-C31C1BCB38BF}" destId="{FC873943-444F-4195-B83C-5BA43511C88D}" srcOrd="1" destOrd="0" presId="urn:microsoft.com/office/officeart/2005/8/layout/process2"/>
    <dgm:cxn modelId="{9D87BC80-39CB-4ABA-A6EE-B38D0571AEC2}" type="presParOf" srcId="{FC873943-444F-4195-B83C-5BA43511C88D}" destId="{EA697B5C-1116-43AE-891F-9025F27441FC}" srcOrd="0" destOrd="0" presId="urn:microsoft.com/office/officeart/2005/8/layout/process2"/>
    <dgm:cxn modelId="{FC73C916-4F9F-4B28-A495-87975844ABEA}" type="presParOf" srcId="{EE7A3C63-2A36-4740-8B9E-C31C1BCB38BF}" destId="{B468C68E-B074-4C66-A328-2C3C80E10F84}" srcOrd="2" destOrd="0" presId="urn:microsoft.com/office/officeart/2005/8/layout/process2"/>
    <dgm:cxn modelId="{D555E1B3-C54F-498E-AECD-CD2AB06ED215}" type="presParOf" srcId="{EE7A3C63-2A36-4740-8B9E-C31C1BCB38BF}" destId="{FC5D6A78-A541-49A3-AF9D-5AD089BBF910}" srcOrd="3" destOrd="0" presId="urn:microsoft.com/office/officeart/2005/8/layout/process2"/>
    <dgm:cxn modelId="{0416151F-EC6F-4D6A-B018-0842ECD1B185}" type="presParOf" srcId="{FC5D6A78-A541-49A3-AF9D-5AD089BBF910}" destId="{6D6DEDB8-8B43-48E2-A040-7EDC0CD4F4B0}" srcOrd="0" destOrd="0" presId="urn:microsoft.com/office/officeart/2005/8/layout/process2"/>
    <dgm:cxn modelId="{BAD63756-5E03-44F4-A7D8-C1A09278BDBE}" type="presParOf" srcId="{EE7A3C63-2A36-4740-8B9E-C31C1BCB38BF}" destId="{53112214-157C-4EE3-8AA1-8E7E7C2F8422}" srcOrd="4" destOrd="0" presId="urn:microsoft.com/office/officeart/2005/8/layout/process2"/>
    <dgm:cxn modelId="{9D0EE938-81DB-46E7-8F64-E5BE58248FD7}" type="presParOf" srcId="{EE7A3C63-2A36-4740-8B9E-C31C1BCB38BF}" destId="{2190ED85-67C5-41C5-96F1-2EA66C89FFCB}" srcOrd="5" destOrd="0" presId="urn:microsoft.com/office/officeart/2005/8/layout/process2"/>
    <dgm:cxn modelId="{8626E8E1-D552-4119-BC9F-6A307DBFACB1}" type="presParOf" srcId="{2190ED85-67C5-41C5-96F1-2EA66C89FFCB}" destId="{DCCDF80E-C2AF-4F2A-AFDE-24893D25B627}" srcOrd="0" destOrd="0" presId="urn:microsoft.com/office/officeart/2005/8/layout/process2"/>
    <dgm:cxn modelId="{7EC0E760-4839-4494-8A41-B07D3BDA1905}" type="presParOf" srcId="{EE7A3C63-2A36-4740-8B9E-C31C1BCB38BF}" destId="{A7BCC644-B593-447C-B76F-965C9A47ABCC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E5CE9F-1D63-4B7A-9DBF-3499E9E155BA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</dgm:pt>
    <dgm:pt modelId="{1A9C67EC-2748-4CE0-A9D1-F50DF4559998}">
      <dgm:prSet phldrT="[Text]" custT="1"/>
      <dgm:spPr/>
      <dgm:t>
        <a:bodyPr/>
        <a:lstStyle/>
        <a:p>
          <a:r>
            <a:rPr lang="es-ES" sz="1200" dirty="0" err="1"/>
            <a:t>Condition</a:t>
          </a:r>
          <a:r>
            <a:rPr lang="es-ES" sz="1200" dirty="0"/>
            <a:t>: 3 </a:t>
          </a:r>
          <a:r>
            <a:rPr lang="es-ES" sz="1200" dirty="0" err="1"/>
            <a:t>mL</a:t>
          </a:r>
          <a:r>
            <a:rPr lang="es-ES" sz="1200" dirty="0"/>
            <a:t> </a:t>
          </a:r>
          <a:r>
            <a:rPr lang="es-ES" sz="1200" dirty="0" err="1"/>
            <a:t>MeOH</a:t>
          </a:r>
          <a:r>
            <a:rPr lang="es-ES" sz="1200" dirty="0"/>
            <a:t>: </a:t>
          </a:r>
          <a:r>
            <a:rPr lang="es-ES" sz="1200" dirty="0" err="1"/>
            <a:t>water</a:t>
          </a:r>
          <a:r>
            <a:rPr lang="es-ES" sz="1200" dirty="0"/>
            <a:t> (60%)</a:t>
          </a:r>
        </a:p>
      </dgm:t>
    </dgm:pt>
    <dgm:pt modelId="{276FB2CE-129E-4F91-86F6-6390EBA2AA2D}" type="parTrans" cxnId="{C92B9ABA-9A99-4AF7-9D19-386D16274114}">
      <dgm:prSet/>
      <dgm:spPr/>
      <dgm:t>
        <a:bodyPr/>
        <a:lstStyle/>
        <a:p>
          <a:endParaRPr lang="es-ES"/>
        </a:p>
      </dgm:t>
    </dgm:pt>
    <dgm:pt modelId="{0BFCAD75-CECB-4D8C-A30F-3E5F4BCDA081}" type="sibTrans" cxnId="{C92B9ABA-9A99-4AF7-9D19-386D16274114}">
      <dgm:prSet/>
      <dgm:spPr/>
      <dgm:t>
        <a:bodyPr/>
        <a:lstStyle/>
        <a:p>
          <a:endParaRPr lang="es-ES"/>
        </a:p>
      </dgm:t>
    </dgm:pt>
    <dgm:pt modelId="{D3344BB7-0635-47F9-99B3-BA0A3E09A03A}">
      <dgm:prSet phldrT="[Text]" custT="1"/>
      <dgm:spPr/>
      <dgm:t>
        <a:bodyPr/>
        <a:lstStyle/>
        <a:p>
          <a:r>
            <a:rPr lang="es-ES" sz="1200" dirty="0"/>
            <a:t>Load: 2 </a:t>
          </a:r>
          <a:r>
            <a:rPr lang="es-ES" sz="1200" dirty="0" err="1"/>
            <a:t>mL</a:t>
          </a:r>
          <a:r>
            <a:rPr lang="es-ES" sz="1200" dirty="0"/>
            <a:t> </a:t>
          </a:r>
          <a:r>
            <a:rPr lang="es-ES" sz="1200" dirty="0" err="1"/>
            <a:t>sample</a:t>
          </a:r>
          <a:r>
            <a:rPr lang="es-ES" sz="1200" dirty="0"/>
            <a:t> </a:t>
          </a:r>
          <a:r>
            <a:rPr lang="es-ES" sz="1200" dirty="0" err="1"/>
            <a:t>extract</a:t>
          </a:r>
          <a:r>
            <a:rPr lang="es-ES" sz="1200" dirty="0"/>
            <a:t> in </a:t>
          </a:r>
          <a:r>
            <a:rPr lang="es-ES" sz="1200" dirty="0" err="1"/>
            <a:t>MeOH:water</a:t>
          </a:r>
          <a:r>
            <a:rPr lang="es-ES" sz="1200" dirty="0"/>
            <a:t> (60%)</a:t>
          </a:r>
        </a:p>
      </dgm:t>
    </dgm:pt>
    <dgm:pt modelId="{42C98CEA-2633-42DB-9915-2FF854901122}" type="parTrans" cxnId="{33CF877D-3434-4599-A0CB-BADAADEEDC82}">
      <dgm:prSet/>
      <dgm:spPr/>
      <dgm:t>
        <a:bodyPr/>
        <a:lstStyle/>
        <a:p>
          <a:endParaRPr lang="es-ES"/>
        </a:p>
      </dgm:t>
    </dgm:pt>
    <dgm:pt modelId="{D7E4D326-9056-49D7-9BE1-26F41BCCFA6A}" type="sibTrans" cxnId="{33CF877D-3434-4599-A0CB-BADAADEEDC82}">
      <dgm:prSet/>
      <dgm:spPr/>
      <dgm:t>
        <a:bodyPr/>
        <a:lstStyle/>
        <a:p>
          <a:endParaRPr lang="es-ES"/>
        </a:p>
      </dgm:t>
    </dgm:pt>
    <dgm:pt modelId="{64A42DD3-E168-4499-B8E6-3493DD7E146A}">
      <dgm:prSet phldrT="[Text]" custT="1"/>
      <dgm:spPr/>
      <dgm:t>
        <a:bodyPr/>
        <a:lstStyle/>
        <a:p>
          <a:r>
            <a:rPr lang="es-ES" sz="1200" dirty="0" err="1"/>
            <a:t>Wash</a:t>
          </a:r>
          <a:r>
            <a:rPr lang="es-ES" sz="1200" dirty="0"/>
            <a:t>: 3 </a:t>
          </a:r>
          <a:r>
            <a:rPr lang="es-ES" sz="1200" dirty="0" err="1"/>
            <a:t>mL</a:t>
          </a:r>
          <a:r>
            <a:rPr lang="es-ES" sz="1200" dirty="0"/>
            <a:t> </a:t>
          </a:r>
          <a:r>
            <a:rPr lang="es-ES" sz="1200" dirty="0" err="1"/>
            <a:t>MeOH</a:t>
          </a:r>
          <a:r>
            <a:rPr lang="es-ES" sz="1200" dirty="0"/>
            <a:t>: </a:t>
          </a:r>
          <a:r>
            <a:rPr lang="es-ES" sz="1200" dirty="0" err="1"/>
            <a:t>water</a:t>
          </a:r>
          <a:r>
            <a:rPr lang="es-ES" sz="1200" dirty="0"/>
            <a:t> (60%)</a:t>
          </a:r>
        </a:p>
      </dgm:t>
    </dgm:pt>
    <dgm:pt modelId="{0263656B-4ABE-493C-880E-6CFFE61E21F3}" type="parTrans" cxnId="{D59DF259-59BA-418E-B363-140CAE046795}">
      <dgm:prSet/>
      <dgm:spPr/>
      <dgm:t>
        <a:bodyPr/>
        <a:lstStyle/>
        <a:p>
          <a:endParaRPr lang="es-ES"/>
        </a:p>
      </dgm:t>
    </dgm:pt>
    <dgm:pt modelId="{00956880-3FCE-4260-A258-D76FCF4B59B1}" type="sibTrans" cxnId="{D59DF259-59BA-418E-B363-140CAE046795}">
      <dgm:prSet/>
      <dgm:spPr/>
      <dgm:t>
        <a:bodyPr/>
        <a:lstStyle/>
        <a:p>
          <a:endParaRPr lang="es-ES"/>
        </a:p>
      </dgm:t>
    </dgm:pt>
    <dgm:pt modelId="{9C30BB0B-4BE8-4EB1-BC95-F0A0B40D91D7}">
      <dgm:prSet phldrT="[Text]" custT="1"/>
      <dgm:spPr/>
      <dgm:t>
        <a:bodyPr/>
        <a:lstStyle/>
        <a:p>
          <a:r>
            <a:rPr lang="es-ES" sz="1200" dirty="0" err="1"/>
            <a:t>Elution</a:t>
          </a:r>
          <a:r>
            <a:rPr lang="es-ES" sz="1200" dirty="0"/>
            <a:t>: 10 </a:t>
          </a:r>
          <a:r>
            <a:rPr lang="es-ES" sz="1200" dirty="0" err="1"/>
            <a:t>mL</a:t>
          </a:r>
          <a:r>
            <a:rPr lang="es-ES" sz="1200" dirty="0"/>
            <a:t> </a:t>
          </a:r>
          <a:r>
            <a:rPr lang="es-ES" sz="1200" dirty="0" err="1"/>
            <a:t>MeOH</a:t>
          </a:r>
          <a:r>
            <a:rPr lang="es-ES" sz="1200" dirty="0"/>
            <a:t>: </a:t>
          </a:r>
          <a:r>
            <a:rPr lang="es-ES" sz="1200" dirty="0" err="1"/>
            <a:t>water</a:t>
          </a:r>
          <a:r>
            <a:rPr lang="es-ES" sz="1200" dirty="0"/>
            <a:t> (90%)</a:t>
          </a:r>
        </a:p>
      </dgm:t>
    </dgm:pt>
    <dgm:pt modelId="{3F6C8DE3-D52F-42F1-8A2F-56B4FF7A946E}" type="parTrans" cxnId="{CF4EABFD-F4E6-4798-8A9A-F2262F5D1E6C}">
      <dgm:prSet/>
      <dgm:spPr/>
      <dgm:t>
        <a:bodyPr/>
        <a:lstStyle/>
        <a:p>
          <a:endParaRPr lang="es-ES"/>
        </a:p>
      </dgm:t>
    </dgm:pt>
    <dgm:pt modelId="{D7390F2C-A4B4-45E3-9807-F6DC68BAD25A}" type="sibTrans" cxnId="{CF4EABFD-F4E6-4798-8A9A-F2262F5D1E6C}">
      <dgm:prSet/>
      <dgm:spPr/>
      <dgm:t>
        <a:bodyPr/>
        <a:lstStyle/>
        <a:p>
          <a:endParaRPr lang="es-ES"/>
        </a:p>
      </dgm:t>
    </dgm:pt>
    <dgm:pt modelId="{EE7A3C63-2A36-4740-8B9E-C31C1BCB38BF}" type="pres">
      <dgm:prSet presAssocID="{E2E5CE9F-1D63-4B7A-9DBF-3499E9E155BA}" presName="linearFlow" presStyleCnt="0">
        <dgm:presLayoutVars>
          <dgm:resizeHandles val="exact"/>
        </dgm:presLayoutVars>
      </dgm:prSet>
      <dgm:spPr/>
    </dgm:pt>
    <dgm:pt modelId="{C301C059-2464-4546-A81A-A2E2A497C50A}" type="pres">
      <dgm:prSet presAssocID="{1A9C67EC-2748-4CE0-A9D1-F50DF4559998}" presName="node" presStyleLbl="node1" presStyleIdx="0" presStyleCnt="4" custLinFactNeighborX="544" custLinFactNeighborY="-2916">
        <dgm:presLayoutVars>
          <dgm:bulletEnabled val="1"/>
        </dgm:presLayoutVars>
      </dgm:prSet>
      <dgm:spPr/>
    </dgm:pt>
    <dgm:pt modelId="{FC873943-444F-4195-B83C-5BA43511C88D}" type="pres">
      <dgm:prSet presAssocID="{0BFCAD75-CECB-4D8C-A30F-3E5F4BCDA081}" presName="sibTrans" presStyleLbl="sibTrans2D1" presStyleIdx="0" presStyleCnt="3"/>
      <dgm:spPr/>
    </dgm:pt>
    <dgm:pt modelId="{EA697B5C-1116-43AE-891F-9025F27441FC}" type="pres">
      <dgm:prSet presAssocID="{0BFCAD75-CECB-4D8C-A30F-3E5F4BCDA081}" presName="connectorText" presStyleLbl="sibTrans2D1" presStyleIdx="0" presStyleCnt="3"/>
      <dgm:spPr/>
    </dgm:pt>
    <dgm:pt modelId="{B468C68E-B074-4C66-A328-2C3C80E10F84}" type="pres">
      <dgm:prSet presAssocID="{D3344BB7-0635-47F9-99B3-BA0A3E09A03A}" presName="node" presStyleLbl="node1" presStyleIdx="1" presStyleCnt="4" custScaleY="120002">
        <dgm:presLayoutVars>
          <dgm:bulletEnabled val="1"/>
        </dgm:presLayoutVars>
      </dgm:prSet>
      <dgm:spPr/>
    </dgm:pt>
    <dgm:pt modelId="{FC5D6A78-A541-49A3-AF9D-5AD089BBF910}" type="pres">
      <dgm:prSet presAssocID="{D7E4D326-9056-49D7-9BE1-26F41BCCFA6A}" presName="sibTrans" presStyleLbl="sibTrans2D1" presStyleIdx="1" presStyleCnt="3"/>
      <dgm:spPr/>
    </dgm:pt>
    <dgm:pt modelId="{6D6DEDB8-8B43-48E2-A040-7EDC0CD4F4B0}" type="pres">
      <dgm:prSet presAssocID="{D7E4D326-9056-49D7-9BE1-26F41BCCFA6A}" presName="connectorText" presStyleLbl="sibTrans2D1" presStyleIdx="1" presStyleCnt="3"/>
      <dgm:spPr/>
    </dgm:pt>
    <dgm:pt modelId="{53112214-157C-4EE3-8AA1-8E7E7C2F8422}" type="pres">
      <dgm:prSet presAssocID="{64A42DD3-E168-4499-B8E6-3493DD7E146A}" presName="node" presStyleLbl="node1" presStyleIdx="2" presStyleCnt="4">
        <dgm:presLayoutVars>
          <dgm:bulletEnabled val="1"/>
        </dgm:presLayoutVars>
      </dgm:prSet>
      <dgm:spPr/>
    </dgm:pt>
    <dgm:pt modelId="{2190ED85-67C5-41C5-96F1-2EA66C89FFCB}" type="pres">
      <dgm:prSet presAssocID="{00956880-3FCE-4260-A258-D76FCF4B59B1}" presName="sibTrans" presStyleLbl="sibTrans2D1" presStyleIdx="2" presStyleCnt="3"/>
      <dgm:spPr/>
    </dgm:pt>
    <dgm:pt modelId="{DCCDF80E-C2AF-4F2A-AFDE-24893D25B627}" type="pres">
      <dgm:prSet presAssocID="{00956880-3FCE-4260-A258-D76FCF4B59B1}" presName="connectorText" presStyleLbl="sibTrans2D1" presStyleIdx="2" presStyleCnt="3"/>
      <dgm:spPr/>
    </dgm:pt>
    <dgm:pt modelId="{A7BCC644-B593-447C-B76F-965C9A47ABCC}" type="pres">
      <dgm:prSet presAssocID="{9C30BB0B-4BE8-4EB1-BC95-F0A0B40D91D7}" presName="node" presStyleLbl="node1" presStyleIdx="3" presStyleCnt="4" custLinFactNeighborX="1053">
        <dgm:presLayoutVars>
          <dgm:bulletEnabled val="1"/>
        </dgm:presLayoutVars>
      </dgm:prSet>
      <dgm:spPr/>
    </dgm:pt>
  </dgm:ptLst>
  <dgm:cxnLst>
    <dgm:cxn modelId="{7F371B12-0E9D-4C9D-BEFC-FF0A7CF7002D}" type="presOf" srcId="{9C30BB0B-4BE8-4EB1-BC95-F0A0B40D91D7}" destId="{A7BCC644-B593-447C-B76F-965C9A47ABCC}" srcOrd="0" destOrd="0" presId="urn:microsoft.com/office/officeart/2005/8/layout/process2"/>
    <dgm:cxn modelId="{4365FF40-630C-4085-921B-0875EA3B2E2D}" type="presOf" srcId="{00956880-3FCE-4260-A258-D76FCF4B59B1}" destId="{DCCDF80E-C2AF-4F2A-AFDE-24893D25B627}" srcOrd="1" destOrd="0" presId="urn:microsoft.com/office/officeart/2005/8/layout/process2"/>
    <dgm:cxn modelId="{E90A3756-C423-4FA4-9E78-CB935FBDCBD4}" type="presOf" srcId="{D7E4D326-9056-49D7-9BE1-26F41BCCFA6A}" destId="{6D6DEDB8-8B43-48E2-A040-7EDC0CD4F4B0}" srcOrd="1" destOrd="0" presId="urn:microsoft.com/office/officeart/2005/8/layout/process2"/>
    <dgm:cxn modelId="{D59DF259-59BA-418E-B363-140CAE046795}" srcId="{E2E5CE9F-1D63-4B7A-9DBF-3499E9E155BA}" destId="{64A42DD3-E168-4499-B8E6-3493DD7E146A}" srcOrd="2" destOrd="0" parTransId="{0263656B-4ABE-493C-880E-6CFFE61E21F3}" sibTransId="{00956880-3FCE-4260-A258-D76FCF4B59B1}"/>
    <dgm:cxn modelId="{2393BF7B-FE2F-4745-BA28-CBA386727334}" type="presOf" srcId="{00956880-3FCE-4260-A258-D76FCF4B59B1}" destId="{2190ED85-67C5-41C5-96F1-2EA66C89FFCB}" srcOrd="0" destOrd="0" presId="urn:microsoft.com/office/officeart/2005/8/layout/process2"/>
    <dgm:cxn modelId="{33CF877D-3434-4599-A0CB-BADAADEEDC82}" srcId="{E2E5CE9F-1D63-4B7A-9DBF-3499E9E155BA}" destId="{D3344BB7-0635-47F9-99B3-BA0A3E09A03A}" srcOrd="1" destOrd="0" parTransId="{42C98CEA-2633-42DB-9915-2FF854901122}" sibTransId="{D7E4D326-9056-49D7-9BE1-26F41BCCFA6A}"/>
    <dgm:cxn modelId="{8351897F-E7EB-4A6D-A49E-498803292980}" type="presOf" srcId="{0BFCAD75-CECB-4D8C-A30F-3E5F4BCDA081}" destId="{FC873943-444F-4195-B83C-5BA43511C88D}" srcOrd="0" destOrd="0" presId="urn:microsoft.com/office/officeart/2005/8/layout/process2"/>
    <dgm:cxn modelId="{6AB72885-6E70-44A4-9247-84B6B86EEAE5}" type="presOf" srcId="{64A42DD3-E168-4499-B8E6-3493DD7E146A}" destId="{53112214-157C-4EE3-8AA1-8E7E7C2F8422}" srcOrd="0" destOrd="0" presId="urn:microsoft.com/office/officeart/2005/8/layout/process2"/>
    <dgm:cxn modelId="{89206593-66CF-4978-88D4-969CDF60F850}" type="presOf" srcId="{E2E5CE9F-1D63-4B7A-9DBF-3499E9E155BA}" destId="{EE7A3C63-2A36-4740-8B9E-C31C1BCB38BF}" srcOrd="0" destOrd="0" presId="urn:microsoft.com/office/officeart/2005/8/layout/process2"/>
    <dgm:cxn modelId="{C92B9ABA-9A99-4AF7-9D19-386D16274114}" srcId="{E2E5CE9F-1D63-4B7A-9DBF-3499E9E155BA}" destId="{1A9C67EC-2748-4CE0-A9D1-F50DF4559998}" srcOrd="0" destOrd="0" parTransId="{276FB2CE-129E-4F91-86F6-6390EBA2AA2D}" sibTransId="{0BFCAD75-CECB-4D8C-A30F-3E5F4BCDA081}"/>
    <dgm:cxn modelId="{05CE40D7-FB67-469D-A884-FC43F7FE9307}" type="presOf" srcId="{1A9C67EC-2748-4CE0-A9D1-F50DF4559998}" destId="{C301C059-2464-4546-A81A-A2E2A497C50A}" srcOrd="0" destOrd="0" presId="urn:microsoft.com/office/officeart/2005/8/layout/process2"/>
    <dgm:cxn modelId="{9C20F0E4-C06C-4F60-94D7-8EBC945CE787}" type="presOf" srcId="{D3344BB7-0635-47F9-99B3-BA0A3E09A03A}" destId="{B468C68E-B074-4C66-A328-2C3C80E10F84}" srcOrd="0" destOrd="0" presId="urn:microsoft.com/office/officeart/2005/8/layout/process2"/>
    <dgm:cxn modelId="{213360E8-E793-4540-A6BE-79A934E442F5}" type="presOf" srcId="{0BFCAD75-CECB-4D8C-A30F-3E5F4BCDA081}" destId="{EA697B5C-1116-43AE-891F-9025F27441FC}" srcOrd="1" destOrd="0" presId="urn:microsoft.com/office/officeart/2005/8/layout/process2"/>
    <dgm:cxn modelId="{99159FEC-FE99-4BA8-99C3-469555736F3D}" type="presOf" srcId="{D7E4D326-9056-49D7-9BE1-26F41BCCFA6A}" destId="{FC5D6A78-A541-49A3-AF9D-5AD089BBF910}" srcOrd="0" destOrd="0" presId="urn:microsoft.com/office/officeart/2005/8/layout/process2"/>
    <dgm:cxn modelId="{CF4EABFD-F4E6-4798-8A9A-F2262F5D1E6C}" srcId="{E2E5CE9F-1D63-4B7A-9DBF-3499E9E155BA}" destId="{9C30BB0B-4BE8-4EB1-BC95-F0A0B40D91D7}" srcOrd="3" destOrd="0" parTransId="{3F6C8DE3-D52F-42F1-8A2F-56B4FF7A946E}" sibTransId="{D7390F2C-A4B4-45E3-9807-F6DC68BAD25A}"/>
    <dgm:cxn modelId="{15990CEB-FF7E-43CD-B210-82A49646F643}" type="presParOf" srcId="{EE7A3C63-2A36-4740-8B9E-C31C1BCB38BF}" destId="{C301C059-2464-4546-A81A-A2E2A497C50A}" srcOrd="0" destOrd="0" presId="urn:microsoft.com/office/officeart/2005/8/layout/process2"/>
    <dgm:cxn modelId="{09B18D94-71C3-42D3-A688-6BB334D8370A}" type="presParOf" srcId="{EE7A3C63-2A36-4740-8B9E-C31C1BCB38BF}" destId="{FC873943-444F-4195-B83C-5BA43511C88D}" srcOrd="1" destOrd="0" presId="urn:microsoft.com/office/officeart/2005/8/layout/process2"/>
    <dgm:cxn modelId="{16CB5E46-6FCE-47A6-B2E0-4B7F784E48DE}" type="presParOf" srcId="{FC873943-444F-4195-B83C-5BA43511C88D}" destId="{EA697B5C-1116-43AE-891F-9025F27441FC}" srcOrd="0" destOrd="0" presId="urn:microsoft.com/office/officeart/2005/8/layout/process2"/>
    <dgm:cxn modelId="{D2914CC4-4F69-45C0-852D-ACB7E32AC98C}" type="presParOf" srcId="{EE7A3C63-2A36-4740-8B9E-C31C1BCB38BF}" destId="{B468C68E-B074-4C66-A328-2C3C80E10F84}" srcOrd="2" destOrd="0" presId="urn:microsoft.com/office/officeart/2005/8/layout/process2"/>
    <dgm:cxn modelId="{CCB274FC-9C5E-4D21-B240-D1FB34FEF9F9}" type="presParOf" srcId="{EE7A3C63-2A36-4740-8B9E-C31C1BCB38BF}" destId="{FC5D6A78-A541-49A3-AF9D-5AD089BBF910}" srcOrd="3" destOrd="0" presId="urn:microsoft.com/office/officeart/2005/8/layout/process2"/>
    <dgm:cxn modelId="{7AB8A561-1F62-4B92-BE1C-9BAC4392418D}" type="presParOf" srcId="{FC5D6A78-A541-49A3-AF9D-5AD089BBF910}" destId="{6D6DEDB8-8B43-48E2-A040-7EDC0CD4F4B0}" srcOrd="0" destOrd="0" presId="urn:microsoft.com/office/officeart/2005/8/layout/process2"/>
    <dgm:cxn modelId="{9DA2C2CB-BF65-45BD-89D3-E5F966398459}" type="presParOf" srcId="{EE7A3C63-2A36-4740-8B9E-C31C1BCB38BF}" destId="{53112214-157C-4EE3-8AA1-8E7E7C2F8422}" srcOrd="4" destOrd="0" presId="urn:microsoft.com/office/officeart/2005/8/layout/process2"/>
    <dgm:cxn modelId="{82A04B0C-EFCC-48B9-B900-72617255F857}" type="presParOf" srcId="{EE7A3C63-2A36-4740-8B9E-C31C1BCB38BF}" destId="{2190ED85-67C5-41C5-96F1-2EA66C89FFCB}" srcOrd="5" destOrd="0" presId="urn:microsoft.com/office/officeart/2005/8/layout/process2"/>
    <dgm:cxn modelId="{434254ED-3E78-4A0A-94EA-9CF027A77563}" type="presParOf" srcId="{2190ED85-67C5-41C5-96F1-2EA66C89FFCB}" destId="{DCCDF80E-C2AF-4F2A-AFDE-24893D25B627}" srcOrd="0" destOrd="0" presId="urn:microsoft.com/office/officeart/2005/8/layout/process2"/>
    <dgm:cxn modelId="{DB568D2C-2C3E-44C0-BA2F-16BAECAFAF35}" type="presParOf" srcId="{EE7A3C63-2A36-4740-8B9E-C31C1BCB38BF}" destId="{A7BCC644-B593-447C-B76F-965C9A47ABCC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01C059-2464-4546-A81A-A2E2A497C50A}">
      <dsp:nvSpPr>
        <dsp:cNvPr id="0" name=""/>
        <dsp:cNvSpPr/>
      </dsp:nvSpPr>
      <dsp:spPr>
        <a:xfrm>
          <a:off x="0" y="14350"/>
          <a:ext cx="1293061" cy="5798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 err="1"/>
            <a:t>Condition</a:t>
          </a:r>
          <a:r>
            <a:rPr lang="es-ES" sz="1200" kern="1200" dirty="0"/>
            <a:t>: 3 </a:t>
          </a:r>
          <a:r>
            <a:rPr lang="es-ES" sz="1200" kern="1200" dirty="0" err="1"/>
            <a:t>mL</a:t>
          </a:r>
          <a:r>
            <a:rPr lang="es-ES" sz="1200" kern="1200" dirty="0"/>
            <a:t> </a:t>
          </a:r>
          <a:r>
            <a:rPr lang="es-ES" sz="1200" kern="1200" dirty="0" err="1"/>
            <a:t>EtOAc</a:t>
          </a:r>
          <a:endParaRPr lang="es-ES" sz="1200" kern="1200" dirty="0"/>
        </a:p>
      </dsp:txBody>
      <dsp:txXfrm>
        <a:off x="16984" y="31334"/>
        <a:ext cx="1259093" cy="545901"/>
      </dsp:txXfrm>
    </dsp:sp>
    <dsp:sp modelId="{FC873943-444F-4195-B83C-5BA43511C88D}">
      <dsp:nvSpPr>
        <dsp:cNvPr id="0" name=""/>
        <dsp:cNvSpPr/>
      </dsp:nvSpPr>
      <dsp:spPr>
        <a:xfrm rot="5400000">
          <a:off x="542144" y="602931"/>
          <a:ext cx="208772" cy="2609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kern="1200"/>
        </a:p>
      </dsp:txBody>
      <dsp:txXfrm rot="-5400000">
        <a:off x="568248" y="629015"/>
        <a:ext cx="156565" cy="146140"/>
      </dsp:txXfrm>
    </dsp:sp>
    <dsp:sp modelId="{B468C68E-B074-4C66-A328-2C3C80E10F84}">
      <dsp:nvSpPr>
        <dsp:cNvPr id="0" name=""/>
        <dsp:cNvSpPr/>
      </dsp:nvSpPr>
      <dsp:spPr>
        <a:xfrm>
          <a:off x="0" y="872583"/>
          <a:ext cx="1293061" cy="81077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Load: 2 </a:t>
          </a:r>
          <a:r>
            <a:rPr lang="es-ES" sz="1200" kern="1200" dirty="0" err="1"/>
            <a:t>mL</a:t>
          </a:r>
          <a:r>
            <a:rPr lang="es-ES" sz="1200" kern="1200" dirty="0"/>
            <a:t> </a:t>
          </a:r>
          <a:r>
            <a:rPr lang="es-ES" sz="1200" kern="1200" dirty="0" err="1"/>
            <a:t>sample</a:t>
          </a:r>
          <a:r>
            <a:rPr lang="es-ES" sz="1200" kern="1200" dirty="0"/>
            <a:t> </a:t>
          </a:r>
          <a:r>
            <a:rPr lang="es-ES" sz="1200" kern="1200" dirty="0" err="1"/>
            <a:t>extract</a:t>
          </a:r>
          <a:r>
            <a:rPr lang="es-ES" sz="1200" kern="1200" dirty="0"/>
            <a:t> in </a:t>
          </a:r>
          <a:r>
            <a:rPr lang="es-ES" sz="1200" kern="1200" dirty="0" err="1"/>
            <a:t>EtOAc</a:t>
          </a:r>
          <a:endParaRPr lang="es-ES" sz="1200" kern="1200" dirty="0"/>
        </a:p>
      </dsp:txBody>
      <dsp:txXfrm>
        <a:off x="23747" y="896330"/>
        <a:ext cx="1245567" cy="763279"/>
      </dsp:txXfrm>
    </dsp:sp>
    <dsp:sp modelId="{FC5D6A78-A541-49A3-AF9D-5AD089BBF910}">
      <dsp:nvSpPr>
        <dsp:cNvPr id="0" name=""/>
        <dsp:cNvSpPr/>
      </dsp:nvSpPr>
      <dsp:spPr>
        <a:xfrm rot="5400000">
          <a:off x="537804" y="1697853"/>
          <a:ext cx="217451" cy="2609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kern="1200"/>
        </a:p>
      </dsp:txBody>
      <dsp:txXfrm rot="-5400000">
        <a:off x="568248" y="1719598"/>
        <a:ext cx="156565" cy="152216"/>
      </dsp:txXfrm>
    </dsp:sp>
    <dsp:sp modelId="{53112214-157C-4EE3-8AA1-8E7E7C2F8422}">
      <dsp:nvSpPr>
        <dsp:cNvPr id="0" name=""/>
        <dsp:cNvSpPr/>
      </dsp:nvSpPr>
      <dsp:spPr>
        <a:xfrm>
          <a:off x="0" y="1973291"/>
          <a:ext cx="1293061" cy="5798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 err="1"/>
            <a:t>Elution</a:t>
          </a:r>
          <a:r>
            <a:rPr lang="es-ES" sz="1200" kern="1200" dirty="0"/>
            <a:t>: 10 </a:t>
          </a:r>
          <a:r>
            <a:rPr lang="es-ES" sz="1200" kern="1200" dirty="0" err="1"/>
            <a:t>mL</a:t>
          </a:r>
          <a:r>
            <a:rPr lang="es-ES" sz="1200" kern="1200" dirty="0"/>
            <a:t> </a:t>
          </a:r>
          <a:r>
            <a:rPr lang="es-ES" sz="1200" kern="1200" dirty="0" err="1"/>
            <a:t>EtOAC:MeOH</a:t>
          </a:r>
          <a:r>
            <a:rPr lang="es-ES" sz="1200" kern="1200" dirty="0"/>
            <a:t> (9:1)</a:t>
          </a:r>
        </a:p>
      </dsp:txBody>
      <dsp:txXfrm>
        <a:off x="16984" y="1990275"/>
        <a:ext cx="1259093" cy="545901"/>
      </dsp:txXfrm>
    </dsp:sp>
    <dsp:sp modelId="{2190ED85-67C5-41C5-96F1-2EA66C89FFCB}">
      <dsp:nvSpPr>
        <dsp:cNvPr id="0" name=""/>
        <dsp:cNvSpPr/>
      </dsp:nvSpPr>
      <dsp:spPr>
        <a:xfrm rot="5400000">
          <a:off x="537804" y="2567658"/>
          <a:ext cx="217451" cy="2609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100" kern="1200"/>
        </a:p>
      </dsp:txBody>
      <dsp:txXfrm rot="-5400000">
        <a:off x="568248" y="2589403"/>
        <a:ext cx="156565" cy="152216"/>
      </dsp:txXfrm>
    </dsp:sp>
    <dsp:sp modelId="{A7BCC644-B593-447C-B76F-965C9A47ABCC}">
      <dsp:nvSpPr>
        <dsp:cNvPr id="0" name=""/>
        <dsp:cNvSpPr/>
      </dsp:nvSpPr>
      <dsp:spPr>
        <a:xfrm>
          <a:off x="0" y="2843096"/>
          <a:ext cx="1293061" cy="5798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 err="1"/>
            <a:t>Collect</a:t>
          </a:r>
          <a:r>
            <a:rPr lang="es-ES" sz="1200" kern="1200" dirty="0"/>
            <a:t> load and </a:t>
          </a:r>
          <a:r>
            <a:rPr lang="es-ES" sz="1200" kern="1200" dirty="0" err="1"/>
            <a:t>elution</a:t>
          </a:r>
          <a:r>
            <a:rPr lang="es-ES" sz="1200" kern="1200" dirty="0"/>
            <a:t> </a:t>
          </a:r>
          <a:r>
            <a:rPr lang="es-ES" sz="1200" kern="1200" dirty="0" err="1"/>
            <a:t>fractions</a:t>
          </a:r>
          <a:endParaRPr lang="es-ES" sz="1200" kern="1200" dirty="0"/>
        </a:p>
      </dsp:txBody>
      <dsp:txXfrm>
        <a:off x="16984" y="2860080"/>
        <a:ext cx="1259093" cy="5459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01C059-2464-4546-A81A-A2E2A497C50A}">
      <dsp:nvSpPr>
        <dsp:cNvPr id="0" name=""/>
        <dsp:cNvSpPr/>
      </dsp:nvSpPr>
      <dsp:spPr>
        <a:xfrm>
          <a:off x="0" y="0"/>
          <a:ext cx="1380459" cy="6078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 err="1"/>
            <a:t>Condition</a:t>
          </a:r>
          <a:r>
            <a:rPr lang="es-ES" sz="1200" kern="1200" dirty="0"/>
            <a:t>: 3 </a:t>
          </a:r>
          <a:r>
            <a:rPr lang="es-ES" sz="1200" kern="1200" dirty="0" err="1"/>
            <a:t>mL</a:t>
          </a:r>
          <a:r>
            <a:rPr lang="es-ES" sz="1200" kern="1200" dirty="0"/>
            <a:t> </a:t>
          </a:r>
          <a:r>
            <a:rPr lang="es-ES" sz="1200" kern="1200" dirty="0" err="1"/>
            <a:t>MeOH</a:t>
          </a:r>
          <a:r>
            <a:rPr lang="es-ES" sz="1200" kern="1200" dirty="0"/>
            <a:t>: </a:t>
          </a:r>
          <a:r>
            <a:rPr lang="es-ES" sz="1200" kern="1200" dirty="0" err="1"/>
            <a:t>water</a:t>
          </a:r>
          <a:r>
            <a:rPr lang="es-ES" sz="1200" kern="1200" dirty="0"/>
            <a:t> (60%)</a:t>
          </a:r>
        </a:p>
      </dsp:txBody>
      <dsp:txXfrm>
        <a:off x="17803" y="17803"/>
        <a:ext cx="1344853" cy="572242"/>
      </dsp:txXfrm>
    </dsp:sp>
    <dsp:sp modelId="{FC873943-444F-4195-B83C-5BA43511C88D}">
      <dsp:nvSpPr>
        <dsp:cNvPr id="0" name=""/>
        <dsp:cNvSpPr/>
      </dsp:nvSpPr>
      <dsp:spPr>
        <a:xfrm rot="5400000">
          <a:off x="575084" y="624608"/>
          <a:ext cx="230289" cy="2735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/>
        </a:p>
      </dsp:txBody>
      <dsp:txXfrm rot="-5400000">
        <a:off x="608170" y="646229"/>
        <a:ext cx="164119" cy="161202"/>
      </dsp:txXfrm>
    </dsp:sp>
    <dsp:sp modelId="{B468C68E-B074-4C66-A328-2C3C80E10F84}">
      <dsp:nvSpPr>
        <dsp:cNvPr id="0" name=""/>
        <dsp:cNvSpPr/>
      </dsp:nvSpPr>
      <dsp:spPr>
        <a:xfrm>
          <a:off x="0" y="914901"/>
          <a:ext cx="1380459" cy="7294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Load: 2 </a:t>
          </a:r>
          <a:r>
            <a:rPr lang="es-ES" sz="1200" kern="1200" dirty="0" err="1"/>
            <a:t>mL</a:t>
          </a:r>
          <a:r>
            <a:rPr lang="es-ES" sz="1200" kern="1200" dirty="0"/>
            <a:t> </a:t>
          </a:r>
          <a:r>
            <a:rPr lang="es-ES" sz="1200" kern="1200" dirty="0" err="1"/>
            <a:t>sample</a:t>
          </a:r>
          <a:r>
            <a:rPr lang="es-ES" sz="1200" kern="1200" dirty="0"/>
            <a:t> </a:t>
          </a:r>
          <a:r>
            <a:rPr lang="es-ES" sz="1200" kern="1200" dirty="0" err="1"/>
            <a:t>extract</a:t>
          </a:r>
          <a:r>
            <a:rPr lang="es-ES" sz="1200" kern="1200" dirty="0"/>
            <a:t> in </a:t>
          </a:r>
          <a:r>
            <a:rPr lang="es-ES" sz="1200" kern="1200" dirty="0" err="1"/>
            <a:t>MeOH:water</a:t>
          </a:r>
          <a:r>
            <a:rPr lang="es-ES" sz="1200" kern="1200" dirty="0"/>
            <a:t> (60%)</a:t>
          </a:r>
        </a:p>
      </dsp:txBody>
      <dsp:txXfrm>
        <a:off x="21364" y="936265"/>
        <a:ext cx="1337731" cy="686702"/>
      </dsp:txXfrm>
    </dsp:sp>
    <dsp:sp modelId="{FC5D6A78-A541-49A3-AF9D-5AD089BBF910}">
      <dsp:nvSpPr>
        <dsp:cNvPr id="0" name=""/>
        <dsp:cNvSpPr/>
      </dsp:nvSpPr>
      <dsp:spPr>
        <a:xfrm rot="5400000">
          <a:off x="576257" y="1659527"/>
          <a:ext cx="227943" cy="2735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/>
        </a:p>
      </dsp:txBody>
      <dsp:txXfrm rot="-5400000">
        <a:off x="608170" y="1682321"/>
        <a:ext cx="164119" cy="159560"/>
      </dsp:txXfrm>
    </dsp:sp>
    <dsp:sp modelId="{53112214-157C-4EE3-8AA1-8E7E7C2F8422}">
      <dsp:nvSpPr>
        <dsp:cNvPr id="0" name=""/>
        <dsp:cNvSpPr/>
      </dsp:nvSpPr>
      <dsp:spPr>
        <a:xfrm>
          <a:off x="0" y="1948256"/>
          <a:ext cx="1380459" cy="6078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 err="1"/>
            <a:t>Wash</a:t>
          </a:r>
          <a:r>
            <a:rPr lang="es-ES" sz="1200" kern="1200" dirty="0"/>
            <a:t>: 3 </a:t>
          </a:r>
          <a:r>
            <a:rPr lang="es-ES" sz="1200" kern="1200" dirty="0" err="1"/>
            <a:t>mL</a:t>
          </a:r>
          <a:r>
            <a:rPr lang="es-ES" sz="1200" kern="1200" dirty="0"/>
            <a:t> </a:t>
          </a:r>
          <a:r>
            <a:rPr lang="es-ES" sz="1200" kern="1200" dirty="0" err="1"/>
            <a:t>MeOH</a:t>
          </a:r>
          <a:r>
            <a:rPr lang="es-ES" sz="1200" kern="1200" dirty="0"/>
            <a:t>: </a:t>
          </a:r>
          <a:r>
            <a:rPr lang="es-ES" sz="1200" kern="1200" dirty="0" err="1"/>
            <a:t>water</a:t>
          </a:r>
          <a:r>
            <a:rPr lang="es-ES" sz="1200" kern="1200" dirty="0"/>
            <a:t> (60%)</a:t>
          </a:r>
        </a:p>
      </dsp:txBody>
      <dsp:txXfrm>
        <a:off x="17803" y="1966059"/>
        <a:ext cx="1344853" cy="572242"/>
      </dsp:txXfrm>
    </dsp:sp>
    <dsp:sp modelId="{2190ED85-67C5-41C5-96F1-2EA66C89FFCB}">
      <dsp:nvSpPr>
        <dsp:cNvPr id="0" name=""/>
        <dsp:cNvSpPr/>
      </dsp:nvSpPr>
      <dsp:spPr>
        <a:xfrm rot="5400000">
          <a:off x="576257" y="2571301"/>
          <a:ext cx="227943" cy="2735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/>
        </a:p>
      </dsp:txBody>
      <dsp:txXfrm rot="-5400000">
        <a:off x="608170" y="2594095"/>
        <a:ext cx="164119" cy="159560"/>
      </dsp:txXfrm>
    </dsp:sp>
    <dsp:sp modelId="{A7BCC644-B593-447C-B76F-965C9A47ABCC}">
      <dsp:nvSpPr>
        <dsp:cNvPr id="0" name=""/>
        <dsp:cNvSpPr/>
      </dsp:nvSpPr>
      <dsp:spPr>
        <a:xfrm>
          <a:off x="0" y="2860029"/>
          <a:ext cx="1380459" cy="6078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 err="1"/>
            <a:t>Elution</a:t>
          </a:r>
          <a:r>
            <a:rPr lang="es-ES" sz="1200" kern="1200" dirty="0"/>
            <a:t>: 10 </a:t>
          </a:r>
          <a:r>
            <a:rPr lang="es-ES" sz="1200" kern="1200" dirty="0" err="1"/>
            <a:t>mL</a:t>
          </a:r>
          <a:r>
            <a:rPr lang="es-ES" sz="1200" kern="1200" dirty="0"/>
            <a:t> </a:t>
          </a:r>
          <a:r>
            <a:rPr lang="es-ES" sz="1200" kern="1200" dirty="0" err="1"/>
            <a:t>MeOH</a:t>
          </a:r>
          <a:r>
            <a:rPr lang="es-ES" sz="1200" kern="1200" dirty="0"/>
            <a:t>: </a:t>
          </a:r>
          <a:r>
            <a:rPr lang="es-ES" sz="1200" kern="1200" dirty="0" err="1"/>
            <a:t>water</a:t>
          </a:r>
          <a:r>
            <a:rPr lang="es-ES" sz="1200" kern="1200" dirty="0"/>
            <a:t> (90%)</a:t>
          </a:r>
        </a:p>
      </dsp:txBody>
      <dsp:txXfrm>
        <a:off x="17803" y="2877832"/>
        <a:ext cx="1344853" cy="5722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F3B33-334A-46D8-A2ED-3C6A9CF5474E}" type="datetimeFigureOut">
              <a:rPr lang="es-ES" smtClean="0"/>
              <a:t>01/06/2023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D030-75C2-49E2-8380-537AE345F1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2050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F3B33-334A-46D8-A2ED-3C6A9CF5474E}" type="datetimeFigureOut">
              <a:rPr lang="es-ES" smtClean="0"/>
              <a:t>01/06/2023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D030-75C2-49E2-8380-537AE345F1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1830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F3B33-334A-46D8-A2ED-3C6A9CF5474E}" type="datetimeFigureOut">
              <a:rPr lang="es-ES" smtClean="0"/>
              <a:t>01/06/2023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D030-75C2-49E2-8380-537AE345F180}" type="slidenum">
              <a:rPr lang="es-ES" smtClean="0"/>
              <a:t>‹Nº›</a:t>
            </a:fld>
            <a:endParaRPr lang="es-E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51863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F3B33-334A-46D8-A2ED-3C6A9CF5474E}" type="datetimeFigureOut">
              <a:rPr lang="es-ES" smtClean="0"/>
              <a:t>01/06/2023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D030-75C2-49E2-8380-537AE345F1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0515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F3B33-334A-46D8-A2ED-3C6A9CF5474E}" type="datetimeFigureOut">
              <a:rPr lang="es-ES" smtClean="0"/>
              <a:t>01/06/2023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D030-75C2-49E2-8380-537AE345F180}" type="slidenum">
              <a:rPr lang="es-ES" smtClean="0"/>
              <a:t>‹Nº›</a:t>
            </a:fld>
            <a:endParaRPr lang="es-E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91110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F3B33-334A-46D8-A2ED-3C6A9CF5474E}" type="datetimeFigureOut">
              <a:rPr lang="es-ES" smtClean="0"/>
              <a:t>01/06/2023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D030-75C2-49E2-8380-537AE345F1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5588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F3B33-334A-46D8-A2ED-3C6A9CF5474E}" type="datetimeFigureOut">
              <a:rPr lang="es-ES" smtClean="0"/>
              <a:t>01/06/2023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D030-75C2-49E2-8380-537AE345F1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17074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F3B33-334A-46D8-A2ED-3C6A9CF5474E}" type="datetimeFigureOut">
              <a:rPr lang="es-ES" smtClean="0"/>
              <a:t>01/06/2023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D030-75C2-49E2-8380-537AE345F1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6885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F3B33-334A-46D8-A2ED-3C6A9CF5474E}" type="datetimeFigureOut">
              <a:rPr lang="es-ES" smtClean="0"/>
              <a:t>01/06/2023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D030-75C2-49E2-8380-537AE345F1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0557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F3B33-334A-46D8-A2ED-3C6A9CF5474E}" type="datetimeFigureOut">
              <a:rPr lang="es-ES" smtClean="0"/>
              <a:t>01/06/2023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D030-75C2-49E2-8380-537AE345F1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1101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F3B33-334A-46D8-A2ED-3C6A9CF5474E}" type="datetimeFigureOut">
              <a:rPr lang="es-ES" smtClean="0"/>
              <a:t>01/06/2023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D030-75C2-49E2-8380-537AE345F1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7669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F3B33-334A-46D8-A2ED-3C6A9CF5474E}" type="datetimeFigureOut">
              <a:rPr lang="es-ES" smtClean="0"/>
              <a:t>01/06/2023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D030-75C2-49E2-8380-537AE345F1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7169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F3B33-334A-46D8-A2ED-3C6A9CF5474E}" type="datetimeFigureOut">
              <a:rPr lang="es-ES" smtClean="0"/>
              <a:t>01/06/2023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D030-75C2-49E2-8380-537AE345F1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3796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F3B33-334A-46D8-A2ED-3C6A9CF5474E}" type="datetimeFigureOut">
              <a:rPr lang="es-ES" smtClean="0"/>
              <a:t>01/06/2023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D030-75C2-49E2-8380-537AE345F1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124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F3B33-334A-46D8-A2ED-3C6A9CF5474E}" type="datetimeFigureOut">
              <a:rPr lang="es-ES" smtClean="0"/>
              <a:t>01/06/2023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D030-75C2-49E2-8380-537AE345F1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0014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F3B33-334A-46D8-A2ED-3C6A9CF5474E}" type="datetimeFigureOut">
              <a:rPr lang="es-ES" smtClean="0"/>
              <a:t>01/06/2023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6D030-75C2-49E2-8380-537AE345F1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9880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F3B33-334A-46D8-A2ED-3C6A9CF5474E}" type="datetimeFigureOut">
              <a:rPr lang="es-ES" smtClean="0"/>
              <a:t>01/06/2023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516D030-75C2-49E2-8380-537AE345F18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884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image" Target="../media/image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17" Type="http://schemas.openxmlformats.org/officeDocument/2006/relationships/image" Target="../media/image5.png"/><Relationship Id="rId2" Type="http://schemas.openxmlformats.org/officeDocument/2006/relationships/audio" Target="../media/media6.m4a"/><Relationship Id="rId16" Type="http://schemas.openxmlformats.org/officeDocument/2006/relationships/image" Target="../media/image19.jpeg"/><Relationship Id="rId1" Type="http://schemas.microsoft.com/office/2007/relationships/media" Target="../media/media6.m4a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image" Target="../media/image18.jpeg"/><Relationship Id="rId10" Type="http://schemas.openxmlformats.org/officeDocument/2006/relationships/diagramData" Target="../diagrams/data2.xml"/><Relationship Id="rId4" Type="http://schemas.openxmlformats.org/officeDocument/2006/relationships/image" Target="../media/image17.pn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5.png"/><Relationship Id="rId2" Type="http://schemas.microsoft.com/office/2007/relationships/media" Target="../media/media7.m4a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>
            <a:extLst>
              <a:ext uri="{FF2B5EF4-FFF2-40B4-BE49-F238E27FC236}">
                <a16:creationId xmlns:a16="http://schemas.microsoft.com/office/drawing/2014/main" id="{0AD1F584-A711-E8A0-140E-6F666E950534}"/>
              </a:ext>
            </a:extLst>
          </p:cNvPr>
          <p:cNvSpPr txBox="1"/>
          <p:nvPr/>
        </p:nvSpPr>
        <p:spPr>
          <a:xfrm>
            <a:off x="699669" y="2012263"/>
            <a:ext cx="10792661" cy="221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4400" b="1" i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Toxicity and toxin profile on Ocean Indian fish containing CTX-like compounds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AD3D28C-1726-A5B1-B383-CC045D9810B0}"/>
              </a:ext>
            </a:extLst>
          </p:cNvPr>
          <p:cNvSpPr txBox="1"/>
          <p:nvPr/>
        </p:nvSpPr>
        <p:spPr>
          <a:xfrm>
            <a:off x="1374871" y="4553989"/>
            <a:ext cx="977007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/>
              <a:t>Lourdes Barreiro</a:t>
            </a:r>
            <a:r>
              <a:rPr lang="es-ES" sz="1800" dirty="0"/>
              <a:t>¹</a:t>
            </a:r>
            <a:r>
              <a:rPr lang="es-ES" dirty="0"/>
              <a:t>; Sandra Gimeno</a:t>
            </a:r>
            <a:r>
              <a:rPr lang="es-ES" sz="1800" dirty="0"/>
              <a:t>¹</a:t>
            </a:r>
            <a:r>
              <a:rPr lang="es-ES" dirty="0"/>
              <a:t>; </a:t>
            </a:r>
            <a:r>
              <a:rPr lang="es-ES" dirty="0" err="1"/>
              <a:t>Andres</a:t>
            </a:r>
            <a:r>
              <a:rPr lang="es-ES" dirty="0"/>
              <a:t> Sanchez-Henao</a:t>
            </a:r>
            <a:r>
              <a:rPr lang="es-ES" sz="1800" dirty="0"/>
              <a:t>¹</a:t>
            </a:r>
            <a:r>
              <a:rPr lang="es-ES" dirty="0"/>
              <a:t>, Jean Turquet</a:t>
            </a:r>
            <a:r>
              <a:rPr lang="es-ES" sz="1200" dirty="0"/>
              <a:t>²</a:t>
            </a:r>
            <a:r>
              <a:rPr lang="es-ES" dirty="0"/>
              <a:t>; Fanny Maillot</a:t>
            </a:r>
            <a:r>
              <a:rPr lang="es-ES" sz="1800" dirty="0"/>
              <a:t>²</a:t>
            </a:r>
            <a:r>
              <a:rPr lang="es-ES" dirty="0"/>
              <a:t>; Cintia Flores</a:t>
            </a:r>
            <a:r>
              <a:rPr lang="es-ES" sz="1200" dirty="0"/>
              <a:t>³</a:t>
            </a:r>
            <a:r>
              <a:rPr lang="es-ES" dirty="0"/>
              <a:t>, Jorge Diogène</a:t>
            </a:r>
            <a:r>
              <a:rPr lang="es-ES" sz="1800" dirty="0"/>
              <a:t>¹</a:t>
            </a:r>
            <a:r>
              <a:rPr lang="es-ES" dirty="0"/>
              <a:t> and Maria Rambla-Alegre</a:t>
            </a:r>
            <a:r>
              <a:rPr lang="es-ES" sz="1800" dirty="0"/>
              <a:t>¹</a:t>
            </a:r>
            <a:br>
              <a:rPr lang="es-ES" dirty="0"/>
            </a:br>
            <a:endParaRPr lang="es-ES" dirty="0"/>
          </a:p>
          <a:p>
            <a:pPr algn="ctr"/>
            <a:r>
              <a:rPr lang="es-ES" sz="1200" dirty="0"/>
              <a:t>¹IRTA, </a:t>
            </a:r>
            <a:r>
              <a:rPr lang="es-ES" sz="1200" dirty="0" err="1"/>
              <a:t>Ctra</a:t>
            </a:r>
            <a:r>
              <a:rPr lang="es-ES" sz="1200" dirty="0"/>
              <a:t> Poble Nou km 5.5, 43540, La </a:t>
            </a:r>
            <a:r>
              <a:rPr lang="es-ES" sz="1200" dirty="0" err="1"/>
              <a:t>Ràpita</a:t>
            </a:r>
            <a:r>
              <a:rPr lang="es-ES" sz="1200" dirty="0"/>
              <a:t>, </a:t>
            </a:r>
            <a:r>
              <a:rPr lang="es-ES" sz="1200" dirty="0" err="1"/>
              <a:t>Spain</a:t>
            </a:r>
            <a:endParaRPr lang="es-ES" sz="1200" dirty="0"/>
          </a:p>
          <a:p>
            <a:pPr algn="ctr"/>
            <a:r>
              <a:rPr lang="es-ES" sz="1200" dirty="0"/>
              <a:t>²Centre </a:t>
            </a:r>
            <a:r>
              <a:rPr lang="es-ES" sz="1200" dirty="0" err="1"/>
              <a:t>Technique</a:t>
            </a:r>
            <a:r>
              <a:rPr lang="es-ES" sz="1200" dirty="0"/>
              <a:t> de </a:t>
            </a:r>
            <a:r>
              <a:rPr lang="es-ES" sz="1200" dirty="0" err="1"/>
              <a:t>Recherche</a:t>
            </a:r>
            <a:r>
              <a:rPr lang="es-ES" sz="1200" dirty="0"/>
              <a:t> et de </a:t>
            </a:r>
            <a:r>
              <a:rPr lang="es-ES" sz="1200" dirty="0" err="1"/>
              <a:t>Valorisation</a:t>
            </a:r>
            <a:r>
              <a:rPr lang="es-ES" sz="1200" dirty="0"/>
              <a:t> des </a:t>
            </a:r>
            <a:r>
              <a:rPr lang="es-ES" sz="1200" dirty="0" err="1"/>
              <a:t>Millieux</a:t>
            </a:r>
            <a:r>
              <a:rPr lang="es-ES" sz="1200" dirty="0"/>
              <a:t> </a:t>
            </a:r>
            <a:r>
              <a:rPr lang="es-ES" sz="1200" dirty="0" err="1"/>
              <a:t>Aquatiques</a:t>
            </a:r>
            <a:r>
              <a:rPr lang="es-ES" sz="1200" dirty="0"/>
              <a:t> (CITEB), La </a:t>
            </a:r>
            <a:r>
              <a:rPr lang="es-ES" sz="1200" dirty="0" err="1"/>
              <a:t>Réunion</a:t>
            </a:r>
            <a:r>
              <a:rPr lang="es-ES" sz="1200" dirty="0"/>
              <a:t>, France</a:t>
            </a:r>
          </a:p>
          <a:p>
            <a:pPr algn="ctr"/>
            <a:r>
              <a:rPr lang="es-ES" sz="1200" dirty="0"/>
              <a:t>³Mass </a:t>
            </a:r>
            <a:r>
              <a:rPr lang="es-ES" sz="1200" dirty="0" err="1"/>
              <a:t>Spectrometry</a:t>
            </a:r>
            <a:r>
              <a:rPr lang="es-ES" sz="1200" dirty="0"/>
              <a:t> </a:t>
            </a:r>
            <a:r>
              <a:rPr lang="es-ES" sz="1200" dirty="0" err="1"/>
              <a:t>Laboratory</a:t>
            </a:r>
            <a:r>
              <a:rPr lang="es-ES" sz="1200" dirty="0"/>
              <a:t>, </a:t>
            </a:r>
            <a:r>
              <a:rPr lang="es-ES" sz="1200" dirty="0" err="1"/>
              <a:t>Organic</a:t>
            </a:r>
            <a:r>
              <a:rPr lang="es-ES" sz="1200" dirty="0"/>
              <a:t> </a:t>
            </a:r>
            <a:r>
              <a:rPr lang="es-ES" sz="1200" dirty="0" err="1"/>
              <a:t>Pollutants</a:t>
            </a:r>
            <a:r>
              <a:rPr lang="es-ES" sz="1200" dirty="0"/>
              <a:t>, IDAEA-CSIC, Jordi Girona 18, 08034, Barcelona, </a:t>
            </a:r>
            <a:r>
              <a:rPr lang="es-ES" sz="1200" dirty="0" err="1"/>
              <a:t>Spain</a:t>
            </a:r>
            <a:endParaRPr lang="es-ES" sz="1200" dirty="0"/>
          </a:p>
        </p:txBody>
      </p:sp>
      <p:pic>
        <p:nvPicPr>
          <p:cNvPr id="9" name="Picture 2" descr="CITEB – CYROI">
            <a:extLst>
              <a:ext uri="{FF2B5EF4-FFF2-40B4-BE49-F238E27FC236}">
                <a16:creationId xmlns:a16="http://schemas.microsoft.com/office/drawing/2014/main" id="{602C6A2C-A493-D312-A658-3463FDFF8E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1" t="30118" r="10907" b="33876"/>
          <a:stretch/>
        </p:blipFill>
        <p:spPr bwMode="auto">
          <a:xfrm>
            <a:off x="6840247" y="22600"/>
            <a:ext cx="2130995" cy="80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Oferta de contrato predoctoral para realizar la tesis en el IDAEA-CSIC en  Barcelona en el Grupo de Geoquímica y Contaminación | Sociedad Española de  Cromatografía y Técnicas Afines">
            <a:extLst>
              <a:ext uri="{FF2B5EF4-FFF2-40B4-BE49-F238E27FC236}">
                <a16:creationId xmlns:a16="http://schemas.microsoft.com/office/drawing/2014/main" id="{DC9CEA46-9401-23A0-E5EA-6B2851135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914" y="154636"/>
            <a:ext cx="2716809" cy="67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F8B75F1-D95E-C744-C2AD-E02C9C2C4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5552"/>
            <a:ext cx="3585972" cy="145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B4D4F23-1D0E-AA6D-C1E9-F5A67BC6F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207" y="168028"/>
            <a:ext cx="2727805" cy="65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Audio 46">
            <a:hlinkClick r:id="" action="ppaction://media"/>
            <a:extLst>
              <a:ext uri="{FF2B5EF4-FFF2-40B4-BE49-F238E27FC236}">
                <a16:creationId xmlns:a16="http://schemas.microsoft.com/office/drawing/2014/main" id="{921A4972-EA11-152F-7563-5877DF7F00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85107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14"/>
    </mc:Choice>
    <mc:Fallback>
      <p:transition spd="slow" advTm="8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5D0D777F-5BDF-B3AE-8291-8A6EE94CCDF0}"/>
              </a:ext>
            </a:extLst>
          </p:cNvPr>
          <p:cNvSpPr/>
          <p:nvPr/>
        </p:nvSpPr>
        <p:spPr>
          <a:xfrm>
            <a:off x="704295" y="416604"/>
            <a:ext cx="4554336" cy="690701"/>
          </a:xfrm>
          <a:custGeom>
            <a:avLst/>
            <a:gdLst>
              <a:gd name="connsiteX0" fmla="*/ 0 w 4554336"/>
              <a:gd name="connsiteY0" fmla="*/ 115119 h 690701"/>
              <a:gd name="connsiteX1" fmla="*/ 115119 w 4554336"/>
              <a:gd name="connsiteY1" fmla="*/ 0 h 690701"/>
              <a:gd name="connsiteX2" fmla="*/ 569149 w 4554336"/>
              <a:gd name="connsiteY2" fmla="*/ 0 h 690701"/>
              <a:gd name="connsiteX3" fmla="*/ 1066421 w 4554336"/>
              <a:gd name="connsiteY3" fmla="*/ 0 h 690701"/>
              <a:gd name="connsiteX4" fmla="*/ 1563692 w 4554336"/>
              <a:gd name="connsiteY4" fmla="*/ 0 h 690701"/>
              <a:gd name="connsiteX5" fmla="*/ 1974481 w 4554336"/>
              <a:gd name="connsiteY5" fmla="*/ 0 h 690701"/>
              <a:gd name="connsiteX6" fmla="*/ 2601475 w 4554336"/>
              <a:gd name="connsiteY6" fmla="*/ 0 h 690701"/>
              <a:gd name="connsiteX7" fmla="*/ 3185229 w 4554336"/>
              <a:gd name="connsiteY7" fmla="*/ 0 h 690701"/>
              <a:gd name="connsiteX8" fmla="*/ 3768982 w 4554336"/>
              <a:gd name="connsiteY8" fmla="*/ 0 h 690701"/>
              <a:gd name="connsiteX9" fmla="*/ 4439217 w 4554336"/>
              <a:gd name="connsiteY9" fmla="*/ 0 h 690701"/>
              <a:gd name="connsiteX10" fmla="*/ 4554336 w 4554336"/>
              <a:gd name="connsiteY10" fmla="*/ 115119 h 690701"/>
              <a:gd name="connsiteX11" fmla="*/ 4554336 w 4554336"/>
              <a:gd name="connsiteY11" fmla="*/ 575582 h 690701"/>
              <a:gd name="connsiteX12" fmla="*/ 4439217 w 4554336"/>
              <a:gd name="connsiteY12" fmla="*/ 690701 h 690701"/>
              <a:gd name="connsiteX13" fmla="*/ 3941946 w 4554336"/>
              <a:gd name="connsiteY13" fmla="*/ 690701 h 690701"/>
              <a:gd name="connsiteX14" fmla="*/ 3314952 w 4554336"/>
              <a:gd name="connsiteY14" fmla="*/ 690701 h 690701"/>
              <a:gd name="connsiteX15" fmla="*/ 2904162 w 4554336"/>
              <a:gd name="connsiteY15" fmla="*/ 690701 h 690701"/>
              <a:gd name="connsiteX16" fmla="*/ 2406891 w 4554336"/>
              <a:gd name="connsiteY16" fmla="*/ 690701 h 690701"/>
              <a:gd name="connsiteX17" fmla="*/ 1779897 w 4554336"/>
              <a:gd name="connsiteY17" fmla="*/ 690701 h 690701"/>
              <a:gd name="connsiteX18" fmla="*/ 1239384 w 4554336"/>
              <a:gd name="connsiteY18" fmla="*/ 690701 h 690701"/>
              <a:gd name="connsiteX19" fmla="*/ 785354 w 4554336"/>
              <a:gd name="connsiteY19" fmla="*/ 690701 h 690701"/>
              <a:gd name="connsiteX20" fmla="*/ 115119 w 4554336"/>
              <a:gd name="connsiteY20" fmla="*/ 690701 h 690701"/>
              <a:gd name="connsiteX21" fmla="*/ 0 w 4554336"/>
              <a:gd name="connsiteY21" fmla="*/ 575582 h 690701"/>
              <a:gd name="connsiteX22" fmla="*/ 0 w 4554336"/>
              <a:gd name="connsiteY22" fmla="*/ 115119 h 690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554336" h="690701" fill="none" extrusionOk="0">
                <a:moveTo>
                  <a:pt x="0" y="115119"/>
                </a:moveTo>
                <a:cubicBezTo>
                  <a:pt x="-296" y="47836"/>
                  <a:pt x="53611" y="15112"/>
                  <a:pt x="115119" y="0"/>
                </a:cubicBezTo>
                <a:cubicBezTo>
                  <a:pt x="309655" y="-43139"/>
                  <a:pt x="425582" y="11374"/>
                  <a:pt x="569149" y="0"/>
                </a:cubicBezTo>
                <a:cubicBezTo>
                  <a:pt x="712716" y="-11374"/>
                  <a:pt x="858424" y="3238"/>
                  <a:pt x="1066421" y="0"/>
                </a:cubicBezTo>
                <a:cubicBezTo>
                  <a:pt x="1274418" y="-3238"/>
                  <a:pt x="1416665" y="51045"/>
                  <a:pt x="1563692" y="0"/>
                </a:cubicBezTo>
                <a:cubicBezTo>
                  <a:pt x="1710719" y="-51045"/>
                  <a:pt x="1781375" y="47003"/>
                  <a:pt x="1974481" y="0"/>
                </a:cubicBezTo>
                <a:cubicBezTo>
                  <a:pt x="2167587" y="-47003"/>
                  <a:pt x="2294431" y="10075"/>
                  <a:pt x="2601475" y="0"/>
                </a:cubicBezTo>
                <a:cubicBezTo>
                  <a:pt x="2908519" y="-10075"/>
                  <a:pt x="3048344" y="20437"/>
                  <a:pt x="3185229" y="0"/>
                </a:cubicBezTo>
                <a:cubicBezTo>
                  <a:pt x="3322114" y="-20437"/>
                  <a:pt x="3640356" y="32277"/>
                  <a:pt x="3768982" y="0"/>
                </a:cubicBezTo>
                <a:cubicBezTo>
                  <a:pt x="3897608" y="-32277"/>
                  <a:pt x="4219761" y="56190"/>
                  <a:pt x="4439217" y="0"/>
                </a:cubicBezTo>
                <a:cubicBezTo>
                  <a:pt x="4493573" y="-15336"/>
                  <a:pt x="4554273" y="48407"/>
                  <a:pt x="4554336" y="115119"/>
                </a:cubicBezTo>
                <a:cubicBezTo>
                  <a:pt x="4600836" y="293633"/>
                  <a:pt x="4549862" y="479071"/>
                  <a:pt x="4554336" y="575582"/>
                </a:cubicBezTo>
                <a:cubicBezTo>
                  <a:pt x="4546790" y="627795"/>
                  <a:pt x="4501739" y="705413"/>
                  <a:pt x="4439217" y="690701"/>
                </a:cubicBezTo>
                <a:cubicBezTo>
                  <a:pt x="4267767" y="703190"/>
                  <a:pt x="4051971" y="671682"/>
                  <a:pt x="3941946" y="690701"/>
                </a:cubicBezTo>
                <a:cubicBezTo>
                  <a:pt x="3831921" y="709720"/>
                  <a:pt x="3510868" y="651033"/>
                  <a:pt x="3314952" y="690701"/>
                </a:cubicBezTo>
                <a:cubicBezTo>
                  <a:pt x="3119036" y="730369"/>
                  <a:pt x="3076454" y="671886"/>
                  <a:pt x="2904162" y="690701"/>
                </a:cubicBezTo>
                <a:cubicBezTo>
                  <a:pt x="2731870" y="709516"/>
                  <a:pt x="2522656" y="672709"/>
                  <a:pt x="2406891" y="690701"/>
                </a:cubicBezTo>
                <a:cubicBezTo>
                  <a:pt x="2291126" y="708693"/>
                  <a:pt x="2040045" y="651056"/>
                  <a:pt x="1779897" y="690701"/>
                </a:cubicBezTo>
                <a:cubicBezTo>
                  <a:pt x="1519749" y="730346"/>
                  <a:pt x="1477681" y="676715"/>
                  <a:pt x="1239384" y="690701"/>
                </a:cubicBezTo>
                <a:cubicBezTo>
                  <a:pt x="1001087" y="704687"/>
                  <a:pt x="920844" y="649199"/>
                  <a:pt x="785354" y="690701"/>
                </a:cubicBezTo>
                <a:cubicBezTo>
                  <a:pt x="649864" y="732203"/>
                  <a:pt x="393823" y="655905"/>
                  <a:pt x="115119" y="690701"/>
                </a:cubicBezTo>
                <a:cubicBezTo>
                  <a:pt x="37581" y="684523"/>
                  <a:pt x="3033" y="640514"/>
                  <a:pt x="0" y="575582"/>
                </a:cubicBezTo>
                <a:cubicBezTo>
                  <a:pt x="-37931" y="388591"/>
                  <a:pt x="4262" y="280069"/>
                  <a:pt x="0" y="115119"/>
                </a:cubicBezTo>
                <a:close/>
              </a:path>
              <a:path w="4554336" h="690701" stroke="0" extrusionOk="0">
                <a:moveTo>
                  <a:pt x="0" y="115119"/>
                </a:moveTo>
                <a:cubicBezTo>
                  <a:pt x="-15118" y="50663"/>
                  <a:pt x="45638" y="-8855"/>
                  <a:pt x="115119" y="0"/>
                </a:cubicBezTo>
                <a:cubicBezTo>
                  <a:pt x="263516" y="-6741"/>
                  <a:pt x="412563" y="11970"/>
                  <a:pt x="569149" y="0"/>
                </a:cubicBezTo>
                <a:cubicBezTo>
                  <a:pt x="725735" y="-11970"/>
                  <a:pt x="801959" y="27217"/>
                  <a:pt x="1023180" y="0"/>
                </a:cubicBezTo>
                <a:cubicBezTo>
                  <a:pt x="1244401" y="-27217"/>
                  <a:pt x="1386083" y="40968"/>
                  <a:pt x="1563692" y="0"/>
                </a:cubicBezTo>
                <a:cubicBezTo>
                  <a:pt x="1741301" y="-40968"/>
                  <a:pt x="1912889" y="61305"/>
                  <a:pt x="2147445" y="0"/>
                </a:cubicBezTo>
                <a:cubicBezTo>
                  <a:pt x="2382001" y="-61305"/>
                  <a:pt x="2514141" y="42122"/>
                  <a:pt x="2687957" y="0"/>
                </a:cubicBezTo>
                <a:cubicBezTo>
                  <a:pt x="2861773" y="-42122"/>
                  <a:pt x="2969436" y="54156"/>
                  <a:pt x="3228470" y="0"/>
                </a:cubicBezTo>
                <a:cubicBezTo>
                  <a:pt x="3487504" y="-54156"/>
                  <a:pt x="3554082" y="43301"/>
                  <a:pt x="3855464" y="0"/>
                </a:cubicBezTo>
                <a:cubicBezTo>
                  <a:pt x="4156846" y="-43301"/>
                  <a:pt x="4187769" y="62954"/>
                  <a:pt x="4439217" y="0"/>
                </a:cubicBezTo>
                <a:cubicBezTo>
                  <a:pt x="4494857" y="-787"/>
                  <a:pt x="4546270" y="56408"/>
                  <a:pt x="4554336" y="115119"/>
                </a:cubicBezTo>
                <a:cubicBezTo>
                  <a:pt x="4555539" y="239511"/>
                  <a:pt x="4539157" y="409208"/>
                  <a:pt x="4554336" y="575582"/>
                </a:cubicBezTo>
                <a:cubicBezTo>
                  <a:pt x="4538585" y="630092"/>
                  <a:pt x="4505079" y="693059"/>
                  <a:pt x="4439217" y="690701"/>
                </a:cubicBezTo>
                <a:cubicBezTo>
                  <a:pt x="4280584" y="734960"/>
                  <a:pt x="3970405" y="626840"/>
                  <a:pt x="3812223" y="690701"/>
                </a:cubicBezTo>
                <a:cubicBezTo>
                  <a:pt x="3654041" y="754562"/>
                  <a:pt x="3357205" y="657379"/>
                  <a:pt x="3185229" y="690701"/>
                </a:cubicBezTo>
                <a:cubicBezTo>
                  <a:pt x="3013253" y="724023"/>
                  <a:pt x="2802507" y="641318"/>
                  <a:pt x="2687957" y="690701"/>
                </a:cubicBezTo>
                <a:cubicBezTo>
                  <a:pt x="2573407" y="740084"/>
                  <a:pt x="2375103" y="632666"/>
                  <a:pt x="2147445" y="690701"/>
                </a:cubicBezTo>
                <a:cubicBezTo>
                  <a:pt x="1919787" y="748736"/>
                  <a:pt x="1820377" y="621047"/>
                  <a:pt x="1520451" y="690701"/>
                </a:cubicBezTo>
                <a:cubicBezTo>
                  <a:pt x="1220525" y="760355"/>
                  <a:pt x="1241842" y="641966"/>
                  <a:pt x="1109662" y="690701"/>
                </a:cubicBezTo>
                <a:cubicBezTo>
                  <a:pt x="977482" y="739436"/>
                  <a:pt x="826262" y="647383"/>
                  <a:pt x="655631" y="690701"/>
                </a:cubicBezTo>
                <a:cubicBezTo>
                  <a:pt x="485000" y="734019"/>
                  <a:pt x="318833" y="680075"/>
                  <a:pt x="115119" y="690701"/>
                </a:cubicBezTo>
                <a:cubicBezTo>
                  <a:pt x="60765" y="678213"/>
                  <a:pt x="-8827" y="653601"/>
                  <a:pt x="0" y="575582"/>
                </a:cubicBezTo>
                <a:cubicBezTo>
                  <a:pt x="-54428" y="394378"/>
                  <a:pt x="4022" y="343176"/>
                  <a:pt x="0" y="115119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1573163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i="1" dirty="0"/>
              <a:t>CONCLUSION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2AA4141-47D5-4E5C-DB5E-E4B813EF7139}"/>
              </a:ext>
            </a:extLst>
          </p:cNvPr>
          <p:cNvSpPr txBox="1"/>
          <p:nvPr/>
        </p:nvSpPr>
        <p:spPr>
          <a:xfrm>
            <a:off x="704295" y="1649524"/>
            <a:ext cx="1006431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Four fishes from the Réunion Island presented CTX-like toxicities in the different tissues.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2. Toxicities were higher in liver followed by viscera and flesh in all fishes except for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V.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louti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. Cell-based assay (Neuro-2a) was performed in two laboratories and results were consistent between both.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3. CTX 1B was found in all tissues for three fishes (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L.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bohar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and two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V.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louti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); CTX2 and CTX3 was founded in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V. </a:t>
            </a:r>
            <a:r>
              <a:rPr lang="en-US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louti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flesh and </a:t>
            </a:r>
            <a:r>
              <a:rPr lang="en-GB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congeners of the CTX 3C group were found in </a:t>
            </a:r>
            <a:r>
              <a:rPr lang="en-GB" sz="16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leucas </a:t>
            </a:r>
            <a:r>
              <a:rPr lang="en-GB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flesh and viscera. 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4. Combined use of SPE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Florisil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+ C18 is more effective minimizing the matrix effect.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5. Liquid chromatography coupled to high-resolution mass spectrometry is an emerging and very attractive approach that combines qualitative and quantitative analyses and reducing the inaccuracies.</a:t>
            </a:r>
          </a:p>
          <a:p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6. The combined use of neuro-2a CBA + LC-HRMS + HRMS can be a good method for detection and evaluation of CTX and determination of toxin profiles.</a:t>
            </a:r>
          </a:p>
          <a:p>
            <a:r>
              <a:rPr lang="es-ES" dirty="0"/>
              <a:t> </a:t>
            </a:r>
          </a:p>
        </p:txBody>
      </p:sp>
      <p:pic>
        <p:nvPicPr>
          <p:cNvPr id="40" name="Audio 39">
            <a:hlinkClick r:id="" action="ppaction://media"/>
            <a:extLst>
              <a:ext uri="{FF2B5EF4-FFF2-40B4-BE49-F238E27FC236}">
                <a16:creationId xmlns:a16="http://schemas.microsoft.com/office/drawing/2014/main" id="{FF4DB069-15C3-CE79-B260-7D0746153A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98960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814"/>
    </mc:Choice>
    <mc:Fallback>
      <p:transition spd="slow" advTm="65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EAF733E6-FDBD-830C-5D54-CA5FD38A0515}"/>
              </a:ext>
            </a:extLst>
          </p:cNvPr>
          <p:cNvSpPr/>
          <p:nvPr/>
        </p:nvSpPr>
        <p:spPr>
          <a:xfrm>
            <a:off x="3083016" y="5542509"/>
            <a:ext cx="6684885" cy="790112"/>
          </a:xfrm>
          <a:custGeom>
            <a:avLst/>
            <a:gdLst>
              <a:gd name="connsiteX0" fmla="*/ 0 w 6684885"/>
              <a:gd name="connsiteY0" fmla="*/ 131688 h 790112"/>
              <a:gd name="connsiteX1" fmla="*/ 131688 w 6684885"/>
              <a:gd name="connsiteY1" fmla="*/ 0 h 790112"/>
              <a:gd name="connsiteX2" fmla="*/ 843892 w 6684885"/>
              <a:gd name="connsiteY2" fmla="*/ 0 h 790112"/>
              <a:gd name="connsiteX3" fmla="*/ 1556095 w 6684885"/>
              <a:gd name="connsiteY3" fmla="*/ 0 h 790112"/>
              <a:gd name="connsiteX4" fmla="*/ 2268299 w 6684885"/>
              <a:gd name="connsiteY4" fmla="*/ 0 h 790112"/>
              <a:gd name="connsiteX5" fmla="*/ 2659427 w 6684885"/>
              <a:gd name="connsiteY5" fmla="*/ 0 h 790112"/>
              <a:gd name="connsiteX6" fmla="*/ 3114771 w 6684885"/>
              <a:gd name="connsiteY6" fmla="*/ 0 h 790112"/>
              <a:gd name="connsiteX7" fmla="*/ 3762759 w 6684885"/>
              <a:gd name="connsiteY7" fmla="*/ 0 h 790112"/>
              <a:gd name="connsiteX8" fmla="*/ 4346533 w 6684885"/>
              <a:gd name="connsiteY8" fmla="*/ 0 h 790112"/>
              <a:gd name="connsiteX9" fmla="*/ 4801876 w 6684885"/>
              <a:gd name="connsiteY9" fmla="*/ 0 h 790112"/>
              <a:gd name="connsiteX10" fmla="*/ 5321435 w 6684885"/>
              <a:gd name="connsiteY10" fmla="*/ 0 h 790112"/>
              <a:gd name="connsiteX11" fmla="*/ 5712563 w 6684885"/>
              <a:gd name="connsiteY11" fmla="*/ 0 h 790112"/>
              <a:gd name="connsiteX12" fmla="*/ 6553197 w 6684885"/>
              <a:gd name="connsiteY12" fmla="*/ 0 h 790112"/>
              <a:gd name="connsiteX13" fmla="*/ 6684885 w 6684885"/>
              <a:gd name="connsiteY13" fmla="*/ 131688 h 790112"/>
              <a:gd name="connsiteX14" fmla="*/ 6684885 w 6684885"/>
              <a:gd name="connsiteY14" fmla="*/ 658424 h 790112"/>
              <a:gd name="connsiteX15" fmla="*/ 6553197 w 6684885"/>
              <a:gd name="connsiteY15" fmla="*/ 790112 h 790112"/>
              <a:gd name="connsiteX16" fmla="*/ 6097854 w 6684885"/>
              <a:gd name="connsiteY16" fmla="*/ 790112 h 790112"/>
              <a:gd name="connsiteX17" fmla="*/ 5449865 w 6684885"/>
              <a:gd name="connsiteY17" fmla="*/ 790112 h 790112"/>
              <a:gd name="connsiteX18" fmla="*/ 4930307 w 6684885"/>
              <a:gd name="connsiteY18" fmla="*/ 790112 h 790112"/>
              <a:gd name="connsiteX19" fmla="*/ 4539178 w 6684885"/>
              <a:gd name="connsiteY19" fmla="*/ 790112 h 790112"/>
              <a:gd name="connsiteX20" fmla="*/ 4019620 w 6684885"/>
              <a:gd name="connsiteY20" fmla="*/ 790112 h 790112"/>
              <a:gd name="connsiteX21" fmla="*/ 3628492 w 6684885"/>
              <a:gd name="connsiteY21" fmla="*/ 790112 h 790112"/>
              <a:gd name="connsiteX22" fmla="*/ 3108933 w 6684885"/>
              <a:gd name="connsiteY22" fmla="*/ 790112 h 790112"/>
              <a:gd name="connsiteX23" fmla="*/ 2717805 w 6684885"/>
              <a:gd name="connsiteY23" fmla="*/ 790112 h 790112"/>
              <a:gd name="connsiteX24" fmla="*/ 2134031 w 6684885"/>
              <a:gd name="connsiteY24" fmla="*/ 790112 h 790112"/>
              <a:gd name="connsiteX25" fmla="*/ 1678688 w 6684885"/>
              <a:gd name="connsiteY25" fmla="*/ 790112 h 790112"/>
              <a:gd name="connsiteX26" fmla="*/ 1159129 w 6684885"/>
              <a:gd name="connsiteY26" fmla="*/ 790112 h 790112"/>
              <a:gd name="connsiteX27" fmla="*/ 131688 w 6684885"/>
              <a:gd name="connsiteY27" fmla="*/ 790112 h 790112"/>
              <a:gd name="connsiteX28" fmla="*/ 0 w 6684885"/>
              <a:gd name="connsiteY28" fmla="*/ 658424 h 790112"/>
              <a:gd name="connsiteX29" fmla="*/ 0 w 6684885"/>
              <a:gd name="connsiteY29" fmla="*/ 131688 h 790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684885" h="790112" fill="none" extrusionOk="0">
                <a:moveTo>
                  <a:pt x="0" y="131688"/>
                </a:moveTo>
                <a:cubicBezTo>
                  <a:pt x="9700" y="76062"/>
                  <a:pt x="60383" y="-12748"/>
                  <a:pt x="131688" y="0"/>
                </a:cubicBezTo>
                <a:cubicBezTo>
                  <a:pt x="361435" y="-18631"/>
                  <a:pt x="573121" y="58095"/>
                  <a:pt x="843892" y="0"/>
                </a:cubicBezTo>
                <a:cubicBezTo>
                  <a:pt x="1114663" y="-58095"/>
                  <a:pt x="1285548" y="57295"/>
                  <a:pt x="1556095" y="0"/>
                </a:cubicBezTo>
                <a:cubicBezTo>
                  <a:pt x="1826642" y="-57295"/>
                  <a:pt x="1939280" y="49739"/>
                  <a:pt x="2268299" y="0"/>
                </a:cubicBezTo>
                <a:cubicBezTo>
                  <a:pt x="2597318" y="-49739"/>
                  <a:pt x="2543688" y="35614"/>
                  <a:pt x="2659427" y="0"/>
                </a:cubicBezTo>
                <a:cubicBezTo>
                  <a:pt x="2775166" y="-35614"/>
                  <a:pt x="3010169" y="1159"/>
                  <a:pt x="3114771" y="0"/>
                </a:cubicBezTo>
                <a:cubicBezTo>
                  <a:pt x="3219373" y="-1159"/>
                  <a:pt x="3556598" y="57592"/>
                  <a:pt x="3762759" y="0"/>
                </a:cubicBezTo>
                <a:cubicBezTo>
                  <a:pt x="3968920" y="-57592"/>
                  <a:pt x="4065684" y="45834"/>
                  <a:pt x="4346533" y="0"/>
                </a:cubicBezTo>
                <a:cubicBezTo>
                  <a:pt x="4627382" y="-45834"/>
                  <a:pt x="4603797" y="11664"/>
                  <a:pt x="4801876" y="0"/>
                </a:cubicBezTo>
                <a:cubicBezTo>
                  <a:pt x="4999955" y="-11664"/>
                  <a:pt x="5113061" y="25885"/>
                  <a:pt x="5321435" y="0"/>
                </a:cubicBezTo>
                <a:cubicBezTo>
                  <a:pt x="5529809" y="-25885"/>
                  <a:pt x="5592970" y="15362"/>
                  <a:pt x="5712563" y="0"/>
                </a:cubicBezTo>
                <a:cubicBezTo>
                  <a:pt x="5832156" y="-15362"/>
                  <a:pt x="6239150" y="10071"/>
                  <a:pt x="6553197" y="0"/>
                </a:cubicBezTo>
                <a:cubicBezTo>
                  <a:pt x="6609959" y="12703"/>
                  <a:pt x="6691721" y="62931"/>
                  <a:pt x="6684885" y="131688"/>
                </a:cubicBezTo>
                <a:cubicBezTo>
                  <a:pt x="6699525" y="288960"/>
                  <a:pt x="6675981" y="509728"/>
                  <a:pt x="6684885" y="658424"/>
                </a:cubicBezTo>
                <a:cubicBezTo>
                  <a:pt x="6674589" y="717729"/>
                  <a:pt x="6620284" y="790018"/>
                  <a:pt x="6553197" y="790112"/>
                </a:cubicBezTo>
                <a:cubicBezTo>
                  <a:pt x="6434766" y="801777"/>
                  <a:pt x="6196523" y="780450"/>
                  <a:pt x="6097854" y="790112"/>
                </a:cubicBezTo>
                <a:cubicBezTo>
                  <a:pt x="5999185" y="799774"/>
                  <a:pt x="5757787" y="736037"/>
                  <a:pt x="5449865" y="790112"/>
                </a:cubicBezTo>
                <a:cubicBezTo>
                  <a:pt x="5141943" y="844187"/>
                  <a:pt x="5158373" y="768985"/>
                  <a:pt x="4930307" y="790112"/>
                </a:cubicBezTo>
                <a:cubicBezTo>
                  <a:pt x="4702241" y="811239"/>
                  <a:pt x="4640667" y="782149"/>
                  <a:pt x="4539178" y="790112"/>
                </a:cubicBezTo>
                <a:cubicBezTo>
                  <a:pt x="4437689" y="798075"/>
                  <a:pt x="4176962" y="776787"/>
                  <a:pt x="4019620" y="790112"/>
                </a:cubicBezTo>
                <a:cubicBezTo>
                  <a:pt x="3862278" y="803437"/>
                  <a:pt x="3748096" y="786605"/>
                  <a:pt x="3628492" y="790112"/>
                </a:cubicBezTo>
                <a:cubicBezTo>
                  <a:pt x="3508888" y="793619"/>
                  <a:pt x="3261040" y="774432"/>
                  <a:pt x="3108933" y="790112"/>
                </a:cubicBezTo>
                <a:cubicBezTo>
                  <a:pt x="2956826" y="805792"/>
                  <a:pt x="2801212" y="781642"/>
                  <a:pt x="2717805" y="790112"/>
                </a:cubicBezTo>
                <a:cubicBezTo>
                  <a:pt x="2634398" y="798582"/>
                  <a:pt x="2293060" y="782941"/>
                  <a:pt x="2134031" y="790112"/>
                </a:cubicBezTo>
                <a:cubicBezTo>
                  <a:pt x="1975002" y="797283"/>
                  <a:pt x="1780099" y="744151"/>
                  <a:pt x="1678688" y="790112"/>
                </a:cubicBezTo>
                <a:cubicBezTo>
                  <a:pt x="1577277" y="836073"/>
                  <a:pt x="1269504" y="786803"/>
                  <a:pt x="1159129" y="790112"/>
                </a:cubicBezTo>
                <a:cubicBezTo>
                  <a:pt x="1048754" y="793421"/>
                  <a:pt x="537548" y="782075"/>
                  <a:pt x="131688" y="790112"/>
                </a:cubicBezTo>
                <a:cubicBezTo>
                  <a:pt x="61221" y="792670"/>
                  <a:pt x="-11861" y="713527"/>
                  <a:pt x="0" y="658424"/>
                </a:cubicBezTo>
                <a:cubicBezTo>
                  <a:pt x="-26922" y="539903"/>
                  <a:pt x="39853" y="317121"/>
                  <a:pt x="0" y="131688"/>
                </a:cubicBezTo>
                <a:close/>
              </a:path>
              <a:path w="6684885" h="790112" stroke="0" extrusionOk="0">
                <a:moveTo>
                  <a:pt x="0" y="131688"/>
                </a:moveTo>
                <a:cubicBezTo>
                  <a:pt x="-4673" y="61991"/>
                  <a:pt x="68313" y="8600"/>
                  <a:pt x="131688" y="0"/>
                </a:cubicBezTo>
                <a:cubicBezTo>
                  <a:pt x="303395" y="-20785"/>
                  <a:pt x="329647" y="38986"/>
                  <a:pt x="522816" y="0"/>
                </a:cubicBezTo>
                <a:cubicBezTo>
                  <a:pt x="715985" y="-38986"/>
                  <a:pt x="778687" y="13055"/>
                  <a:pt x="913945" y="0"/>
                </a:cubicBezTo>
                <a:cubicBezTo>
                  <a:pt x="1049203" y="-13055"/>
                  <a:pt x="1290749" y="25750"/>
                  <a:pt x="1626148" y="0"/>
                </a:cubicBezTo>
                <a:cubicBezTo>
                  <a:pt x="1961547" y="-25750"/>
                  <a:pt x="1874575" y="627"/>
                  <a:pt x="2081492" y="0"/>
                </a:cubicBezTo>
                <a:cubicBezTo>
                  <a:pt x="2288409" y="-627"/>
                  <a:pt x="2385016" y="9990"/>
                  <a:pt x="2601050" y="0"/>
                </a:cubicBezTo>
                <a:cubicBezTo>
                  <a:pt x="2817084" y="-9990"/>
                  <a:pt x="2965224" y="5778"/>
                  <a:pt x="3056393" y="0"/>
                </a:cubicBezTo>
                <a:cubicBezTo>
                  <a:pt x="3147562" y="-5778"/>
                  <a:pt x="3433370" y="34936"/>
                  <a:pt x="3768597" y="0"/>
                </a:cubicBezTo>
                <a:cubicBezTo>
                  <a:pt x="4103824" y="-34936"/>
                  <a:pt x="4071836" y="14003"/>
                  <a:pt x="4352371" y="0"/>
                </a:cubicBezTo>
                <a:cubicBezTo>
                  <a:pt x="4632906" y="-14003"/>
                  <a:pt x="4640761" y="34083"/>
                  <a:pt x="4871929" y="0"/>
                </a:cubicBezTo>
                <a:cubicBezTo>
                  <a:pt x="5103097" y="-34083"/>
                  <a:pt x="5278385" y="83003"/>
                  <a:pt x="5584133" y="0"/>
                </a:cubicBezTo>
                <a:cubicBezTo>
                  <a:pt x="5889881" y="-83003"/>
                  <a:pt x="6227732" y="46173"/>
                  <a:pt x="6553197" y="0"/>
                </a:cubicBezTo>
                <a:cubicBezTo>
                  <a:pt x="6636561" y="15343"/>
                  <a:pt x="6673112" y="65089"/>
                  <a:pt x="6684885" y="131688"/>
                </a:cubicBezTo>
                <a:cubicBezTo>
                  <a:pt x="6715402" y="245443"/>
                  <a:pt x="6657581" y="491706"/>
                  <a:pt x="6684885" y="658424"/>
                </a:cubicBezTo>
                <a:cubicBezTo>
                  <a:pt x="6692137" y="712011"/>
                  <a:pt x="6636732" y="787757"/>
                  <a:pt x="6553197" y="790112"/>
                </a:cubicBezTo>
                <a:cubicBezTo>
                  <a:pt x="6200344" y="843412"/>
                  <a:pt x="6028318" y="779072"/>
                  <a:pt x="5840993" y="790112"/>
                </a:cubicBezTo>
                <a:cubicBezTo>
                  <a:pt x="5653668" y="801152"/>
                  <a:pt x="5430398" y="735950"/>
                  <a:pt x="5321435" y="790112"/>
                </a:cubicBezTo>
                <a:cubicBezTo>
                  <a:pt x="5212472" y="844274"/>
                  <a:pt x="4978032" y="782444"/>
                  <a:pt x="4866091" y="790112"/>
                </a:cubicBezTo>
                <a:cubicBezTo>
                  <a:pt x="4754150" y="797780"/>
                  <a:pt x="4437366" y="740652"/>
                  <a:pt x="4282318" y="790112"/>
                </a:cubicBezTo>
                <a:cubicBezTo>
                  <a:pt x="4127270" y="839572"/>
                  <a:pt x="3737480" y="756805"/>
                  <a:pt x="3570114" y="790112"/>
                </a:cubicBezTo>
                <a:cubicBezTo>
                  <a:pt x="3402748" y="823419"/>
                  <a:pt x="3073811" y="777014"/>
                  <a:pt x="2922126" y="790112"/>
                </a:cubicBezTo>
                <a:cubicBezTo>
                  <a:pt x="2770441" y="803210"/>
                  <a:pt x="2549871" y="751627"/>
                  <a:pt x="2274137" y="790112"/>
                </a:cubicBezTo>
                <a:cubicBezTo>
                  <a:pt x="1998403" y="828597"/>
                  <a:pt x="1900332" y="739341"/>
                  <a:pt x="1626148" y="790112"/>
                </a:cubicBezTo>
                <a:cubicBezTo>
                  <a:pt x="1351964" y="840883"/>
                  <a:pt x="1290837" y="750626"/>
                  <a:pt x="1170805" y="790112"/>
                </a:cubicBezTo>
                <a:cubicBezTo>
                  <a:pt x="1050773" y="829598"/>
                  <a:pt x="916181" y="762119"/>
                  <a:pt x="715462" y="790112"/>
                </a:cubicBezTo>
                <a:cubicBezTo>
                  <a:pt x="514743" y="818105"/>
                  <a:pt x="329205" y="743755"/>
                  <a:pt x="131688" y="790112"/>
                </a:cubicBezTo>
                <a:cubicBezTo>
                  <a:pt x="44993" y="780661"/>
                  <a:pt x="-2972" y="728736"/>
                  <a:pt x="0" y="658424"/>
                </a:cubicBezTo>
                <a:cubicBezTo>
                  <a:pt x="-56197" y="430559"/>
                  <a:pt x="42565" y="297537"/>
                  <a:pt x="0" y="131688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6376728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/>
              <a:t>Thanks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your </a:t>
            </a:r>
            <a:r>
              <a:rPr lang="es-ES" dirty="0" err="1"/>
              <a:t>attention</a:t>
            </a:r>
            <a:r>
              <a:rPr lang="es-ES"/>
              <a:t>!</a:t>
            </a:r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21E32DE-D1A2-9BA5-DBA9-5B8674E597EF}"/>
              </a:ext>
            </a:extLst>
          </p:cNvPr>
          <p:cNvSpPr txBox="1">
            <a:spLocks/>
          </p:cNvSpPr>
          <p:nvPr/>
        </p:nvSpPr>
        <p:spPr>
          <a:xfrm>
            <a:off x="949925" y="1315744"/>
            <a:ext cx="9798988" cy="2684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2000" i="1" dirty="0">
                <a:latin typeface="Calibri,Italic"/>
              </a:rPr>
              <a:t>Direction de </a:t>
            </a:r>
            <a:r>
              <a:rPr lang="en-GB" sz="2000" i="1" dirty="0" err="1">
                <a:latin typeface="Calibri,Italic"/>
              </a:rPr>
              <a:t>l'Alimentation</a:t>
            </a:r>
            <a:r>
              <a:rPr lang="en-GB" sz="2000" i="1" dirty="0">
                <a:latin typeface="Calibri,Italic"/>
              </a:rPr>
              <a:t>, de </a:t>
            </a:r>
            <a:r>
              <a:rPr lang="en-GB" sz="2000" i="1" dirty="0" err="1">
                <a:latin typeface="Calibri,Italic"/>
              </a:rPr>
              <a:t>l'Agriculture</a:t>
            </a:r>
            <a:r>
              <a:rPr lang="en-GB" sz="2000" i="1" dirty="0">
                <a:latin typeface="Calibri,Italic"/>
              </a:rPr>
              <a:t> et de la </a:t>
            </a:r>
            <a:r>
              <a:rPr lang="en-GB" sz="2000" i="1" dirty="0" err="1">
                <a:latin typeface="Calibri,Italic"/>
              </a:rPr>
              <a:t>Forêt</a:t>
            </a:r>
            <a:r>
              <a:rPr lang="en-GB" sz="2000" i="1" dirty="0">
                <a:latin typeface="Calibri,Italic"/>
              </a:rPr>
              <a:t> </a:t>
            </a:r>
            <a:r>
              <a:rPr lang="en-GB" sz="2000" dirty="0">
                <a:latin typeface="Calibri" panose="020F0502020204030204" pitchFamily="34" charset="0"/>
              </a:rPr>
              <a:t>(DAAF), Ministry of Agriculture and Food, which supports the action plan on marine biotoxins of Reunion Island.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2000" i="1" dirty="0">
                <a:latin typeface="Calibri" panose="020F0502020204030204" pitchFamily="34" charset="0"/>
              </a:rPr>
              <a:t>CERCA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Programme /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</a:rPr>
              <a:t>Generalitat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 de Catalunya.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CIGUARISK Project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LB </a:t>
            </a:r>
            <a:r>
              <a:rPr lang="ca-ES" sz="1800" dirty="0" err="1">
                <a:effectLst/>
                <a:latin typeface="URWPalladioL-Roma"/>
                <a:ea typeface="Calibri" panose="020F0502020204030204" pitchFamily="34" charset="0"/>
                <a:cs typeface="URWPalladioL-Roma"/>
              </a:rPr>
              <a:t>acknowledges</a:t>
            </a:r>
            <a:r>
              <a:rPr lang="ca-ES" sz="1800" dirty="0">
                <a:effectLst/>
                <a:latin typeface="URWPalladioL-Roma"/>
                <a:ea typeface="Calibri" panose="020F0502020204030204" pitchFamily="34" charset="0"/>
                <a:cs typeface="URWPalladioL-Roma"/>
              </a:rPr>
              <a:t> IRTA-URV-Banco Santander for </a:t>
            </a:r>
            <a:r>
              <a:rPr lang="ca-ES" sz="1800" dirty="0" err="1">
                <a:effectLst/>
                <a:latin typeface="URWPalladioL-Roma"/>
                <a:ea typeface="Calibri" panose="020F0502020204030204" pitchFamily="34" charset="0"/>
                <a:cs typeface="URWPalladioL-Roma"/>
              </a:rPr>
              <a:t>the</a:t>
            </a:r>
            <a:r>
              <a:rPr lang="ca-ES" sz="1800" dirty="0">
                <a:effectLst/>
                <a:latin typeface="URWPalladioL-Roma"/>
                <a:ea typeface="Calibri" panose="020F0502020204030204" pitchFamily="34" charset="0"/>
                <a:cs typeface="URWPalladioL-Roma"/>
              </a:rPr>
              <a:t> </a:t>
            </a:r>
            <a:r>
              <a:rPr lang="ca-ES" sz="1800" dirty="0" err="1">
                <a:effectLst/>
                <a:latin typeface="URWPalladioL-Roma"/>
                <a:ea typeface="Calibri" panose="020F0502020204030204" pitchFamily="34" charset="0"/>
                <a:cs typeface="URWPalladioL-Roma"/>
              </a:rPr>
              <a:t>Ph.D</a:t>
            </a:r>
            <a:r>
              <a:rPr lang="ca-ES" sz="1800" dirty="0">
                <a:effectLst/>
                <a:latin typeface="URWPalladioL-Roma"/>
                <a:ea typeface="Calibri" panose="020F0502020204030204" pitchFamily="34" charset="0"/>
                <a:cs typeface="URWPalladioL-Roma"/>
              </a:rPr>
              <a:t>. </a:t>
            </a:r>
            <a:r>
              <a:rPr lang="ca-ES" sz="1800" dirty="0" err="1">
                <a:effectLst/>
                <a:latin typeface="URWPalladioL-Roma"/>
                <a:ea typeface="Calibri" panose="020F0502020204030204" pitchFamily="34" charset="0"/>
                <a:cs typeface="URWPalladioL-Roma"/>
              </a:rPr>
              <a:t>grant</a:t>
            </a:r>
            <a:r>
              <a:rPr lang="ca-ES" sz="1800" dirty="0">
                <a:effectLst/>
                <a:latin typeface="URWPalladioL-Roma"/>
                <a:ea typeface="Calibri" panose="020F0502020204030204" pitchFamily="34" charset="0"/>
                <a:cs typeface="URWPalladioL-Roma"/>
              </a:rPr>
              <a:t> (2020 PMF-PIPF-07)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GB" sz="2000" dirty="0">
                <a:latin typeface="Calibri" panose="020F0502020204030204" pitchFamily="34" charset="0"/>
              </a:rPr>
              <a:t>AS-H was funded by the research staff training aid program Catalina Ruiz from Canary Islands Research Agency (ACIISI)(APCR2022010011)</a:t>
            </a:r>
          </a:p>
        </p:txBody>
      </p:sp>
      <p:sp>
        <p:nvSpPr>
          <p:cNvPr id="8" name="Rectángulo: esquinas redondeadas 4">
            <a:extLst>
              <a:ext uri="{FF2B5EF4-FFF2-40B4-BE49-F238E27FC236}">
                <a16:creationId xmlns:a16="http://schemas.microsoft.com/office/drawing/2014/main" id="{C3BE4656-1108-E2F5-6A11-DAA4DDD459B6}"/>
              </a:ext>
            </a:extLst>
          </p:cNvPr>
          <p:cNvSpPr/>
          <p:nvPr/>
        </p:nvSpPr>
        <p:spPr>
          <a:xfrm>
            <a:off x="3818832" y="225648"/>
            <a:ext cx="4554336" cy="690701"/>
          </a:xfrm>
          <a:custGeom>
            <a:avLst/>
            <a:gdLst>
              <a:gd name="connsiteX0" fmla="*/ 0 w 4554336"/>
              <a:gd name="connsiteY0" fmla="*/ 115119 h 690701"/>
              <a:gd name="connsiteX1" fmla="*/ 115119 w 4554336"/>
              <a:gd name="connsiteY1" fmla="*/ 0 h 690701"/>
              <a:gd name="connsiteX2" fmla="*/ 742113 w 4554336"/>
              <a:gd name="connsiteY2" fmla="*/ 0 h 690701"/>
              <a:gd name="connsiteX3" fmla="*/ 1152903 w 4554336"/>
              <a:gd name="connsiteY3" fmla="*/ 0 h 690701"/>
              <a:gd name="connsiteX4" fmla="*/ 1779897 w 4554336"/>
              <a:gd name="connsiteY4" fmla="*/ 0 h 690701"/>
              <a:gd name="connsiteX5" fmla="*/ 2406891 w 4554336"/>
              <a:gd name="connsiteY5" fmla="*/ 0 h 690701"/>
              <a:gd name="connsiteX6" fmla="*/ 2904162 w 4554336"/>
              <a:gd name="connsiteY6" fmla="*/ 0 h 690701"/>
              <a:gd name="connsiteX7" fmla="*/ 3444674 w 4554336"/>
              <a:gd name="connsiteY7" fmla="*/ 0 h 690701"/>
              <a:gd name="connsiteX8" fmla="*/ 4439217 w 4554336"/>
              <a:gd name="connsiteY8" fmla="*/ 0 h 690701"/>
              <a:gd name="connsiteX9" fmla="*/ 4554336 w 4554336"/>
              <a:gd name="connsiteY9" fmla="*/ 115119 h 690701"/>
              <a:gd name="connsiteX10" fmla="*/ 4554336 w 4554336"/>
              <a:gd name="connsiteY10" fmla="*/ 575582 h 690701"/>
              <a:gd name="connsiteX11" fmla="*/ 4439217 w 4554336"/>
              <a:gd name="connsiteY11" fmla="*/ 690701 h 690701"/>
              <a:gd name="connsiteX12" fmla="*/ 3898705 w 4554336"/>
              <a:gd name="connsiteY12" fmla="*/ 690701 h 690701"/>
              <a:gd name="connsiteX13" fmla="*/ 3401433 w 4554336"/>
              <a:gd name="connsiteY13" fmla="*/ 690701 h 690701"/>
              <a:gd name="connsiteX14" fmla="*/ 2774439 w 4554336"/>
              <a:gd name="connsiteY14" fmla="*/ 690701 h 690701"/>
              <a:gd name="connsiteX15" fmla="*/ 2363650 w 4554336"/>
              <a:gd name="connsiteY15" fmla="*/ 690701 h 690701"/>
              <a:gd name="connsiteX16" fmla="*/ 1823138 w 4554336"/>
              <a:gd name="connsiteY16" fmla="*/ 690701 h 690701"/>
              <a:gd name="connsiteX17" fmla="*/ 1325866 w 4554336"/>
              <a:gd name="connsiteY17" fmla="*/ 690701 h 690701"/>
              <a:gd name="connsiteX18" fmla="*/ 785354 w 4554336"/>
              <a:gd name="connsiteY18" fmla="*/ 690701 h 690701"/>
              <a:gd name="connsiteX19" fmla="*/ 115119 w 4554336"/>
              <a:gd name="connsiteY19" fmla="*/ 690701 h 690701"/>
              <a:gd name="connsiteX20" fmla="*/ 0 w 4554336"/>
              <a:gd name="connsiteY20" fmla="*/ 575582 h 690701"/>
              <a:gd name="connsiteX21" fmla="*/ 0 w 4554336"/>
              <a:gd name="connsiteY21" fmla="*/ 115119 h 690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4336" h="690701" fill="none" extrusionOk="0">
                <a:moveTo>
                  <a:pt x="0" y="115119"/>
                </a:moveTo>
                <a:cubicBezTo>
                  <a:pt x="-3283" y="50760"/>
                  <a:pt x="46611" y="-16984"/>
                  <a:pt x="115119" y="0"/>
                </a:cubicBezTo>
                <a:cubicBezTo>
                  <a:pt x="417579" y="-43459"/>
                  <a:pt x="582670" y="5933"/>
                  <a:pt x="742113" y="0"/>
                </a:cubicBezTo>
                <a:cubicBezTo>
                  <a:pt x="901556" y="-5933"/>
                  <a:pt x="1052225" y="45444"/>
                  <a:pt x="1152903" y="0"/>
                </a:cubicBezTo>
                <a:cubicBezTo>
                  <a:pt x="1253581" y="-45444"/>
                  <a:pt x="1568765" y="60001"/>
                  <a:pt x="1779897" y="0"/>
                </a:cubicBezTo>
                <a:cubicBezTo>
                  <a:pt x="1991029" y="-60001"/>
                  <a:pt x="2222065" y="47213"/>
                  <a:pt x="2406891" y="0"/>
                </a:cubicBezTo>
                <a:cubicBezTo>
                  <a:pt x="2591717" y="-47213"/>
                  <a:pt x="2743581" y="1853"/>
                  <a:pt x="2904162" y="0"/>
                </a:cubicBezTo>
                <a:cubicBezTo>
                  <a:pt x="3064743" y="-1853"/>
                  <a:pt x="3192679" y="28437"/>
                  <a:pt x="3444674" y="0"/>
                </a:cubicBezTo>
                <a:cubicBezTo>
                  <a:pt x="3696669" y="-28437"/>
                  <a:pt x="4018229" y="88464"/>
                  <a:pt x="4439217" y="0"/>
                </a:cubicBezTo>
                <a:cubicBezTo>
                  <a:pt x="4498982" y="-805"/>
                  <a:pt x="4571266" y="56098"/>
                  <a:pt x="4554336" y="115119"/>
                </a:cubicBezTo>
                <a:cubicBezTo>
                  <a:pt x="4562884" y="245163"/>
                  <a:pt x="4550319" y="387184"/>
                  <a:pt x="4554336" y="575582"/>
                </a:cubicBezTo>
                <a:cubicBezTo>
                  <a:pt x="4547844" y="635941"/>
                  <a:pt x="4504785" y="696794"/>
                  <a:pt x="4439217" y="690701"/>
                </a:cubicBezTo>
                <a:cubicBezTo>
                  <a:pt x="4323467" y="732278"/>
                  <a:pt x="4164754" y="650035"/>
                  <a:pt x="3898705" y="690701"/>
                </a:cubicBezTo>
                <a:cubicBezTo>
                  <a:pt x="3632656" y="731367"/>
                  <a:pt x="3537626" y="671624"/>
                  <a:pt x="3401433" y="690701"/>
                </a:cubicBezTo>
                <a:cubicBezTo>
                  <a:pt x="3265240" y="709778"/>
                  <a:pt x="2903498" y="633472"/>
                  <a:pt x="2774439" y="690701"/>
                </a:cubicBezTo>
                <a:cubicBezTo>
                  <a:pt x="2645380" y="747930"/>
                  <a:pt x="2556412" y="644151"/>
                  <a:pt x="2363650" y="690701"/>
                </a:cubicBezTo>
                <a:cubicBezTo>
                  <a:pt x="2170888" y="737251"/>
                  <a:pt x="1989174" y="663216"/>
                  <a:pt x="1823138" y="690701"/>
                </a:cubicBezTo>
                <a:cubicBezTo>
                  <a:pt x="1657102" y="718186"/>
                  <a:pt x="1483130" y="655866"/>
                  <a:pt x="1325866" y="690701"/>
                </a:cubicBezTo>
                <a:cubicBezTo>
                  <a:pt x="1168602" y="725536"/>
                  <a:pt x="929415" y="687731"/>
                  <a:pt x="785354" y="690701"/>
                </a:cubicBezTo>
                <a:cubicBezTo>
                  <a:pt x="641293" y="693671"/>
                  <a:pt x="335203" y="624562"/>
                  <a:pt x="115119" y="690701"/>
                </a:cubicBezTo>
                <a:cubicBezTo>
                  <a:pt x="51209" y="688083"/>
                  <a:pt x="-16893" y="642382"/>
                  <a:pt x="0" y="575582"/>
                </a:cubicBezTo>
                <a:cubicBezTo>
                  <a:pt x="-18480" y="435018"/>
                  <a:pt x="54199" y="311764"/>
                  <a:pt x="0" y="115119"/>
                </a:cubicBezTo>
                <a:close/>
              </a:path>
              <a:path w="4554336" h="690701" stroke="0" extrusionOk="0">
                <a:moveTo>
                  <a:pt x="0" y="115119"/>
                </a:moveTo>
                <a:cubicBezTo>
                  <a:pt x="-10617" y="54765"/>
                  <a:pt x="47086" y="8252"/>
                  <a:pt x="115119" y="0"/>
                </a:cubicBezTo>
                <a:cubicBezTo>
                  <a:pt x="281941" y="-25650"/>
                  <a:pt x="478800" y="48310"/>
                  <a:pt x="698872" y="0"/>
                </a:cubicBezTo>
                <a:cubicBezTo>
                  <a:pt x="918944" y="-48310"/>
                  <a:pt x="957969" y="49292"/>
                  <a:pt x="1109662" y="0"/>
                </a:cubicBezTo>
                <a:cubicBezTo>
                  <a:pt x="1261355" y="-49292"/>
                  <a:pt x="1419138" y="15971"/>
                  <a:pt x="1650174" y="0"/>
                </a:cubicBezTo>
                <a:cubicBezTo>
                  <a:pt x="1881210" y="-15971"/>
                  <a:pt x="1889744" y="9707"/>
                  <a:pt x="2060963" y="0"/>
                </a:cubicBezTo>
                <a:cubicBezTo>
                  <a:pt x="2232182" y="-9707"/>
                  <a:pt x="2546551" y="29149"/>
                  <a:pt x="2687957" y="0"/>
                </a:cubicBezTo>
                <a:cubicBezTo>
                  <a:pt x="2829363" y="-29149"/>
                  <a:pt x="3048549" y="33245"/>
                  <a:pt x="3185229" y="0"/>
                </a:cubicBezTo>
                <a:cubicBezTo>
                  <a:pt x="3321909" y="-33245"/>
                  <a:pt x="3542650" y="73386"/>
                  <a:pt x="3812223" y="0"/>
                </a:cubicBezTo>
                <a:cubicBezTo>
                  <a:pt x="4081796" y="-73386"/>
                  <a:pt x="4148614" y="38933"/>
                  <a:pt x="4439217" y="0"/>
                </a:cubicBezTo>
                <a:cubicBezTo>
                  <a:pt x="4496674" y="8783"/>
                  <a:pt x="4561516" y="36507"/>
                  <a:pt x="4554336" y="115119"/>
                </a:cubicBezTo>
                <a:cubicBezTo>
                  <a:pt x="4599163" y="239385"/>
                  <a:pt x="4535795" y="430786"/>
                  <a:pt x="4554336" y="575582"/>
                </a:cubicBezTo>
                <a:cubicBezTo>
                  <a:pt x="4558344" y="636503"/>
                  <a:pt x="4503524" y="691991"/>
                  <a:pt x="4439217" y="690701"/>
                </a:cubicBezTo>
                <a:cubicBezTo>
                  <a:pt x="4289596" y="707932"/>
                  <a:pt x="4096228" y="673838"/>
                  <a:pt x="3941946" y="690701"/>
                </a:cubicBezTo>
                <a:cubicBezTo>
                  <a:pt x="3787664" y="707564"/>
                  <a:pt x="3649185" y="651857"/>
                  <a:pt x="3444674" y="690701"/>
                </a:cubicBezTo>
                <a:cubicBezTo>
                  <a:pt x="3240163" y="729545"/>
                  <a:pt x="3114974" y="674188"/>
                  <a:pt x="2947403" y="690701"/>
                </a:cubicBezTo>
                <a:cubicBezTo>
                  <a:pt x="2779832" y="707214"/>
                  <a:pt x="2691768" y="648411"/>
                  <a:pt x="2493373" y="690701"/>
                </a:cubicBezTo>
                <a:cubicBezTo>
                  <a:pt x="2294978" y="732991"/>
                  <a:pt x="2136621" y="659507"/>
                  <a:pt x="1909620" y="690701"/>
                </a:cubicBezTo>
                <a:cubicBezTo>
                  <a:pt x="1682619" y="721895"/>
                  <a:pt x="1585066" y="666565"/>
                  <a:pt x="1412348" y="690701"/>
                </a:cubicBezTo>
                <a:cubicBezTo>
                  <a:pt x="1239630" y="714837"/>
                  <a:pt x="1017624" y="679977"/>
                  <a:pt x="915077" y="690701"/>
                </a:cubicBezTo>
                <a:cubicBezTo>
                  <a:pt x="812530" y="701425"/>
                  <a:pt x="417514" y="601763"/>
                  <a:pt x="115119" y="690701"/>
                </a:cubicBezTo>
                <a:cubicBezTo>
                  <a:pt x="53325" y="694839"/>
                  <a:pt x="-10455" y="643318"/>
                  <a:pt x="0" y="575582"/>
                </a:cubicBezTo>
                <a:cubicBezTo>
                  <a:pt x="-18898" y="470630"/>
                  <a:pt x="22645" y="207773"/>
                  <a:pt x="0" y="115119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4064691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i="1" dirty="0"/>
              <a:t>ACKNOWLEDGEMENTS</a:t>
            </a:r>
          </a:p>
        </p:txBody>
      </p:sp>
      <p:pic>
        <p:nvPicPr>
          <p:cNvPr id="2" name="Picture 2" descr="CITEB – CYROI">
            <a:extLst>
              <a:ext uri="{FF2B5EF4-FFF2-40B4-BE49-F238E27FC236}">
                <a16:creationId xmlns:a16="http://schemas.microsoft.com/office/drawing/2014/main" id="{C859E32D-09AA-55C3-3CB0-70F03033A7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1" t="30118" r="10907" b="33876"/>
          <a:stretch/>
        </p:blipFill>
        <p:spPr bwMode="auto">
          <a:xfrm>
            <a:off x="5144797" y="4223663"/>
            <a:ext cx="2130995" cy="80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Oferta de contrato predoctoral para realizar la tesis en el IDAEA-CSIC en  Barcelona en el Grupo de Geoquímica y Contaminación | Sociedad Española de  Cromatografía y Técnicas Afines">
            <a:extLst>
              <a:ext uri="{FF2B5EF4-FFF2-40B4-BE49-F238E27FC236}">
                <a16:creationId xmlns:a16="http://schemas.microsoft.com/office/drawing/2014/main" id="{1EA8DD32-1F66-188F-CB00-4DD6FEE08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64" y="4355699"/>
            <a:ext cx="2716809" cy="67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E7CC735E-014D-250D-D67D-28120D259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757" y="4369091"/>
            <a:ext cx="2727805" cy="65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1078158D-A50E-FF9C-79C0-8BFF084A94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16810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7"/>
    </mc:Choice>
    <mc:Fallback>
      <p:transition spd="slow" advTm="36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68F91E65-A9B8-9827-8999-24607B605BAA}"/>
              </a:ext>
            </a:extLst>
          </p:cNvPr>
          <p:cNvSpPr/>
          <p:nvPr/>
        </p:nvSpPr>
        <p:spPr>
          <a:xfrm>
            <a:off x="390618" y="296487"/>
            <a:ext cx="5007006" cy="790112"/>
          </a:xfrm>
          <a:custGeom>
            <a:avLst/>
            <a:gdLst>
              <a:gd name="connsiteX0" fmla="*/ 0 w 5007006"/>
              <a:gd name="connsiteY0" fmla="*/ 131688 h 790112"/>
              <a:gd name="connsiteX1" fmla="*/ 131688 w 5007006"/>
              <a:gd name="connsiteY1" fmla="*/ 0 h 790112"/>
              <a:gd name="connsiteX2" fmla="*/ 582333 w 5007006"/>
              <a:gd name="connsiteY2" fmla="*/ 0 h 790112"/>
              <a:gd name="connsiteX3" fmla="*/ 1127850 w 5007006"/>
              <a:gd name="connsiteY3" fmla="*/ 0 h 790112"/>
              <a:gd name="connsiteX4" fmla="*/ 1815677 w 5007006"/>
              <a:gd name="connsiteY4" fmla="*/ 0 h 790112"/>
              <a:gd name="connsiteX5" fmla="*/ 2408630 w 5007006"/>
              <a:gd name="connsiteY5" fmla="*/ 0 h 790112"/>
              <a:gd name="connsiteX6" fmla="*/ 2906712 w 5007006"/>
              <a:gd name="connsiteY6" fmla="*/ 0 h 790112"/>
              <a:gd name="connsiteX7" fmla="*/ 3357356 w 5007006"/>
              <a:gd name="connsiteY7" fmla="*/ 0 h 790112"/>
              <a:gd name="connsiteX8" fmla="*/ 3808001 w 5007006"/>
              <a:gd name="connsiteY8" fmla="*/ 0 h 790112"/>
              <a:gd name="connsiteX9" fmla="*/ 4258646 w 5007006"/>
              <a:gd name="connsiteY9" fmla="*/ 0 h 790112"/>
              <a:gd name="connsiteX10" fmla="*/ 4875318 w 5007006"/>
              <a:gd name="connsiteY10" fmla="*/ 0 h 790112"/>
              <a:gd name="connsiteX11" fmla="*/ 5007006 w 5007006"/>
              <a:gd name="connsiteY11" fmla="*/ 131688 h 790112"/>
              <a:gd name="connsiteX12" fmla="*/ 5007006 w 5007006"/>
              <a:gd name="connsiteY12" fmla="*/ 658424 h 790112"/>
              <a:gd name="connsiteX13" fmla="*/ 4875318 w 5007006"/>
              <a:gd name="connsiteY13" fmla="*/ 790112 h 790112"/>
              <a:gd name="connsiteX14" fmla="*/ 4187492 w 5007006"/>
              <a:gd name="connsiteY14" fmla="*/ 790112 h 790112"/>
              <a:gd name="connsiteX15" fmla="*/ 3641974 w 5007006"/>
              <a:gd name="connsiteY15" fmla="*/ 790112 h 790112"/>
              <a:gd name="connsiteX16" fmla="*/ 3096457 w 5007006"/>
              <a:gd name="connsiteY16" fmla="*/ 790112 h 790112"/>
              <a:gd name="connsiteX17" fmla="*/ 2598376 w 5007006"/>
              <a:gd name="connsiteY17" fmla="*/ 790112 h 790112"/>
              <a:gd name="connsiteX18" fmla="*/ 1957986 w 5007006"/>
              <a:gd name="connsiteY18" fmla="*/ 790112 h 790112"/>
              <a:gd name="connsiteX19" fmla="*/ 1459904 w 5007006"/>
              <a:gd name="connsiteY19" fmla="*/ 790112 h 790112"/>
              <a:gd name="connsiteX20" fmla="*/ 819514 w 5007006"/>
              <a:gd name="connsiteY20" fmla="*/ 790112 h 790112"/>
              <a:gd name="connsiteX21" fmla="*/ 131688 w 5007006"/>
              <a:gd name="connsiteY21" fmla="*/ 790112 h 790112"/>
              <a:gd name="connsiteX22" fmla="*/ 0 w 5007006"/>
              <a:gd name="connsiteY22" fmla="*/ 658424 h 790112"/>
              <a:gd name="connsiteX23" fmla="*/ 0 w 5007006"/>
              <a:gd name="connsiteY23" fmla="*/ 131688 h 790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007006" h="790112" fill="none" extrusionOk="0">
                <a:moveTo>
                  <a:pt x="0" y="131688"/>
                </a:moveTo>
                <a:cubicBezTo>
                  <a:pt x="-9958" y="58103"/>
                  <a:pt x="53439" y="1371"/>
                  <a:pt x="131688" y="0"/>
                </a:cubicBezTo>
                <a:cubicBezTo>
                  <a:pt x="327909" y="-27427"/>
                  <a:pt x="389032" y="32328"/>
                  <a:pt x="582333" y="0"/>
                </a:cubicBezTo>
                <a:cubicBezTo>
                  <a:pt x="775635" y="-32328"/>
                  <a:pt x="862040" y="53452"/>
                  <a:pt x="1127850" y="0"/>
                </a:cubicBezTo>
                <a:cubicBezTo>
                  <a:pt x="1393660" y="-53452"/>
                  <a:pt x="1627963" y="17261"/>
                  <a:pt x="1815677" y="0"/>
                </a:cubicBezTo>
                <a:cubicBezTo>
                  <a:pt x="2003391" y="-17261"/>
                  <a:pt x="2257376" y="3590"/>
                  <a:pt x="2408630" y="0"/>
                </a:cubicBezTo>
                <a:cubicBezTo>
                  <a:pt x="2559884" y="-3590"/>
                  <a:pt x="2729136" y="13558"/>
                  <a:pt x="2906712" y="0"/>
                </a:cubicBezTo>
                <a:cubicBezTo>
                  <a:pt x="3084288" y="-13558"/>
                  <a:pt x="3234859" y="31899"/>
                  <a:pt x="3357356" y="0"/>
                </a:cubicBezTo>
                <a:cubicBezTo>
                  <a:pt x="3479853" y="-31899"/>
                  <a:pt x="3586368" y="36018"/>
                  <a:pt x="3808001" y="0"/>
                </a:cubicBezTo>
                <a:cubicBezTo>
                  <a:pt x="4029635" y="-36018"/>
                  <a:pt x="4116525" y="23007"/>
                  <a:pt x="4258646" y="0"/>
                </a:cubicBezTo>
                <a:cubicBezTo>
                  <a:pt x="4400767" y="-23007"/>
                  <a:pt x="4567547" y="2428"/>
                  <a:pt x="4875318" y="0"/>
                </a:cubicBezTo>
                <a:cubicBezTo>
                  <a:pt x="4937206" y="738"/>
                  <a:pt x="5002956" y="42912"/>
                  <a:pt x="5007006" y="131688"/>
                </a:cubicBezTo>
                <a:cubicBezTo>
                  <a:pt x="5058672" y="359718"/>
                  <a:pt x="5003189" y="499479"/>
                  <a:pt x="5007006" y="658424"/>
                </a:cubicBezTo>
                <a:cubicBezTo>
                  <a:pt x="5013541" y="725508"/>
                  <a:pt x="4949811" y="784906"/>
                  <a:pt x="4875318" y="790112"/>
                </a:cubicBezTo>
                <a:cubicBezTo>
                  <a:pt x="4626300" y="868041"/>
                  <a:pt x="4407781" y="756984"/>
                  <a:pt x="4187492" y="790112"/>
                </a:cubicBezTo>
                <a:cubicBezTo>
                  <a:pt x="3967203" y="823240"/>
                  <a:pt x="3892628" y="757593"/>
                  <a:pt x="3641974" y="790112"/>
                </a:cubicBezTo>
                <a:cubicBezTo>
                  <a:pt x="3391320" y="822631"/>
                  <a:pt x="3334519" y="769880"/>
                  <a:pt x="3096457" y="790112"/>
                </a:cubicBezTo>
                <a:cubicBezTo>
                  <a:pt x="2858395" y="810344"/>
                  <a:pt x="2708572" y="771935"/>
                  <a:pt x="2598376" y="790112"/>
                </a:cubicBezTo>
                <a:cubicBezTo>
                  <a:pt x="2488180" y="808289"/>
                  <a:pt x="2194714" y="784627"/>
                  <a:pt x="1957986" y="790112"/>
                </a:cubicBezTo>
                <a:cubicBezTo>
                  <a:pt x="1721258" y="795597"/>
                  <a:pt x="1653195" y="787204"/>
                  <a:pt x="1459904" y="790112"/>
                </a:cubicBezTo>
                <a:cubicBezTo>
                  <a:pt x="1266613" y="793020"/>
                  <a:pt x="1033295" y="771082"/>
                  <a:pt x="819514" y="790112"/>
                </a:cubicBezTo>
                <a:cubicBezTo>
                  <a:pt x="605733" y="809142"/>
                  <a:pt x="430560" y="775827"/>
                  <a:pt x="131688" y="790112"/>
                </a:cubicBezTo>
                <a:cubicBezTo>
                  <a:pt x="46383" y="801940"/>
                  <a:pt x="9368" y="742665"/>
                  <a:pt x="0" y="658424"/>
                </a:cubicBezTo>
                <a:cubicBezTo>
                  <a:pt x="-3914" y="449154"/>
                  <a:pt x="14773" y="251681"/>
                  <a:pt x="0" y="131688"/>
                </a:cubicBezTo>
                <a:close/>
              </a:path>
              <a:path w="5007006" h="790112" stroke="0" extrusionOk="0">
                <a:moveTo>
                  <a:pt x="0" y="131688"/>
                </a:moveTo>
                <a:cubicBezTo>
                  <a:pt x="-1847" y="57619"/>
                  <a:pt x="63534" y="11712"/>
                  <a:pt x="131688" y="0"/>
                </a:cubicBezTo>
                <a:cubicBezTo>
                  <a:pt x="277106" y="-64499"/>
                  <a:pt x="522709" y="45641"/>
                  <a:pt x="724642" y="0"/>
                </a:cubicBezTo>
                <a:cubicBezTo>
                  <a:pt x="926575" y="-45641"/>
                  <a:pt x="1109737" y="2532"/>
                  <a:pt x="1270159" y="0"/>
                </a:cubicBezTo>
                <a:cubicBezTo>
                  <a:pt x="1430581" y="-2532"/>
                  <a:pt x="1779198" y="33691"/>
                  <a:pt x="1957986" y="0"/>
                </a:cubicBezTo>
                <a:cubicBezTo>
                  <a:pt x="2136774" y="-33691"/>
                  <a:pt x="2286099" y="23594"/>
                  <a:pt x="2503503" y="0"/>
                </a:cubicBezTo>
                <a:cubicBezTo>
                  <a:pt x="2720907" y="-23594"/>
                  <a:pt x="2939191" y="59810"/>
                  <a:pt x="3049020" y="0"/>
                </a:cubicBezTo>
                <a:cubicBezTo>
                  <a:pt x="3158849" y="-59810"/>
                  <a:pt x="3426037" y="7163"/>
                  <a:pt x="3594538" y="0"/>
                </a:cubicBezTo>
                <a:cubicBezTo>
                  <a:pt x="3763039" y="-7163"/>
                  <a:pt x="3843863" y="37344"/>
                  <a:pt x="4045183" y="0"/>
                </a:cubicBezTo>
                <a:cubicBezTo>
                  <a:pt x="4246503" y="-37344"/>
                  <a:pt x="4488838" y="53657"/>
                  <a:pt x="4875318" y="0"/>
                </a:cubicBezTo>
                <a:cubicBezTo>
                  <a:pt x="4941127" y="-8474"/>
                  <a:pt x="4994690" y="52927"/>
                  <a:pt x="5007006" y="131688"/>
                </a:cubicBezTo>
                <a:cubicBezTo>
                  <a:pt x="5055127" y="257070"/>
                  <a:pt x="4983651" y="455015"/>
                  <a:pt x="5007006" y="658424"/>
                </a:cubicBezTo>
                <a:cubicBezTo>
                  <a:pt x="5007228" y="743475"/>
                  <a:pt x="4942434" y="778961"/>
                  <a:pt x="4875318" y="790112"/>
                </a:cubicBezTo>
                <a:cubicBezTo>
                  <a:pt x="4680221" y="841569"/>
                  <a:pt x="4585726" y="769114"/>
                  <a:pt x="4377237" y="790112"/>
                </a:cubicBezTo>
                <a:cubicBezTo>
                  <a:pt x="4168748" y="811110"/>
                  <a:pt x="3965215" y="716816"/>
                  <a:pt x="3689411" y="790112"/>
                </a:cubicBezTo>
                <a:cubicBezTo>
                  <a:pt x="3413607" y="863408"/>
                  <a:pt x="3388169" y="773062"/>
                  <a:pt x="3191329" y="790112"/>
                </a:cubicBezTo>
                <a:cubicBezTo>
                  <a:pt x="2994489" y="807162"/>
                  <a:pt x="2885557" y="746058"/>
                  <a:pt x="2598376" y="790112"/>
                </a:cubicBezTo>
                <a:cubicBezTo>
                  <a:pt x="2311195" y="834166"/>
                  <a:pt x="2101115" y="731074"/>
                  <a:pt x="1910549" y="790112"/>
                </a:cubicBezTo>
                <a:cubicBezTo>
                  <a:pt x="1719983" y="849150"/>
                  <a:pt x="1541297" y="777593"/>
                  <a:pt x="1365032" y="790112"/>
                </a:cubicBezTo>
                <a:cubicBezTo>
                  <a:pt x="1188767" y="802631"/>
                  <a:pt x="830267" y="763398"/>
                  <a:pt x="677205" y="790112"/>
                </a:cubicBezTo>
                <a:cubicBezTo>
                  <a:pt x="524143" y="816826"/>
                  <a:pt x="301637" y="778263"/>
                  <a:pt x="131688" y="790112"/>
                </a:cubicBezTo>
                <a:cubicBezTo>
                  <a:pt x="43809" y="784249"/>
                  <a:pt x="-15458" y="744705"/>
                  <a:pt x="0" y="658424"/>
                </a:cubicBezTo>
                <a:cubicBezTo>
                  <a:pt x="-47051" y="484016"/>
                  <a:pt x="57159" y="355549"/>
                  <a:pt x="0" y="131688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7467867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i="1" dirty="0"/>
              <a:t>INTRODUCTION</a:t>
            </a:r>
          </a:p>
        </p:txBody>
      </p:sp>
      <p:pic>
        <p:nvPicPr>
          <p:cNvPr id="13" name="Imagen 2">
            <a:extLst>
              <a:ext uri="{FF2B5EF4-FFF2-40B4-BE49-F238E27FC236}">
                <a16:creationId xmlns:a16="http://schemas.microsoft.com/office/drawing/2014/main" id="{E02B6B59-D1C0-6363-4BB0-2EF142D15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149" y="4878038"/>
            <a:ext cx="3114392" cy="1979962"/>
          </a:xfrm>
          <a:prstGeom prst="rect">
            <a:avLst/>
          </a:prstGeom>
        </p:spPr>
      </p:pic>
      <p:pic>
        <p:nvPicPr>
          <p:cNvPr id="15" name="Picture 9" descr="https://sectorconsultoria.es/wp-content/uploads/2016/04/Sin-t%C3%ADtulo-1.jpg">
            <a:extLst>
              <a:ext uri="{FF2B5EF4-FFF2-40B4-BE49-F238E27FC236}">
                <a16:creationId xmlns:a16="http://schemas.microsoft.com/office/drawing/2014/main" id="{01831C12-F166-F22C-B0C4-6F956274F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25551"/>
          <a:stretch>
            <a:fillRect/>
          </a:stretch>
        </p:blipFill>
        <p:spPr bwMode="auto">
          <a:xfrm rot="472330">
            <a:off x="9132147" y="3852413"/>
            <a:ext cx="2531153" cy="1674891"/>
          </a:xfrm>
          <a:custGeom>
            <a:avLst/>
            <a:gdLst>
              <a:gd name="connsiteX0" fmla="*/ 0 w 2531153"/>
              <a:gd name="connsiteY0" fmla="*/ 0 h 1674891"/>
              <a:gd name="connsiteX1" fmla="*/ 632788 w 2531153"/>
              <a:gd name="connsiteY1" fmla="*/ 0 h 1674891"/>
              <a:gd name="connsiteX2" fmla="*/ 1189642 w 2531153"/>
              <a:gd name="connsiteY2" fmla="*/ 0 h 1674891"/>
              <a:gd name="connsiteX3" fmla="*/ 1771807 w 2531153"/>
              <a:gd name="connsiteY3" fmla="*/ 0 h 1674891"/>
              <a:gd name="connsiteX4" fmla="*/ 2531153 w 2531153"/>
              <a:gd name="connsiteY4" fmla="*/ 0 h 1674891"/>
              <a:gd name="connsiteX5" fmla="*/ 2531153 w 2531153"/>
              <a:gd name="connsiteY5" fmla="*/ 508050 h 1674891"/>
              <a:gd name="connsiteX6" fmla="*/ 2531153 w 2531153"/>
              <a:gd name="connsiteY6" fmla="*/ 1049598 h 1674891"/>
              <a:gd name="connsiteX7" fmla="*/ 2531153 w 2531153"/>
              <a:gd name="connsiteY7" fmla="*/ 1674891 h 1674891"/>
              <a:gd name="connsiteX8" fmla="*/ 1948988 w 2531153"/>
              <a:gd name="connsiteY8" fmla="*/ 1674891 h 1674891"/>
              <a:gd name="connsiteX9" fmla="*/ 1265577 w 2531153"/>
              <a:gd name="connsiteY9" fmla="*/ 1674891 h 1674891"/>
              <a:gd name="connsiteX10" fmla="*/ 683411 w 2531153"/>
              <a:gd name="connsiteY10" fmla="*/ 1674891 h 1674891"/>
              <a:gd name="connsiteX11" fmla="*/ 0 w 2531153"/>
              <a:gd name="connsiteY11" fmla="*/ 1674891 h 1674891"/>
              <a:gd name="connsiteX12" fmla="*/ 0 w 2531153"/>
              <a:gd name="connsiteY12" fmla="*/ 1116594 h 1674891"/>
              <a:gd name="connsiteX13" fmla="*/ 0 w 2531153"/>
              <a:gd name="connsiteY13" fmla="*/ 608544 h 1674891"/>
              <a:gd name="connsiteX14" fmla="*/ 0 w 2531153"/>
              <a:gd name="connsiteY14" fmla="*/ 0 h 167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31153" h="1674891" extrusionOk="0">
                <a:moveTo>
                  <a:pt x="0" y="0"/>
                </a:moveTo>
                <a:cubicBezTo>
                  <a:pt x="264660" y="-27403"/>
                  <a:pt x="379705" y="30735"/>
                  <a:pt x="632788" y="0"/>
                </a:cubicBezTo>
                <a:cubicBezTo>
                  <a:pt x="885871" y="-30735"/>
                  <a:pt x="1056707" y="9495"/>
                  <a:pt x="1189642" y="0"/>
                </a:cubicBezTo>
                <a:cubicBezTo>
                  <a:pt x="1322577" y="-9495"/>
                  <a:pt x="1590215" y="-13785"/>
                  <a:pt x="1771807" y="0"/>
                </a:cubicBezTo>
                <a:cubicBezTo>
                  <a:pt x="1953400" y="13785"/>
                  <a:pt x="2306357" y="-37455"/>
                  <a:pt x="2531153" y="0"/>
                </a:cubicBezTo>
                <a:cubicBezTo>
                  <a:pt x="2523511" y="199266"/>
                  <a:pt x="2521868" y="275658"/>
                  <a:pt x="2531153" y="508050"/>
                </a:cubicBezTo>
                <a:cubicBezTo>
                  <a:pt x="2540439" y="740442"/>
                  <a:pt x="2511660" y="859286"/>
                  <a:pt x="2531153" y="1049598"/>
                </a:cubicBezTo>
                <a:cubicBezTo>
                  <a:pt x="2550646" y="1239910"/>
                  <a:pt x="2555856" y="1370114"/>
                  <a:pt x="2531153" y="1674891"/>
                </a:cubicBezTo>
                <a:cubicBezTo>
                  <a:pt x="2410133" y="1647113"/>
                  <a:pt x="2219842" y="1689914"/>
                  <a:pt x="1948988" y="1674891"/>
                </a:cubicBezTo>
                <a:cubicBezTo>
                  <a:pt x="1678135" y="1659868"/>
                  <a:pt x="1486769" y="1661144"/>
                  <a:pt x="1265577" y="1674891"/>
                </a:cubicBezTo>
                <a:cubicBezTo>
                  <a:pt x="1044385" y="1688638"/>
                  <a:pt x="870052" y="1675032"/>
                  <a:pt x="683411" y="1674891"/>
                </a:cubicBezTo>
                <a:cubicBezTo>
                  <a:pt x="496770" y="1674750"/>
                  <a:pt x="246217" y="1684473"/>
                  <a:pt x="0" y="1674891"/>
                </a:cubicBezTo>
                <a:cubicBezTo>
                  <a:pt x="22803" y="1532107"/>
                  <a:pt x="-2004" y="1314747"/>
                  <a:pt x="0" y="1116594"/>
                </a:cubicBezTo>
                <a:cubicBezTo>
                  <a:pt x="2004" y="918441"/>
                  <a:pt x="-16333" y="811316"/>
                  <a:pt x="0" y="608544"/>
                </a:cubicBezTo>
                <a:cubicBezTo>
                  <a:pt x="16333" y="405772"/>
                  <a:pt x="14506" y="266058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8280266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5539F0C6-EFC5-55B9-EFF7-14586A7470CF}"/>
              </a:ext>
            </a:extLst>
          </p:cNvPr>
          <p:cNvSpPr txBox="1"/>
          <p:nvPr/>
        </p:nvSpPr>
        <p:spPr>
          <a:xfrm>
            <a:off x="2054345" y="2876413"/>
            <a:ext cx="7963627" cy="30777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Calibri" panose="020F0502020204030204" pitchFamily="34" charset="0"/>
              </a:rPr>
              <a:t>	</a:t>
            </a:r>
            <a:r>
              <a:rPr lang="es-ES" sz="1400" dirty="0" err="1">
                <a:latin typeface="Calibri" panose="020F0502020204030204" pitchFamily="34" charset="0"/>
              </a:rPr>
              <a:t>Poisoning</a:t>
            </a:r>
            <a:r>
              <a:rPr lang="es-ES" sz="1400" dirty="0">
                <a:latin typeface="Calibri" panose="020F0502020204030204" pitchFamily="34" charset="0"/>
              </a:rPr>
              <a:t> in </a:t>
            </a:r>
            <a:r>
              <a:rPr lang="es-ES" sz="1400" dirty="0" err="1">
                <a:latin typeface="Calibri" panose="020F0502020204030204" pitchFamily="34" charset="0"/>
              </a:rPr>
              <a:t>humans</a:t>
            </a:r>
            <a:r>
              <a:rPr lang="es-ES" sz="1400" dirty="0">
                <a:latin typeface="Calibri" panose="020F0502020204030204" pitchFamily="34" charset="0"/>
              </a:rPr>
              <a:t> 			</a:t>
            </a:r>
            <a:r>
              <a:rPr lang="es-ES" sz="1400" dirty="0" err="1">
                <a:latin typeface="Calibri" panose="020F0502020204030204" pitchFamily="34" charset="0"/>
              </a:rPr>
              <a:t>Ingestion</a:t>
            </a:r>
            <a:r>
              <a:rPr lang="es-ES" sz="1400" dirty="0">
                <a:latin typeface="Calibri" panose="020F050202020403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</a:rPr>
              <a:t>of</a:t>
            </a:r>
            <a:r>
              <a:rPr lang="es-ES" sz="1400" dirty="0">
                <a:latin typeface="Calibri" panose="020F050202020403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</a:rPr>
              <a:t>contaminated</a:t>
            </a:r>
            <a:r>
              <a:rPr lang="es-ES" sz="1400" dirty="0">
                <a:latin typeface="Calibri" panose="020F050202020403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</a:rPr>
              <a:t>fish</a:t>
            </a:r>
            <a:r>
              <a:rPr lang="es-ES" sz="1400" dirty="0">
                <a:latin typeface="Calibri" panose="020F050202020403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</a:rPr>
              <a:t>products</a:t>
            </a:r>
            <a:endParaRPr lang="es-ES" sz="1400" dirty="0">
              <a:latin typeface="Calibri" panose="020F050202020403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DECA9AD5-D655-6580-927D-6B829CFA7576}"/>
              </a:ext>
            </a:extLst>
          </p:cNvPr>
          <p:cNvSpPr txBox="1"/>
          <p:nvPr/>
        </p:nvSpPr>
        <p:spPr>
          <a:xfrm>
            <a:off x="1613401" y="3638357"/>
            <a:ext cx="3784349" cy="138499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dirty="0">
                <a:latin typeface="Calibri" panose="020F0502020204030204" pitchFamily="34" charset="0"/>
              </a:rPr>
              <a:t>Gastrointestinal </a:t>
            </a:r>
            <a:r>
              <a:rPr lang="es-ES" sz="1400" dirty="0" err="1">
                <a:latin typeface="Calibri" panose="020F0502020204030204" pitchFamily="34" charset="0"/>
              </a:rPr>
              <a:t>problems</a:t>
            </a:r>
            <a:r>
              <a:rPr lang="es-ES" sz="1400" dirty="0">
                <a:latin typeface="Calibri" panose="020F0502020204030204" pitchFamily="34" charset="0"/>
              </a:rPr>
              <a:t> (</a:t>
            </a:r>
            <a:r>
              <a:rPr lang="es-ES" sz="1400" dirty="0" err="1">
                <a:latin typeface="Calibri" panose="020F0502020204030204" pitchFamily="34" charset="0"/>
              </a:rPr>
              <a:t>diarrhea</a:t>
            </a:r>
            <a:r>
              <a:rPr lang="es-ES" sz="1400" dirty="0">
                <a:latin typeface="Calibri" panose="020F0502020204030204" pitchFamily="34" charset="0"/>
              </a:rPr>
              <a:t>, </a:t>
            </a:r>
            <a:r>
              <a:rPr lang="es-ES" sz="1400" dirty="0" err="1">
                <a:latin typeface="Calibri" panose="020F0502020204030204" pitchFamily="34" charset="0"/>
              </a:rPr>
              <a:t>vomiting</a:t>
            </a:r>
            <a:r>
              <a:rPr lang="es-ES" sz="1400" dirty="0">
                <a:latin typeface="Calibri" panose="020F0502020204030204" pitchFamily="34" charset="0"/>
              </a:rPr>
              <a:t>…)</a:t>
            </a:r>
          </a:p>
          <a:p>
            <a:pPr algn="ctr"/>
            <a:r>
              <a:rPr lang="es-ES" sz="1400" dirty="0" err="1">
                <a:latin typeface="Calibri" panose="020F0502020204030204" pitchFamily="34" charset="0"/>
              </a:rPr>
              <a:t>Respiratory</a:t>
            </a:r>
            <a:r>
              <a:rPr lang="es-ES" sz="1400" dirty="0">
                <a:latin typeface="Calibri" panose="020F050202020403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</a:rPr>
              <a:t>problems</a:t>
            </a:r>
            <a:r>
              <a:rPr lang="es-ES" sz="1400" dirty="0">
                <a:latin typeface="Calibri" panose="020F0502020204030204" pitchFamily="34" charset="0"/>
              </a:rPr>
              <a:t> </a:t>
            </a:r>
          </a:p>
          <a:p>
            <a:pPr algn="ctr"/>
            <a:r>
              <a:rPr lang="es-ES" sz="1400" dirty="0" err="1">
                <a:latin typeface="Calibri" panose="020F0502020204030204" pitchFamily="34" charset="0"/>
              </a:rPr>
              <a:t>Neurological</a:t>
            </a:r>
            <a:r>
              <a:rPr lang="es-ES" sz="1400" dirty="0">
                <a:latin typeface="Calibri" panose="020F050202020403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</a:rPr>
              <a:t>problems</a:t>
            </a:r>
            <a:r>
              <a:rPr lang="es-ES" sz="1400" dirty="0">
                <a:latin typeface="Calibri" panose="020F0502020204030204" pitchFamily="34" charset="0"/>
              </a:rPr>
              <a:t> (</a:t>
            </a:r>
            <a:r>
              <a:rPr lang="es-ES" sz="1400" dirty="0" err="1">
                <a:latin typeface="Calibri" panose="020F0502020204030204" pitchFamily="34" charset="0"/>
              </a:rPr>
              <a:t>seizures</a:t>
            </a:r>
            <a:r>
              <a:rPr lang="es-ES" sz="1400" dirty="0">
                <a:latin typeface="Calibri" panose="020F0502020204030204" pitchFamily="34" charset="0"/>
              </a:rPr>
              <a:t>, amnesia, coma…)</a:t>
            </a:r>
          </a:p>
          <a:p>
            <a:pPr algn="ctr"/>
            <a:r>
              <a:rPr lang="es-ES" sz="1400" dirty="0">
                <a:latin typeface="Calibri" panose="020F0502020204030204" pitchFamily="34" charset="0"/>
              </a:rPr>
              <a:t>Cardiovascular </a:t>
            </a:r>
            <a:r>
              <a:rPr lang="es-ES" sz="1400" dirty="0" err="1">
                <a:latin typeface="Calibri" panose="020F0502020204030204" pitchFamily="34" charset="0"/>
              </a:rPr>
              <a:t>problems</a:t>
            </a:r>
            <a:r>
              <a:rPr lang="es-ES" sz="1400" dirty="0">
                <a:latin typeface="Calibri" panose="020F0502020204030204" pitchFamily="34" charset="0"/>
              </a:rPr>
              <a:t> (</a:t>
            </a:r>
            <a:r>
              <a:rPr lang="es-ES" sz="1400" dirty="0" err="1">
                <a:latin typeface="Calibri" panose="020F0502020204030204" pitchFamily="34" charset="0"/>
              </a:rPr>
              <a:t>brachycardia</a:t>
            </a:r>
            <a:r>
              <a:rPr lang="es-ES" sz="1400" dirty="0">
                <a:latin typeface="Calibri" panose="020F0502020204030204" pitchFamily="34" charset="0"/>
              </a:rPr>
              <a:t>…)</a:t>
            </a:r>
          </a:p>
          <a:p>
            <a:pPr algn="ctr"/>
            <a:r>
              <a:rPr lang="es-ES" sz="1400" dirty="0" err="1">
                <a:latin typeface="Calibri" panose="020F0502020204030204" pitchFamily="34" charset="0"/>
              </a:rPr>
              <a:t>Death</a:t>
            </a:r>
            <a:endParaRPr lang="es-ES" sz="1400" dirty="0">
              <a:latin typeface="Calibri" panose="020F050202020403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2E458BC9-87AA-0E38-5B8C-C1369A761768}"/>
              </a:ext>
            </a:extLst>
          </p:cNvPr>
          <p:cNvSpPr txBox="1"/>
          <p:nvPr/>
        </p:nvSpPr>
        <p:spPr>
          <a:xfrm>
            <a:off x="5706465" y="3638357"/>
            <a:ext cx="36811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i="1" dirty="0" err="1">
                <a:latin typeface="Calibri" panose="020F0502020204030204" pitchFamily="34" charset="0"/>
              </a:rPr>
              <a:t>Fishing</a:t>
            </a:r>
            <a:r>
              <a:rPr lang="es-ES" sz="1400" i="1" dirty="0">
                <a:latin typeface="Calibri" panose="020F0502020204030204" pitchFamily="34" charset="0"/>
              </a:rPr>
              <a:t> </a:t>
            </a:r>
            <a:r>
              <a:rPr lang="es-ES" sz="1400" i="1" dirty="0" err="1">
                <a:latin typeface="Calibri" panose="020F0502020204030204" pitchFamily="34" charset="0"/>
              </a:rPr>
              <a:t>industry</a:t>
            </a:r>
            <a:endParaRPr lang="es-ES" sz="1400" i="1" dirty="0">
              <a:latin typeface="Calibri" panose="020F0502020204030204" pitchFamily="34" charset="0"/>
            </a:endParaRPr>
          </a:p>
          <a:p>
            <a:pPr algn="ctr"/>
            <a:endParaRPr lang="es-ES" sz="1400" i="1" dirty="0">
              <a:latin typeface="Calibri" panose="020F0502020204030204" pitchFamily="34" charset="0"/>
            </a:endParaRPr>
          </a:p>
          <a:p>
            <a:pPr algn="ctr"/>
            <a:r>
              <a:rPr lang="es-ES" sz="1400" dirty="0" err="1">
                <a:latin typeface="Calibri" panose="020F0502020204030204" pitchFamily="34" charset="0"/>
              </a:rPr>
              <a:t>Closures</a:t>
            </a:r>
            <a:r>
              <a:rPr lang="es-ES" sz="1400" dirty="0">
                <a:latin typeface="Calibri" panose="020F050202020403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</a:rPr>
              <a:t>of</a:t>
            </a:r>
            <a:r>
              <a:rPr lang="es-ES" sz="1400" dirty="0">
                <a:latin typeface="Calibri" panose="020F050202020403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</a:rPr>
              <a:t>production</a:t>
            </a:r>
            <a:r>
              <a:rPr lang="es-ES" sz="1400" dirty="0">
                <a:latin typeface="Calibri" panose="020F050202020403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</a:rPr>
              <a:t>areas</a:t>
            </a:r>
            <a:endParaRPr lang="es-ES" sz="1400" dirty="0">
              <a:latin typeface="Calibri" panose="020F0502020204030204" pitchFamily="34" charset="0"/>
            </a:endParaRPr>
          </a:p>
          <a:p>
            <a:pPr algn="ctr"/>
            <a:r>
              <a:rPr lang="es-ES" sz="1400" dirty="0" err="1">
                <a:latin typeface="Calibri" panose="020F0502020204030204" pitchFamily="34" charset="0"/>
              </a:rPr>
              <a:t>Retention</a:t>
            </a:r>
            <a:r>
              <a:rPr lang="es-ES" sz="1400" dirty="0">
                <a:latin typeface="Calibri" panose="020F050202020403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</a:rPr>
              <a:t>of</a:t>
            </a:r>
            <a:r>
              <a:rPr lang="es-ES" sz="1400" dirty="0">
                <a:latin typeface="Calibri" panose="020F050202020403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</a:rPr>
              <a:t>fish</a:t>
            </a:r>
            <a:r>
              <a:rPr lang="es-ES" sz="1400" dirty="0">
                <a:latin typeface="Calibri" panose="020F0502020204030204" pitchFamily="34" charset="0"/>
              </a:rPr>
              <a:t> stocks</a:t>
            </a:r>
          </a:p>
          <a:p>
            <a:pPr algn="ctr"/>
            <a:r>
              <a:rPr lang="es-ES" sz="1400" dirty="0" err="1">
                <a:latin typeface="Calibri" panose="020F0502020204030204" pitchFamily="34" charset="0"/>
              </a:rPr>
              <a:t>Distrust</a:t>
            </a:r>
            <a:r>
              <a:rPr lang="es-ES" sz="1400" dirty="0">
                <a:latin typeface="Calibri" panose="020F050202020403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</a:rPr>
              <a:t>generated</a:t>
            </a:r>
            <a:r>
              <a:rPr lang="es-ES" sz="1400" dirty="0">
                <a:latin typeface="Calibri" panose="020F0502020204030204" pitchFamily="34" charset="0"/>
              </a:rPr>
              <a:t> in </a:t>
            </a:r>
            <a:r>
              <a:rPr lang="es-ES" sz="1400" dirty="0" err="1">
                <a:latin typeface="Calibri" panose="020F0502020204030204" pitchFamily="34" charset="0"/>
              </a:rPr>
              <a:t>consumers</a:t>
            </a:r>
            <a:endParaRPr lang="es-ES" sz="1400" dirty="0">
              <a:latin typeface="Calibri" panose="020F0502020204030204" pitchFamily="34" charset="0"/>
            </a:endParaRPr>
          </a:p>
          <a:p>
            <a:pPr algn="ctr"/>
            <a:endParaRPr lang="es-ES" sz="1400" dirty="0">
              <a:latin typeface="Calibri" panose="020F0502020204030204" pitchFamily="34" charset="0"/>
            </a:endParaRPr>
          </a:p>
        </p:txBody>
      </p:sp>
      <p:sp>
        <p:nvSpPr>
          <p:cNvPr id="20" name="10 Flecha curvada hacia la derecha">
            <a:extLst>
              <a:ext uri="{FF2B5EF4-FFF2-40B4-BE49-F238E27FC236}">
                <a16:creationId xmlns:a16="http://schemas.microsoft.com/office/drawing/2014/main" id="{8EE23AB9-6DDF-535A-A0EB-A460DEE35B2B}"/>
              </a:ext>
            </a:extLst>
          </p:cNvPr>
          <p:cNvSpPr/>
          <p:nvPr/>
        </p:nvSpPr>
        <p:spPr>
          <a:xfrm rot="1800359">
            <a:off x="777687" y="2219384"/>
            <a:ext cx="1192771" cy="2240923"/>
          </a:xfrm>
          <a:custGeom>
            <a:avLst/>
            <a:gdLst>
              <a:gd name="connsiteX0" fmla="*/ 0 w 1192771"/>
              <a:gd name="connsiteY0" fmla="*/ 975307 h 2240923"/>
              <a:gd name="connsiteX1" fmla="*/ 516959 w 1192771"/>
              <a:gd name="connsiteY1" fmla="*/ 1778960 h 2240923"/>
              <a:gd name="connsiteX2" fmla="*/ 516959 w 1192771"/>
              <a:gd name="connsiteY2" fmla="*/ 1680557 h 2240923"/>
              <a:gd name="connsiteX3" fmla="*/ 848107 w 1192771"/>
              <a:gd name="connsiteY3" fmla="*/ 1859902 h 2240923"/>
              <a:gd name="connsiteX4" fmla="*/ 1192771 w 1192771"/>
              <a:gd name="connsiteY4" fmla="*/ 2046567 h 2240923"/>
              <a:gd name="connsiteX5" fmla="*/ 848107 w 1192771"/>
              <a:gd name="connsiteY5" fmla="*/ 2058145 h 2240923"/>
              <a:gd name="connsiteX6" fmla="*/ 516959 w 1192771"/>
              <a:gd name="connsiteY6" fmla="*/ 2069269 h 2240923"/>
              <a:gd name="connsiteX7" fmla="*/ 516959 w 1192771"/>
              <a:gd name="connsiteY7" fmla="*/ 1970865 h 2240923"/>
              <a:gd name="connsiteX8" fmla="*/ 0 w 1192771"/>
              <a:gd name="connsiteY8" fmla="*/ 1167212 h 2240923"/>
              <a:gd name="connsiteX9" fmla="*/ 0 w 1192771"/>
              <a:gd name="connsiteY9" fmla="*/ 975307 h 2240923"/>
              <a:gd name="connsiteX0" fmla="*/ 1192771 w 1192771"/>
              <a:gd name="connsiteY0" fmla="*/ 191905 h 2240923"/>
              <a:gd name="connsiteX1" fmla="*/ 5786 w 1192771"/>
              <a:gd name="connsiteY1" fmla="*/ 1071259 h 2240923"/>
              <a:gd name="connsiteX2" fmla="*/ 401554 w 1192771"/>
              <a:gd name="connsiteY2" fmla="*/ 245469 h 2240923"/>
              <a:gd name="connsiteX3" fmla="*/ 1192770 w 1192771"/>
              <a:gd name="connsiteY3" fmla="*/ 0 h 2240923"/>
              <a:gd name="connsiteX4" fmla="*/ 1192771 w 1192771"/>
              <a:gd name="connsiteY4" fmla="*/ 191905 h 2240923"/>
              <a:gd name="connsiteX0" fmla="*/ 0 w 1192771"/>
              <a:gd name="connsiteY0" fmla="*/ 975307 h 2240923"/>
              <a:gd name="connsiteX1" fmla="*/ 516959 w 1192771"/>
              <a:gd name="connsiteY1" fmla="*/ 1778960 h 2240923"/>
              <a:gd name="connsiteX2" fmla="*/ 516959 w 1192771"/>
              <a:gd name="connsiteY2" fmla="*/ 1680557 h 2240923"/>
              <a:gd name="connsiteX3" fmla="*/ 841349 w 1192771"/>
              <a:gd name="connsiteY3" fmla="*/ 1856242 h 2240923"/>
              <a:gd name="connsiteX4" fmla="*/ 1192771 w 1192771"/>
              <a:gd name="connsiteY4" fmla="*/ 2046567 h 2240923"/>
              <a:gd name="connsiteX5" fmla="*/ 848107 w 1192771"/>
              <a:gd name="connsiteY5" fmla="*/ 2058145 h 2240923"/>
              <a:gd name="connsiteX6" fmla="*/ 516959 w 1192771"/>
              <a:gd name="connsiteY6" fmla="*/ 2069269 h 2240923"/>
              <a:gd name="connsiteX7" fmla="*/ 516959 w 1192771"/>
              <a:gd name="connsiteY7" fmla="*/ 1970865 h 2240923"/>
              <a:gd name="connsiteX8" fmla="*/ 0 w 1192771"/>
              <a:gd name="connsiteY8" fmla="*/ 1167212 h 2240923"/>
              <a:gd name="connsiteX9" fmla="*/ 0 w 1192771"/>
              <a:gd name="connsiteY9" fmla="*/ 975307 h 2240923"/>
              <a:gd name="connsiteX10" fmla="*/ 1192771 w 1192771"/>
              <a:gd name="connsiteY10" fmla="*/ 0 h 2240923"/>
              <a:gd name="connsiteX11" fmla="*/ 1192771 w 1192771"/>
              <a:gd name="connsiteY11" fmla="*/ 191905 h 2240923"/>
              <a:gd name="connsiteX12" fmla="*/ 5786 w 1192771"/>
              <a:gd name="connsiteY12" fmla="*/ 1071259 h 2240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92771" h="2240923" stroke="0" extrusionOk="0">
                <a:moveTo>
                  <a:pt x="0" y="975307"/>
                </a:moveTo>
                <a:cubicBezTo>
                  <a:pt x="24845" y="1305464"/>
                  <a:pt x="234756" y="1661751"/>
                  <a:pt x="516959" y="1778960"/>
                </a:cubicBezTo>
                <a:cubicBezTo>
                  <a:pt x="514417" y="1752121"/>
                  <a:pt x="526864" y="1726537"/>
                  <a:pt x="516959" y="1680557"/>
                </a:cubicBezTo>
                <a:cubicBezTo>
                  <a:pt x="681863" y="1731926"/>
                  <a:pt x="684868" y="1799097"/>
                  <a:pt x="848107" y="1859902"/>
                </a:cubicBezTo>
                <a:cubicBezTo>
                  <a:pt x="1011346" y="1920707"/>
                  <a:pt x="1054291" y="1998925"/>
                  <a:pt x="1192771" y="2046567"/>
                </a:cubicBezTo>
                <a:cubicBezTo>
                  <a:pt x="1081332" y="2050326"/>
                  <a:pt x="963582" y="2022085"/>
                  <a:pt x="848107" y="2058145"/>
                </a:cubicBezTo>
                <a:cubicBezTo>
                  <a:pt x="732632" y="2094205"/>
                  <a:pt x="587882" y="2028725"/>
                  <a:pt x="516959" y="2069269"/>
                </a:cubicBezTo>
                <a:cubicBezTo>
                  <a:pt x="515219" y="2028769"/>
                  <a:pt x="526567" y="2006010"/>
                  <a:pt x="516959" y="1970865"/>
                </a:cubicBezTo>
                <a:cubicBezTo>
                  <a:pt x="130633" y="1793169"/>
                  <a:pt x="-5907" y="1505325"/>
                  <a:pt x="0" y="1167212"/>
                </a:cubicBezTo>
                <a:cubicBezTo>
                  <a:pt x="-20532" y="1088036"/>
                  <a:pt x="15880" y="1042530"/>
                  <a:pt x="0" y="975307"/>
                </a:cubicBezTo>
                <a:close/>
              </a:path>
              <a:path w="1192771" h="2240923" fill="darkenLess" stroke="0" extrusionOk="0">
                <a:moveTo>
                  <a:pt x="1192771" y="191905"/>
                </a:moveTo>
                <a:cubicBezTo>
                  <a:pt x="485099" y="141866"/>
                  <a:pt x="49947" y="567202"/>
                  <a:pt x="5786" y="1071259"/>
                </a:cubicBezTo>
                <a:cubicBezTo>
                  <a:pt x="44984" y="694459"/>
                  <a:pt x="48495" y="464027"/>
                  <a:pt x="401554" y="245469"/>
                </a:cubicBezTo>
                <a:cubicBezTo>
                  <a:pt x="671296" y="31096"/>
                  <a:pt x="879904" y="-31958"/>
                  <a:pt x="1192770" y="0"/>
                </a:cubicBezTo>
                <a:cubicBezTo>
                  <a:pt x="1200165" y="53346"/>
                  <a:pt x="1194487" y="139337"/>
                  <a:pt x="1192771" y="191905"/>
                </a:cubicBezTo>
                <a:close/>
              </a:path>
              <a:path w="1192771" h="2240923" fill="none" extrusionOk="0">
                <a:moveTo>
                  <a:pt x="0" y="975307"/>
                </a:moveTo>
                <a:cubicBezTo>
                  <a:pt x="47709" y="1325948"/>
                  <a:pt x="243605" y="1623103"/>
                  <a:pt x="516959" y="1778960"/>
                </a:cubicBezTo>
                <a:cubicBezTo>
                  <a:pt x="509152" y="1750757"/>
                  <a:pt x="523444" y="1711620"/>
                  <a:pt x="516959" y="1680557"/>
                </a:cubicBezTo>
                <a:cubicBezTo>
                  <a:pt x="655663" y="1729981"/>
                  <a:pt x="674184" y="1808159"/>
                  <a:pt x="841349" y="1856242"/>
                </a:cubicBezTo>
                <a:cubicBezTo>
                  <a:pt x="1008514" y="1904325"/>
                  <a:pt x="1098810" y="2019921"/>
                  <a:pt x="1192771" y="2046567"/>
                </a:cubicBezTo>
                <a:cubicBezTo>
                  <a:pt x="1118785" y="2054888"/>
                  <a:pt x="982455" y="2051320"/>
                  <a:pt x="848107" y="2058145"/>
                </a:cubicBezTo>
                <a:cubicBezTo>
                  <a:pt x="713759" y="2064970"/>
                  <a:pt x="611455" y="2063384"/>
                  <a:pt x="516959" y="2069269"/>
                </a:cubicBezTo>
                <a:cubicBezTo>
                  <a:pt x="507044" y="2031050"/>
                  <a:pt x="525734" y="2016661"/>
                  <a:pt x="516959" y="1970865"/>
                </a:cubicBezTo>
                <a:cubicBezTo>
                  <a:pt x="185434" y="1726713"/>
                  <a:pt x="56590" y="1454479"/>
                  <a:pt x="0" y="1167212"/>
                </a:cubicBezTo>
                <a:cubicBezTo>
                  <a:pt x="-123" y="1111940"/>
                  <a:pt x="1569" y="1018461"/>
                  <a:pt x="0" y="975307"/>
                </a:cubicBezTo>
                <a:cubicBezTo>
                  <a:pt x="-38336" y="471275"/>
                  <a:pt x="471057" y="-60023"/>
                  <a:pt x="1192771" y="0"/>
                </a:cubicBezTo>
                <a:cubicBezTo>
                  <a:pt x="1208355" y="49079"/>
                  <a:pt x="1178692" y="140250"/>
                  <a:pt x="1192771" y="191905"/>
                </a:cubicBezTo>
                <a:cubicBezTo>
                  <a:pt x="606857" y="228118"/>
                  <a:pt x="92208" y="473098"/>
                  <a:pt x="5786" y="1071259"/>
                </a:cubicBezTo>
              </a:path>
              <a:path w="1192771" h="2240923" fill="none" stroke="0" extrusionOk="0">
                <a:moveTo>
                  <a:pt x="0" y="975307"/>
                </a:moveTo>
                <a:cubicBezTo>
                  <a:pt x="-13287" y="1281209"/>
                  <a:pt x="222712" y="1514049"/>
                  <a:pt x="516959" y="1778960"/>
                </a:cubicBezTo>
                <a:cubicBezTo>
                  <a:pt x="507725" y="1753118"/>
                  <a:pt x="517501" y="1702725"/>
                  <a:pt x="516959" y="1680557"/>
                </a:cubicBezTo>
                <a:cubicBezTo>
                  <a:pt x="652301" y="1742188"/>
                  <a:pt x="680471" y="1806452"/>
                  <a:pt x="841349" y="1856242"/>
                </a:cubicBezTo>
                <a:cubicBezTo>
                  <a:pt x="1002227" y="1906032"/>
                  <a:pt x="1021871" y="1956242"/>
                  <a:pt x="1192771" y="2046567"/>
                </a:cubicBezTo>
                <a:cubicBezTo>
                  <a:pt x="1058739" y="2068585"/>
                  <a:pt x="999594" y="2026822"/>
                  <a:pt x="841349" y="2058372"/>
                </a:cubicBezTo>
                <a:cubicBezTo>
                  <a:pt x="683104" y="2089922"/>
                  <a:pt x="625376" y="2029587"/>
                  <a:pt x="516959" y="2069269"/>
                </a:cubicBezTo>
                <a:cubicBezTo>
                  <a:pt x="513278" y="2044125"/>
                  <a:pt x="528127" y="2014697"/>
                  <a:pt x="516959" y="1970865"/>
                </a:cubicBezTo>
                <a:cubicBezTo>
                  <a:pt x="225094" y="1747876"/>
                  <a:pt x="4290" y="1482751"/>
                  <a:pt x="0" y="1167212"/>
                </a:cubicBezTo>
                <a:cubicBezTo>
                  <a:pt x="-18337" y="1088627"/>
                  <a:pt x="19638" y="1028331"/>
                  <a:pt x="0" y="975307"/>
                </a:cubicBezTo>
                <a:cubicBezTo>
                  <a:pt x="87462" y="388135"/>
                  <a:pt x="455114" y="73244"/>
                  <a:pt x="1192771" y="0"/>
                </a:cubicBezTo>
                <a:cubicBezTo>
                  <a:pt x="1205672" y="44638"/>
                  <a:pt x="1172606" y="123956"/>
                  <a:pt x="1192771" y="191905"/>
                </a:cubicBezTo>
                <a:cubicBezTo>
                  <a:pt x="455605" y="155412"/>
                  <a:pt x="-31056" y="603728"/>
                  <a:pt x="5786" y="1071259"/>
                </a:cubicBezTo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00120242">
                  <a:prstGeom prst="curvedRightArrow">
                    <a:avLst>
                      <a:gd name="adj1" fmla="val 16089"/>
                      <a:gd name="adj2" fmla="val 32589"/>
                      <a:gd name="adj3" fmla="val 56659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1" name="38 CuadroTexto">
            <a:extLst>
              <a:ext uri="{FF2B5EF4-FFF2-40B4-BE49-F238E27FC236}">
                <a16:creationId xmlns:a16="http://schemas.microsoft.com/office/drawing/2014/main" id="{4CCBC264-6CFF-E78A-7482-E82EADC49483}"/>
              </a:ext>
            </a:extLst>
          </p:cNvPr>
          <p:cNvSpPr txBox="1"/>
          <p:nvPr/>
        </p:nvSpPr>
        <p:spPr>
          <a:xfrm>
            <a:off x="6633913" y="5131685"/>
            <a:ext cx="18262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ECONOMIC LOSSES</a:t>
            </a:r>
          </a:p>
        </p:txBody>
      </p:sp>
      <p:cxnSp>
        <p:nvCxnSpPr>
          <p:cNvPr id="22" name="63 Forma">
            <a:extLst>
              <a:ext uri="{FF2B5EF4-FFF2-40B4-BE49-F238E27FC236}">
                <a16:creationId xmlns:a16="http://schemas.microsoft.com/office/drawing/2014/main" id="{A6D8E5FC-52B1-EE91-F47A-F8AF8DD097E8}"/>
              </a:ext>
            </a:extLst>
          </p:cNvPr>
          <p:cNvCxnSpPr>
            <a:cxnSpLocks/>
            <a:stCxn id="17" idx="2"/>
            <a:endCxn id="19" idx="0"/>
          </p:cNvCxnSpPr>
          <p:nvPr/>
        </p:nvCxnSpPr>
        <p:spPr>
          <a:xfrm rot="16200000" flipH="1">
            <a:off x="6564515" y="2655833"/>
            <a:ext cx="454167" cy="151087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37 Conector recto de flecha">
            <a:extLst>
              <a:ext uri="{FF2B5EF4-FFF2-40B4-BE49-F238E27FC236}">
                <a16:creationId xmlns:a16="http://schemas.microsoft.com/office/drawing/2014/main" id="{2873F291-507D-23D0-9203-DC775748B338}"/>
              </a:ext>
            </a:extLst>
          </p:cNvPr>
          <p:cNvCxnSpPr>
            <a:cxnSpLocks/>
            <a:stCxn id="19" idx="2"/>
            <a:endCxn id="21" idx="0"/>
          </p:cNvCxnSpPr>
          <p:nvPr/>
        </p:nvCxnSpPr>
        <p:spPr>
          <a:xfrm flipH="1">
            <a:off x="7547036" y="5023352"/>
            <a:ext cx="2" cy="1083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17 Conector recto de flecha">
            <a:extLst>
              <a:ext uri="{FF2B5EF4-FFF2-40B4-BE49-F238E27FC236}">
                <a16:creationId xmlns:a16="http://schemas.microsoft.com/office/drawing/2014/main" id="{842CC9A4-908A-3FC0-4930-AAAE28D2CC5B}"/>
              </a:ext>
            </a:extLst>
          </p:cNvPr>
          <p:cNvCxnSpPr/>
          <p:nvPr/>
        </p:nvCxnSpPr>
        <p:spPr>
          <a:xfrm flipV="1">
            <a:off x="4207918" y="3030300"/>
            <a:ext cx="941561" cy="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uadroTexto 34">
            <a:extLst>
              <a:ext uri="{FF2B5EF4-FFF2-40B4-BE49-F238E27FC236}">
                <a16:creationId xmlns:a16="http://schemas.microsoft.com/office/drawing/2014/main" id="{924FD4B9-00BC-5751-19FF-AB02C0CCDD98}"/>
              </a:ext>
            </a:extLst>
          </p:cNvPr>
          <p:cNvSpPr txBox="1"/>
          <p:nvPr/>
        </p:nvSpPr>
        <p:spPr>
          <a:xfrm>
            <a:off x="804909" y="1204085"/>
            <a:ext cx="1058218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Ciguatoxins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(CTX) are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potent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marine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neurotoxins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produced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by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dinoflagellates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genera </a:t>
            </a:r>
            <a:r>
              <a:rPr lang="es-ES" sz="1400" i="1" dirty="0">
                <a:latin typeface="Calibri" panose="020F0502020204030204" pitchFamily="34" charset="0"/>
                <a:cs typeface="Calibri" panose="020F0502020204030204" pitchFamily="34" charset="0"/>
              </a:rPr>
              <a:t>Gambierdiscus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s-ES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Fukuyoa</a:t>
            </a:r>
            <a:r>
              <a:rPr lang="es-ES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(Roeder et al.2010)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that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cause ciguatera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poisoning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(CP) (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Spielmeyer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et al., 2022). </a:t>
            </a:r>
          </a:p>
          <a:p>
            <a:endParaRPr lang="es-E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CP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occurs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mainly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tropical and subtropical Indo-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Pacific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region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Caribbean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Sea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affecting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approximately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50.000 and 500.000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consumers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annually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Pearn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, J. 2001). </a:t>
            </a:r>
          </a:p>
        </p:txBody>
      </p:sp>
      <p:sp>
        <p:nvSpPr>
          <p:cNvPr id="48" name="Doble onda 47">
            <a:extLst>
              <a:ext uri="{FF2B5EF4-FFF2-40B4-BE49-F238E27FC236}">
                <a16:creationId xmlns:a16="http://schemas.microsoft.com/office/drawing/2014/main" id="{03BE5FEF-0400-8BA4-8798-24737C9F8143}"/>
              </a:ext>
            </a:extLst>
          </p:cNvPr>
          <p:cNvSpPr/>
          <p:nvPr/>
        </p:nvSpPr>
        <p:spPr>
          <a:xfrm>
            <a:off x="4815892" y="5556964"/>
            <a:ext cx="2944208" cy="1089218"/>
          </a:xfrm>
          <a:custGeom>
            <a:avLst/>
            <a:gdLst>
              <a:gd name="connsiteX0" fmla="*/ 0 w 2944208"/>
              <a:gd name="connsiteY0" fmla="*/ 68076 h 1089218"/>
              <a:gd name="connsiteX1" fmla="*/ 1472104 w 2944208"/>
              <a:gd name="connsiteY1" fmla="*/ 68076 h 1089218"/>
              <a:gd name="connsiteX2" fmla="*/ 2944208 w 2944208"/>
              <a:gd name="connsiteY2" fmla="*/ 68076 h 1089218"/>
              <a:gd name="connsiteX3" fmla="*/ 2944208 w 2944208"/>
              <a:gd name="connsiteY3" fmla="*/ 544609 h 1089218"/>
              <a:gd name="connsiteX4" fmla="*/ 2944208 w 2944208"/>
              <a:gd name="connsiteY4" fmla="*/ 1021142 h 1089218"/>
              <a:gd name="connsiteX5" fmla="*/ 1472104 w 2944208"/>
              <a:gd name="connsiteY5" fmla="*/ 1021142 h 1089218"/>
              <a:gd name="connsiteX6" fmla="*/ 0 w 2944208"/>
              <a:gd name="connsiteY6" fmla="*/ 1021142 h 1089218"/>
              <a:gd name="connsiteX7" fmla="*/ 0 w 2944208"/>
              <a:gd name="connsiteY7" fmla="*/ 525548 h 1089218"/>
              <a:gd name="connsiteX8" fmla="*/ 0 w 2944208"/>
              <a:gd name="connsiteY8" fmla="*/ 68076 h 1089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4208" h="1089218" fill="none" extrusionOk="0">
                <a:moveTo>
                  <a:pt x="0" y="68076"/>
                </a:moveTo>
                <a:cubicBezTo>
                  <a:pt x="490821" y="-26388"/>
                  <a:pt x="834756" y="260939"/>
                  <a:pt x="1472104" y="68076"/>
                </a:cubicBezTo>
                <a:cubicBezTo>
                  <a:pt x="1844772" y="-266299"/>
                  <a:pt x="2415524" y="280419"/>
                  <a:pt x="2944208" y="68076"/>
                </a:cubicBezTo>
                <a:cubicBezTo>
                  <a:pt x="2952292" y="287611"/>
                  <a:pt x="2914427" y="373682"/>
                  <a:pt x="2944208" y="544609"/>
                </a:cubicBezTo>
                <a:cubicBezTo>
                  <a:pt x="2973989" y="715536"/>
                  <a:pt x="2894444" y="797129"/>
                  <a:pt x="2944208" y="1021142"/>
                </a:cubicBezTo>
                <a:cubicBezTo>
                  <a:pt x="2451937" y="1263625"/>
                  <a:pt x="1993269" y="764058"/>
                  <a:pt x="1472104" y="1021142"/>
                </a:cubicBezTo>
                <a:cubicBezTo>
                  <a:pt x="977372" y="1277224"/>
                  <a:pt x="558031" y="744022"/>
                  <a:pt x="0" y="1021142"/>
                </a:cubicBezTo>
                <a:cubicBezTo>
                  <a:pt x="-55484" y="912673"/>
                  <a:pt x="48513" y="650124"/>
                  <a:pt x="0" y="525548"/>
                </a:cubicBezTo>
                <a:cubicBezTo>
                  <a:pt x="-48513" y="400972"/>
                  <a:pt x="4933" y="293383"/>
                  <a:pt x="0" y="68076"/>
                </a:cubicBezTo>
                <a:close/>
              </a:path>
              <a:path w="2944208" h="1089218" stroke="0" extrusionOk="0">
                <a:moveTo>
                  <a:pt x="0" y="68076"/>
                </a:moveTo>
                <a:cubicBezTo>
                  <a:pt x="566538" y="-193539"/>
                  <a:pt x="917216" y="317162"/>
                  <a:pt x="1472104" y="68076"/>
                </a:cubicBezTo>
                <a:cubicBezTo>
                  <a:pt x="2099429" y="-106592"/>
                  <a:pt x="2556358" y="350395"/>
                  <a:pt x="2944208" y="68076"/>
                </a:cubicBezTo>
                <a:cubicBezTo>
                  <a:pt x="2980416" y="189199"/>
                  <a:pt x="2923327" y="447418"/>
                  <a:pt x="2944208" y="544609"/>
                </a:cubicBezTo>
                <a:cubicBezTo>
                  <a:pt x="2965089" y="641800"/>
                  <a:pt x="2905525" y="862657"/>
                  <a:pt x="2944208" y="1021142"/>
                </a:cubicBezTo>
                <a:cubicBezTo>
                  <a:pt x="2495289" y="1359209"/>
                  <a:pt x="1954600" y="771003"/>
                  <a:pt x="1472104" y="1021142"/>
                </a:cubicBezTo>
                <a:cubicBezTo>
                  <a:pt x="1035491" y="1257286"/>
                  <a:pt x="534424" y="823288"/>
                  <a:pt x="0" y="1021142"/>
                </a:cubicBezTo>
                <a:cubicBezTo>
                  <a:pt x="-14545" y="819027"/>
                  <a:pt x="36838" y="745070"/>
                  <a:pt x="0" y="563670"/>
                </a:cubicBezTo>
                <a:cubicBezTo>
                  <a:pt x="-36838" y="382270"/>
                  <a:pt x="36356" y="179964"/>
                  <a:pt x="0" y="68076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540159">
                  <a:prstGeom prst="doubleWav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CFP is one of the most relevant seafood-borne diseases worldwide.</a:t>
            </a:r>
          </a:p>
          <a:p>
            <a:pPr algn="ctr"/>
            <a:endParaRPr lang="es-ES" dirty="0"/>
          </a:p>
        </p:txBody>
      </p:sp>
      <p:pic>
        <p:nvPicPr>
          <p:cNvPr id="71" name="Audio 70">
            <a:hlinkClick r:id="" action="ppaction://media"/>
            <a:extLst>
              <a:ext uri="{FF2B5EF4-FFF2-40B4-BE49-F238E27FC236}">
                <a16:creationId xmlns:a16="http://schemas.microsoft.com/office/drawing/2014/main" id="{D8F24A3A-7F3A-DA6B-5EA7-EBC32439BD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08985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69"/>
    </mc:Choice>
    <mc:Fallback>
      <p:transition spd="slow" advTm="25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B3B1A23-AEDF-5852-3A6A-47EA278AA9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86" r="5110"/>
          <a:stretch/>
        </p:blipFill>
        <p:spPr>
          <a:xfrm>
            <a:off x="294594" y="306280"/>
            <a:ext cx="3287566" cy="1689671"/>
          </a:xfrm>
          <a:custGeom>
            <a:avLst/>
            <a:gdLst>
              <a:gd name="connsiteX0" fmla="*/ 0 w 3287566"/>
              <a:gd name="connsiteY0" fmla="*/ 0 h 1689671"/>
              <a:gd name="connsiteX1" fmla="*/ 482176 w 3287566"/>
              <a:gd name="connsiteY1" fmla="*/ 0 h 1689671"/>
              <a:gd name="connsiteX2" fmla="*/ 1095855 w 3287566"/>
              <a:gd name="connsiteY2" fmla="*/ 0 h 1689671"/>
              <a:gd name="connsiteX3" fmla="*/ 1643783 w 3287566"/>
              <a:gd name="connsiteY3" fmla="*/ 0 h 1689671"/>
              <a:gd name="connsiteX4" fmla="*/ 2224586 w 3287566"/>
              <a:gd name="connsiteY4" fmla="*/ 0 h 1689671"/>
              <a:gd name="connsiteX5" fmla="*/ 2739638 w 3287566"/>
              <a:gd name="connsiteY5" fmla="*/ 0 h 1689671"/>
              <a:gd name="connsiteX6" fmla="*/ 3287566 w 3287566"/>
              <a:gd name="connsiteY6" fmla="*/ 0 h 1689671"/>
              <a:gd name="connsiteX7" fmla="*/ 3287566 w 3287566"/>
              <a:gd name="connsiteY7" fmla="*/ 580120 h 1689671"/>
              <a:gd name="connsiteX8" fmla="*/ 3287566 w 3287566"/>
              <a:gd name="connsiteY8" fmla="*/ 1126447 h 1689671"/>
              <a:gd name="connsiteX9" fmla="*/ 3287566 w 3287566"/>
              <a:gd name="connsiteY9" fmla="*/ 1689671 h 1689671"/>
              <a:gd name="connsiteX10" fmla="*/ 2805390 w 3287566"/>
              <a:gd name="connsiteY10" fmla="*/ 1689671 h 1689671"/>
              <a:gd name="connsiteX11" fmla="*/ 2290338 w 3287566"/>
              <a:gd name="connsiteY11" fmla="*/ 1689671 h 1689671"/>
              <a:gd name="connsiteX12" fmla="*/ 1709534 w 3287566"/>
              <a:gd name="connsiteY12" fmla="*/ 1689671 h 1689671"/>
              <a:gd name="connsiteX13" fmla="*/ 1095855 w 3287566"/>
              <a:gd name="connsiteY13" fmla="*/ 1689671 h 1689671"/>
              <a:gd name="connsiteX14" fmla="*/ 547928 w 3287566"/>
              <a:gd name="connsiteY14" fmla="*/ 1689671 h 1689671"/>
              <a:gd name="connsiteX15" fmla="*/ 0 w 3287566"/>
              <a:gd name="connsiteY15" fmla="*/ 1689671 h 1689671"/>
              <a:gd name="connsiteX16" fmla="*/ 0 w 3287566"/>
              <a:gd name="connsiteY16" fmla="*/ 1160241 h 1689671"/>
              <a:gd name="connsiteX17" fmla="*/ 0 w 3287566"/>
              <a:gd name="connsiteY17" fmla="*/ 630811 h 1689671"/>
              <a:gd name="connsiteX18" fmla="*/ 0 w 3287566"/>
              <a:gd name="connsiteY18" fmla="*/ 0 h 168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287566" h="1689671" fill="none" extrusionOk="0">
                <a:moveTo>
                  <a:pt x="0" y="0"/>
                </a:moveTo>
                <a:cubicBezTo>
                  <a:pt x="155012" y="-15281"/>
                  <a:pt x="374367" y="40007"/>
                  <a:pt x="482176" y="0"/>
                </a:cubicBezTo>
                <a:cubicBezTo>
                  <a:pt x="589985" y="-40007"/>
                  <a:pt x="962917" y="33558"/>
                  <a:pt x="1095855" y="0"/>
                </a:cubicBezTo>
                <a:cubicBezTo>
                  <a:pt x="1228793" y="-33558"/>
                  <a:pt x="1416353" y="52050"/>
                  <a:pt x="1643783" y="0"/>
                </a:cubicBezTo>
                <a:cubicBezTo>
                  <a:pt x="1871213" y="-52050"/>
                  <a:pt x="2011599" y="59573"/>
                  <a:pt x="2224586" y="0"/>
                </a:cubicBezTo>
                <a:cubicBezTo>
                  <a:pt x="2437573" y="-59573"/>
                  <a:pt x="2561080" y="22861"/>
                  <a:pt x="2739638" y="0"/>
                </a:cubicBezTo>
                <a:cubicBezTo>
                  <a:pt x="2918196" y="-22861"/>
                  <a:pt x="3071359" y="9208"/>
                  <a:pt x="3287566" y="0"/>
                </a:cubicBezTo>
                <a:cubicBezTo>
                  <a:pt x="3356604" y="250214"/>
                  <a:pt x="3225042" y="319614"/>
                  <a:pt x="3287566" y="580120"/>
                </a:cubicBezTo>
                <a:cubicBezTo>
                  <a:pt x="3350090" y="840626"/>
                  <a:pt x="3273496" y="924652"/>
                  <a:pt x="3287566" y="1126447"/>
                </a:cubicBezTo>
                <a:cubicBezTo>
                  <a:pt x="3301636" y="1328242"/>
                  <a:pt x="3279515" y="1441399"/>
                  <a:pt x="3287566" y="1689671"/>
                </a:cubicBezTo>
                <a:cubicBezTo>
                  <a:pt x="3115003" y="1718757"/>
                  <a:pt x="2931347" y="1657845"/>
                  <a:pt x="2805390" y="1689671"/>
                </a:cubicBezTo>
                <a:cubicBezTo>
                  <a:pt x="2679433" y="1721497"/>
                  <a:pt x="2471211" y="1632049"/>
                  <a:pt x="2290338" y="1689671"/>
                </a:cubicBezTo>
                <a:cubicBezTo>
                  <a:pt x="2109465" y="1747293"/>
                  <a:pt x="1994843" y="1662291"/>
                  <a:pt x="1709534" y="1689671"/>
                </a:cubicBezTo>
                <a:cubicBezTo>
                  <a:pt x="1424225" y="1717051"/>
                  <a:pt x="1397020" y="1637795"/>
                  <a:pt x="1095855" y="1689671"/>
                </a:cubicBezTo>
                <a:cubicBezTo>
                  <a:pt x="794690" y="1741547"/>
                  <a:pt x="729627" y="1658650"/>
                  <a:pt x="547928" y="1689671"/>
                </a:cubicBezTo>
                <a:cubicBezTo>
                  <a:pt x="366229" y="1720692"/>
                  <a:pt x="260611" y="1641107"/>
                  <a:pt x="0" y="1689671"/>
                </a:cubicBezTo>
                <a:cubicBezTo>
                  <a:pt x="-4888" y="1507863"/>
                  <a:pt x="42000" y="1298753"/>
                  <a:pt x="0" y="1160241"/>
                </a:cubicBezTo>
                <a:cubicBezTo>
                  <a:pt x="-42000" y="1021729"/>
                  <a:pt x="59553" y="830737"/>
                  <a:pt x="0" y="630811"/>
                </a:cubicBezTo>
                <a:cubicBezTo>
                  <a:pt x="-59553" y="430885"/>
                  <a:pt x="25703" y="216593"/>
                  <a:pt x="0" y="0"/>
                </a:cubicBezTo>
                <a:close/>
              </a:path>
              <a:path w="3287566" h="1689671" stroke="0" extrusionOk="0">
                <a:moveTo>
                  <a:pt x="0" y="0"/>
                </a:moveTo>
                <a:cubicBezTo>
                  <a:pt x="258610" y="-72107"/>
                  <a:pt x="357006" y="387"/>
                  <a:pt x="613679" y="0"/>
                </a:cubicBezTo>
                <a:cubicBezTo>
                  <a:pt x="870352" y="-387"/>
                  <a:pt x="969100" y="45688"/>
                  <a:pt x="1128731" y="0"/>
                </a:cubicBezTo>
                <a:cubicBezTo>
                  <a:pt x="1288362" y="-45688"/>
                  <a:pt x="1482443" y="3083"/>
                  <a:pt x="1578032" y="0"/>
                </a:cubicBezTo>
                <a:cubicBezTo>
                  <a:pt x="1673621" y="-3083"/>
                  <a:pt x="1977229" y="69275"/>
                  <a:pt x="2158835" y="0"/>
                </a:cubicBezTo>
                <a:cubicBezTo>
                  <a:pt x="2340441" y="-69275"/>
                  <a:pt x="2597815" y="30657"/>
                  <a:pt x="2772514" y="0"/>
                </a:cubicBezTo>
                <a:cubicBezTo>
                  <a:pt x="2947213" y="-30657"/>
                  <a:pt x="3065258" y="17292"/>
                  <a:pt x="3287566" y="0"/>
                </a:cubicBezTo>
                <a:cubicBezTo>
                  <a:pt x="3310659" y="179162"/>
                  <a:pt x="3271716" y="437933"/>
                  <a:pt x="3287566" y="563224"/>
                </a:cubicBezTo>
                <a:cubicBezTo>
                  <a:pt x="3303416" y="688515"/>
                  <a:pt x="3235605" y="980063"/>
                  <a:pt x="3287566" y="1126447"/>
                </a:cubicBezTo>
                <a:cubicBezTo>
                  <a:pt x="3339527" y="1272831"/>
                  <a:pt x="3223995" y="1514760"/>
                  <a:pt x="3287566" y="1689671"/>
                </a:cubicBezTo>
                <a:cubicBezTo>
                  <a:pt x="3133547" y="1728490"/>
                  <a:pt x="3017558" y="1649923"/>
                  <a:pt x="2772514" y="1689671"/>
                </a:cubicBezTo>
                <a:cubicBezTo>
                  <a:pt x="2527470" y="1729419"/>
                  <a:pt x="2477176" y="1677169"/>
                  <a:pt x="2257462" y="1689671"/>
                </a:cubicBezTo>
                <a:cubicBezTo>
                  <a:pt x="2037748" y="1702173"/>
                  <a:pt x="1916580" y="1689399"/>
                  <a:pt x="1775286" y="1689671"/>
                </a:cubicBezTo>
                <a:cubicBezTo>
                  <a:pt x="1633992" y="1689943"/>
                  <a:pt x="1313684" y="1662565"/>
                  <a:pt x="1194482" y="1689671"/>
                </a:cubicBezTo>
                <a:cubicBezTo>
                  <a:pt x="1075280" y="1716777"/>
                  <a:pt x="850268" y="1667646"/>
                  <a:pt x="679430" y="1689671"/>
                </a:cubicBezTo>
                <a:cubicBezTo>
                  <a:pt x="508592" y="1711696"/>
                  <a:pt x="298844" y="1616393"/>
                  <a:pt x="0" y="1689671"/>
                </a:cubicBezTo>
                <a:cubicBezTo>
                  <a:pt x="-18574" y="1514726"/>
                  <a:pt x="32061" y="1337715"/>
                  <a:pt x="0" y="1143344"/>
                </a:cubicBezTo>
                <a:cubicBezTo>
                  <a:pt x="-32061" y="948973"/>
                  <a:pt x="41719" y="775144"/>
                  <a:pt x="0" y="597017"/>
                </a:cubicBezTo>
                <a:cubicBezTo>
                  <a:pt x="-41719" y="418890"/>
                  <a:pt x="27393" y="194491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3290249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5487865-BA6B-CB15-3862-5E881F2654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81" t="4802" r="6500" b="10392"/>
          <a:stretch/>
        </p:blipFill>
        <p:spPr>
          <a:xfrm>
            <a:off x="649230" y="2161208"/>
            <a:ext cx="4232548" cy="2493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B20BA22A-CF9D-A652-90CA-D145001C8C55}"/>
              </a:ext>
            </a:extLst>
          </p:cNvPr>
          <p:cNvSpPr/>
          <p:nvPr/>
        </p:nvSpPr>
        <p:spPr>
          <a:xfrm>
            <a:off x="3324435" y="775269"/>
            <a:ext cx="321836" cy="375846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Flecha: curvada hacia abajo 6">
            <a:extLst>
              <a:ext uri="{FF2B5EF4-FFF2-40B4-BE49-F238E27FC236}">
                <a16:creationId xmlns:a16="http://schemas.microsoft.com/office/drawing/2014/main" id="{2A2F7CB2-1B3B-D6DB-E34C-493C2A075D8F}"/>
              </a:ext>
            </a:extLst>
          </p:cNvPr>
          <p:cNvSpPr/>
          <p:nvPr/>
        </p:nvSpPr>
        <p:spPr>
          <a:xfrm rot="4089866">
            <a:off x="3329010" y="1134551"/>
            <a:ext cx="2085049" cy="865309"/>
          </a:xfrm>
          <a:custGeom>
            <a:avLst/>
            <a:gdLst>
              <a:gd name="connsiteX0" fmla="*/ 1786206 w 2085049"/>
              <a:gd name="connsiteY0" fmla="*/ 865309 h 865309"/>
              <a:gd name="connsiteX1" fmla="*/ 1555983 w 2085049"/>
              <a:gd name="connsiteY1" fmla="*/ 612845 h 865309"/>
              <a:gd name="connsiteX2" fmla="*/ 1343469 w 2085049"/>
              <a:gd name="connsiteY2" fmla="*/ 379801 h 865309"/>
              <a:gd name="connsiteX3" fmla="*/ 1526975 w 2085049"/>
              <a:gd name="connsiteY3" fmla="*/ 379801 h 865309"/>
              <a:gd name="connsiteX4" fmla="*/ 835435 w 2085049"/>
              <a:gd name="connsiteY4" fmla="*/ -1 h 865309"/>
              <a:gd name="connsiteX5" fmla="*/ 1066108 w 2085049"/>
              <a:gd name="connsiteY5" fmla="*/ 0 h 865309"/>
              <a:gd name="connsiteX6" fmla="*/ 1757648 w 2085049"/>
              <a:gd name="connsiteY6" fmla="*/ 379802 h 865309"/>
              <a:gd name="connsiteX7" fmla="*/ 1941155 w 2085049"/>
              <a:gd name="connsiteY7" fmla="*/ 379801 h 865309"/>
              <a:gd name="connsiteX8" fmla="*/ 1786206 w 2085049"/>
              <a:gd name="connsiteY8" fmla="*/ 865309 h 865309"/>
              <a:gd name="connsiteX0" fmla="*/ 950771 w 2085049"/>
              <a:gd name="connsiteY0" fmla="*/ 8286 h 865309"/>
              <a:gd name="connsiteX1" fmla="*/ 230674 w 2085049"/>
              <a:gd name="connsiteY1" fmla="*/ 865309 h 865309"/>
              <a:gd name="connsiteX2" fmla="*/ 0 w 2085049"/>
              <a:gd name="connsiteY2" fmla="*/ 865309 h 865309"/>
              <a:gd name="connsiteX3" fmla="*/ 274609 w 2085049"/>
              <a:gd name="connsiteY3" fmla="*/ 223953 h 865309"/>
              <a:gd name="connsiteX4" fmla="*/ 950771 w 2085049"/>
              <a:gd name="connsiteY4" fmla="*/ 8286 h 865309"/>
              <a:gd name="connsiteX0" fmla="*/ 950771 w 2085049"/>
              <a:gd name="connsiteY0" fmla="*/ 8286 h 865309"/>
              <a:gd name="connsiteX1" fmla="*/ 230674 w 2085049"/>
              <a:gd name="connsiteY1" fmla="*/ 865309 h 865309"/>
              <a:gd name="connsiteX2" fmla="*/ 0 w 2085049"/>
              <a:gd name="connsiteY2" fmla="*/ 865309 h 865309"/>
              <a:gd name="connsiteX3" fmla="*/ 835434 w 2085049"/>
              <a:gd name="connsiteY3" fmla="*/ 0 h 865309"/>
              <a:gd name="connsiteX4" fmla="*/ 1066108 w 2085049"/>
              <a:gd name="connsiteY4" fmla="*/ 0 h 865309"/>
              <a:gd name="connsiteX5" fmla="*/ 1757648 w 2085049"/>
              <a:gd name="connsiteY5" fmla="*/ 379802 h 865309"/>
              <a:gd name="connsiteX6" fmla="*/ 1941155 w 2085049"/>
              <a:gd name="connsiteY6" fmla="*/ 379801 h 865309"/>
              <a:gd name="connsiteX7" fmla="*/ 1786206 w 2085049"/>
              <a:gd name="connsiteY7" fmla="*/ 865309 h 865309"/>
              <a:gd name="connsiteX8" fmla="*/ 1578120 w 2085049"/>
              <a:gd name="connsiteY8" fmla="*/ 637120 h 865309"/>
              <a:gd name="connsiteX9" fmla="*/ 1343469 w 2085049"/>
              <a:gd name="connsiteY9" fmla="*/ 379801 h 865309"/>
              <a:gd name="connsiteX10" fmla="*/ 1526975 w 2085049"/>
              <a:gd name="connsiteY10" fmla="*/ 379801 h 865309"/>
              <a:gd name="connsiteX11" fmla="*/ 835435 w 2085049"/>
              <a:gd name="connsiteY11" fmla="*/ -1 h 865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85049" h="865309" stroke="0" extrusionOk="0">
                <a:moveTo>
                  <a:pt x="1786206" y="865309"/>
                </a:moveTo>
                <a:cubicBezTo>
                  <a:pt x="1697104" y="769727"/>
                  <a:pt x="1669797" y="676946"/>
                  <a:pt x="1555983" y="612845"/>
                </a:cubicBezTo>
                <a:cubicBezTo>
                  <a:pt x="1442169" y="548744"/>
                  <a:pt x="1450626" y="478954"/>
                  <a:pt x="1343469" y="379801"/>
                </a:cubicBezTo>
                <a:cubicBezTo>
                  <a:pt x="1432158" y="375246"/>
                  <a:pt x="1459367" y="395577"/>
                  <a:pt x="1526975" y="379801"/>
                </a:cubicBezTo>
                <a:cubicBezTo>
                  <a:pt x="1388302" y="151296"/>
                  <a:pt x="1140927" y="-35242"/>
                  <a:pt x="835435" y="-1"/>
                </a:cubicBezTo>
                <a:cubicBezTo>
                  <a:pt x="942511" y="-18335"/>
                  <a:pt x="963706" y="11494"/>
                  <a:pt x="1066108" y="0"/>
                </a:cubicBezTo>
                <a:cubicBezTo>
                  <a:pt x="1345269" y="7476"/>
                  <a:pt x="1576584" y="63297"/>
                  <a:pt x="1757648" y="379802"/>
                </a:cubicBezTo>
                <a:cubicBezTo>
                  <a:pt x="1803570" y="360850"/>
                  <a:pt x="1864287" y="383680"/>
                  <a:pt x="1941155" y="379801"/>
                </a:cubicBezTo>
                <a:cubicBezTo>
                  <a:pt x="1937274" y="581788"/>
                  <a:pt x="1801008" y="715014"/>
                  <a:pt x="1786206" y="865309"/>
                </a:cubicBezTo>
                <a:close/>
              </a:path>
              <a:path w="2085049" h="865309" fill="darkenLess" stroke="0" extrusionOk="0">
                <a:moveTo>
                  <a:pt x="950771" y="8286"/>
                </a:moveTo>
                <a:cubicBezTo>
                  <a:pt x="622502" y="103352"/>
                  <a:pt x="214547" y="449758"/>
                  <a:pt x="230674" y="865309"/>
                </a:cubicBezTo>
                <a:cubicBezTo>
                  <a:pt x="171440" y="870094"/>
                  <a:pt x="106090" y="848829"/>
                  <a:pt x="0" y="865309"/>
                </a:cubicBezTo>
                <a:cubicBezTo>
                  <a:pt x="-40785" y="652659"/>
                  <a:pt x="106398" y="418542"/>
                  <a:pt x="274609" y="223953"/>
                </a:cubicBezTo>
                <a:cubicBezTo>
                  <a:pt x="483808" y="59262"/>
                  <a:pt x="716637" y="-28461"/>
                  <a:pt x="950771" y="8286"/>
                </a:cubicBezTo>
                <a:close/>
              </a:path>
              <a:path w="2085049" h="865309" fill="none" extrusionOk="0">
                <a:moveTo>
                  <a:pt x="950771" y="8286"/>
                </a:moveTo>
                <a:cubicBezTo>
                  <a:pt x="519533" y="154505"/>
                  <a:pt x="222866" y="459007"/>
                  <a:pt x="230674" y="865309"/>
                </a:cubicBezTo>
                <a:cubicBezTo>
                  <a:pt x="137331" y="868877"/>
                  <a:pt x="105684" y="863166"/>
                  <a:pt x="0" y="865309"/>
                </a:cubicBezTo>
                <a:cubicBezTo>
                  <a:pt x="-23197" y="489635"/>
                  <a:pt x="364734" y="11050"/>
                  <a:pt x="835434" y="0"/>
                </a:cubicBezTo>
                <a:cubicBezTo>
                  <a:pt x="905202" y="-5610"/>
                  <a:pt x="1016811" y="11139"/>
                  <a:pt x="1066108" y="0"/>
                </a:cubicBezTo>
                <a:cubicBezTo>
                  <a:pt x="1339494" y="42596"/>
                  <a:pt x="1607614" y="149617"/>
                  <a:pt x="1757648" y="379802"/>
                </a:cubicBezTo>
                <a:cubicBezTo>
                  <a:pt x="1803829" y="374082"/>
                  <a:pt x="1866238" y="382836"/>
                  <a:pt x="1941155" y="379801"/>
                </a:cubicBezTo>
                <a:cubicBezTo>
                  <a:pt x="1881695" y="627875"/>
                  <a:pt x="1805576" y="730061"/>
                  <a:pt x="1786206" y="865309"/>
                </a:cubicBezTo>
                <a:cubicBezTo>
                  <a:pt x="1699593" y="823001"/>
                  <a:pt x="1690883" y="742979"/>
                  <a:pt x="1578120" y="637120"/>
                </a:cubicBezTo>
                <a:cubicBezTo>
                  <a:pt x="1465357" y="531262"/>
                  <a:pt x="1428313" y="469288"/>
                  <a:pt x="1343469" y="379801"/>
                </a:cubicBezTo>
                <a:cubicBezTo>
                  <a:pt x="1413353" y="367464"/>
                  <a:pt x="1489189" y="400285"/>
                  <a:pt x="1526975" y="379801"/>
                </a:cubicBezTo>
                <a:cubicBezTo>
                  <a:pt x="1389553" y="62014"/>
                  <a:pt x="1148598" y="25053"/>
                  <a:pt x="835435" y="-1"/>
                </a:cubicBezTo>
              </a:path>
              <a:path w="2085049" h="865309" fill="none" stroke="0" extrusionOk="0">
                <a:moveTo>
                  <a:pt x="950771" y="8286"/>
                </a:moveTo>
                <a:cubicBezTo>
                  <a:pt x="513388" y="-13455"/>
                  <a:pt x="166856" y="442313"/>
                  <a:pt x="230674" y="865309"/>
                </a:cubicBezTo>
                <a:cubicBezTo>
                  <a:pt x="180040" y="883993"/>
                  <a:pt x="106245" y="851940"/>
                  <a:pt x="0" y="865309"/>
                </a:cubicBezTo>
                <a:cubicBezTo>
                  <a:pt x="-25806" y="450065"/>
                  <a:pt x="275249" y="95387"/>
                  <a:pt x="835434" y="0"/>
                </a:cubicBezTo>
                <a:cubicBezTo>
                  <a:pt x="887714" y="-8167"/>
                  <a:pt x="970165" y="13814"/>
                  <a:pt x="1066108" y="0"/>
                </a:cubicBezTo>
                <a:cubicBezTo>
                  <a:pt x="1351009" y="15779"/>
                  <a:pt x="1611589" y="135731"/>
                  <a:pt x="1757648" y="379802"/>
                </a:cubicBezTo>
                <a:cubicBezTo>
                  <a:pt x="1813291" y="364779"/>
                  <a:pt x="1872281" y="400421"/>
                  <a:pt x="1941155" y="379801"/>
                </a:cubicBezTo>
                <a:cubicBezTo>
                  <a:pt x="1905706" y="576131"/>
                  <a:pt x="1818984" y="673632"/>
                  <a:pt x="1786206" y="865309"/>
                </a:cubicBezTo>
                <a:cubicBezTo>
                  <a:pt x="1673171" y="750211"/>
                  <a:pt x="1684308" y="713111"/>
                  <a:pt x="1560410" y="617700"/>
                </a:cubicBezTo>
                <a:cubicBezTo>
                  <a:pt x="1436512" y="522289"/>
                  <a:pt x="1423033" y="420530"/>
                  <a:pt x="1343469" y="379801"/>
                </a:cubicBezTo>
                <a:cubicBezTo>
                  <a:pt x="1424151" y="371237"/>
                  <a:pt x="1465634" y="397794"/>
                  <a:pt x="1526975" y="379801"/>
                </a:cubicBezTo>
                <a:cubicBezTo>
                  <a:pt x="1408269" y="152770"/>
                  <a:pt x="1122022" y="-2851"/>
                  <a:pt x="835435" y="-1"/>
                </a:cubicBezTo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374304814">
                  <a:prstGeom prst="curvedDownArrow">
                    <a:avLst>
                      <a:gd name="adj1" fmla="val 26658"/>
                      <a:gd name="adj2" fmla="val 69072"/>
                      <a:gd name="adj3" fmla="val 56108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097C450D-FD29-9603-0EBE-E8ADC344C2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4597" y="5076560"/>
            <a:ext cx="1874720" cy="1245822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solidFill>
              <a:schemeClr val="tx1"/>
            </a:solidFill>
            <a:miter lim="800000"/>
          </a:ln>
          <a:effectLst>
            <a:outerShdw blurRad="50800" dist="1016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4B14BE4-0B9C-4FD3-834B-2D055FA2B5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3186" y="5042282"/>
            <a:ext cx="1193339" cy="13913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tx1"/>
            </a:solidFill>
            <a:miter lim="800000"/>
          </a:ln>
          <a:effectLst>
            <a:outerShdw blurRad="50800" dist="1016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15601BE-0257-DEBF-721E-861C9B8ACA8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204" r="8086"/>
          <a:stretch/>
        </p:blipFill>
        <p:spPr>
          <a:xfrm>
            <a:off x="10035702" y="5076560"/>
            <a:ext cx="1650908" cy="1245822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tx1"/>
            </a:solidFill>
            <a:miter lim="800000"/>
          </a:ln>
          <a:effectLst>
            <a:outerShdw blurRad="50800" dist="1016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2A9C6185-7F7B-A831-1C7F-3DF145FA4A51}"/>
              </a:ext>
            </a:extLst>
          </p:cNvPr>
          <p:cNvSpPr/>
          <p:nvPr/>
        </p:nvSpPr>
        <p:spPr>
          <a:xfrm>
            <a:off x="6234431" y="381959"/>
            <a:ext cx="5619564" cy="388944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Flecha: curvada hacia arriba 14">
            <a:extLst>
              <a:ext uri="{FF2B5EF4-FFF2-40B4-BE49-F238E27FC236}">
                <a16:creationId xmlns:a16="http://schemas.microsoft.com/office/drawing/2014/main" id="{49D01754-4B16-82AC-0380-F46D06AE940D}"/>
              </a:ext>
            </a:extLst>
          </p:cNvPr>
          <p:cNvSpPr/>
          <p:nvPr/>
        </p:nvSpPr>
        <p:spPr>
          <a:xfrm rot="20923907">
            <a:off x="4242366" y="3760924"/>
            <a:ext cx="2452559" cy="694234"/>
          </a:xfrm>
          <a:custGeom>
            <a:avLst/>
            <a:gdLst>
              <a:gd name="connsiteX0" fmla="*/ 2308464 w 2452559"/>
              <a:gd name="connsiteY0" fmla="*/ 0 h 694234"/>
              <a:gd name="connsiteX1" fmla="*/ 2337460 w 2452559"/>
              <a:gd name="connsiteY1" fmla="*/ 307823 h 694234"/>
              <a:gd name="connsiteX2" fmla="*/ 2281474 w 2452559"/>
              <a:gd name="connsiteY2" fmla="*/ 307823 h 694234"/>
              <a:gd name="connsiteX3" fmla="*/ 1198286 w 2452559"/>
              <a:gd name="connsiteY3" fmla="*/ 692044 h 694234"/>
              <a:gd name="connsiteX4" fmla="*/ 2105256 w 2452559"/>
              <a:gd name="connsiteY4" fmla="*/ 307823 h 694234"/>
              <a:gd name="connsiteX5" fmla="*/ 2049270 w 2452559"/>
              <a:gd name="connsiteY5" fmla="*/ 307823 h 694234"/>
              <a:gd name="connsiteX6" fmla="*/ 2308464 w 2452559"/>
              <a:gd name="connsiteY6" fmla="*/ 0 h 694234"/>
              <a:gd name="connsiteX0" fmla="*/ 1110178 w 2452559"/>
              <a:gd name="connsiteY0" fmla="*/ 694234 h 694234"/>
              <a:gd name="connsiteX1" fmla="*/ 0 w 2452559"/>
              <a:gd name="connsiteY1" fmla="*/ 0 h 694234"/>
              <a:gd name="connsiteX2" fmla="*/ 176217 w 2452559"/>
              <a:gd name="connsiteY2" fmla="*/ 0 h 694234"/>
              <a:gd name="connsiteX3" fmla="*/ 1286395 w 2452559"/>
              <a:gd name="connsiteY3" fmla="*/ 694234 h 694234"/>
              <a:gd name="connsiteX4" fmla="*/ 1110178 w 2452559"/>
              <a:gd name="connsiteY4" fmla="*/ 694234 h 694234"/>
              <a:gd name="connsiteX0" fmla="*/ 1198286 w 2452559"/>
              <a:gd name="connsiteY0" fmla="*/ 692044 h 694234"/>
              <a:gd name="connsiteX1" fmla="*/ 2105256 w 2452559"/>
              <a:gd name="connsiteY1" fmla="*/ 307823 h 694234"/>
              <a:gd name="connsiteX2" fmla="*/ 2049270 w 2452559"/>
              <a:gd name="connsiteY2" fmla="*/ 307823 h 694234"/>
              <a:gd name="connsiteX3" fmla="*/ 2308464 w 2452559"/>
              <a:gd name="connsiteY3" fmla="*/ 0 h 694234"/>
              <a:gd name="connsiteX4" fmla="*/ 2337460 w 2452559"/>
              <a:gd name="connsiteY4" fmla="*/ 307823 h 694234"/>
              <a:gd name="connsiteX5" fmla="*/ 2281474 w 2452559"/>
              <a:gd name="connsiteY5" fmla="*/ 307823 h 694234"/>
              <a:gd name="connsiteX6" fmla="*/ 1286395 w 2452559"/>
              <a:gd name="connsiteY6" fmla="*/ 694234 h 694234"/>
              <a:gd name="connsiteX7" fmla="*/ 1110178 w 2452559"/>
              <a:gd name="connsiteY7" fmla="*/ 694234 h 694234"/>
              <a:gd name="connsiteX8" fmla="*/ 0 w 2452559"/>
              <a:gd name="connsiteY8" fmla="*/ 0 h 694234"/>
              <a:gd name="connsiteX9" fmla="*/ 176217 w 2452559"/>
              <a:gd name="connsiteY9" fmla="*/ 0 h 694234"/>
              <a:gd name="connsiteX10" fmla="*/ 1286395 w 2452559"/>
              <a:gd name="connsiteY10" fmla="*/ 694234 h 694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52559" h="694234" stroke="0" extrusionOk="0">
                <a:moveTo>
                  <a:pt x="2308464" y="0"/>
                </a:moveTo>
                <a:cubicBezTo>
                  <a:pt x="2337866" y="83205"/>
                  <a:pt x="2304971" y="171828"/>
                  <a:pt x="2337460" y="307823"/>
                </a:cubicBezTo>
                <a:cubicBezTo>
                  <a:pt x="2314501" y="310243"/>
                  <a:pt x="2298123" y="305692"/>
                  <a:pt x="2281474" y="307823"/>
                </a:cubicBezTo>
                <a:cubicBezTo>
                  <a:pt x="2054961" y="629851"/>
                  <a:pt x="1700586" y="602672"/>
                  <a:pt x="1198286" y="692044"/>
                </a:cubicBezTo>
                <a:cubicBezTo>
                  <a:pt x="1532121" y="643426"/>
                  <a:pt x="1903348" y="517963"/>
                  <a:pt x="2105256" y="307823"/>
                </a:cubicBezTo>
                <a:cubicBezTo>
                  <a:pt x="2088028" y="313015"/>
                  <a:pt x="2077186" y="307494"/>
                  <a:pt x="2049270" y="307823"/>
                </a:cubicBezTo>
                <a:cubicBezTo>
                  <a:pt x="2137822" y="163661"/>
                  <a:pt x="2263293" y="86613"/>
                  <a:pt x="2308464" y="0"/>
                </a:cubicBezTo>
                <a:close/>
              </a:path>
              <a:path w="2452559" h="694234" fill="darkenLess" stroke="0" extrusionOk="0">
                <a:moveTo>
                  <a:pt x="1110178" y="694234"/>
                </a:moveTo>
                <a:cubicBezTo>
                  <a:pt x="470861" y="655465"/>
                  <a:pt x="-12546" y="288146"/>
                  <a:pt x="0" y="0"/>
                </a:cubicBezTo>
                <a:cubicBezTo>
                  <a:pt x="47687" y="-17583"/>
                  <a:pt x="123746" y="20057"/>
                  <a:pt x="176217" y="0"/>
                </a:cubicBezTo>
                <a:cubicBezTo>
                  <a:pt x="174847" y="433880"/>
                  <a:pt x="678572" y="813749"/>
                  <a:pt x="1286395" y="694234"/>
                </a:cubicBezTo>
                <a:cubicBezTo>
                  <a:pt x="1209564" y="700221"/>
                  <a:pt x="1189632" y="684163"/>
                  <a:pt x="1110178" y="694234"/>
                </a:cubicBezTo>
                <a:close/>
              </a:path>
              <a:path w="2452559" h="694234" fill="none" extrusionOk="0">
                <a:moveTo>
                  <a:pt x="1198286" y="692044"/>
                </a:moveTo>
                <a:cubicBezTo>
                  <a:pt x="1553156" y="671000"/>
                  <a:pt x="1937314" y="541147"/>
                  <a:pt x="2105256" y="307823"/>
                </a:cubicBezTo>
                <a:cubicBezTo>
                  <a:pt x="2083704" y="313607"/>
                  <a:pt x="2069120" y="301711"/>
                  <a:pt x="2049270" y="307823"/>
                </a:cubicBezTo>
                <a:cubicBezTo>
                  <a:pt x="2139830" y="144668"/>
                  <a:pt x="2254810" y="90785"/>
                  <a:pt x="2308464" y="0"/>
                </a:cubicBezTo>
                <a:cubicBezTo>
                  <a:pt x="2329232" y="131373"/>
                  <a:pt x="2323234" y="197876"/>
                  <a:pt x="2337460" y="307823"/>
                </a:cubicBezTo>
                <a:cubicBezTo>
                  <a:pt x="2324169" y="312517"/>
                  <a:pt x="2303245" y="302320"/>
                  <a:pt x="2281474" y="307823"/>
                </a:cubicBezTo>
                <a:cubicBezTo>
                  <a:pt x="2064633" y="566567"/>
                  <a:pt x="1703719" y="649925"/>
                  <a:pt x="1286395" y="694234"/>
                </a:cubicBezTo>
                <a:cubicBezTo>
                  <a:pt x="1203638" y="711756"/>
                  <a:pt x="1150581" y="678853"/>
                  <a:pt x="1110178" y="694234"/>
                </a:cubicBezTo>
                <a:cubicBezTo>
                  <a:pt x="520796" y="733458"/>
                  <a:pt x="7464" y="410290"/>
                  <a:pt x="0" y="0"/>
                </a:cubicBezTo>
                <a:cubicBezTo>
                  <a:pt x="77302" y="-8620"/>
                  <a:pt x="136311" y="13536"/>
                  <a:pt x="176217" y="0"/>
                </a:cubicBezTo>
                <a:cubicBezTo>
                  <a:pt x="218921" y="413323"/>
                  <a:pt x="683814" y="808894"/>
                  <a:pt x="1286395" y="694234"/>
                </a:cubicBezTo>
              </a:path>
              <a:path w="2452559" h="694234" fill="none" stroke="0" extrusionOk="0">
                <a:moveTo>
                  <a:pt x="1198286" y="692044"/>
                </a:moveTo>
                <a:cubicBezTo>
                  <a:pt x="1591449" y="653068"/>
                  <a:pt x="1927915" y="547172"/>
                  <a:pt x="2105256" y="307823"/>
                </a:cubicBezTo>
                <a:cubicBezTo>
                  <a:pt x="2081196" y="308861"/>
                  <a:pt x="2068925" y="303646"/>
                  <a:pt x="2049270" y="307823"/>
                </a:cubicBezTo>
                <a:cubicBezTo>
                  <a:pt x="2122563" y="177354"/>
                  <a:pt x="2241992" y="97241"/>
                  <a:pt x="2308464" y="0"/>
                </a:cubicBezTo>
                <a:cubicBezTo>
                  <a:pt x="2341229" y="115002"/>
                  <a:pt x="2309581" y="224302"/>
                  <a:pt x="2337460" y="307823"/>
                </a:cubicBezTo>
                <a:cubicBezTo>
                  <a:pt x="2315744" y="311380"/>
                  <a:pt x="2308790" y="303786"/>
                  <a:pt x="2281474" y="307823"/>
                </a:cubicBezTo>
                <a:cubicBezTo>
                  <a:pt x="2103388" y="547455"/>
                  <a:pt x="1710975" y="685134"/>
                  <a:pt x="1286395" y="694234"/>
                </a:cubicBezTo>
                <a:cubicBezTo>
                  <a:pt x="1233627" y="714378"/>
                  <a:pt x="1159294" y="673576"/>
                  <a:pt x="1110178" y="694234"/>
                </a:cubicBezTo>
                <a:cubicBezTo>
                  <a:pt x="497640" y="704539"/>
                  <a:pt x="15351" y="440002"/>
                  <a:pt x="0" y="0"/>
                </a:cubicBezTo>
                <a:cubicBezTo>
                  <a:pt x="43619" y="-11343"/>
                  <a:pt x="108582" y="8845"/>
                  <a:pt x="176217" y="0"/>
                </a:cubicBezTo>
                <a:cubicBezTo>
                  <a:pt x="225650" y="469804"/>
                  <a:pt x="724331" y="698661"/>
                  <a:pt x="1286395" y="694234"/>
                </a:cubicBezTo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124651846">
                  <a:prstGeom prst="curvedUpArrow">
                    <a:avLst>
                      <a:gd name="adj1" fmla="val 25383"/>
                      <a:gd name="adj2" fmla="val 41512"/>
                      <a:gd name="adj3" fmla="val 4434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A8966F93-5E1A-F044-F8FD-59D02FCBB614}"/>
              </a:ext>
            </a:extLst>
          </p:cNvPr>
          <p:cNvSpPr/>
          <p:nvPr/>
        </p:nvSpPr>
        <p:spPr>
          <a:xfrm>
            <a:off x="5065736" y="4873010"/>
            <a:ext cx="6981262" cy="1889487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Flecha: hacia abajo 16">
            <a:extLst>
              <a:ext uri="{FF2B5EF4-FFF2-40B4-BE49-F238E27FC236}">
                <a16:creationId xmlns:a16="http://schemas.microsoft.com/office/drawing/2014/main" id="{0CC06658-FE0F-DCB4-B818-E0027D04E6DB}"/>
              </a:ext>
            </a:extLst>
          </p:cNvPr>
          <p:cNvSpPr/>
          <p:nvPr/>
        </p:nvSpPr>
        <p:spPr>
          <a:xfrm>
            <a:off x="8788026" y="4331477"/>
            <a:ext cx="436047" cy="615138"/>
          </a:xfrm>
          <a:custGeom>
            <a:avLst/>
            <a:gdLst>
              <a:gd name="connsiteX0" fmla="*/ 0 w 436047"/>
              <a:gd name="connsiteY0" fmla="*/ 397115 h 615138"/>
              <a:gd name="connsiteX1" fmla="*/ 109012 w 436047"/>
              <a:gd name="connsiteY1" fmla="*/ 397115 h 615138"/>
              <a:gd name="connsiteX2" fmla="*/ 109012 w 436047"/>
              <a:gd name="connsiteY2" fmla="*/ 0 h 615138"/>
              <a:gd name="connsiteX3" fmla="*/ 327035 w 436047"/>
              <a:gd name="connsiteY3" fmla="*/ 0 h 615138"/>
              <a:gd name="connsiteX4" fmla="*/ 327035 w 436047"/>
              <a:gd name="connsiteY4" fmla="*/ 397115 h 615138"/>
              <a:gd name="connsiteX5" fmla="*/ 436047 w 436047"/>
              <a:gd name="connsiteY5" fmla="*/ 397115 h 615138"/>
              <a:gd name="connsiteX6" fmla="*/ 218024 w 436047"/>
              <a:gd name="connsiteY6" fmla="*/ 615138 h 615138"/>
              <a:gd name="connsiteX7" fmla="*/ 0 w 436047"/>
              <a:gd name="connsiteY7" fmla="*/ 397115 h 61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6047" h="615138" fill="none" extrusionOk="0">
                <a:moveTo>
                  <a:pt x="0" y="397115"/>
                </a:moveTo>
                <a:cubicBezTo>
                  <a:pt x="33135" y="387966"/>
                  <a:pt x="80822" y="408418"/>
                  <a:pt x="109012" y="397115"/>
                </a:cubicBezTo>
                <a:cubicBezTo>
                  <a:pt x="66266" y="212771"/>
                  <a:pt x="141319" y="196468"/>
                  <a:pt x="109012" y="0"/>
                </a:cubicBezTo>
                <a:cubicBezTo>
                  <a:pt x="161157" y="-19726"/>
                  <a:pt x="283190" y="5431"/>
                  <a:pt x="327035" y="0"/>
                </a:cubicBezTo>
                <a:cubicBezTo>
                  <a:pt x="327997" y="174401"/>
                  <a:pt x="280893" y="224107"/>
                  <a:pt x="327035" y="397115"/>
                </a:cubicBezTo>
                <a:cubicBezTo>
                  <a:pt x="380529" y="386904"/>
                  <a:pt x="402632" y="406874"/>
                  <a:pt x="436047" y="397115"/>
                </a:cubicBezTo>
                <a:cubicBezTo>
                  <a:pt x="383905" y="489766"/>
                  <a:pt x="272816" y="554933"/>
                  <a:pt x="218024" y="615138"/>
                </a:cubicBezTo>
                <a:cubicBezTo>
                  <a:pt x="152336" y="564085"/>
                  <a:pt x="72749" y="451895"/>
                  <a:pt x="0" y="397115"/>
                </a:cubicBezTo>
                <a:close/>
              </a:path>
              <a:path w="436047" h="615138" stroke="0" extrusionOk="0">
                <a:moveTo>
                  <a:pt x="0" y="397115"/>
                </a:moveTo>
                <a:cubicBezTo>
                  <a:pt x="37431" y="395595"/>
                  <a:pt x="66245" y="405734"/>
                  <a:pt x="109012" y="397115"/>
                </a:cubicBezTo>
                <a:cubicBezTo>
                  <a:pt x="98740" y="281047"/>
                  <a:pt x="114096" y="98728"/>
                  <a:pt x="109012" y="0"/>
                </a:cubicBezTo>
                <a:cubicBezTo>
                  <a:pt x="193223" y="-25052"/>
                  <a:pt x="282071" y="12071"/>
                  <a:pt x="327035" y="0"/>
                </a:cubicBezTo>
                <a:cubicBezTo>
                  <a:pt x="374599" y="159369"/>
                  <a:pt x="286381" y="218644"/>
                  <a:pt x="327035" y="397115"/>
                </a:cubicBezTo>
                <a:cubicBezTo>
                  <a:pt x="367663" y="385915"/>
                  <a:pt x="407388" y="408613"/>
                  <a:pt x="436047" y="397115"/>
                </a:cubicBezTo>
                <a:cubicBezTo>
                  <a:pt x="409269" y="459178"/>
                  <a:pt x="294115" y="504581"/>
                  <a:pt x="218024" y="615138"/>
                </a:cubicBezTo>
                <a:cubicBezTo>
                  <a:pt x="108021" y="535263"/>
                  <a:pt x="71734" y="420500"/>
                  <a:pt x="0" y="397115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564232073">
                  <a:prstGeom prst="downArrow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091D0EB2-1B94-BE9E-5608-34953DCF035B}"/>
              </a:ext>
            </a:extLst>
          </p:cNvPr>
          <p:cNvSpPr txBox="1"/>
          <p:nvPr/>
        </p:nvSpPr>
        <p:spPr>
          <a:xfrm>
            <a:off x="323059" y="2116002"/>
            <a:ext cx="39374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Reunión Island (France). </a:t>
            </a:r>
            <a:r>
              <a:rPr lang="es-ES" sz="1600" b="1" dirty="0" err="1"/>
              <a:t>Indian</a:t>
            </a:r>
            <a:r>
              <a:rPr lang="es-ES" sz="1600" b="1" dirty="0"/>
              <a:t> </a:t>
            </a:r>
            <a:r>
              <a:rPr lang="es-ES" sz="1600" b="1" dirty="0" err="1"/>
              <a:t>Ocean</a:t>
            </a:r>
            <a:endParaRPr lang="es-ES" sz="1600" b="1" dirty="0"/>
          </a:p>
        </p:txBody>
      </p:sp>
      <p:sp>
        <p:nvSpPr>
          <p:cNvPr id="20" name="QuadreDeText 11">
            <a:extLst>
              <a:ext uri="{FF2B5EF4-FFF2-40B4-BE49-F238E27FC236}">
                <a16:creationId xmlns:a16="http://schemas.microsoft.com/office/drawing/2014/main" id="{F9265B39-FB87-FCAC-D7D2-8888C5D3DD3C}"/>
              </a:ext>
            </a:extLst>
          </p:cNvPr>
          <p:cNvSpPr txBox="1"/>
          <p:nvPr/>
        </p:nvSpPr>
        <p:spPr>
          <a:xfrm rot="20851514">
            <a:off x="7828436" y="1962113"/>
            <a:ext cx="157948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sz="1400" i="1" dirty="0" err="1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Carcharhinus</a:t>
            </a:r>
            <a:r>
              <a:rPr lang="ca-ES" sz="1400" i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ca-ES" sz="1400" i="1" dirty="0" err="1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leucas</a:t>
            </a:r>
            <a:endParaRPr lang="es-ES_tradnl" sz="1400" dirty="0"/>
          </a:p>
        </p:txBody>
      </p:sp>
      <p:pic>
        <p:nvPicPr>
          <p:cNvPr id="21" name="Picture 4" descr="Tiburón toro Carcharhinus leucas (imagen tomada de Elasmodrive, 2017)">
            <a:extLst>
              <a:ext uri="{FF2B5EF4-FFF2-40B4-BE49-F238E27FC236}">
                <a16:creationId xmlns:a16="http://schemas.microsoft.com/office/drawing/2014/main" id="{0608AA1E-0918-6A5E-D879-4EA18BE70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4774">
            <a:off x="7002211" y="850048"/>
            <a:ext cx="2221947" cy="1259103"/>
          </a:xfrm>
          <a:custGeom>
            <a:avLst/>
            <a:gdLst>
              <a:gd name="connsiteX0" fmla="*/ 0 w 2221947"/>
              <a:gd name="connsiteY0" fmla="*/ 0 h 1259103"/>
              <a:gd name="connsiteX1" fmla="*/ 599926 w 2221947"/>
              <a:gd name="connsiteY1" fmla="*/ 0 h 1259103"/>
              <a:gd name="connsiteX2" fmla="*/ 1199851 w 2221947"/>
              <a:gd name="connsiteY2" fmla="*/ 0 h 1259103"/>
              <a:gd name="connsiteX3" fmla="*/ 2221947 w 2221947"/>
              <a:gd name="connsiteY3" fmla="*/ 0 h 1259103"/>
              <a:gd name="connsiteX4" fmla="*/ 2221947 w 2221947"/>
              <a:gd name="connsiteY4" fmla="*/ 432292 h 1259103"/>
              <a:gd name="connsiteX5" fmla="*/ 2221947 w 2221947"/>
              <a:gd name="connsiteY5" fmla="*/ 877175 h 1259103"/>
              <a:gd name="connsiteX6" fmla="*/ 2221947 w 2221947"/>
              <a:gd name="connsiteY6" fmla="*/ 1259103 h 1259103"/>
              <a:gd name="connsiteX7" fmla="*/ 1644241 w 2221947"/>
              <a:gd name="connsiteY7" fmla="*/ 1259103 h 1259103"/>
              <a:gd name="connsiteX8" fmla="*/ 1155412 w 2221947"/>
              <a:gd name="connsiteY8" fmla="*/ 1259103 h 1259103"/>
              <a:gd name="connsiteX9" fmla="*/ 577706 w 2221947"/>
              <a:gd name="connsiteY9" fmla="*/ 1259103 h 1259103"/>
              <a:gd name="connsiteX10" fmla="*/ 0 w 2221947"/>
              <a:gd name="connsiteY10" fmla="*/ 1259103 h 1259103"/>
              <a:gd name="connsiteX11" fmla="*/ 0 w 2221947"/>
              <a:gd name="connsiteY11" fmla="*/ 851993 h 1259103"/>
              <a:gd name="connsiteX12" fmla="*/ 0 w 2221947"/>
              <a:gd name="connsiteY12" fmla="*/ 407110 h 1259103"/>
              <a:gd name="connsiteX13" fmla="*/ 0 w 2221947"/>
              <a:gd name="connsiteY13" fmla="*/ 0 h 1259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21947" h="1259103" extrusionOk="0">
                <a:moveTo>
                  <a:pt x="0" y="0"/>
                </a:moveTo>
                <a:cubicBezTo>
                  <a:pt x="135233" y="-45858"/>
                  <a:pt x="319102" y="38495"/>
                  <a:pt x="599926" y="0"/>
                </a:cubicBezTo>
                <a:cubicBezTo>
                  <a:pt x="880750" y="-38495"/>
                  <a:pt x="983742" y="29450"/>
                  <a:pt x="1199851" y="0"/>
                </a:cubicBezTo>
                <a:cubicBezTo>
                  <a:pt x="1415961" y="-29450"/>
                  <a:pt x="1751395" y="59681"/>
                  <a:pt x="2221947" y="0"/>
                </a:cubicBezTo>
                <a:cubicBezTo>
                  <a:pt x="2224504" y="198191"/>
                  <a:pt x="2199039" y="241011"/>
                  <a:pt x="2221947" y="432292"/>
                </a:cubicBezTo>
                <a:cubicBezTo>
                  <a:pt x="2244855" y="623573"/>
                  <a:pt x="2177162" y="671072"/>
                  <a:pt x="2221947" y="877175"/>
                </a:cubicBezTo>
                <a:cubicBezTo>
                  <a:pt x="2266732" y="1083278"/>
                  <a:pt x="2221930" y="1074823"/>
                  <a:pt x="2221947" y="1259103"/>
                </a:cubicBezTo>
                <a:cubicBezTo>
                  <a:pt x="2050797" y="1313425"/>
                  <a:pt x="1884842" y="1223037"/>
                  <a:pt x="1644241" y="1259103"/>
                </a:cubicBezTo>
                <a:cubicBezTo>
                  <a:pt x="1403640" y="1295169"/>
                  <a:pt x="1315918" y="1247410"/>
                  <a:pt x="1155412" y="1259103"/>
                </a:cubicBezTo>
                <a:cubicBezTo>
                  <a:pt x="994906" y="1270796"/>
                  <a:pt x="854430" y="1198223"/>
                  <a:pt x="577706" y="1259103"/>
                </a:cubicBezTo>
                <a:cubicBezTo>
                  <a:pt x="300982" y="1319983"/>
                  <a:pt x="180846" y="1238976"/>
                  <a:pt x="0" y="1259103"/>
                </a:cubicBezTo>
                <a:cubicBezTo>
                  <a:pt x="-5310" y="1160109"/>
                  <a:pt x="20729" y="976830"/>
                  <a:pt x="0" y="851993"/>
                </a:cubicBezTo>
                <a:cubicBezTo>
                  <a:pt x="-20729" y="727156"/>
                  <a:pt x="34408" y="533129"/>
                  <a:pt x="0" y="407110"/>
                </a:cubicBezTo>
                <a:cubicBezTo>
                  <a:pt x="-34408" y="281091"/>
                  <a:pt x="8285" y="89385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90042994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QuadreDeText 12">
            <a:extLst>
              <a:ext uri="{FF2B5EF4-FFF2-40B4-BE49-F238E27FC236}">
                <a16:creationId xmlns:a16="http://schemas.microsoft.com/office/drawing/2014/main" id="{A1ECA2D0-315D-4214-86FD-3A30DB71DE6C}"/>
              </a:ext>
            </a:extLst>
          </p:cNvPr>
          <p:cNvSpPr txBox="1"/>
          <p:nvPr/>
        </p:nvSpPr>
        <p:spPr>
          <a:xfrm rot="263420">
            <a:off x="8123215" y="3887679"/>
            <a:ext cx="11933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sz="1400" i="1" dirty="0" err="1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Lutjanus</a:t>
            </a:r>
            <a:r>
              <a:rPr lang="ca-ES" sz="1400" i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ca-ES" sz="1400" i="1" dirty="0" err="1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bohar</a:t>
            </a:r>
            <a:endParaRPr lang="es-ES_tradnl" sz="1400" dirty="0"/>
          </a:p>
        </p:txBody>
      </p:sp>
      <p:sp>
        <p:nvSpPr>
          <p:cNvPr id="23" name="QuadreDeText 13">
            <a:extLst>
              <a:ext uri="{FF2B5EF4-FFF2-40B4-BE49-F238E27FC236}">
                <a16:creationId xmlns:a16="http://schemas.microsoft.com/office/drawing/2014/main" id="{77D1B300-C3D0-42AA-DCE9-4F123C604CC8}"/>
              </a:ext>
            </a:extLst>
          </p:cNvPr>
          <p:cNvSpPr txBox="1"/>
          <p:nvPr/>
        </p:nvSpPr>
        <p:spPr>
          <a:xfrm rot="1626397">
            <a:off x="10016288" y="2758332"/>
            <a:ext cx="10377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sz="1400" i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Variola </a:t>
            </a:r>
            <a:r>
              <a:rPr lang="ca-ES" sz="1400" i="1" dirty="0" err="1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louti</a:t>
            </a:r>
            <a:endParaRPr lang="es-ES_tradnl" sz="1400" dirty="0"/>
          </a:p>
        </p:txBody>
      </p:sp>
      <p:pic>
        <p:nvPicPr>
          <p:cNvPr id="24" name="Picture 6" descr="Lutjanus bohar">
            <a:extLst>
              <a:ext uri="{FF2B5EF4-FFF2-40B4-BE49-F238E27FC236}">
                <a16:creationId xmlns:a16="http://schemas.microsoft.com/office/drawing/2014/main" id="{564A5A2D-F2D6-7EEC-2FD8-4B1E097CA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7427">
            <a:off x="7742416" y="2514651"/>
            <a:ext cx="1979709" cy="1317367"/>
          </a:xfrm>
          <a:custGeom>
            <a:avLst/>
            <a:gdLst>
              <a:gd name="connsiteX0" fmla="*/ 0 w 1979709"/>
              <a:gd name="connsiteY0" fmla="*/ 0 h 1317367"/>
              <a:gd name="connsiteX1" fmla="*/ 475130 w 1979709"/>
              <a:gd name="connsiteY1" fmla="*/ 0 h 1317367"/>
              <a:gd name="connsiteX2" fmla="*/ 930463 w 1979709"/>
              <a:gd name="connsiteY2" fmla="*/ 0 h 1317367"/>
              <a:gd name="connsiteX3" fmla="*/ 1365999 w 1979709"/>
              <a:gd name="connsiteY3" fmla="*/ 0 h 1317367"/>
              <a:gd name="connsiteX4" fmla="*/ 1979709 w 1979709"/>
              <a:gd name="connsiteY4" fmla="*/ 0 h 1317367"/>
              <a:gd name="connsiteX5" fmla="*/ 1979709 w 1979709"/>
              <a:gd name="connsiteY5" fmla="*/ 452296 h 1317367"/>
              <a:gd name="connsiteX6" fmla="*/ 1979709 w 1979709"/>
              <a:gd name="connsiteY6" fmla="*/ 891418 h 1317367"/>
              <a:gd name="connsiteX7" fmla="*/ 1979709 w 1979709"/>
              <a:gd name="connsiteY7" fmla="*/ 1317367 h 1317367"/>
              <a:gd name="connsiteX8" fmla="*/ 1484782 w 1979709"/>
              <a:gd name="connsiteY8" fmla="*/ 1317367 h 1317367"/>
              <a:gd name="connsiteX9" fmla="*/ 1049246 w 1979709"/>
              <a:gd name="connsiteY9" fmla="*/ 1317367 h 1317367"/>
              <a:gd name="connsiteX10" fmla="*/ 514724 w 1979709"/>
              <a:gd name="connsiteY10" fmla="*/ 1317367 h 1317367"/>
              <a:gd name="connsiteX11" fmla="*/ 0 w 1979709"/>
              <a:gd name="connsiteY11" fmla="*/ 1317367 h 1317367"/>
              <a:gd name="connsiteX12" fmla="*/ 0 w 1979709"/>
              <a:gd name="connsiteY12" fmla="*/ 904592 h 1317367"/>
              <a:gd name="connsiteX13" fmla="*/ 0 w 1979709"/>
              <a:gd name="connsiteY13" fmla="*/ 465470 h 1317367"/>
              <a:gd name="connsiteX14" fmla="*/ 0 w 1979709"/>
              <a:gd name="connsiteY14" fmla="*/ 0 h 131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79709" h="1317367" extrusionOk="0">
                <a:moveTo>
                  <a:pt x="0" y="0"/>
                </a:moveTo>
                <a:cubicBezTo>
                  <a:pt x="196129" y="-24794"/>
                  <a:pt x="347843" y="26985"/>
                  <a:pt x="475130" y="0"/>
                </a:cubicBezTo>
                <a:cubicBezTo>
                  <a:pt x="602417" y="-26985"/>
                  <a:pt x="802392" y="4510"/>
                  <a:pt x="930463" y="0"/>
                </a:cubicBezTo>
                <a:cubicBezTo>
                  <a:pt x="1058534" y="-4510"/>
                  <a:pt x="1265406" y="18476"/>
                  <a:pt x="1365999" y="0"/>
                </a:cubicBezTo>
                <a:cubicBezTo>
                  <a:pt x="1466592" y="-18476"/>
                  <a:pt x="1700717" y="43868"/>
                  <a:pt x="1979709" y="0"/>
                </a:cubicBezTo>
                <a:cubicBezTo>
                  <a:pt x="2020740" y="132328"/>
                  <a:pt x="1979572" y="297595"/>
                  <a:pt x="1979709" y="452296"/>
                </a:cubicBezTo>
                <a:cubicBezTo>
                  <a:pt x="1979846" y="606997"/>
                  <a:pt x="1955524" y="679418"/>
                  <a:pt x="1979709" y="891418"/>
                </a:cubicBezTo>
                <a:cubicBezTo>
                  <a:pt x="2003894" y="1103418"/>
                  <a:pt x="1939524" y="1112706"/>
                  <a:pt x="1979709" y="1317367"/>
                </a:cubicBezTo>
                <a:cubicBezTo>
                  <a:pt x="1819441" y="1369967"/>
                  <a:pt x="1701331" y="1296241"/>
                  <a:pt x="1484782" y="1317367"/>
                </a:cubicBezTo>
                <a:cubicBezTo>
                  <a:pt x="1268233" y="1338493"/>
                  <a:pt x="1153787" y="1272222"/>
                  <a:pt x="1049246" y="1317367"/>
                </a:cubicBezTo>
                <a:cubicBezTo>
                  <a:pt x="944705" y="1362512"/>
                  <a:pt x="639006" y="1279247"/>
                  <a:pt x="514724" y="1317367"/>
                </a:cubicBezTo>
                <a:cubicBezTo>
                  <a:pt x="390442" y="1355487"/>
                  <a:pt x="191300" y="1279430"/>
                  <a:pt x="0" y="1317367"/>
                </a:cubicBezTo>
                <a:cubicBezTo>
                  <a:pt x="-35050" y="1220222"/>
                  <a:pt x="12241" y="1025489"/>
                  <a:pt x="0" y="904592"/>
                </a:cubicBezTo>
                <a:cubicBezTo>
                  <a:pt x="-12241" y="783696"/>
                  <a:pt x="40201" y="566644"/>
                  <a:pt x="0" y="465470"/>
                </a:cubicBezTo>
                <a:cubicBezTo>
                  <a:pt x="-40201" y="364296"/>
                  <a:pt x="40287" y="128466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93030829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Yellow-Edged Lyretail - Variola louti - Groupers - Yellowedge Coronation  Trout, Lyretail grouper - Tropical Reefs">
            <a:extLst>
              <a:ext uri="{FF2B5EF4-FFF2-40B4-BE49-F238E27FC236}">
                <a16:creationId xmlns:a16="http://schemas.microsoft.com/office/drawing/2014/main" id="{1423C161-0DB9-BCF5-E273-E1A1EBFBB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619">
            <a:off x="9522096" y="1229533"/>
            <a:ext cx="1871796" cy="1403847"/>
          </a:xfrm>
          <a:custGeom>
            <a:avLst/>
            <a:gdLst>
              <a:gd name="connsiteX0" fmla="*/ 0 w 1871796"/>
              <a:gd name="connsiteY0" fmla="*/ 0 h 1403847"/>
              <a:gd name="connsiteX1" fmla="*/ 486667 w 1871796"/>
              <a:gd name="connsiteY1" fmla="*/ 0 h 1403847"/>
              <a:gd name="connsiteX2" fmla="*/ 973334 w 1871796"/>
              <a:gd name="connsiteY2" fmla="*/ 0 h 1403847"/>
              <a:gd name="connsiteX3" fmla="*/ 1403847 w 1871796"/>
              <a:gd name="connsiteY3" fmla="*/ 0 h 1403847"/>
              <a:gd name="connsiteX4" fmla="*/ 1871796 w 1871796"/>
              <a:gd name="connsiteY4" fmla="*/ 0 h 1403847"/>
              <a:gd name="connsiteX5" fmla="*/ 1871796 w 1871796"/>
              <a:gd name="connsiteY5" fmla="*/ 467949 h 1403847"/>
              <a:gd name="connsiteX6" fmla="*/ 1871796 w 1871796"/>
              <a:gd name="connsiteY6" fmla="*/ 963975 h 1403847"/>
              <a:gd name="connsiteX7" fmla="*/ 1871796 w 1871796"/>
              <a:gd name="connsiteY7" fmla="*/ 1403847 h 1403847"/>
              <a:gd name="connsiteX8" fmla="*/ 1460001 w 1871796"/>
              <a:gd name="connsiteY8" fmla="*/ 1403847 h 1403847"/>
              <a:gd name="connsiteX9" fmla="*/ 954616 w 1871796"/>
              <a:gd name="connsiteY9" fmla="*/ 1403847 h 1403847"/>
              <a:gd name="connsiteX10" fmla="*/ 467949 w 1871796"/>
              <a:gd name="connsiteY10" fmla="*/ 1403847 h 1403847"/>
              <a:gd name="connsiteX11" fmla="*/ 0 w 1871796"/>
              <a:gd name="connsiteY11" fmla="*/ 1403847 h 1403847"/>
              <a:gd name="connsiteX12" fmla="*/ 0 w 1871796"/>
              <a:gd name="connsiteY12" fmla="*/ 978013 h 1403847"/>
              <a:gd name="connsiteX13" fmla="*/ 0 w 1871796"/>
              <a:gd name="connsiteY13" fmla="*/ 552180 h 1403847"/>
              <a:gd name="connsiteX14" fmla="*/ 0 w 1871796"/>
              <a:gd name="connsiteY14" fmla="*/ 0 h 1403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71796" h="1403847" extrusionOk="0">
                <a:moveTo>
                  <a:pt x="0" y="0"/>
                </a:moveTo>
                <a:cubicBezTo>
                  <a:pt x="228612" y="-27601"/>
                  <a:pt x="334653" y="35986"/>
                  <a:pt x="486667" y="0"/>
                </a:cubicBezTo>
                <a:cubicBezTo>
                  <a:pt x="638681" y="-35986"/>
                  <a:pt x="773855" y="20530"/>
                  <a:pt x="973334" y="0"/>
                </a:cubicBezTo>
                <a:cubicBezTo>
                  <a:pt x="1172813" y="-20530"/>
                  <a:pt x="1274233" y="15992"/>
                  <a:pt x="1403847" y="0"/>
                </a:cubicBezTo>
                <a:cubicBezTo>
                  <a:pt x="1533461" y="-15992"/>
                  <a:pt x="1734625" y="51089"/>
                  <a:pt x="1871796" y="0"/>
                </a:cubicBezTo>
                <a:cubicBezTo>
                  <a:pt x="1920759" y="96966"/>
                  <a:pt x="1840890" y="281562"/>
                  <a:pt x="1871796" y="467949"/>
                </a:cubicBezTo>
                <a:cubicBezTo>
                  <a:pt x="1902702" y="654336"/>
                  <a:pt x="1858340" y="734283"/>
                  <a:pt x="1871796" y="963975"/>
                </a:cubicBezTo>
                <a:cubicBezTo>
                  <a:pt x="1885252" y="1193667"/>
                  <a:pt x="1871438" y="1198042"/>
                  <a:pt x="1871796" y="1403847"/>
                </a:cubicBezTo>
                <a:cubicBezTo>
                  <a:pt x="1737407" y="1420455"/>
                  <a:pt x="1559502" y="1355760"/>
                  <a:pt x="1460001" y="1403847"/>
                </a:cubicBezTo>
                <a:cubicBezTo>
                  <a:pt x="1360500" y="1451934"/>
                  <a:pt x="1094093" y="1372437"/>
                  <a:pt x="954616" y="1403847"/>
                </a:cubicBezTo>
                <a:cubicBezTo>
                  <a:pt x="815140" y="1435257"/>
                  <a:pt x="651726" y="1382135"/>
                  <a:pt x="467949" y="1403847"/>
                </a:cubicBezTo>
                <a:cubicBezTo>
                  <a:pt x="284172" y="1425559"/>
                  <a:pt x="120733" y="1386103"/>
                  <a:pt x="0" y="1403847"/>
                </a:cubicBezTo>
                <a:cubicBezTo>
                  <a:pt x="-42428" y="1274170"/>
                  <a:pt x="2872" y="1170084"/>
                  <a:pt x="0" y="978013"/>
                </a:cubicBezTo>
                <a:cubicBezTo>
                  <a:pt x="-2872" y="785942"/>
                  <a:pt x="3768" y="750248"/>
                  <a:pt x="0" y="552180"/>
                </a:cubicBezTo>
                <a:cubicBezTo>
                  <a:pt x="-3768" y="354112"/>
                  <a:pt x="47610" y="178559"/>
                  <a:pt x="0" y="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1285482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QuadreDeText 12">
            <a:extLst>
              <a:ext uri="{FF2B5EF4-FFF2-40B4-BE49-F238E27FC236}">
                <a16:creationId xmlns:a16="http://schemas.microsoft.com/office/drawing/2014/main" id="{DA801B60-0FD4-EF4C-89AD-3FB86C1AC608}"/>
              </a:ext>
            </a:extLst>
          </p:cNvPr>
          <p:cNvSpPr txBox="1"/>
          <p:nvPr/>
        </p:nvSpPr>
        <p:spPr>
          <a:xfrm>
            <a:off x="10426186" y="6279767"/>
            <a:ext cx="14842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sz="1400" i="1" dirty="0" err="1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Tissue</a:t>
            </a:r>
            <a:r>
              <a:rPr lang="ca-ES" sz="1400" i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3: </a:t>
            </a:r>
            <a:r>
              <a:rPr lang="ca-ES" sz="1400" i="1" dirty="0" err="1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Viscera</a:t>
            </a:r>
            <a:endParaRPr lang="es-ES_tradnl" sz="1400" dirty="0"/>
          </a:p>
        </p:txBody>
      </p:sp>
      <p:sp>
        <p:nvSpPr>
          <p:cNvPr id="27" name="QuadreDeText 12">
            <a:extLst>
              <a:ext uri="{FF2B5EF4-FFF2-40B4-BE49-F238E27FC236}">
                <a16:creationId xmlns:a16="http://schemas.microsoft.com/office/drawing/2014/main" id="{21F7B8A6-F6A4-F9FA-09CA-94C4C8B7F099}"/>
              </a:ext>
            </a:extLst>
          </p:cNvPr>
          <p:cNvSpPr txBox="1"/>
          <p:nvPr/>
        </p:nvSpPr>
        <p:spPr>
          <a:xfrm>
            <a:off x="8048585" y="6380521"/>
            <a:ext cx="11933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sz="1400" i="1" dirty="0" err="1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Tissue</a:t>
            </a:r>
            <a:r>
              <a:rPr lang="ca-ES" sz="1400" i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2: </a:t>
            </a:r>
            <a:r>
              <a:rPr lang="ca-ES" sz="1400" i="1" dirty="0" err="1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Liver</a:t>
            </a:r>
            <a:endParaRPr lang="es-ES_tradnl" sz="1400" dirty="0"/>
          </a:p>
        </p:txBody>
      </p:sp>
      <p:sp>
        <p:nvSpPr>
          <p:cNvPr id="28" name="QuadreDeText 12">
            <a:extLst>
              <a:ext uri="{FF2B5EF4-FFF2-40B4-BE49-F238E27FC236}">
                <a16:creationId xmlns:a16="http://schemas.microsoft.com/office/drawing/2014/main" id="{019EEEA9-A8C7-A6E0-835C-DBA65B8A7FEE}"/>
              </a:ext>
            </a:extLst>
          </p:cNvPr>
          <p:cNvSpPr txBox="1"/>
          <p:nvPr/>
        </p:nvSpPr>
        <p:spPr>
          <a:xfrm>
            <a:off x="5619809" y="6303399"/>
            <a:ext cx="13889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a-ES" sz="1400" i="1" dirty="0" err="1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Tissue</a:t>
            </a:r>
            <a:r>
              <a:rPr lang="ca-ES" sz="1400" i="1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1: </a:t>
            </a:r>
            <a:r>
              <a:rPr lang="ca-ES" sz="1400" i="1" dirty="0" err="1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Flesh</a:t>
            </a:r>
            <a:endParaRPr lang="es-ES_tradnl" sz="1400" dirty="0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E483A249-28AC-68F7-307F-151FD74A4F48}"/>
              </a:ext>
            </a:extLst>
          </p:cNvPr>
          <p:cNvSpPr txBox="1"/>
          <p:nvPr/>
        </p:nvSpPr>
        <p:spPr>
          <a:xfrm>
            <a:off x="400487" y="4946615"/>
            <a:ext cx="46652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species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fish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i="1" dirty="0">
                <a:latin typeface="Calibri" panose="020F0502020204030204" pitchFamily="34" charset="0"/>
                <a:cs typeface="Calibri" panose="020F0502020204030204" pitchFamily="34" charset="0"/>
              </a:rPr>
              <a:t>(C. </a:t>
            </a:r>
            <a:r>
              <a:rPr lang="es-ES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leucas</a:t>
            </a:r>
            <a:r>
              <a:rPr lang="es-ES" sz="1400" i="1" dirty="0">
                <a:latin typeface="Calibri" panose="020F0502020204030204" pitchFamily="34" charset="0"/>
                <a:cs typeface="Calibri" panose="020F0502020204030204" pitchFamily="34" charset="0"/>
              </a:rPr>
              <a:t>, V. </a:t>
            </a:r>
            <a:r>
              <a:rPr lang="es-ES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louti</a:t>
            </a:r>
            <a:r>
              <a:rPr lang="es-ES" sz="1400" i="1" dirty="0">
                <a:latin typeface="Calibri" panose="020F0502020204030204" pitchFamily="34" charset="0"/>
                <a:cs typeface="Calibri" panose="020F0502020204030204" pitchFamily="34" charset="0"/>
              </a:rPr>
              <a:t> and L. </a:t>
            </a:r>
            <a:r>
              <a:rPr lang="es-ES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bohar</a:t>
            </a:r>
            <a:r>
              <a:rPr lang="es-ES" sz="1400" i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fishes</a:t>
            </a:r>
            <a:r>
              <a:rPr lang="es-ES" sz="1400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es-ES" sz="1400" i="1" dirty="0">
                <a:latin typeface="Calibri" panose="020F0502020204030204" pitchFamily="34" charset="0"/>
                <a:cs typeface="Calibri" panose="020F0502020204030204" pitchFamily="34" charset="0"/>
              </a:rPr>
              <a:t> L. </a:t>
            </a:r>
            <a:r>
              <a:rPr lang="es-ES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bohar</a:t>
            </a:r>
            <a:r>
              <a:rPr lang="es-ES" sz="14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i="1" dirty="0">
                <a:latin typeface="Calibri" panose="020F0502020204030204" pitchFamily="34" charset="0"/>
                <a:cs typeface="Calibri" panose="020F0502020204030204" pitchFamily="34" charset="0"/>
              </a:rPr>
              <a:t>V. </a:t>
            </a:r>
            <a:r>
              <a:rPr lang="es-ES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louti</a:t>
            </a:r>
            <a:r>
              <a:rPr lang="es-ES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one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i="1" dirty="0"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s-ES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leucas</a:t>
            </a:r>
            <a:endParaRPr lang="es-ES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es-ES" sz="1400" i="1" dirty="0"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s-ES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tissues</a:t>
            </a:r>
            <a:r>
              <a:rPr lang="es-ES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s-ES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each</a:t>
            </a:r>
            <a:r>
              <a:rPr lang="es-ES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fish</a:t>
            </a:r>
            <a:r>
              <a:rPr lang="es-ES" sz="1400" i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742950" lvl="1" indent="-285750">
              <a:buFontTx/>
              <a:buChar char="-"/>
            </a:pP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Flesh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liver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viscera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i="1" dirty="0">
                <a:latin typeface="Calibri" panose="020F0502020204030204" pitchFamily="34" charset="0"/>
                <a:cs typeface="Calibri" panose="020F0502020204030204" pitchFamily="34" charset="0"/>
              </a:rPr>
              <a:t>L. </a:t>
            </a:r>
            <a:r>
              <a:rPr lang="es-ES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bohar</a:t>
            </a:r>
            <a:endParaRPr lang="es-ES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Tx/>
              <a:buChar char="-"/>
            </a:pP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Flesh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liver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viscera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i="1" dirty="0">
                <a:latin typeface="Calibri" panose="020F0502020204030204" pitchFamily="34" charset="0"/>
                <a:cs typeface="Calibri" panose="020F0502020204030204" pitchFamily="34" charset="0"/>
              </a:rPr>
              <a:t>V. </a:t>
            </a:r>
            <a:r>
              <a:rPr lang="es-ES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louti</a:t>
            </a:r>
            <a:r>
              <a:rPr lang="es-ES" sz="1400" i="1" dirty="0"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  <a:p>
            <a:pPr marL="742950" lvl="1" indent="-285750">
              <a:buFontTx/>
              <a:buChar char="-"/>
            </a:pP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Flesh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liver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viscera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i="1" dirty="0">
                <a:latin typeface="Calibri" panose="020F0502020204030204" pitchFamily="34" charset="0"/>
                <a:cs typeface="Calibri" panose="020F0502020204030204" pitchFamily="34" charset="0"/>
              </a:rPr>
              <a:t>V. </a:t>
            </a:r>
            <a:r>
              <a:rPr lang="es-ES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louti</a:t>
            </a:r>
            <a:r>
              <a:rPr lang="es-ES" sz="1400" i="1" dirty="0"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  <a:p>
            <a:pPr marL="742950" lvl="1" indent="-285750">
              <a:buFontTx/>
              <a:buChar char="-"/>
            </a:pP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Flesh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liver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s-E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viscera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400" i="1" dirty="0"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s-ES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leucas</a:t>
            </a:r>
            <a:endParaRPr lang="es-ES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Tx/>
              <a:buChar char="-"/>
            </a:pPr>
            <a:endParaRPr lang="es-ES" sz="1400" i="1" dirty="0"/>
          </a:p>
        </p:txBody>
      </p:sp>
      <p:sp>
        <p:nvSpPr>
          <p:cNvPr id="2" name="Rectángulo: esquinas redondeadas 4">
            <a:extLst>
              <a:ext uri="{FF2B5EF4-FFF2-40B4-BE49-F238E27FC236}">
                <a16:creationId xmlns:a16="http://schemas.microsoft.com/office/drawing/2014/main" id="{1E3DF265-A9A1-CD16-B181-7197A601C617}"/>
              </a:ext>
            </a:extLst>
          </p:cNvPr>
          <p:cNvSpPr/>
          <p:nvPr/>
        </p:nvSpPr>
        <p:spPr>
          <a:xfrm>
            <a:off x="4655681" y="97501"/>
            <a:ext cx="2267851" cy="682104"/>
          </a:xfrm>
          <a:custGeom>
            <a:avLst/>
            <a:gdLst>
              <a:gd name="connsiteX0" fmla="*/ 0 w 2267851"/>
              <a:gd name="connsiteY0" fmla="*/ 113686 h 682104"/>
              <a:gd name="connsiteX1" fmla="*/ 113686 w 2267851"/>
              <a:gd name="connsiteY1" fmla="*/ 0 h 682104"/>
              <a:gd name="connsiteX2" fmla="*/ 603401 w 2267851"/>
              <a:gd name="connsiteY2" fmla="*/ 0 h 682104"/>
              <a:gd name="connsiteX3" fmla="*/ 1154330 w 2267851"/>
              <a:gd name="connsiteY3" fmla="*/ 0 h 682104"/>
              <a:gd name="connsiteX4" fmla="*/ 1705260 w 2267851"/>
              <a:gd name="connsiteY4" fmla="*/ 0 h 682104"/>
              <a:gd name="connsiteX5" fmla="*/ 2154165 w 2267851"/>
              <a:gd name="connsiteY5" fmla="*/ 0 h 682104"/>
              <a:gd name="connsiteX6" fmla="*/ 2267851 w 2267851"/>
              <a:gd name="connsiteY6" fmla="*/ 113686 h 682104"/>
              <a:gd name="connsiteX7" fmla="*/ 2267851 w 2267851"/>
              <a:gd name="connsiteY7" fmla="*/ 568418 h 682104"/>
              <a:gd name="connsiteX8" fmla="*/ 2154165 w 2267851"/>
              <a:gd name="connsiteY8" fmla="*/ 682104 h 682104"/>
              <a:gd name="connsiteX9" fmla="*/ 1644045 w 2267851"/>
              <a:gd name="connsiteY9" fmla="*/ 682104 h 682104"/>
              <a:gd name="connsiteX10" fmla="*/ 1093116 w 2267851"/>
              <a:gd name="connsiteY10" fmla="*/ 682104 h 682104"/>
              <a:gd name="connsiteX11" fmla="*/ 582996 w 2267851"/>
              <a:gd name="connsiteY11" fmla="*/ 682104 h 682104"/>
              <a:gd name="connsiteX12" fmla="*/ 113686 w 2267851"/>
              <a:gd name="connsiteY12" fmla="*/ 682104 h 682104"/>
              <a:gd name="connsiteX13" fmla="*/ 0 w 2267851"/>
              <a:gd name="connsiteY13" fmla="*/ 568418 h 682104"/>
              <a:gd name="connsiteX14" fmla="*/ 0 w 2267851"/>
              <a:gd name="connsiteY14" fmla="*/ 113686 h 68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67851" h="682104" fill="none" extrusionOk="0">
                <a:moveTo>
                  <a:pt x="0" y="113686"/>
                </a:moveTo>
                <a:cubicBezTo>
                  <a:pt x="-13381" y="49680"/>
                  <a:pt x="40713" y="8296"/>
                  <a:pt x="113686" y="0"/>
                </a:cubicBezTo>
                <a:cubicBezTo>
                  <a:pt x="300011" y="-1851"/>
                  <a:pt x="366390" y="21579"/>
                  <a:pt x="603401" y="0"/>
                </a:cubicBezTo>
                <a:cubicBezTo>
                  <a:pt x="840413" y="-21579"/>
                  <a:pt x="901498" y="21697"/>
                  <a:pt x="1154330" y="0"/>
                </a:cubicBezTo>
                <a:cubicBezTo>
                  <a:pt x="1407162" y="-21697"/>
                  <a:pt x="1548598" y="8911"/>
                  <a:pt x="1705260" y="0"/>
                </a:cubicBezTo>
                <a:cubicBezTo>
                  <a:pt x="1861922" y="-8911"/>
                  <a:pt x="1944143" y="51405"/>
                  <a:pt x="2154165" y="0"/>
                </a:cubicBezTo>
                <a:cubicBezTo>
                  <a:pt x="2226279" y="13670"/>
                  <a:pt x="2283887" y="51888"/>
                  <a:pt x="2267851" y="113686"/>
                </a:cubicBezTo>
                <a:cubicBezTo>
                  <a:pt x="2272830" y="328323"/>
                  <a:pt x="2236169" y="364590"/>
                  <a:pt x="2267851" y="568418"/>
                </a:cubicBezTo>
                <a:cubicBezTo>
                  <a:pt x="2266665" y="635694"/>
                  <a:pt x="2211876" y="685473"/>
                  <a:pt x="2154165" y="682104"/>
                </a:cubicBezTo>
                <a:cubicBezTo>
                  <a:pt x="1930672" y="714714"/>
                  <a:pt x="1748328" y="637883"/>
                  <a:pt x="1644045" y="682104"/>
                </a:cubicBezTo>
                <a:cubicBezTo>
                  <a:pt x="1539762" y="726325"/>
                  <a:pt x="1218394" y="659730"/>
                  <a:pt x="1093116" y="682104"/>
                </a:cubicBezTo>
                <a:cubicBezTo>
                  <a:pt x="967838" y="704478"/>
                  <a:pt x="735583" y="646824"/>
                  <a:pt x="582996" y="682104"/>
                </a:cubicBezTo>
                <a:cubicBezTo>
                  <a:pt x="430409" y="717384"/>
                  <a:pt x="248883" y="637933"/>
                  <a:pt x="113686" y="682104"/>
                </a:cubicBezTo>
                <a:cubicBezTo>
                  <a:pt x="43357" y="680256"/>
                  <a:pt x="2618" y="640079"/>
                  <a:pt x="0" y="568418"/>
                </a:cubicBezTo>
                <a:cubicBezTo>
                  <a:pt x="-8522" y="352432"/>
                  <a:pt x="40856" y="271329"/>
                  <a:pt x="0" y="113686"/>
                </a:cubicBezTo>
                <a:close/>
              </a:path>
              <a:path w="2267851" h="682104" stroke="0" extrusionOk="0">
                <a:moveTo>
                  <a:pt x="0" y="113686"/>
                </a:moveTo>
                <a:cubicBezTo>
                  <a:pt x="-14842" y="40137"/>
                  <a:pt x="51855" y="2449"/>
                  <a:pt x="113686" y="0"/>
                </a:cubicBezTo>
                <a:cubicBezTo>
                  <a:pt x="216342" y="-49262"/>
                  <a:pt x="519932" y="25140"/>
                  <a:pt x="623806" y="0"/>
                </a:cubicBezTo>
                <a:cubicBezTo>
                  <a:pt x="727680" y="-25140"/>
                  <a:pt x="949931" y="32357"/>
                  <a:pt x="1113521" y="0"/>
                </a:cubicBezTo>
                <a:cubicBezTo>
                  <a:pt x="1277112" y="-32357"/>
                  <a:pt x="1404949" y="6158"/>
                  <a:pt x="1664450" y="0"/>
                </a:cubicBezTo>
                <a:cubicBezTo>
                  <a:pt x="1923951" y="-6158"/>
                  <a:pt x="1971241" y="17260"/>
                  <a:pt x="2154165" y="0"/>
                </a:cubicBezTo>
                <a:cubicBezTo>
                  <a:pt x="2214546" y="1697"/>
                  <a:pt x="2273509" y="60939"/>
                  <a:pt x="2267851" y="113686"/>
                </a:cubicBezTo>
                <a:cubicBezTo>
                  <a:pt x="2285015" y="260260"/>
                  <a:pt x="2233309" y="376545"/>
                  <a:pt x="2267851" y="568418"/>
                </a:cubicBezTo>
                <a:cubicBezTo>
                  <a:pt x="2253893" y="635300"/>
                  <a:pt x="2217951" y="674834"/>
                  <a:pt x="2154165" y="682104"/>
                </a:cubicBezTo>
                <a:cubicBezTo>
                  <a:pt x="1967334" y="726871"/>
                  <a:pt x="1777222" y="623341"/>
                  <a:pt x="1623640" y="682104"/>
                </a:cubicBezTo>
                <a:cubicBezTo>
                  <a:pt x="1470059" y="740867"/>
                  <a:pt x="1287981" y="668870"/>
                  <a:pt x="1154330" y="682104"/>
                </a:cubicBezTo>
                <a:cubicBezTo>
                  <a:pt x="1020679" y="695338"/>
                  <a:pt x="815608" y="618328"/>
                  <a:pt x="603401" y="682104"/>
                </a:cubicBezTo>
                <a:cubicBezTo>
                  <a:pt x="391194" y="745880"/>
                  <a:pt x="321104" y="638801"/>
                  <a:pt x="113686" y="682104"/>
                </a:cubicBezTo>
                <a:cubicBezTo>
                  <a:pt x="55916" y="688823"/>
                  <a:pt x="7675" y="636945"/>
                  <a:pt x="0" y="568418"/>
                </a:cubicBezTo>
                <a:cubicBezTo>
                  <a:pt x="-19187" y="364977"/>
                  <a:pt x="7892" y="322568"/>
                  <a:pt x="0" y="113686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7467867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i="1" dirty="0"/>
              <a:t>OBJECTIVES</a:t>
            </a:r>
          </a:p>
        </p:txBody>
      </p:sp>
      <p:pic>
        <p:nvPicPr>
          <p:cNvPr id="44" name="Audio 43">
            <a:hlinkClick r:id="" action="ppaction://media"/>
            <a:extLst>
              <a:ext uri="{FF2B5EF4-FFF2-40B4-BE49-F238E27FC236}">
                <a16:creationId xmlns:a16="http://schemas.microsoft.com/office/drawing/2014/main" id="{EC3D2ECA-0BD5-F843-4AF1-BAE836B15D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8360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79"/>
    </mc:Choice>
    <mc:Fallback>
      <p:transition spd="slow" advTm="11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tge 3">
            <a:extLst>
              <a:ext uri="{FF2B5EF4-FFF2-40B4-BE49-F238E27FC236}">
                <a16:creationId xmlns:a16="http://schemas.microsoft.com/office/drawing/2014/main" id="{CB63EE07-D432-42ED-5A18-3F68D25CE1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" r="1594"/>
          <a:stretch/>
        </p:blipFill>
        <p:spPr>
          <a:xfrm>
            <a:off x="1797499" y="1616679"/>
            <a:ext cx="8597002" cy="5241321"/>
          </a:xfrm>
          <a:prstGeom prst="rect">
            <a:avLst/>
          </a:prstGeom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45340E10-D0AE-88AC-CDC7-A5116D37F6DA}"/>
              </a:ext>
            </a:extLst>
          </p:cNvPr>
          <p:cNvSpPr/>
          <p:nvPr/>
        </p:nvSpPr>
        <p:spPr>
          <a:xfrm>
            <a:off x="3524620" y="1019115"/>
            <a:ext cx="3954540" cy="4492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i="1" dirty="0"/>
              <a:t>EXTRACTION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C6AEB83E-7447-8A0C-3E46-D3D7AB15215E}"/>
              </a:ext>
            </a:extLst>
          </p:cNvPr>
          <p:cNvSpPr/>
          <p:nvPr/>
        </p:nvSpPr>
        <p:spPr>
          <a:xfrm>
            <a:off x="198360" y="205609"/>
            <a:ext cx="4462417" cy="604015"/>
          </a:xfrm>
          <a:custGeom>
            <a:avLst/>
            <a:gdLst>
              <a:gd name="connsiteX0" fmla="*/ 0 w 4462417"/>
              <a:gd name="connsiteY0" fmla="*/ 100671 h 604015"/>
              <a:gd name="connsiteX1" fmla="*/ 100671 w 4462417"/>
              <a:gd name="connsiteY1" fmla="*/ 0 h 604015"/>
              <a:gd name="connsiteX2" fmla="*/ 548084 w 4462417"/>
              <a:gd name="connsiteY2" fmla="*/ 0 h 604015"/>
              <a:gd name="connsiteX3" fmla="*/ 995497 w 4462417"/>
              <a:gd name="connsiteY3" fmla="*/ 0 h 604015"/>
              <a:gd name="connsiteX4" fmla="*/ 1528131 w 4462417"/>
              <a:gd name="connsiteY4" fmla="*/ 0 h 604015"/>
              <a:gd name="connsiteX5" fmla="*/ 2145987 w 4462417"/>
              <a:gd name="connsiteY5" fmla="*/ 0 h 604015"/>
              <a:gd name="connsiteX6" fmla="*/ 2763843 w 4462417"/>
              <a:gd name="connsiteY6" fmla="*/ 0 h 604015"/>
              <a:gd name="connsiteX7" fmla="*/ 3339088 w 4462417"/>
              <a:gd name="connsiteY7" fmla="*/ 0 h 604015"/>
              <a:gd name="connsiteX8" fmla="*/ 3743890 w 4462417"/>
              <a:gd name="connsiteY8" fmla="*/ 0 h 604015"/>
              <a:gd name="connsiteX9" fmla="*/ 4361746 w 4462417"/>
              <a:gd name="connsiteY9" fmla="*/ 0 h 604015"/>
              <a:gd name="connsiteX10" fmla="*/ 4462417 w 4462417"/>
              <a:gd name="connsiteY10" fmla="*/ 100671 h 604015"/>
              <a:gd name="connsiteX11" fmla="*/ 4462417 w 4462417"/>
              <a:gd name="connsiteY11" fmla="*/ 503344 h 604015"/>
              <a:gd name="connsiteX12" fmla="*/ 4361746 w 4462417"/>
              <a:gd name="connsiteY12" fmla="*/ 604015 h 604015"/>
              <a:gd name="connsiteX13" fmla="*/ 3956944 w 4462417"/>
              <a:gd name="connsiteY13" fmla="*/ 604015 h 604015"/>
              <a:gd name="connsiteX14" fmla="*/ 3466920 w 4462417"/>
              <a:gd name="connsiteY14" fmla="*/ 604015 h 604015"/>
              <a:gd name="connsiteX15" fmla="*/ 2891675 w 4462417"/>
              <a:gd name="connsiteY15" fmla="*/ 604015 h 604015"/>
              <a:gd name="connsiteX16" fmla="*/ 2359041 w 4462417"/>
              <a:gd name="connsiteY16" fmla="*/ 604015 h 604015"/>
              <a:gd name="connsiteX17" fmla="*/ 1954239 w 4462417"/>
              <a:gd name="connsiteY17" fmla="*/ 604015 h 604015"/>
              <a:gd name="connsiteX18" fmla="*/ 1549437 w 4462417"/>
              <a:gd name="connsiteY18" fmla="*/ 604015 h 604015"/>
              <a:gd name="connsiteX19" fmla="*/ 1102024 w 4462417"/>
              <a:gd name="connsiteY19" fmla="*/ 604015 h 604015"/>
              <a:gd name="connsiteX20" fmla="*/ 100671 w 4462417"/>
              <a:gd name="connsiteY20" fmla="*/ 604015 h 604015"/>
              <a:gd name="connsiteX21" fmla="*/ 0 w 4462417"/>
              <a:gd name="connsiteY21" fmla="*/ 503344 h 604015"/>
              <a:gd name="connsiteX22" fmla="*/ 0 w 4462417"/>
              <a:gd name="connsiteY22" fmla="*/ 100671 h 604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462417" h="604015" fill="none" extrusionOk="0">
                <a:moveTo>
                  <a:pt x="0" y="100671"/>
                </a:moveTo>
                <a:cubicBezTo>
                  <a:pt x="-917" y="47638"/>
                  <a:pt x="49499" y="-12452"/>
                  <a:pt x="100671" y="0"/>
                </a:cubicBezTo>
                <a:cubicBezTo>
                  <a:pt x="211610" y="-17549"/>
                  <a:pt x="372528" y="7159"/>
                  <a:pt x="548084" y="0"/>
                </a:cubicBezTo>
                <a:cubicBezTo>
                  <a:pt x="723640" y="-7159"/>
                  <a:pt x="813530" y="8388"/>
                  <a:pt x="995497" y="0"/>
                </a:cubicBezTo>
                <a:cubicBezTo>
                  <a:pt x="1177464" y="-8388"/>
                  <a:pt x="1316285" y="58756"/>
                  <a:pt x="1528131" y="0"/>
                </a:cubicBezTo>
                <a:cubicBezTo>
                  <a:pt x="1739977" y="-58756"/>
                  <a:pt x="2000720" y="20563"/>
                  <a:pt x="2145987" y="0"/>
                </a:cubicBezTo>
                <a:cubicBezTo>
                  <a:pt x="2291254" y="-20563"/>
                  <a:pt x="2524919" y="66086"/>
                  <a:pt x="2763843" y="0"/>
                </a:cubicBezTo>
                <a:cubicBezTo>
                  <a:pt x="3002767" y="-66086"/>
                  <a:pt x="3097978" y="60953"/>
                  <a:pt x="3339088" y="0"/>
                </a:cubicBezTo>
                <a:cubicBezTo>
                  <a:pt x="3580198" y="-60953"/>
                  <a:pt x="3592025" y="11458"/>
                  <a:pt x="3743890" y="0"/>
                </a:cubicBezTo>
                <a:cubicBezTo>
                  <a:pt x="3895755" y="-11458"/>
                  <a:pt x="4056547" y="21157"/>
                  <a:pt x="4361746" y="0"/>
                </a:cubicBezTo>
                <a:cubicBezTo>
                  <a:pt x="4432777" y="6219"/>
                  <a:pt x="4460376" y="32275"/>
                  <a:pt x="4462417" y="100671"/>
                </a:cubicBezTo>
                <a:cubicBezTo>
                  <a:pt x="4504243" y="238847"/>
                  <a:pt x="4435235" y="364080"/>
                  <a:pt x="4462417" y="503344"/>
                </a:cubicBezTo>
                <a:cubicBezTo>
                  <a:pt x="4460432" y="561764"/>
                  <a:pt x="4402818" y="596753"/>
                  <a:pt x="4361746" y="604015"/>
                </a:cubicBezTo>
                <a:cubicBezTo>
                  <a:pt x="4252511" y="640255"/>
                  <a:pt x="4104988" y="580528"/>
                  <a:pt x="3956944" y="604015"/>
                </a:cubicBezTo>
                <a:cubicBezTo>
                  <a:pt x="3808900" y="627502"/>
                  <a:pt x="3572000" y="595871"/>
                  <a:pt x="3466920" y="604015"/>
                </a:cubicBezTo>
                <a:cubicBezTo>
                  <a:pt x="3361840" y="612159"/>
                  <a:pt x="3166034" y="591208"/>
                  <a:pt x="2891675" y="604015"/>
                </a:cubicBezTo>
                <a:cubicBezTo>
                  <a:pt x="2617316" y="616822"/>
                  <a:pt x="2563428" y="541691"/>
                  <a:pt x="2359041" y="604015"/>
                </a:cubicBezTo>
                <a:cubicBezTo>
                  <a:pt x="2154654" y="666339"/>
                  <a:pt x="2124528" y="602126"/>
                  <a:pt x="1954239" y="604015"/>
                </a:cubicBezTo>
                <a:cubicBezTo>
                  <a:pt x="1783950" y="605904"/>
                  <a:pt x="1741411" y="560943"/>
                  <a:pt x="1549437" y="604015"/>
                </a:cubicBezTo>
                <a:cubicBezTo>
                  <a:pt x="1357463" y="647087"/>
                  <a:pt x="1281937" y="594099"/>
                  <a:pt x="1102024" y="604015"/>
                </a:cubicBezTo>
                <a:cubicBezTo>
                  <a:pt x="922111" y="613931"/>
                  <a:pt x="450208" y="569321"/>
                  <a:pt x="100671" y="604015"/>
                </a:cubicBezTo>
                <a:cubicBezTo>
                  <a:pt x="36472" y="614065"/>
                  <a:pt x="12184" y="563105"/>
                  <a:pt x="0" y="503344"/>
                </a:cubicBezTo>
                <a:cubicBezTo>
                  <a:pt x="-7935" y="333061"/>
                  <a:pt x="44755" y="231157"/>
                  <a:pt x="0" y="100671"/>
                </a:cubicBezTo>
                <a:close/>
              </a:path>
              <a:path w="4462417" h="604015" stroke="0" extrusionOk="0">
                <a:moveTo>
                  <a:pt x="0" y="100671"/>
                </a:moveTo>
                <a:cubicBezTo>
                  <a:pt x="2215" y="33564"/>
                  <a:pt x="37935" y="-656"/>
                  <a:pt x="100671" y="0"/>
                </a:cubicBezTo>
                <a:cubicBezTo>
                  <a:pt x="282209" y="-21252"/>
                  <a:pt x="371114" y="23261"/>
                  <a:pt x="548084" y="0"/>
                </a:cubicBezTo>
                <a:cubicBezTo>
                  <a:pt x="725054" y="-23261"/>
                  <a:pt x="791889" y="4500"/>
                  <a:pt x="995497" y="0"/>
                </a:cubicBezTo>
                <a:cubicBezTo>
                  <a:pt x="1199105" y="-4500"/>
                  <a:pt x="1338987" y="29196"/>
                  <a:pt x="1570742" y="0"/>
                </a:cubicBezTo>
                <a:cubicBezTo>
                  <a:pt x="1802498" y="-29196"/>
                  <a:pt x="1812276" y="21550"/>
                  <a:pt x="1975544" y="0"/>
                </a:cubicBezTo>
                <a:cubicBezTo>
                  <a:pt x="2138812" y="-21550"/>
                  <a:pt x="2353248" y="34709"/>
                  <a:pt x="2550789" y="0"/>
                </a:cubicBezTo>
                <a:cubicBezTo>
                  <a:pt x="2748330" y="-34709"/>
                  <a:pt x="2828796" y="42906"/>
                  <a:pt x="2998202" y="0"/>
                </a:cubicBezTo>
                <a:cubicBezTo>
                  <a:pt x="3167608" y="-42906"/>
                  <a:pt x="3388151" y="34937"/>
                  <a:pt x="3488226" y="0"/>
                </a:cubicBezTo>
                <a:cubicBezTo>
                  <a:pt x="3588301" y="-34937"/>
                  <a:pt x="4038861" y="75770"/>
                  <a:pt x="4361746" y="0"/>
                </a:cubicBezTo>
                <a:cubicBezTo>
                  <a:pt x="4405773" y="7566"/>
                  <a:pt x="4454294" y="39296"/>
                  <a:pt x="4462417" y="100671"/>
                </a:cubicBezTo>
                <a:cubicBezTo>
                  <a:pt x="4494566" y="281679"/>
                  <a:pt x="4431202" y="328908"/>
                  <a:pt x="4462417" y="503344"/>
                </a:cubicBezTo>
                <a:cubicBezTo>
                  <a:pt x="4466456" y="561273"/>
                  <a:pt x="4411991" y="609244"/>
                  <a:pt x="4361746" y="604015"/>
                </a:cubicBezTo>
                <a:cubicBezTo>
                  <a:pt x="4258323" y="612359"/>
                  <a:pt x="4086596" y="576954"/>
                  <a:pt x="3914333" y="604015"/>
                </a:cubicBezTo>
                <a:cubicBezTo>
                  <a:pt x="3742070" y="631076"/>
                  <a:pt x="3527767" y="598371"/>
                  <a:pt x="3339088" y="604015"/>
                </a:cubicBezTo>
                <a:cubicBezTo>
                  <a:pt x="3150410" y="609659"/>
                  <a:pt x="3013292" y="584789"/>
                  <a:pt x="2763843" y="604015"/>
                </a:cubicBezTo>
                <a:cubicBezTo>
                  <a:pt x="2514394" y="623241"/>
                  <a:pt x="2514242" y="581767"/>
                  <a:pt x="2273819" y="604015"/>
                </a:cubicBezTo>
                <a:cubicBezTo>
                  <a:pt x="2033396" y="626263"/>
                  <a:pt x="1846004" y="543091"/>
                  <a:pt x="1698574" y="604015"/>
                </a:cubicBezTo>
                <a:cubicBezTo>
                  <a:pt x="1551144" y="664939"/>
                  <a:pt x="1349487" y="596323"/>
                  <a:pt x="1080718" y="604015"/>
                </a:cubicBezTo>
                <a:cubicBezTo>
                  <a:pt x="811949" y="611707"/>
                  <a:pt x="823741" y="577593"/>
                  <a:pt x="633305" y="604015"/>
                </a:cubicBezTo>
                <a:cubicBezTo>
                  <a:pt x="442869" y="630437"/>
                  <a:pt x="230561" y="546893"/>
                  <a:pt x="100671" y="604015"/>
                </a:cubicBezTo>
                <a:cubicBezTo>
                  <a:pt x="58300" y="610167"/>
                  <a:pt x="9075" y="546007"/>
                  <a:pt x="0" y="503344"/>
                </a:cubicBezTo>
                <a:cubicBezTo>
                  <a:pt x="-14399" y="409792"/>
                  <a:pt x="22622" y="240783"/>
                  <a:pt x="0" y="100671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35345706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i="1" dirty="0"/>
              <a:t>METHODOLOGY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4CADAA13-1ED9-F7B7-F929-97A24C76FE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4403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21"/>
    </mc:Choice>
    <mc:Fallback>
      <p:transition spd="slow" advTm="9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C6AEB83E-7447-8A0C-3E46-D3D7AB15215E}"/>
              </a:ext>
            </a:extLst>
          </p:cNvPr>
          <p:cNvSpPr/>
          <p:nvPr/>
        </p:nvSpPr>
        <p:spPr>
          <a:xfrm>
            <a:off x="3538866" y="349366"/>
            <a:ext cx="4462417" cy="6040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i="1" dirty="0"/>
              <a:t>TOXICITY BY Neuro-2a</a:t>
            </a:r>
          </a:p>
        </p:txBody>
      </p:sp>
      <p:graphicFrame>
        <p:nvGraphicFramePr>
          <p:cNvPr id="4" name="Tabla 4">
            <a:extLst>
              <a:ext uri="{FF2B5EF4-FFF2-40B4-BE49-F238E27FC236}">
                <a16:creationId xmlns:a16="http://schemas.microsoft.com/office/drawing/2014/main" id="{FBA7ADE8-0FB0-69AD-AF1C-12741D3712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5262127"/>
              </p:ext>
            </p:extLst>
          </p:nvPr>
        </p:nvGraphicFramePr>
        <p:xfrm>
          <a:off x="1960978" y="1157076"/>
          <a:ext cx="8128002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268349227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06125622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4184952419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866422518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3319971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969326597"/>
                    </a:ext>
                  </a:extLst>
                </a:gridCol>
              </a:tblGrid>
              <a:tr h="370840">
                <a:tc gridSpan="6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a-ES" sz="1800" u="none" strike="noStrike" dirty="0" err="1">
                          <a:effectLst/>
                        </a:rPr>
                        <a:t>ng</a:t>
                      </a:r>
                      <a:r>
                        <a:rPr lang="ca-ES" sz="1800" u="none" strike="noStrike" dirty="0">
                          <a:effectLst/>
                        </a:rPr>
                        <a:t> </a:t>
                      </a:r>
                      <a:r>
                        <a:rPr lang="ca-ES" sz="1800" u="none" strike="noStrike" dirty="0" err="1">
                          <a:effectLst/>
                        </a:rPr>
                        <a:t>equiv</a:t>
                      </a:r>
                      <a:r>
                        <a:rPr lang="ca-ES" sz="1800" u="none" strike="noStrike" dirty="0">
                          <a:effectLst/>
                        </a:rPr>
                        <a:t> CTX1B/g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6101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ca-ES" sz="1600" b="1" i="1" u="none" strike="noStrike" dirty="0" err="1">
                          <a:effectLst/>
                        </a:rPr>
                        <a:t>Specie</a:t>
                      </a:r>
                      <a:endParaRPr lang="ca-ES" sz="1600" b="1" i="1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600" b="1" i="1" u="none" strike="noStrike" dirty="0" err="1">
                          <a:effectLst/>
                        </a:rPr>
                        <a:t>Tissue</a:t>
                      </a:r>
                      <a:endParaRPr lang="ca-ES" sz="1600" b="1" i="1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600" b="1" i="1" u="none" strike="noStrike" dirty="0">
                          <a:effectLst/>
                        </a:rPr>
                        <a:t>N2A CITEB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600" b="1" i="1" u="none" strike="noStrike" dirty="0">
                          <a:effectLst/>
                        </a:rPr>
                        <a:t>LOQ CITEB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600" b="1" i="1" u="none" strike="noStrike" dirty="0">
                          <a:effectLst/>
                        </a:rPr>
                        <a:t>N2A IRTA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600" b="1" i="1" u="none" strike="noStrike" dirty="0">
                          <a:effectLst/>
                        </a:rPr>
                        <a:t>LOQ IRTA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504721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 fontAlgn="b"/>
                      <a:r>
                        <a:rPr lang="ca-ES" sz="1600" b="1" i="1" u="none" strike="noStrike" dirty="0">
                          <a:effectLst/>
                        </a:rPr>
                        <a:t>V. </a:t>
                      </a:r>
                      <a:r>
                        <a:rPr lang="ca-ES" sz="1600" b="1" i="1" u="none" strike="noStrike" dirty="0" err="1">
                          <a:effectLst/>
                        </a:rPr>
                        <a:t>louti</a:t>
                      </a:r>
                      <a:r>
                        <a:rPr lang="ca-ES" sz="1600" b="1" i="1" u="none" strike="noStrike" dirty="0">
                          <a:effectLst/>
                        </a:rPr>
                        <a:t> 1</a:t>
                      </a:r>
                    </a:p>
                    <a:p>
                      <a:pPr algn="ctr" fontAlgn="b"/>
                      <a:r>
                        <a:rPr lang="ca-ES" sz="1600" b="1" u="none" strike="noStrike" dirty="0">
                          <a:effectLst/>
                        </a:rPr>
                        <a:t> </a:t>
                      </a:r>
                      <a:endParaRPr lang="ca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 dirty="0" err="1">
                          <a:effectLst/>
                        </a:rPr>
                        <a:t>Flesh</a:t>
                      </a:r>
                      <a:endParaRPr lang="ca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u="none" strike="noStrike">
                          <a:effectLst/>
                        </a:rPr>
                        <a:t>0,3870</a:t>
                      </a:r>
                      <a:endParaRPr lang="ca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u="none" strike="noStrike" dirty="0">
                          <a:effectLst/>
                        </a:rPr>
                        <a:t>0,0070</a:t>
                      </a:r>
                      <a:endParaRPr lang="ca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u="none" strike="noStrike">
                          <a:effectLst/>
                        </a:rPr>
                        <a:t>0,683</a:t>
                      </a:r>
                      <a:endParaRPr lang="ca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u="none" strike="noStrike">
                          <a:effectLst/>
                        </a:rPr>
                        <a:t>0,36</a:t>
                      </a:r>
                      <a:endParaRPr lang="ca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541584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l" fontAlgn="b"/>
                      <a:endParaRPr lang="ca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 dirty="0" err="1">
                          <a:effectLst/>
                        </a:rPr>
                        <a:t>Liver</a:t>
                      </a:r>
                      <a:endParaRPr lang="ca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u="none" strike="noStrike" dirty="0">
                          <a:effectLst/>
                        </a:rPr>
                        <a:t>2,8795</a:t>
                      </a:r>
                      <a:endParaRPr lang="ca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u="none" strike="noStrike" dirty="0">
                          <a:effectLst/>
                        </a:rPr>
                        <a:t>0,0380</a:t>
                      </a:r>
                      <a:endParaRPr lang="ca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u="none" strike="noStrike">
                          <a:effectLst/>
                        </a:rPr>
                        <a:t>1,605</a:t>
                      </a:r>
                      <a:endParaRPr lang="ca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u="none" strike="noStrike" dirty="0">
                          <a:effectLst/>
                        </a:rPr>
                        <a:t>0,010</a:t>
                      </a:r>
                      <a:endParaRPr lang="ca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449204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l" fontAlgn="b"/>
                      <a:r>
                        <a:rPr lang="ca-ES" sz="1600" u="none" strike="noStrike" dirty="0">
                          <a:effectLst/>
                        </a:rPr>
                        <a:t> </a:t>
                      </a:r>
                      <a:endParaRPr lang="ca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 dirty="0" err="1">
                          <a:effectLst/>
                        </a:rPr>
                        <a:t>Viscera</a:t>
                      </a:r>
                      <a:endParaRPr lang="ca-ES" sz="1400" b="0" i="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u="none" strike="noStrike" dirty="0">
                          <a:effectLst/>
                        </a:rPr>
                        <a:t>3,1231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u="none" strike="noStrike" dirty="0">
                          <a:effectLst/>
                        </a:rPr>
                        <a:t>0,1216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u="none" strike="noStrike" dirty="0">
                          <a:effectLst/>
                        </a:rPr>
                        <a:t>4,771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u="none" strike="noStrike" dirty="0">
                          <a:effectLst/>
                        </a:rPr>
                        <a:t>0,038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4015224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 fontAlgn="b"/>
                      <a:r>
                        <a:rPr lang="ca-ES" sz="1600" b="1" i="1" u="none" strike="noStrike" dirty="0">
                          <a:effectLst/>
                        </a:rPr>
                        <a:t>L. </a:t>
                      </a:r>
                      <a:r>
                        <a:rPr lang="ca-ES" sz="1600" b="1" i="1" u="none" strike="noStrike" dirty="0" err="1">
                          <a:effectLst/>
                        </a:rPr>
                        <a:t>bohar</a:t>
                      </a:r>
                    </a:p>
                    <a:p>
                      <a:pPr algn="ctr" fontAlgn="b"/>
                      <a:r>
                        <a:rPr lang="ca-ES" sz="1600" b="1" u="none" strike="noStrike" dirty="0">
                          <a:effectLst/>
                        </a:rPr>
                        <a:t> </a:t>
                      </a:r>
                      <a:endParaRPr lang="ca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 dirty="0" err="1">
                          <a:effectLst/>
                        </a:rPr>
                        <a:t>Flesh</a:t>
                      </a:r>
                      <a:endParaRPr lang="ca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u="none" strike="noStrike">
                          <a:effectLst/>
                        </a:rPr>
                        <a:t>1,2678</a:t>
                      </a:r>
                      <a:endParaRPr lang="ca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u="none" strike="noStrike" dirty="0">
                          <a:effectLst/>
                        </a:rPr>
                        <a:t>0,0133</a:t>
                      </a:r>
                      <a:endParaRPr lang="ca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u="none" strike="noStrike" dirty="0">
                          <a:effectLst/>
                        </a:rPr>
                        <a:t>2,690</a:t>
                      </a:r>
                      <a:endParaRPr lang="ca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u="none" strike="noStrike">
                          <a:effectLst/>
                        </a:rPr>
                        <a:t>0,060</a:t>
                      </a:r>
                      <a:endParaRPr lang="ca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326455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l" fontAlgn="b"/>
                      <a:endParaRPr lang="ca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 dirty="0" err="1">
                          <a:effectLst/>
                        </a:rPr>
                        <a:t>Liver</a:t>
                      </a:r>
                      <a:endParaRPr lang="ca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u="none" strike="noStrike">
                          <a:effectLst/>
                        </a:rPr>
                        <a:t>2,5552</a:t>
                      </a:r>
                      <a:endParaRPr lang="ca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u="none" strike="noStrike">
                          <a:effectLst/>
                        </a:rPr>
                        <a:t>0,0426</a:t>
                      </a:r>
                      <a:endParaRPr lang="ca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u="none" strike="noStrike" dirty="0">
                          <a:effectLst/>
                        </a:rPr>
                        <a:t>2,306</a:t>
                      </a:r>
                      <a:endParaRPr lang="ca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u="none" strike="noStrike">
                          <a:effectLst/>
                        </a:rPr>
                        <a:t>0,038</a:t>
                      </a:r>
                      <a:endParaRPr lang="ca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383169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l" fontAlgn="b"/>
                      <a:r>
                        <a:rPr lang="ca-ES" sz="1600" u="none" strike="noStrike" dirty="0">
                          <a:effectLst/>
                        </a:rPr>
                        <a:t> </a:t>
                      </a:r>
                      <a:endParaRPr lang="ca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 dirty="0" err="1">
                          <a:effectLst/>
                        </a:rPr>
                        <a:t>Viscera</a:t>
                      </a:r>
                      <a:endParaRPr lang="ca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u="none" strike="noStrike">
                          <a:effectLst/>
                        </a:rPr>
                        <a:t>1,8722</a:t>
                      </a:r>
                      <a:endParaRPr lang="ca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u="none" strike="noStrike">
                          <a:effectLst/>
                        </a:rPr>
                        <a:t>0,0096</a:t>
                      </a:r>
                      <a:endParaRPr lang="ca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u="none" strike="noStrike">
                          <a:effectLst/>
                        </a:rPr>
                        <a:t>1,001</a:t>
                      </a:r>
                      <a:endParaRPr lang="ca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u="none" strike="noStrike">
                          <a:effectLst/>
                        </a:rPr>
                        <a:t>0,021</a:t>
                      </a:r>
                      <a:endParaRPr lang="ca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6210280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 fontAlgn="b"/>
                      <a:r>
                        <a:rPr lang="ca-ES" sz="1600" b="1" i="1" u="none" strike="noStrike" dirty="0">
                          <a:effectLst/>
                        </a:rPr>
                        <a:t>V. </a:t>
                      </a:r>
                      <a:r>
                        <a:rPr lang="ca-ES" sz="1600" b="1" i="1" u="none" strike="noStrike" dirty="0" err="1">
                          <a:effectLst/>
                        </a:rPr>
                        <a:t>louti</a:t>
                      </a:r>
                      <a:r>
                        <a:rPr lang="ca-ES" sz="1600" b="1" i="1" u="none" strike="noStrike" dirty="0">
                          <a:effectLst/>
                        </a:rPr>
                        <a:t> 2</a:t>
                      </a:r>
                      <a:endParaRPr lang="ca-ES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 dirty="0" err="1">
                          <a:effectLst/>
                        </a:rPr>
                        <a:t>Flesh</a:t>
                      </a:r>
                      <a:endParaRPr lang="ca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u="none" strike="noStrike">
                          <a:effectLst/>
                        </a:rPr>
                        <a:t>0,5896</a:t>
                      </a:r>
                      <a:endParaRPr lang="ca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u="none" strike="noStrike">
                          <a:effectLst/>
                        </a:rPr>
                        <a:t>0,0188</a:t>
                      </a:r>
                      <a:endParaRPr lang="ca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u="none" strike="noStrike" dirty="0">
                          <a:effectLst/>
                        </a:rPr>
                        <a:t>1,23</a:t>
                      </a:r>
                      <a:endParaRPr lang="ca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u="none" strike="noStrike" dirty="0">
                          <a:effectLst/>
                        </a:rPr>
                        <a:t>0,229</a:t>
                      </a:r>
                      <a:endParaRPr lang="ca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98779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l" fontAlgn="b"/>
                      <a:endParaRPr lang="ca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a-ES" sz="1400" b="0" i="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a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a-ES" sz="14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a-ES" sz="14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a-ES" sz="1400" u="none" strike="noStrike" dirty="0">
                        <a:effectLst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165493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l" fontAlgn="b"/>
                      <a:endParaRPr lang="ca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a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a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a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a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ca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1410025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 fontAlgn="b"/>
                      <a:r>
                        <a:rPr lang="ca-ES" sz="1600" b="1" i="1" u="none" strike="noStrike" dirty="0">
                          <a:effectLst/>
                        </a:rPr>
                        <a:t>C. </a:t>
                      </a:r>
                      <a:r>
                        <a:rPr lang="ca-ES" sz="1600" b="1" i="1" u="none" strike="noStrike" dirty="0" err="1">
                          <a:effectLst/>
                        </a:rPr>
                        <a:t>leucas</a:t>
                      </a:r>
                    </a:p>
                    <a:p>
                      <a:pPr algn="ctr" fontAlgn="b"/>
                      <a:r>
                        <a:rPr lang="ca-ES" sz="1600" b="1" u="none" strike="noStrike" dirty="0">
                          <a:effectLst/>
                        </a:rPr>
                        <a:t> </a:t>
                      </a:r>
                      <a:endParaRPr lang="ca-E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 dirty="0" err="1">
                          <a:effectLst/>
                        </a:rPr>
                        <a:t>Flesh</a:t>
                      </a:r>
                      <a:endParaRPr lang="ca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u="none" strike="noStrike" dirty="0">
                          <a:effectLst/>
                        </a:rPr>
                        <a:t>0,0135</a:t>
                      </a:r>
                      <a:endParaRPr lang="ca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u="none" strike="noStrike">
                          <a:effectLst/>
                        </a:rPr>
                        <a:t>0,0021</a:t>
                      </a:r>
                      <a:endParaRPr lang="ca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u="none" strike="noStrike" dirty="0">
                          <a:effectLst/>
                        </a:rPr>
                        <a:t>0,011</a:t>
                      </a:r>
                      <a:endParaRPr lang="ca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u="none" strike="noStrike">
                          <a:effectLst/>
                        </a:rPr>
                        <a:t>0,005</a:t>
                      </a:r>
                      <a:endParaRPr lang="ca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391672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 fontAlgn="b"/>
                      <a:endParaRPr lang="ca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 dirty="0" err="1">
                          <a:effectLst/>
                        </a:rPr>
                        <a:t>Liver</a:t>
                      </a:r>
                      <a:endParaRPr lang="ca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u="none" strike="noStrike">
                          <a:effectLst/>
                        </a:rPr>
                        <a:t>16,4052</a:t>
                      </a:r>
                      <a:endParaRPr lang="ca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u="none" strike="noStrike" dirty="0">
                          <a:effectLst/>
                        </a:rPr>
                        <a:t>0,1516</a:t>
                      </a:r>
                      <a:endParaRPr lang="ca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u="none" strike="noStrike">
                          <a:effectLst/>
                        </a:rPr>
                        <a:t>6,505</a:t>
                      </a:r>
                      <a:endParaRPr lang="ca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u="none" strike="noStrike" dirty="0">
                          <a:effectLst/>
                        </a:rPr>
                        <a:t>0,084</a:t>
                      </a:r>
                      <a:endParaRPr lang="ca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757854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 fontAlgn="b"/>
                      <a:r>
                        <a:rPr lang="ca-ES" sz="1600" u="none" strike="noStrike" dirty="0">
                          <a:effectLst/>
                        </a:rPr>
                        <a:t> </a:t>
                      </a:r>
                      <a:endParaRPr lang="ca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0" i="0" u="none" strike="noStrike" dirty="0" err="1">
                          <a:effectLst/>
                        </a:rPr>
                        <a:t>Viscera</a:t>
                      </a:r>
                      <a:endParaRPr lang="ca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u="none" strike="noStrike">
                          <a:effectLst/>
                        </a:rPr>
                        <a:t>0,5112</a:t>
                      </a:r>
                      <a:endParaRPr lang="ca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u="none" strike="noStrike">
                          <a:effectLst/>
                        </a:rPr>
                        <a:t>0,0151</a:t>
                      </a:r>
                      <a:endParaRPr lang="ca-E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u="none" strike="noStrike" dirty="0">
                          <a:effectLst/>
                        </a:rPr>
                        <a:t>0,072</a:t>
                      </a:r>
                      <a:endParaRPr lang="ca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u="none" strike="noStrike" dirty="0">
                          <a:effectLst/>
                        </a:rPr>
                        <a:t>0,003</a:t>
                      </a:r>
                      <a:endParaRPr lang="ca-E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5311912"/>
                  </a:ext>
                </a:extLst>
              </a:tr>
            </a:tbl>
          </a:graphicData>
        </a:graphic>
      </p:graphicFrame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4090B31C-17FA-7C87-F178-E988316341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47658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38"/>
    </mc:Choice>
    <mc:Fallback>
      <p:transition spd="slow" advTm="10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E240C3AD-C092-5650-A611-9988EBC2459F}"/>
              </a:ext>
            </a:extLst>
          </p:cNvPr>
          <p:cNvSpPr/>
          <p:nvPr/>
        </p:nvSpPr>
        <p:spPr>
          <a:xfrm>
            <a:off x="1448568" y="595654"/>
            <a:ext cx="5304030" cy="6040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i="1" dirty="0"/>
              <a:t>CLEAN UP (INDIVIDUALLY AND COMBINED)</a:t>
            </a:r>
          </a:p>
        </p:txBody>
      </p:sp>
      <p:sp>
        <p:nvSpPr>
          <p:cNvPr id="14" name="Rectangle: cantonades arrodonides 11">
            <a:extLst>
              <a:ext uri="{FF2B5EF4-FFF2-40B4-BE49-F238E27FC236}">
                <a16:creationId xmlns:a16="http://schemas.microsoft.com/office/drawing/2014/main" id="{867BFAC7-9607-2E5B-038F-BF7311B3BFB7}"/>
              </a:ext>
            </a:extLst>
          </p:cNvPr>
          <p:cNvSpPr/>
          <p:nvPr/>
        </p:nvSpPr>
        <p:spPr>
          <a:xfrm>
            <a:off x="741623" y="2106179"/>
            <a:ext cx="2706955" cy="3670831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Imatge 1">
            <a:extLst>
              <a:ext uri="{FF2B5EF4-FFF2-40B4-BE49-F238E27FC236}">
                <a16:creationId xmlns:a16="http://schemas.microsoft.com/office/drawing/2014/main" id="{75143B86-1F72-D482-D362-3F3574D7BE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550" y="4098146"/>
            <a:ext cx="606301" cy="131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CC719493-0201-FB57-F7B8-76AB393F96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362153"/>
              </p:ext>
            </p:extLst>
          </p:nvPr>
        </p:nvGraphicFramePr>
        <p:xfrm>
          <a:off x="2005230" y="2212905"/>
          <a:ext cx="1293061" cy="3425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7" name="Rectangle 6">
            <a:extLst>
              <a:ext uri="{FF2B5EF4-FFF2-40B4-BE49-F238E27FC236}">
                <a16:creationId xmlns:a16="http://schemas.microsoft.com/office/drawing/2014/main" id="{424B9013-CB12-2D21-BE59-0A6F9E881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169" y="3096384"/>
            <a:ext cx="129306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fr-FR" altLang="ca-ES" sz="1400" b="1" dirty="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SPE-</a:t>
            </a:r>
            <a:r>
              <a:rPr lang="fr-FR" altLang="ca-ES" sz="1400" b="1" dirty="0" err="1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Florisil</a:t>
            </a:r>
            <a:endParaRPr lang="fr-FR" altLang="ca-ES" sz="1400" b="1" dirty="0">
              <a:solidFill>
                <a:srgbClr val="0070C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altLang="ca-ES" sz="1400" b="1" dirty="0" err="1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Bakerbond</a:t>
            </a:r>
            <a:r>
              <a:rPr lang="fr-FR" altLang="ca-ES" sz="1400" b="1" dirty="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SPE</a:t>
            </a:r>
          </a:p>
          <a:p>
            <a:pPr algn="ctr"/>
            <a:r>
              <a:rPr lang="fr-FR" altLang="ca-ES" sz="1400" b="1" dirty="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500mg, 3mL</a:t>
            </a:r>
            <a:endParaRPr lang="es-ES" altLang="ca-ES" sz="1400" dirty="0"/>
          </a:p>
        </p:txBody>
      </p:sp>
      <p:graphicFrame>
        <p:nvGraphicFramePr>
          <p:cNvPr id="18" name="Diagrama 17">
            <a:extLst>
              <a:ext uri="{FF2B5EF4-FFF2-40B4-BE49-F238E27FC236}">
                <a16:creationId xmlns:a16="http://schemas.microsoft.com/office/drawing/2014/main" id="{84B516E1-27BD-9754-B30F-3C524B74CB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6444922"/>
              </p:ext>
            </p:extLst>
          </p:nvPr>
        </p:nvGraphicFramePr>
        <p:xfrm>
          <a:off x="5986801" y="2234746"/>
          <a:ext cx="1380459" cy="3471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9" name="Rectangle 22">
            <a:extLst>
              <a:ext uri="{FF2B5EF4-FFF2-40B4-BE49-F238E27FC236}">
                <a16:creationId xmlns:a16="http://schemas.microsoft.com/office/drawing/2014/main" id="{FC4FDBBA-52DC-55FC-18BD-0BD0A4DA5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0501" y="3096384"/>
            <a:ext cx="15163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fr-FR" altLang="ca-ES" sz="1400" b="1" dirty="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SPE-C18</a:t>
            </a:r>
          </a:p>
          <a:p>
            <a:pPr algn="ctr"/>
            <a:r>
              <a:rPr lang="fr-FR" altLang="ca-ES" sz="1400" b="1" dirty="0" err="1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Bakerbond</a:t>
            </a:r>
            <a:r>
              <a:rPr lang="fr-FR" altLang="ca-ES" sz="1400" b="1" dirty="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SPE</a:t>
            </a:r>
          </a:p>
          <a:p>
            <a:pPr algn="ctr"/>
            <a:r>
              <a:rPr lang="fr-FR" altLang="ca-ES" sz="1400" b="1" dirty="0">
                <a:solidFill>
                  <a:srgbClr val="0070C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500mg, 3mL</a:t>
            </a:r>
            <a:endParaRPr lang="es-ES" altLang="ca-ES" sz="1400" dirty="0"/>
          </a:p>
        </p:txBody>
      </p:sp>
      <p:sp>
        <p:nvSpPr>
          <p:cNvPr id="20" name="Rectangle: cantonades arrodonides 17">
            <a:extLst>
              <a:ext uri="{FF2B5EF4-FFF2-40B4-BE49-F238E27FC236}">
                <a16:creationId xmlns:a16="http://schemas.microsoft.com/office/drawing/2014/main" id="{1B58634E-6F65-D6A0-936A-AD94F1314E8B}"/>
              </a:ext>
            </a:extLst>
          </p:cNvPr>
          <p:cNvSpPr/>
          <p:nvPr/>
        </p:nvSpPr>
        <p:spPr>
          <a:xfrm>
            <a:off x="978639" y="2280040"/>
            <a:ext cx="939859" cy="451312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SPE1</a:t>
            </a:r>
          </a:p>
        </p:txBody>
      </p:sp>
      <p:pic>
        <p:nvPicPr>
          <p:cNvPr id="21" name="Imatge 1">
            <a:extLst>
              <a:ext uri="{FF2B5EF4-FFF2-40B4-BE49-F238E27FC236}">
                <a16:creationId xmlns:a16="http://schemas.microsoft.com/office/drawing/2014/main" id="{08A3CC78-3EC4-B371-25D9-E08DC6E04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226" y="4098146"/>
            <a:ext cx="634067" cy="1370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: cantonades arrodonides 20">
            <a:extLst>
              <a:ext uri="{FF2B5EF4-FFF2-40B4-BE49-F238E27FC236}">
                <a16:creationId xmlns:a16="http://schemas.microsoft.com/office/drawing/2014/main" id="{72BEEED5-8F0A-F1B0-6DC5-F03DA2473272}"/>
              </a:ext>
            </a:extLst>
          </p:cNvPr>
          <p:cNvSpPr/>
          <p:nvPr/>
        </p:nvSpPr>
        <p:spPr>
          <a:xfrm>
            <a:off x="4758722" y="2381975"/>
            <a:ext cx="939859" cy="451312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SPE2</a:t>
            </a:r>
          </a:p>
        </p:txBody>
      </p:sp>
      <p:sp>
        <p:nvSpPr>
          <p:cNvPr id="23" name="Rectangle: cantonades arrodonides 28">
            <a:extLst>
              <a:ext uri="{FF2B5EF4-FFF2-40B4-BE49-F238E27FC236}">
                <a16:creationId xmlns:a16="http://schemas.microsoft.com/office/drawing/2014/main" id="{0A5FC7A5-3994-2C2F-3C94-0D2A277DA9EE}"/>
              </a:ext>
            </a:extLst>
          </p:cNvPr>
          <p:cNvSpPr/>
          <p:nvPr/>
        </p:nvSpPr>
        <p:spPr>
          <a:xfrm>
            <a:off x="4533351" y="2149484"/>
            <a:ext cx="3085194" cy="3639879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Signe més 4">
            <a:extLst>
              <a:ext uri="{FF2B5EF4-FFF2-40B4-BE49-F238E27FC236}">
                <a16:creationId xmlns:a16="http://schemas.microsoft.com/office/drawing/2014/main" id="{580354CB-77B6-DA3D-385A-50A3D0E35EAC}"/>
              </a:ext>
            </a:extLst>
          </p:cNvPr>
          <p:cNvSpPr/>
          <p:nvPr/>
        </p:nvSpPr>
        <p:spPr>
          <a:xfrm>
            <a:off x="3717761" y="3749880"/>
            <a:ext cx="546406" cy="63649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8" name="Imagen 27" descr="Imagen que contiene interior, refrigerador, cocina, mostrador">
            <a:extLst>
              <a:ext uri="{FF2B5EF4-FFF2-40B4-BE49-F238E27FC236}">
                <a16:creationId xmlns:a16="http://schemas.microsoft.com/office/drawing/2014/main" id="{A9B83D55-905E-2D14-FCB3-907D7D1AD34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7" t="3101" r="11147" b="3101"/>
          <a:stretch/>
        </p:blipFill>
        <p:spPr>
          <a:xfrm>
            <a:off x="8212348" y="310724"/>
            <a:ext cx="3389933" cy="2965522"/>
          </a:xfrm>
          <a:custGeom>
            <a:avLst/>
            <a:gdLst>
              <a:gd name="connsiteX0" fmla="*/ 0 w 3389933"/>
              <a:gd name="connsiteY0" fmla="*/ 0 h 2965522"/>
              <a:gd name="connsiteX1" fmla="*/ 531090 w 3389933"/>
              <a:gd name="connsiteY1" fmla="*/ 0 h 2965522"/>
              <a:gd name="connsiteX2" fmla="*/ 1062179 w 3389933"/>
              <a:gd name="connsiteY2" fmla="*/ 0 h 2965522"/>
              <a:gd name="connsiteX3" fmla="*/ 1525470 w 3389933"/>
              <a:gd name="connsiteY3" fmla="*/ 0 h 2965522"/>
              <a:gd name="connsiteX4" fmla="*/ 2056559 w 3389933"/>
              <a:gd name="connsiteY4" fmla="*/ 0 h 2965522"/>
              <a:gd name="connsiteX5" fmla="*/ 2587649 w 3389933"/>
              <a:gd name="connsiteY5" fmla="*/ 0 h 2965522"/>
              <a:gd name="connsiteX6" fmla="*/ 3389933 w 3389933"/>
              <a:gd name="connsiteY6" fmla="*/ 0 h 2965522"/>
              <a:gd name="connsiteX7" fmla="*/ 3389933 w 3389933"/>
              <a:gd name="connsiteY7" fmla="*/ 622760 h 2965522"/>
              <a:gd name="connsiteX8" fmla="*/ 3389933 w 3389933"/>
              <a:gd name="connsiteY8" fmla="*/ 1245519 h 2965522"/>
              <a:gd name="connsiteX9" fmla="*/ 3389933 w 3389933"/>
              <a:gd name="connsiteY9" fmla="*/ 1868279 h 2965522"/>
              <a:gd name="connsiteX10" fmla="*/ 3389933 w 3389933"/>
              <a:gd name="connsiteY10" fmla="*/ 2965522 h 2965522"/>
              <a:gd name="connsiteX11" fmla="*/ 2824944 w 3389933"/>
              <a:gd name="connsiteY11" fmla="*/ 2965522 h 2965522"/>
              <a:gd name="connsiteX12" fmla="*/ 2293855 w 3389933"/>
              <a:gd name="connsiteY12" fmla="*/ 2965522 h 2965522"/>
              <a:gd name="connsiteX13" fmla="*/ 1694967 w 3389933"/>
              <a:gd name="connsiteY13" fmla="*/ 2965522 h 2965522"/>
              <a:gd name="connsiteX14" fmla="*/ 1197776 w 3389933"/>
              <a:gd name="connsiteY14" fmla="*/ 2965522 h 2965522"/>
              <a:gd name="connsiteX15" fmla="*/ 734485 w 3389933"/>
              <a:gd name="connsiteY15" fmla="*/ 2965522 h 2965522"/>
              <a:gd name="connsiteX16" fmla="*/ 0 w 3389933"/>
              <a:gd name="connsiteY16" fmla="*/ 2965522 h 2965522"/>
              <a:gd name="connsiteX17" fmla="*/ 0 w 3389933"/>
              <a:gd name="connsiteY17" fmla="*/ 2461383 h 2965522"/>
              <a:gd name="connsiteX18" fmla="*/ 0 w 3389933"/>
              <a:gd name="connsiteY18" fmla="*/ 1927589 h 2965522"/>
              <a:gd name="connsiteX19" fmla="*/ 0 w 3389933"/>
              <a:gd name="connsiteY19" fmla="*/ 1275174 h 2965522"/>
              <a:gd name="connsiteX20" fmla="*/ 0 w 3389933"/>
              <a:gd name="connsiteY20" fmla="*/ 622760 h 2965522"/>
              <a:gd name="connsiteX21" fmla="*/ 0 w 3389933"/>
              <a:gd name="connsiteY21" fmla="*/ 0 h 2965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389933" h="2965522" fill="none" extrusionOk="0">
                <a:moveTo>
                  <a:pt x="0" y="0"/>
                </a:moveTo>
                <a:cubicBezTo>
                  <a:pt x="191720" y="-9494"/>
                  <a:pt x="358774" y="3776"/>
                  <a:pt x="531090" y="0"/>
                </a:cubicBezTo>
                <a:cubicBezTo>
                  <a:pt x="703406" y="-3776"/>
                  <a:pt x="803743" y="55732"/>
                  <a:pt x="1062179" y="0"/>
                </a:cubicBezTo>
                <a:cubicBezTo>
                  <a:pt x="1320615" y="-55732"/>
                  <a:pt x="1374331" y="26088"/>
                  <a:pt x="1525470" y="0"/>
                </a:cubicBezTo>
                <a:cubicBezTo>
                  <a:pt x="1676609" y="-26088"/>
                  <a:pt x="1798680" y="32768"/>
                  <a:pt x="2056559" y="0"/>
                </a:cubicBezTo>
                <a:cubicBezTo>
                  <a:pt x="2314438" y="-32768"/>
                  <a:pt x="2378922" y="34566"/>
                  <a:pt x="2587649" y="0"/>
                </a:cubicBezTo>
                <a:cubicBezTo>
                  <a:pt x="2796376" y="-34566"/>
                  <a:pt x="3124820" y="83299"/>
                  <a:pt x="3389933" y="0"/>
                </a:cubicBezTo>
                <a:cubicBezTo>
                  <a:pt x="3461997" y="126348"/>
                  <a:pt x="3321231" y="372697"/>
                  <a:pt x="3389933" y="622760"/>
                </a:cubicBezTo>
                <a:cubicBezTo>
                  <a:pt x="3458635" y="872823"/>
                  <a:pt x="3353228" y="1034409"/>
                  <a:pt x="3389933" y="1245519"/>
                </a:cubicBezTo>
                <a:cubicBezTo>
                  <a:pt x="3426638" y="1456629"/>
                  <a:pt x="3356126" y="1678581"/>
                  <a:pt x="3389933" y="1868279"/>
                </a:cubicBezTo>
                <a:cubicBezTo>
                  <a:pt x="3423740" y="2057977"/>
                  <a:pt x="3354926" y="2578928"/>
                  <a:pt x="3389933" y="2965522"/>
                </a:cubicBezTo>
                <a:cubicBezTo>
                  <a:pt x="3275854" y="3021380"/>
                  <a:pt x="2961426" y="2912739"/>
                  <a:pt x="2824944" y="2965522"/>
                </a:cubicBezTo>
                <a:cubicBezTo>
                  <a:pt x="2688462" y="3018305"/>
                  <a:pt x="2542182" y="2951793"/>
                  <a:pt x="2293855" y="2965522"/>
                </a:cubicBezTo>
                <a:cubicBezTo>
                  <a:pt x="2045528" y="2979251"/>
                  <a:pt x="1970062" y="2896386"/>
                  <a:pt x="1694967" y="2965522"/>
                </a:cubicBezTo>
                <a:cubicBezTo>
                  <a:pt x="1419872" y="3034658"/>
                  <a:pt x="1440854" y="2914143"/>
                  <a:pt x="1197776" y="2965522"/>
                </a:cubicBezTo>
                <a:cubicBezTo>
                  <a:pt x="954698" y="3016901"/>
                  <a:pt x="830849" y="2932398"/>
                  <a:pt x="734485" y="2965522"/>
                </a:cubicBezTo>
                <a:cubicBezTo>
                  <a:pt x="638121" y="2998646"/>
                  <a:pt x="231492" y="2920915"/>
                  <a:pt x="0" y="2965522"/>
                </a:cubicBezTo>
                <a:cubicBezTo>
                  <a:pt x="-58670" y="2753115"/>
                  <a:pt x="19196" y="2664941"/>
                  <a:pt x="0" y="2461383"/>
                </a:cubicBezTo>
                <a:cubicBezTo>
                  <a:pt x="-19196" y="2257825"/>
                  <a:pt x="36918" y="2061061"/>
                  <a:pt x="0" y="1927589"/>
                </a:cubicBezTo>
                <a:cubicBezTo>
                  <a:pt x="-36918" y="1794117"/>
                  <a:pt x="70067" y="1447350"/>
                  <a:pt x="0" y="1275174"/>
                </a:cubicBezTo>
                <a:cubicBezTo>
                  <a:pt x="-70067" y="1102998"/>
                  <a:pt x="71385" y="782474"/>
                  <a:pt x="0" y="622760"/>
                </a:cubicBezTo>
                <a:cubicBezTo>
                  <a:pt x="-71385" y="463046"/>
                  <a:pt x="23309" y="255329"/>
                  <a:pt x="0" y="0"/>
                </a:cubicBezTo>
                <a:close/>
              </a:path>
              <a:path w="3389933" h="2965522" stroke="0" extrusionOk="0">
                <a:moveTo>
                  <a:pt x="0" y="0"/>
                </a:moveTo>
                <a:cubicBezTo>
                  <a:pt x="246197" y="-51489"/>
                  <a:pt x="383122" y="5704"/>
                  <a:pt x="531090" y="0"/>
                </a:cubicBezTo>
                <a:cubicBezTo>
                  <a:pt x="679058" y="-5704"/>
                  <a:pt x="962553" y="53847"/>
                  <a:pt x="1096078" y="0"/>
                </a:cubicBezTo>
                <a:cubicBezTo>
                  <a:pt x="1229603" y="-53847"/>
                  <a:pt x="1351616" y="59297"/>
                  <a:pt x="1593269" y="0"/>
                </a:cubicBezTo>
                <a:cubicBezTo>
                  <a:pt x="1834922" y="-59297"/>
                  <a:pt x="1974077" y="59509"/>
                  <a:pt x="2158257" y="0"/>
                </a:cubicBezTo>
                <a:cubicBezTo>
                  <a:pt x="2342437" y="-59509"/>
                  <a:pt x="2506046" y="61898"/>
                  <a:pt x="2723246" y="0"/>
                </a:cubicBezTo>
                <a:cubicBezTo>
                  <a:pt x="2940446" y="-61898"/>
                  <a:pt x="3110711" y="56484"/>
                  <a:pt x="3389933" y="0"/>
                </a:cubicBezTo>
                <a:cubicBezTo>
                  <a:pt x="3449697" y="197715"/>
                  <a:pt x="3350006" y="350130"/>
                  <a:pt x="3389933" y="533794"/>
                </a:cubicBezTo>
                <a:cubicBezTo>
                  <a:pt x="3429860" y="717458"/>
                  <a:pt x="3331376" y="938745"/>
                  <a:pt x="3389933" y="1097243"/>
                </a:cubicBezTo>
                <a:cubicBezTo>
                  <a:pt x="3448490" y="1255741"/>
                  <a:pt x="3374454" y="1536613"/>
                  <a:pt x="3389933" y="1660692"/>
                </a:cubicBezTo>
                <a:cubicBezTo>
                  <a:pt x="3405412" y="1784771"/>
                  <a:pt x="3384882" y="2111244"/>
                  <a:pt x="3389933" y="2313107"/>
                </a:cubicBezTo>
                <a:cubicBezTo>
                  <a:pt x="3394984" y="2514971"/>
                  <a:pt x="3360268" y="2720386"/>
                  <a:pt x="3389933" y="2965522"/>
                </a:cubicBezTo>
                <a:cubicBezTo>
                  <a:pt x="3206069" y="3006622"/>
                  <a:pt x="2931138" y="2900723"/>
                  <a:pt x="2791045" y="2965522"/>
                </a:cubicBezTo>
                <a:cubicBezTo>
                  <a:pt x="2650952" y="3030321"/>
                  <a:pt x="2483651" y="2906924"/>
                  <a:pt x="2259955" y="2965522"/>
                </a:cubicBezTo>
                <a:cubicBezTo>
                  <a:pt x="2036259" y="3024120"/>
                  <a:pt x="1904527" y="2921010"/>
                  <a:pt x="1796664" y="2965522"/>
                </a:cubicBezTo>
                <a:cubicBezTo>
                  <a:pt x="1688801" y="3010034"/>
                  <a:pt x="1425447" y="2903852"/>
                  <a:pt x="1163877" y="2965522"/>
                </a:cubicBezTo>
                <a:cubicBezTo>
                  <a:pt x="902307" y="3027192"/>
                  <a:pt x="893123" y="2950647"/>
                  <a:pt x="666687" y="2965522"/>
                </a:cubicBezTo>
                <a:cubicBezTo>
                  <a:pt x="440251" y="2980397"/>
                  <a:pt x="135122" y="2899806"/>
                  <a:pt x="0" y="2965522"/>
                </a:cubicBezTo>
                <a:cubicBezTo>
                  <a:pt x="-35451" y="2803613"/>
                  <a:pt x="54710" y="2525915"/>
                  <a:pt x="0" y="2402073"/>
                </a:cubicBezTo>
                <a:cubicBezTo>
                  <a:pt x="-54710" y="2278231"/>
                  <a:pt x="26852" y="2115842"/>
                  <a:pt x="0" y="1838624"/>
                </a:cubicBezTo>
                <a:cubicBezTo>
                  <a:pt x="-26852" y="1561406"/>
                  <a:pt x="68005" y="1380096"/>
                  <a:pt x="0" y="1215864"/>
                </a:cubicBezTo>
                <a:cubicBezTo>
                  <a:pt x="-68005" y="1051632"/>
                  <a:pt x="29645" y="831018"/>
                  <a:pt x="0" y="711725"/>
                </a:cubicBezTo>
                <a:cubicBezTo>
                  <a:pt x="-29645" y="592432"/>
                  <a:pt x="45590" y="243108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08730928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139700" algn="l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n 29" descr="Imagen que contiene interior, lavabo, mostrador, llenado&#10;&#10;Descripción generada automáticamente">
            <a:extLst>
              <a:ext uri="{FF2B5EF4-FFF2-40B4-BE49-F238E27FC236}">
                <a16:creationId xmlns:a16="http://schemas.microsoft.com/office/drawing/2014/main" id="{65E89353-B0C8-F494-E351-196F7769DFAE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" t="4035" r="5208" b="6752"/>
          <a:stretch/>
        </p:blipFill>
        <p:spPr>
          <a:xfrm>
            <a:off x="8212348" y="3583602"/>
            <a:ext cx="3389933" cy="2569582"/>
          </a:xfrm>
          <a:custGeom>
            <a:avLst/>
            <a:gdLst>
              <a:gd name="connsiteX0" fmla="*/ 0 w 3389933"/>
              <a:gd name="connsiteY0" fmla="*/ 0 h 2569582"/>
              <a:gd name="connsiteX1" fmla="*/ 564989 w 3389933"/>
              <a:gd name="connsiteY1" fmla="*/ 0 h 2569582"/>
              <a:gd name="connsiteX2" fmla="*/ 1129978 w 3389933"/>
              <a:gd name="connsiteY2" fmla="*/ 0 h 2569582"/>
              <a:gd name="connsiteX3" fmla="*/ 1728866 w 3389933"/>
              <a:gd name="connsiteY3" fmla="*/ 0 h 2569582"/>
              <a:gd name="connsiteX4" fmla="*/ 2226056 w 3389933"/>
              <a:gd name="connsiteY4" fmla="*/ 0 h 2569582"/>
              <a:gd name="connsiteX5" fmla="*/ 2689347 w 3389933"/>
              <a:gd name="connsiteY5" fmla="*/ 0 h 2569582"/>
              <a:gd name="connsiteX6" fmla="*/ 3389933 w 3389933"/>
              <a:gd name="connsiteY6" fmla="*/ 0 h 2569582"/>
              <a:gd name="connsiteX7" fmla="*/ 3389933 w 3389933"/>
              <a:gd name="connsiteY7" fmla="*/ 513916 h 2569582"/>
              <a:gd name="connsiteX8" fmla="*/ 3389933 w 3389933"/>
              <a:gd name="connsiteY8" fmla="*/ 976441 h 2569582"/>
              <a:gd name="connsiteX9" fmla="*/ 3389933 w 3389933"/>
              <a:gd name="connsiteY9" fmla="*/ 1413270 h 2569582"/>
              <a:gd name="connsiteX10" fmla="*/ 3389933 w 3389933"/>
              <a:gd name="connsiteY10" fmla="*/ 1978578 h 2569582"/>
              <a:gd name="connsiteX11" fmla="*/ 3389933 w 3389933"/>
              <a:gd name="connsiteY11" fmla="*/ 2569582 h 2569582"/>
              <a:gd name="connsiteX12" fmla="*/ 2757146 w 3389933"/>
              <a:gd name="connsiteY12" fmla="*/ 2569582 h 2569582"/>
              <a:gd name="connsiteX13" fmla="*/ 2124358 w 3389933"/>
              <a:gd name="connsiteY13" fmla="*/ 2569582 h 2569582"/>
              <a:gd name="connsiteX14" fmla="*/ 1559369 w 3389933"/>
              <a:gd name="connsiteY14" fmla="*/ 2569582 h 2569582"/>
              <a:gd name="connsiteX15" fmla="*/ 960481 w 3389933"/>
              <a:gd name="connsiteY15" fmla="*/ 2569582 h 2569582"/>
              <a:gd name="connsiteX16" fmla="*/ 0 w 3389933"/>
              <a:gd name="connsiteY16" fmla="*/ 2569582 h 2569582"/>
              <a:gd name="connsiteX17" fmla="*/ 0 w 3389933"/>
              <a:gd name="connsiteY17" fmla="*/ 2004274 h 2569582"/>
              <a:gd name="connsiteX18" fmla="*/ 0 w 3389933"/>
              <a:gd name="connsiteY18" fmla="*/ 1438966 h 2569582"/>
              <a:gd name="connsiteX19" fmla="*/ 0 w 3389933"/>
              <a:gd name="connsiteY19" fmla="*/ 873658 h 2569582"/>
              <a:gd name="connsiteX20" fmla="*/ 0 w 3389933"/>
              <a:gd name="connsiteY20" fmla="*/ 0 h 2569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389933" h="2569582" fill="none" extrusionOk="0">
                <a:moveTo>
                  <a:pt x="0" y="0"/>
                </a:moveTo>
                <a:cubicBezTo>
                  <a:pt x="254702" y="-10807"/>
                  <a:pt x="442810" y="8473"/>
                  <a:pt x="564989" y="0"/>
                </a:cubicBezTo>
                <a:cubicBezTo>
                  <a:pt x="687168" y="-8473"/>
                  <a:pt x="929289" y="56046"/>
                  <a:pt x="1129978" y="0"/>
                </a:cubicBezTo>
                <a:cubicBezTo>
                  <a:pt x="1330667" y="-56046"/>
                  <a:pt x="1509319" y="42784"/>
                  <a:pt x="1728866" y="0"/>
                </a:cubicBezTo>
                <a:cubicBezTo>
                  <a:pt x="1948413" y="-42784"/>
                  <a:pt x="2110574" y="56294"/>
                  <a:pt x="2226056" y="0"/>
                </a:cubicBezTo>
                <a:cubicBezTo>
                  <a:pt x="2341538" y="-56294"/>
                  <a:pt x="2515016" y="22737"/>
                  <a:pt x="2689347" y="0"/>
                </a:cubicBezTo>
                <a:cubicBezTo>
                  <a:pt x="2863678" y="-22737"/>
                  <a:pt x="3099862" y="355"/>
                  <a:pt x="3389933" y="0"/>
                </a:cubicBezTo>
                <a:cubicBezTo>
                  <a:pt x="3397887" y="119776"/>
                  <a:pt x="3363391" y="388137"/>
                  <a:pt x="3389933" y="513916"/>
                </a:cubicBezTo>
                <a:cubicBezTo>
                  <a:pt x="3416475" y="639695"/>
                  <a:pt x="3370099" y="856000"/>
                  <a:pt x="3389933" y="976441"/>
                </a:cubicBezTo>
                <a:cubicBezTo>
                  <a:pt x="3409767" y="1096882"/>
                  <a:pt x="3386633" y="1311029"/>
                  <a:pt x="3389933" y="1413270"/>
                </a:cubicBezTo>
                <a:cubicBezTo>
                  <a:pt x="3393233" y="1515511"/>
                  <a:pt x="3383712" y="1811843"/>
                  <a:pt x="3389933" y="1978578"/>
                </a:cubicBezTo>
                <a:cubicBezTo>
                  <a:pt x="3396154" y="2145313"/>
                  <a:pt x="3335804" y="2389088"/>
                  <a:pt x="3389933" y="2569582"/>
                </a:cubicBezTo>
                <a:cubicBezTo>
                  <a:pt x="3080053" y="2630488"/>
                  <a:pt x="3013516" y="2496359"/>
                  <a:pt x="2757146" y="2569582"/>
                </a:cubicBezTo>
                <a:cubicBezTo>
                  <a:pt x="2500776" y="2642805"/>
                  <a:pt x="2348728" y="2500886"/>
                  <a:pt x="2124358" y="2569582"/>
                </a:cubicBezTo>
                <a:cubicBezTo>
                  <a:pt x="1899988" y="2638278"/>
                  <a:pt x="1721532" y="2543712"/>
                  <a:pt x="1559369" y="2569582"/>
                </a:cubicBezTo>
                <a:cubicBezTo>
                  <a:pt x="1397206" y="2595452"/>
                  <a:pt x="1126878" y="2547266"/>
                  <a:pt x="960481" y="2569582"/>
                </a:cubicBezTo>
                <a:cubicBezTo>
                  <a:pt x="794084" y="2591898"/>
                  <a:pt x="440770" y="2522315"/>
                  <a:pt x="0" y="2569582"/>
                </a:cubicBezTo>
                <a:cubicBezTo>
                  <a:pt x="-37088" y="2366590"/>
                  <a:pt x="37730" y="2155035"/>
                  <a:pt x="0" y="2004274"/>
                </a:cubicBezTo>
                <a:cubicBezTo>
                  <a:pt x="-37730" y="1853513"/>
                  <a:pt x="40220" y="1563199"/>
                  <a:pt x="0" y="1438966"/>
                </a:cubicBezTo>
                <a:cubicBezTo>
                  <a:pt x="-40220" y="1314733"/>
                  <a:pt x="25817" y="1140441"/>
                  <a:pt x="0" y="873658"/>
                </a:cubicBezTo>
                <a:cubicBezTo>
                  <a:pt x="-25817" y="606875"/>
                  <a:pt x="46226" y="227515"/>
                  <a:pt x="0" y="0"/>
                </a:cubicBezTo>
                <a:close/>
              </a:path>
              <a:path w="3389933" h="2569582" stroke="0" extrusionOk="0">
                <a:moveTo>
                  <a:pt x="0" y="0"/>
                </a:moveTo>
                <a:cubicBezTo>
                  <a:pt x="229058" y="-32182"/>
                  <a:pt x="336290" y="24659"/>
                  <a:pt x="463291" y="0"/>
                </a:cubicBezTo>
                <a:cubicBezTo>
                  <a:pt x="590292" y="-24659"/>
                  <a:pt x="812370" y="50014"/>
                  <a:pt x="1028280" y="0"/>
                </a:cubicBezTo>
                <a:cubicBezTo>
                  <a:pt x="1244190" y="-50014"/>
                  <a:pt x="1392015" y="41547"/>
                  <a:pt x="1559369" y="0"/>
                </a:cubicBezTo>
                <a:cubicBezTo>
                  <a:pt x="1726723" y="-41547"/>
                  <a:pt x="2000439" y="3917"/>
                  <a:pt x="2124358" y="0"/>
                </a:cubicBezTo>
                <a:cubicBezTo>
                  <a:pt x="2248277" y="-3917"/>
                  <a:pt x="2432852" y="5913"/>
                  <a:pt x="2621548" y="0"/>
                </a:cubicBezTo>
                <a:cubicBezTo>
                  <a:pt x="2810244" y="-5913"/>
                  <a:pt x="3025874" y="38220"/>
                  <a:pt x="3389933" y="0"/>
                </a:cubicBezTo>
                <a:cubicBezTo>
                  <a:pt x="3446089" y="234635"/>
                  <a:pt x="3379811" y="366854"/>
                  <a:pt x="3389933" y="488221"/>
                </a:cubicBezTo>
                <a:cubicBezTo>
                  <a:pt x="3400055" y="609588"/>
                  <a:pt x="3365661" y="793910"/>
                  <a:pt x="3389933" y="1053529"/>
                </a:cubicBezTo>
                <a:cubicBezTo>
                  <a:pt x="3414205" y="1313148"/>
                  <a:pt x="3370703" y="1370021"/>
                  <a:pt x="3389933" y="1593141"/>
                </a:cubicBezTo>
                <a:cubicBezTo>
                  <a:pt x="3409163" y="1816261"/>
                  <a:pt x="3374058" y="1873169"/>
                  <a:pt x="3389933" y="2055666"/>
                </a:cubicBezTo>
                <a:cubicBezTo>
                  <a:pt x="3405808" y="2238163"/>
                  <a:pt x="3375453" y="2362870"/>
                  <a:pt x="3389933" y="2569582"/>
                </a:cubicBezTo>
                <a:cubicBezTo>
                  <a:pt x="3198896" y="2570484"/>
                  <a:pt x="3053527" y="2516672"/>
                  <a:pt x="2926642" y="2569582"/>
                </a:cubicBezTo>
                <a:cubicBezTo>
                  <a:pt x="2799757" y="2622492"/>
                  <a:pt x="2544679" y="2566255"/>
                  <a:pt x="2395553" y="2569582"/>
                </a:cubicBezTo>
                <a:cubicBezTo>
                  <a:pt x="2246427" y="2572909"/>
                  <a:pt x="2084984" y="2552185"/>
                  <a:pt x="1796664" y="2569582"/>
                </a:cubicBezTo>
                <a:cubicBezTo>
                  <a:pt x="1508344" y="2586979"/>
                  <a:pt x="1459091" y="2518906"/>
                  <a:pt x="1231676" y="2569582"/>
                </a:cubicBezTo>
                <a:cubicBezTo>
                  <a:pt x="1004261" y="2620258"/>
                  <a:pt x="923719" y="2506768"/>
                  <a:pt x="666687" y="2569582"/>
                </a:cubicBezTo>
                <a:cubicBezTo>
                  <a:pt x="409655" y="2632396"/>
                  <a:pt x="254826" y="2544948"/>
                  <a:pt x="0" y="2569582"/>
                </a:cubicBezTo>
                <a:cubicBezTo>
                  <a:pt x="-45642" y="2331945"/>
                  <a:pt x="4861" y="2166368"/>
                  <a:pt x="0" y="2055666"/>
                </a:cubicBezTo>
                <a:cubicBezTo>
                  <a:pt x="-4861" y="1944964"/>
                  <a:pt x="49722" y="1743673"/>
                  <a:pt x="0" y="1516053"/>
                </a:cubicBezTo>
                <a:cubicBezTo>
                  <a:pt x="-49722" y="1288433"/>
                  <a:pt x="9208" y="1143952"/>
                  <a:pt x="0" y="1002137"/>
                </a:cubicBezTo>
                <a:cubicBezTo>
                  <a:pt x="-9208" y="860322"/>
                  <a:pt x="175" y="673007"/>
                  <a:pt x="0" y="488221"/>
                </a:cubicBezTo>
                <a:cubicBezTo>
                  <a:pt x="-175" y="303435"/>
                  <a:pt x="43983" y="243866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6310279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139700" algn="l" rotWithShape="0">
              <a:prstClr val="black">
                <a:alpha val="40000"/>
              </a:prstClr>
            </a:outerShdw>
          </a:effectLst>
        </p:spPr>
      </p:pic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DC224D3C-7226-403C-EC98-F5F1811E89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91422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36"/>
    </mc:Choice>
    <mc:Fallback>
      <p:transition spd="slow" advTm="13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tge 2">
            <a:extLst>
              <a:ext uri="{FF2B5EF4-FFF2-40B4-BE49-F238E27FC236}">
                <a16:creationId xmlns:a16="http://schemas.microsoft.com/office/drawing/2014/main" id="{67FE12B3-AF7E-9B59-47CC-EA0CB69FD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66254"/>
            <a:ext cx="4273765" cy="3205820"/>
          </a:xfrm>
          <a:custGeom>
            <a:avLst/>
            <a:gdLst>
              <a:gd name="connsiteX0" fmla="*/ 0 w 4273765"/>
              <a:gd name="connsiteY0" fmla="*/ 0 h 3205820"/>
              <a:gd name="connsiteX1" fmla="*/ 576958 w 4273765"/>
              <a:gd name="connsiteY1" fmla="*/ 0 h 3205820"/>
              <a:gd name="connsiteX2" fmla="*/ 1025704 w 4273765"/>
              <a:gd name="connsiteY2" fmla="*/ 0 h 3205820"/>
              <a:gd name="connsiteX3" fmla="*/ 1517187 w 4273765"/>
              <a:gd name="connsiteY3" fmla="*/ 0 h 3205820"/>
              <a:gd name="connsiteX4" fmla="*/ 2094145 w 4273765"/>
              <a:gd name="connsiteY4" fmla="*/ 0 h 3205820"/>
              <a:gd name="connsiteX5" fmla="*/ 2713841 w 4273765"/>
              <a:gd name="connsiteY5" fmla="*/ 0 h 3205820"/>
              <a:gd name="connsiteX6" fmla="*/ 3205324 w 4273765"/>
              <a:gd name="connsiteY6" fmla="*/ 0 h 3205820"/>
              <a:gd name="connsiteX7" fmla="*/ 3611331 w 4273765"/>
              <a:gd name="connsiteY7" fmla="*/ 0 h 3205820"/>
              <a:gd name="connsiteX8" fmla="*/ 4273765 w 4273765"/>
              <a:gd name="connsiteY8" fmla="*/ 0 h 3205820"/>
              <a:gd name="connsiteX9" fmla="*/ 4273765 w 4273765"/>
              <a:gd name="connsiteY9" fmla="*/ 566362 h 3205820"/>
              <a:gd name="connsiteX10" fmla="*/ 4273765 w 4273765"/>
              <a:gd name="connsiteY10" fmla="*/ 1100665 h 3205820"/>
              <a:gd name="connsiteX11" fmla="*/ 4273765 w 4273765"/>
              <a:gd name="connsiteY11" fmla="*/ 1667026 h 3205820"/>
              <a:gd name="connsiteX12" fmla="*/ 4273765 w 4273765"/>
              <a:gd name="connsiteY12" fmla="*/ 2137213 h 3205820"/>
              <a:gd name="connsiteX13" fmla="*/ 4273765 w 4273765"/>
              <a:gd name="connsiteY13" fmla="*/ 2703575 h 3205820"/>
              <a:gd name="connsiteX14" fmla="*/ 4273765 w 4273765"/>
              <a:gd name="connsiteY14" fmla="*/ 3205820 h 3205820"/>
              <a:gd name="connsiteX15" fmla="*/ 3696807 w 4273765"/>
              <a:gd name="connsiteY15" fmla="*/ 3205820 h 3205820"/>
              <a:gd name="connsiteX16" fmla="*/ 3248061 w 4273765"/>
              <a:gd name="connsiteY16" fmla="*/ 3205820 h 3205820"/>
              <a:gd name="connsiteX17" fmla="*/ 2756578 w 4273765"/>
              <a:gd name="connsiteY17" fmla="*/ 3205820 h 3205820"/>
              <a:gd name="connsiteX18" fmla="*/ 2136883 w 4273765"/>
              <a:gd name="connsiteY18" fmla="*/ 3205820 h 3205820"/>
              <a:gd name="connsiteX19" fmla="*/ 1559924 w 4273765"/>
              <a:gd name="connsiteY19" fmla="*/ 3205820 h 3205820"/>
              <a:gd name="connsiteX20" fmla="*/ 1111179 w 4273765"/>
              <a:gd name="connsiteY20" fmla="*/ 3205820 h 3205820"/>
              <a:gd name="connsiteX21" fmla="*/ 662434 w 4273765"/>
              <a:gd name="connsiteY21" fmla="*/ 3205820 h 3205820"/>
              <a:gd name="connsiteX22" fmla="*/ 0 w 4273765"/>
              <a:gd name="connsiteY22" fmla="*/ 3205820 h 3205820"/>
              <a:gd name="connsiteX23" fmla="*/ 0 w 4273765"/>
              <a:gd name="connsiteY23" fmla="*/ 2767691 h 3205820"/>
              <a:gd name="connsiteX24" fmla="*/ 0 w 4273765"/>
              <a:gd name="connsiteY24" fmla="*/ 2297504 h 3205820"/>
              <a:gd name="connsiteX25" fmla="*/ 0 w 4273765"/>
              <a:gd name="connsiteY25" fmla="*/ 1731143 h 3205820"/>
              <a:gd name="connsiteX26" fmla="*/ 0 w 4273765"/>
              <a:gd name="connsiteY26" fmla="*/ 1196839 h 3205820"/>
              <a:gd name="connsiteX27" fmla="*/ 0 w 4273765"/>
              <a:gd name="connsiteY27" fmla="*/ 758711 h 3205820"/>
              <a:gd name="connsiteX28" fmla="*/ 0 w 4273765"/>
              <a:gd name="connsiteY28" fmla="*/ 0 h 3205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273765" h="3205820" extrusionOk="0">
                <a:moveTo>
                  <a:pt x="0" y="0"/>
                </a:moveTo>
                <a:cubicBezTo>
                  <a:pt x="140580" y="-41358"/>
                  <a:pt x="420599" y="61035"/>
                  <a:pt x="576958" y="0"/>
                </a:cubicBezTo>
                <a:cubicBezTo>
                  <a:pt x="733317" y="-61035"/>
                  <a:pt x="908060" y="44839"/>
                  <a:pt x="1025704" y="0"/>
                </a:cubicBezTo>
                <a:cubicBezTo>
                  <a:pt x="1143348" y="-44839"/>
                  <a:pt x="1406774" y="58011"/>
                  <a:pt x="1517187" y="0"/>
                </a:cubicBezTo>
                <a:cubicBezTo>
                  <a:pt x="1627600" y="-58011"/>
                  <a:pt x="1972123" y="15577"/>
                  <a:pt x="2094145" y="0"/>
                </a:cubicBezTo>
                <a:cubicBezTo>
                  <a:pt x="2216167" y="-15577"/>
                  <a:pt x="2467455" y="29300"/>
                  <a:pt x="2713841" y="0"/>
                </a:cubicBezTo>
                <a:cubicBezTo>
                  <a:pt x="2960227" y="-29300"/>
                  <a:pt x="2967143" y="7344"/>
                  <a:pt x="3205324" y="0"/>
                </a:cubicBezTo>
                <a:cubicBezTo>
                  <a:pt x="3443505" y="-7344"/>
                  <a:pt x="3428041" y="5472"/>
                  <a:pt x="3611331" y="0"/>
                </a:cubicBezTo>
                <a:cubicBezTo>
                  <a:pt x="3794621" y="-5472"/>
                  <a:pt x="4007228" y="2862"/>
                  <a:pt x="4273765" y="0"/>
                </a:cubicBezTo>
                <a:cubicBezTo>
                  <a:pt x="4316566" y="123342"/>
                  <a:pt x="4212102" y="389092"/>
                  <a:pt x="4273765" y="566362"/>
                </a:cubicBezTo>
                <a:cubicBezTo>
                  <a:pt x="4335428" y="743632"/>
                  <a:pt x="4257964" y="910184"/>
                  <a:pt x="4273765" y="1100665"/>
                </a:cubicBezTo>
                <a:cubicBezTo>
                  <a:pt x="4289566" y="1291146"/>
                  <a:pt x="4232468" y="1522597"/>
                  <a:pt x="4273765" y="1667026"/>
                </a:cubicBezTo>
                <a:cubicBezTo>
                  <a:pt x="4315062" y="1811455"/>
                  <a:pt x="4262394" y="1980370"/>
                  <a:pt x="4273765" y="2137213"/>
                </a:cubicBezTo>
                <a:cubicBezTo>
                  <a:pt x="4285136" y="2294056"/>
                  <a:pt x="4239517" y="2479885"/>
                  <a:pt x="4273765" y="2703575"/>
                </a:cubicBezTo>
                <a:cubicBezTo>
                  <a:pt x="4308013" y="2927265"/>
                  <a:pt x="4266675" y="3020932"/>
                  <a:pt x="4273765" y="3205820"/>
                </a:cubicBezTo>
                <a:cubicBezTo>
                  <a:pt x="4150009" y="3272668"/>
                  <a:pt x="3838796" y="3192115"/>
                  <a:pt x="3696807" y="3205820"/>
                </a:cubicBezTo>
                <a:cubicBezTo>
                  <a:pt x="3554818" y="3219525"/>
                  <a:pt x="3385755" y="3189948"/>
                  <a:pt x="3248061" y="3205820"/>
                </a:cubicBezTo>
                <a:cubicBezTo>
                  <a:pt x="3110367" y="3221692"/>
                  <a:pt x="2945263" y="3165629"/>
                  <a:pt x="2756578" y="3205820"/>
                </a:cubicBezTo>
                <a:cubicBezTo>
                  <a:pt x="2567893" y="3246011"/>
                  <a:pt x="2307987" y="3203323"/>
                  <a:pt x="2136883" y="3205820"/>
                </a:cubicBezTo>
                <a:cubicBezTo>
                  <a:pt x="1965780" y="3208317"/>
                  <a:pt x="1774812" y="3182204"/>
                  <a:pt x="1559924" y="3205820"/>
                </a:cubicBezTo>
                <a:cubicBezTo>
                  <a:pt x="1345036" y="3229436"/>
                  <a:pt x="1233027" y="3198839"/>
                  <a:pt x="1111179" y="3205820"/>
                </a:cubicBezTo>
                <a:cubicBezTo>
                  <a:pt x="989331" y="3212801"/>
                  <a:pt x="835682" y="3192584"/>
                  <a:pt x="662434" y="3205820"/>
                </a:cubicBezTo>
                <a:cubicBezTo>
                  <a:pt x="489186" y="3219056"/>
                  <a:pt x="256310" y="3143150"/>
                  <a:pt x="0" y="3205820"/>
                </a:cubicBezTo>
                <a:cubicBezTo>
                  <a:pt x="-20654" y="3069068"/>
                  <a:pt x="17839" y="2947728"/>
                  <a:pt x="0" y="2767691"/>
                </a:cubicBezTo>
                <a:cubicBezTo>
                  <a:pt x="-17839" y="2587654"/>
                  <a:pt x="45471" y="2426033"/>
                  <a:pt x="0" y="2297504"/>
                </a:cubicBezTo>
                <a:cubicBezTo>
                  <a:pt x="-45471" y="2168975"/>
                  <a:pt x="54826" y="1965877"/>
                  <a:pt x="0" y="1731143"/>
                </a:cubicBezTo>
                <a:cubicBezTo>
                  <a:pt x="-54826" y="1496409"/>
                  <a:pt x="32927" y="1392890"/>
                  <a:pt x="0" y="1196839"/>
                </a:cubicBezTo>
                <a:cubicBezTo>
                  <a:pt x="-32927" y="1000788"/>
                  <a:pt x="46978" y="889500"/>
                  <a:pt x="0" y="758711"/>
                </a:cubicBezTo>
                <a:cubicBezTo>
                  <a:pt x="-46978" y="627922"/>
                  <a:pt x="76936" y="316699"/>
                  <a:pt x="0" y="0"/>
                </a:cubicBezTo>
                <a:close/>
              </a:path>
            </a:pathLst>
          </a:custGeom>
          <a:noFill/>
          <a:ln w="9525">
            <a:solidFill>
              <a:srgbClr val="00000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25204105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1270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G:\Ordenador CSIC 2019 07 24\CINTIA P2 en Public-2\PUBLIC\WEB IDAEA 2018 19\SERVICIO ORBITRAP\FOTOS FORMULARI WEB\Orbitrap Exactive HCD IDAEA logo.png">
            <a:extLst>
              <a:ext uri="{FF2B5EF4-FFF2-40B4-BE49-F238E27FC236}">
                <a16:creationId xmlns:a16="http://schemas.microsoft.com/office/drawing/2014/main" id="{C3F3AB0B-FE52-4993-CA3C-3A683C463D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7" b="5507"/>
          <a:stretch/>
        </p:blipFill>
        <p:spPr bwMode="auto">
          <a:xfrm>
            <a:off x="6699037" y="990989"/>
            <a:ext cx="4273765" cy="3187699"/>
          </a:xfrm>
          <a:custGeom>
            <a:avLst/>
            <a:gdLst>
              <a:gd name="connsiteX0" fmla="*/ 0 w 4273765"/>
              <a:gd name="connsiteY0" fmla="*/ 0 h 3187699"/>
              <a:gd name="connsiteX1" fmla="*/ 491483 w 4273765"/>
              <a:gd name="connsiteY1" fmla="*/ 0 h 3187699"/>
              <a:gd name="connsiteX2" fmla="*/ 982966 w 4273765"/>
              <a:gd name="connsiteY2" fmla="*/ 0 h 3187699"/>
              <a:gd name="connsiteX3" fmla="*/ 1517187 w 4273765"/>
              <a:gd name="connsiteY3" fmla="*/ 0 h 3187699"/>
              <a:gd name="connsiteX4" fmla="*/ 2094145 w 4273765"/>
              <a:gd name="connsiteY4" fmla="*/ 0 h 3187699"/>
              <a:gd name="connsiteX5" fmla="*/ 2713841 w 4273765"/>
              <a:gd name="connsiteY5" fmla="*/ 0 h 3187699"/>
              <a:gd name="connsiteX6" fmla="*/ 3290799 w 4273765"/>
              <a:gd name="connsiteY6" fmla="*/ 0 h 3187699"/>
              <a:gd name="connsiteX7" fmla="*/ 4273765 w 4273765"/>
              <a:gd name="connsiteY7" fmla="*/ 0 h 3187699"/>
              <a:gd name="connsiteX8" fmla="*/ 4273765 w 4273765"/>
              <a:gd name="connsiteY8" fmla="*/ 467529 h 3187699"/>
              <a:gd name="connsiteX9" fmla="*/ 4273765 w 4273765"/>
              <a:gd name="connsiteY9" fmla="*/ 1062566 h 3187699"/>
              <a:gd name="connsiteX10" fmla="*/ 4273765 w 4273765"/>
              <a:gd name="connsiteY10" fmla="*/ 1593850 h 3187699"/>
              <a:gd name="connsiteX11" fmla="*/ 4273765 w 4273765"/>
              <a:gd name="connsiteY11" fmla="*/ 2093256 h 3187699"/>
              <a:gd name="connsiteX12" fmla="*/ 4273765 w 4273765"/>
              <a:gd name="connsiteY12" fmla="*/ 2656416 h 3187699"/>
              <a:gd name="connsiteX13" fmla="*/ 4273765 w 4273765"/>
              <a:gd name="connsiteY13" fmla="*/ 3187699 h 3187699"/>
              <a:gd name="connsiteX14" fmla="*/ 3782282 w 4273765"/>
              <a:gd name="connsiteY14" fmla="*/ 3187699 h 3187699"/>
              <a:gd name="connsiteX15" fmla="*/ 3248061 w 4273765"/>
              <a:gd name="connsiteY15" fmla="*/ 3187699 h 3187699"/>
              <a:gd name="connsiteX16" fmla="*/ 2713841 w 4273765"/>
              <a:gd name="connsiteY16" fmla="*/ 3187699 h 3187699"/>
              <a:gd name="connsiteX17" fmla="*/ 2136883 w 4273765"/>
              <a:gd name="connsiteY17" fmla="*/ 3187699 h 3187699"/>
              <a:gd name="connsiteX18" fmla="*/ 1645400 w 4273765"/>
              <a:gd name="connsiteY18" fmla="*/ 3187699 h 3187699"/>
              <a:gd name="connsiteX19" fmla="*/ 1068441 w 4273765"/>
              <a:gd name="connsiteY19" fmla="*/ 3187699 h 3187699"/>
              <a:gd name="connsiteX20" fmla="*/ 662434 w 4273765"/>
              <a:gd name="connsiteY20" fmla="*/ 3187699 h 3187699"/>
              <a:gd name="connsiteX21" fmla="*/ 0 w 4273765"/>
              <a:gd name="connsiteY21" fmla="*/ 3187699 h 3187699"/>
              <a:gd name="connsiteX22" fmla="*/ 0 w 4273765"/>
              <a:gd name="connsiteY22" fmla="*/ 2624539 h 3187699"/>
              <a:gd name="connsiteX23" fmla="*/ 0 w 4273765"/>
              <a:gd name="connsiteY23" fmla="*/ 2125133 h 3187699"/>
              <a:gd name="connsiteX24" fmla="*/ 0 w 4273765"/>
              <a:gd name="connsiteY24" fmla="*/ 1689480 h 3187699"/>
              <a:gd name="connsiteX25" fmla="*/ 0 w 4273765"/>
              <a:gd name="connsiteY25" fmla="*/ 1221951 h 3187699"/>
              <a:gd name="connsiteX26" fmla="*/ 0 w 4273765"/>
              <a:gd name="connsiteY26" fmla="*/ 690668 h 3187699"/>
              <a:gd name="connsiteX27" fmla="*/ 0 w 4273765"/>
              <a:gd name="connsiteY27" fmla="*/ 0 h 3187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273765" h="3187699" extrusionOk="0">
                <a:moveTo>
                  <a:pt x="0" y="0"/>
                </a:moveTo>
                <a:cubicBezTo>
                  <a:pt x="116751" y="-44930"/>
                  <a:pt x="331108" y="7881"/>
                  <a:pt x="491483" y="0"/>
                </a:cubicBezTo>
                <a:cubicBezTo>
                  <a:pt x="651858" y="-7881"/>
                  <a:pt x="847765" y="50055"/>
                  <a:pt x="982966" y="0"/>
                </a:cubicBezTo>
                <a:cubicBezTo>
                  <a:pt x="1118167" y="-50055"/>
                  <a:pt x="1395521" y="10203"/>
                  <a:pt x="1517187" y="0"/>
                </a:cubicBezTo>
                <a:cubicBezTo>
                  <a:pt x="1638853" y="-10203"/>
                  <a:pt x="1852091" y="13580"/>
                  <a:pt x="2094145" y="0"/>
                </a:cubicBezTo>
                <a:cubicBezTo>
                  <a:pt x="2336199" y="-13580"/>
                  <a:pt x="2507796" y="67829"/>
                  <a:pt x="2713841" y="0"/>
                </a:cubicBezTo>
                <a:cubicBezTo>
                  <a:pt x="2919886" y="-67829"/>
                  <a:pt x="3108468" y="20168"/>
                  <a:pt x="3290799" y="0"/>
                </a:cubicBezTo>
                <a:cubicBezTo>
                  <a:pt x="3473130" y="-20168"/>
                  <a:pt x="3814541" y="24488"/>
                  <a:pt x="4273765" y="0"/>
                </a:cubicBezTo>
                <a:cubicBezTo>
                  <a:pt x="4286651" y="107625"/>
                  <a:pt x="4228505" y="361386"/>
                  <a:pt x="4273765" y="467529"/>
                </a:cubicBezTo>
                <a:cubicBezTo>
                  <a:pt x="4319025" y="573672"/>
                  <a:pt x="4263538" y="823687"/>
                  <a:pt x="4273765" y="1062566"/>
                </a:cubicBezTo>
                <a:cubicBezTo>
                  <a:pt x="4283992" y="1301445"/>
                  <a:pt x="4225758" y="1442087"/>
                  <a:pt x="4273765" y="1593850"/>
                </a:cubicBezTo>
                <a:cubicBezTo>
                  <a:pt x="4321772" y="1745613"/>
                  <a:pt x="4263273" y="1905261"/>
                  <a:pt x="4273765" y="2093256"/>
                </a:cubicBezTo>
                <a:cubicBezTo>
                  <a:pt x="4284257" y="2281251"/>
                  <a:pt x="4214914" y="2433185"/>
                  <a:pt x="4273765" y="2656416"/>
                </a:cubicBezTo>
                <a:cubicBezTo>
                  <a:pt x="4332616" y="2879647"/>
                  <a:pt x="4258758" y="3051096"/>
                  <a:pt x="4273765" y="3187699"/>
                </a:cubicBezTo>
                <a:cubicBezTo>
                  <a:pt x="4155577" y="3199644"/>
                  <a:pt x="3933787" y="3174728"/>
                  <a:pt x="3782282" y="3187699"/>
                </a:cubicBezTo>
                <a:cubicBezTo>
                  <a:pt x="3630777" y="3200670"/>
                  <a:pt x="3494997" y="3133412"/>
                  <a:pt x="3248061" y="3187699"/>
                </a:cubicBezTo>
                <a:cubicBezTo>
                  <a:pt x="3001125" y="3241986"/>
                  <a:pt x="2960564" y="3127437"/>
                  <a:pt x="2713841" y="3187699"/>
                </a:cubicBezTo>
                <a:cubicBezTo>
                  <a:pt x="2467118" y="3247961"/>
                  <a:pt x="2281368" y="3150711"/>
                  <a:pt x="2136883" y="3187699"/>
                </a:cubicBezTo>
                <a:cubicBezTo>
                  <a:pt x="1992398" y="3224687"/>
                  <a:pt x="1818586" y="3166653"/>
                  <a:pt x="1645400" y="3187699"/>
                </a:cubicBezTo>
                <a:cubicBezTo>
                  <a:pt x="1472214" y="3208745"/>
                  <a:pt x="1298351" y="3162129"/>
                  <a:pt x="1068441" y="3187699"/>
                </a:cubicBezTo>
                <a:cubicBezTo>
                  <a:pt x="838531" y="3213269"/>
                  <a:pt x="843232" y="3177700"/>
                  <a:pt x="662434" y="3187699"/>
                </a:cubicBezTo>
                <a:cubicBezTo>
                  <a:pt x="481636" y="3197698"/>
                  <a:pt x="197089" y="3169325"/>
                  <a:pt x="0" y="3187699"/>
                </a:cubicBezTo>
                <a:cubicBezTo>
                  <a:pt x="-6287" y="3026312"/>
                  <a:pt x="43096" y="2887959"/>
                  <a:pt x="0" y="2624539"/>
                </a:cubicBezTo>
                <a:cubicBezTo>
                  <a:pt x="-43096" y="2361119"/>
                  <a:pt x="8543" y="2291252"/>
                  <a:pt x="0" y="2125133"/>
                </a:cubicBezTo>
                <a:cubicBezTo>
                  <a:pt x="-8543" y="1959014"/>
                  <a:pt x="40231" y="1802368"/>
                  <a:pt x="0" y="1689480"/>
                </a:cubicBezTo>
                <a:cubicBezTo>
                  <a:pt x="-40231" y="1576592"/>
                  <a:pt x="14388" y="1348997"/>
                  <a:pt x="0" y="1221951"/>
                </a:cubicBezTo>
                <a:cubicBezTo>
                  <a:pt x="-14388" y="1094905"/>
                  <a:pt x="45096" y="803189"/>
                  <a:pt x="0" y="690668"/>
                </a:cubicBezTo>
                <a:cubicBezTo>
                  <a:pt x="-45096" y="578147"/>
                  <a:pt x="21042" y="141030"/>
                  <a:pt x="0" y="0"/>
                </a:cubicBezTo>
                <a:close/>
              </a:path>
            </a:pathLst>
          </a:custGeom>
          <a:noFill/>
          <a:ln w="9525">
            <a:solidFill>
              <a:srgbClr val="00000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7462072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1270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7 Rectángulo">
            <a:extLst>
              <a:ext uri="{FF2B5EF4-FFF2-40B4-BE49-F238E27FC236}">
                <a16:creationId xmlns:a16="http://schemas.microsoft.com/office/drawing/2014/main" id="{04418F9C-A674-4217-57BF-C9B1D2CE6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679" y="4633739"/>
            <a:ext cx="5542625" cy="206210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s-ES" sz="1600" b="1" i="1" dirty="0"/>
              <a:t>LC</a:t>
            </a:r>
            <a:r>
              <a:rPr lang="en-US" altLang="es-ES" sz="1600" b="1" dirty="0"/>
              <a:t> Conditions: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s-ES" sz="1600" b="1" dirty="0">
              <a:solidFill>
                <a:srgbClr val="00206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s-ES" sz="1600" b="1" dirty="0">
                <a:solidFill>
                  <a:srgbClr val="FF0000"/>
                </a:solidFill>
              </a:rPr>
              <a:t>Column: </a:t>
            </a:r>
            <a:r>
              <a:rPr lang="fr-FR" altLang="es-ES" sz="1600" b="1" dirty="0"/>
              <a:t>1.7 μm C18 </a:t>
            </a:r>
            <a:r>
              <a:rPr lang="fr-FR" altLang="es-ES" sz="1600" b="1" dirty="0" err="1"/>
              <a:t>Acquity</a:t>
            </a:r>
            <a:r>
              <a:rPr lang="fr-FR" altLang="es-ES" sz="1600" b="1" dirty="0"/>
              <a:t> BEH (50 × 2.1 mm, Waters</a:t>
            </a:r>
            <a:r>
              <a:rPr lang="en-US" altLang="es-ES" sz="1600" b="1" dirty="0"/>
              <a:t>)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s-ES" sz="1600" b="1" dirty="0">
              <a:solidFill>
                <a:srgbClr val="C0000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s-ES" sz="1600" b="1" dirty="0">
                <a:solidFill>
                  <a:srgbClr val="FF0000"/>
                </a:solidFill>
              </a:rPr>
              <a:t>Linear Gradient </a:t>
            </a:r>
            <a:r>
              <a:rPr lang="en-US" altLang="es-ES" sz="1600" dirty="0">
                <a:solidFill>
                  <a:srgbClr val="000000"/>
                </a:solidFill>
              </a:rPr>
              <a:t>at 400 </a:t>
            </a:r>
            <a:r>
              <a:rPr lang="el-GR" altLang="es-ES" sz="1600" dirty="0">
                <a:solidFill>
                  <a:srgbClr val="000000"/>
                </a:solidFill>
              </a:rPr>
              <a:t>μ</a:t>
            </a:r>
            <a:r>
              <a:rPr lang="en-US" altLang="es-ES" sz="1600" dirty="0">
                <a:solidFill>
                  <a:srgbClr val="000000"/>
                </a:solidFill>
              </a:rPr>
              <a:t>L/min. at 40°C.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s-ES" sz="1600" dirty="0">
              <a:solidFill>
                <a:srgbClr val="C0000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s-ES" sz="1600" b="1" dirty="0">
                <a:solidFill>
                  <a:srgbClr val="FF0000"/>
                </a:solidFill>
              </a:rPr>
              <a:t>Eluent A: </a:t>
            </a:r>
            <a:r>
              <a:rPr lang="en-US" altLang="es-ES" sz="1600" dirty="0">
                <a:solidFill>
                  <a:srgbClr val="000000"/>
                </a:solidFill>
              </a:rPr>
              <a:t>water + 2mM ammonium </a:t>
            </a:r>
            <a:r>
              <a:rPr lang="en-US" altLang="es-ES" sz="1600" dirty="0" err="1">
                <a:solidFill>
                  <a:srgbClr val="000000"/>
                </a:solidFill>
              </a:rPr>
              <a:t>formate</a:t>
            </a:r>
            <a:r>
              <a:rPr lang="en-US" altLang="es-ES" sz="1600" dirty="0">
                <a:solidFill>
                  <a:srgbClr val="000000"/>
                </a:solidFill>
              </a:rPr>
              <a:t> + 0.1% HCOOH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s-ES" sz="1600" b="1" dirty="0">
                <a:solidFill>
                  <a:srgbClr val="FF0000"/>
                </a:solidFill>
              </a:rPr>
              <a:t>Eluent B: </a:t>
            </a:r>
            <a:r>
              <a:rPr lang="en-US" altLang="es-ES" sz="1600" dirty="0">
                <a:solidFill>
                  <a:srgbClr val="000000"/>
                </a:solidFill>
              </a:rPr>
              <a:t>acetonitrile + 2mM ammonium </a:t>
            </a:r>
            <a:r>
              <a:rPr lang="en-US" altLang="es-ES" sz="1600" dirty="0" err="1">
                <a:solidFill>
                  <a:srgbClr val="000000"/>
                </a:solidFill>
              </a:rPr>
              <a:t>formate</a:t>
            </a:r>
            <a:r>
              <a:rPr lang="en-US" altLang="es-ES" sz="1600" dirty="0">
                <a:solidFill>
                  <a:srgbClr val="000000"/>
                </a:solidFill>
              </a:rPr>
              <a:t> + 0.1% HCOOH</a:t>
            </a:r>
          </a:p>
        </p:txBody>
      </p:sp>
      <p:sp>
        <p:nvSpPr>
          <p:cNvPr id="23" name="7 Rectángulo">
            <a:extLst>
              <a:ext uri="{FF2B5EF4-FFF2-40B4-BE49-F238E27FC236}">
                <a16:creationId xmlns:a16="http://schemas.microsoft.com/office/drawing/2014/main" id="{AECDC12F-7D4D-2940-4229-CD4B7A581C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0698" y="4633739"/>
            <a:ext cx="5838547" cy="206210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s-ES" sz="1600" b="1" i="1" dirty="0"/>
              <a:t>LC Conditions: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s-ES" sz="1600" b="1" dirty="0">
              <a:solidFill>
                <a:srgbClr val="00206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FR" altLang="es-ES" sz="1600" b="1" dirty="0" err="1">
                <a:solidFill>
                  <a:srgbClr val="FF0000"/>
                </a:solidFill>
              </a:rPr>
              <a:t>Column</a:t>
            </a:r>
            <a:r>
              <a:rPr lang="fr-FR" altLang="es-ES" sz="1600" b="1" dirty="0">
                <a:solidFill>
                  <a:srgbClr val="FF0000"/>
                </a:solidFill>
              </a:rPr>
              <a:t>: </a:t>
            </a:r>
            <a:r>
              <a:rPr lang="fr-FR" altLang="es-ES" sz="1600" b="1" dirty="0"/>
              <a:t>1.9 μm C18 </a:t>
            </a:r>
            <a:r>
              <a:rPr lang="fr-FR" altLang="es-ES" sz="1600" b="1" dirty="0" err="1"/>
              <a:t>Hypersil</a:t>
            </a:r>
            <a:r>
              <a:rPr lang="fr-FR" altLang="es-ES" sz="1600" b="1" dirty="0"/>
              <a:t> Gold </a:t>
            </a:r>
            <a:r>
              <a:rPr lang="fr-FR" altLang="es-ES" sz="1600" b="1" dirty="0" err="1"/>
              <a:t>column</a:t>
            </a:r>
            <a:r>
              <a:rPr lang="fr-FR" altLang="es-ES" sz="1600" b="1" dirty="0"/>
              <a:t> (100 × 2.1 mm, </a:t>
            </a:r>
            <a:r>
              <a:rPr lang="es-ES" altLang="es-ES" sz="1600" b="1" dirty="0" err="1"/>
              <a:t>Thermo</a:t>
            </a:r>
            <a:r>
              <a:rPr lang="en-US" altLang="es-ES" sz="1600" b="1" dirty="0"/>
              <a:t>)</a:t>
            </a: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s-ES" sz="1600" b="1" dirty="0">
              <a:solidFill>
                <a:srgbClr val="C00000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s-ES" sz="1600" b="1" dirty="0">
                <a:solidFill>
                  <a:srgbClr val="FF0000"/>
                </a:solidFill>
              </a:rPr>
              <a:t>Linear Gradient </a:t>
            </a:r>
            <a:r>
              <a:rPr lang="en-US" altLang="es-ES" sz="1600" dirty="0">
                <a:solidFill>
                  <a:srgbClr val="000000"/>
                </a:solidFill>
              </a:rPr>
              <a:t>at 250 </a:t>
            </a:r>
            <a:r>
              <a:rPr lang="el-GR" altLang="es-ES" sz="1600" dirty="0">
                <a:solidFill>
                  <a:srgbClr val="000000"/>
                </a:solidFill>
              </a:rPr>
              <a:t>μ</a:t>
            </a:r>
            <a:r>
              <a:rPr lang="en-US" altLang="es-ES" sz="1600" dirty="0">
                <a:solidFill>
                  <a:srgbClr val="000000"/>
                </a:solidFill>
              </a:rPr>
              <a:t>L/min. at 40°C.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s-ES" sz="16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s-ES" sz="1600" b="1" dirty="0">
                <a:solidFill>
                  <a:srgbClr val="FF0000"/>
                </a:solidFill>
              </a:rPr>
              <a:t>Eluent A: </a:t>
            </a:r>
            <a:r>
              <a:rPr lang="en-US" altLang="es-ES" sz="1600" dirty="0">
                <a:solidFill>
                  <a:srgbClr val="000000"/>
                </a:solidFill>
              </a:rPr>
              <a:t>water + 2mM ammonium </a:t>
            </a:r>
            <a:r>
              <a:rPr lang="en-US" altLang="es-ES" sz="1600" dirty="0" err="1">
                <a:solidFill>
                  <a:srgbClr val="000000"/>
                </a:solidFill>
              </a:rPr>
              <a:t>formate</a:t>
            </a:r>
            <a:r>
              <a:rPr lang="en-US" altLang="es-ES" sz="1600" dirty="0">
                <a:solidFill>
                  <a:srgbClr val="000000"/>
                </a:solidFill>
              </a:rPr>
              <a:t> + 0.1% HCOOH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s-ES" sz="1600" b="1" dirty="0">
                <a:solidFill>
                  <a:srgbClr val="FF0000"/>
                </a:solidFill>
              </a:rPr>
              <a:t>Eluent B: </a:t>
            </a:r>
            <a:r>
              <a:rPr lang="en-US" altLang="es-ES" sz="1600" dirty="0">
                <a:solidFill>
                  <a:srgbClr val="000000"/>
                </a:solidFill>
              </a:rPr>
              <a:t>acetonitrile + 2mM ammonium </a:t>
            </a:r>
            <a:r>
              <a:rPr lang="en-US" altLang="es-ES" sz="1600" dirty="0" err="1">
                <a:solidFill>
                  <a:srgbClr val="000000"/>
                </a:solidFill>
              </a:rPr>
              <a:t>formate</a:t>
            </a:r>
            <a:r>
              <a:rPr lang="en-US" altLang="es-ES" sz="1600" dirty="0">
                <a:solidFill>
                  <a:srgbClr val="000000"/>
                </a:solidFill>
              </a:rPr>
              <a:t> + 0.1% HCOOH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EC3439BB-6AD3-7077-A8E3-91ED75F06107}"/>
              </a:ext>
            </a:extLst>
          </p:cNvPr>
          <p:cNvSpPr txBox="1"/>
          <p:nvPr/>
        </p:nvSpPr>
        <p:spPr>
          <a:xfrm>
            <a:off x="1356710" y="4172074"/>
            <a:ext cx="39987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200" dirty="0"/>
              <a:t>XEVO TQ-XS. Triple </a:t>
            </a:r>
            <a:r>
              <a:rPr lang="es-ES" sz="1200" dirty="0" err="1"/>
              <a:t>Quadrupole</a:t>
            </a:r>
            <a:r>
              <a:rPr lang="es-ES" sz="1200" dirty="0"/>
              <a:t> </a:t>
            </a:r>
            <a:r>
              <a:rPr lang="es-ES" sz="1200" dirty="0" err="1"/>
              <a:t>with</a:t>
            </a:r>
            <a:r>
              <a:rPr lang="es-ES" sz="1200" dirty="0"/>
              <a:t> </a:t>
            </a:r>
            <a:r>
              <a:rPr lang="es-ES" sz="1200" dirty="0" err="1"/>
              <a:t>mass</a:t>
            </a:r>
            <a:r>
              <a:rPr lang="es-ES" sz="1200" dirty="0"/>
              <a:t> </a:t>
            </a:r>
            <a:r>
              <a:rPr lang="es-ES" sz="1200" dirty="0" err="1"/>
              <a:t>spectrometer</a:t>
            </a:r>
            <a:r>
              <a:rPr lang="es-ES" sz="1200" dirty="0"/>
              <a:t> detector. (IRTA, La </a:t>
            </a:r>
            <a:r>
              <a:rPr lang="es-ES" sz="1200" dirty="0" err="1"/>
              <a:t>Ràpita</a:t>
            </a:r>
            <a:r>
              <a:rPr lang="es-ES" sz="1200" dirty="0"/>
              <a:t>, Tarragona)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23C11C5F-B6E9-A05F-3AF6-B2F3DAEEA64C}"/>
              </a:ext>
            </a:extLst>
          </p:cNvPr>
          <p:cNvSpPr txBox="1"/>
          <p:nvPr/>
        </p:nvSpPr>
        <p:spPr>
          <a:xfrm>
            <a:off x="7692594" y="4178688"/>
            <a:ext cx="34222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altLang="ca-ES" sz="1200" b="1" dirty="0">
                <a:latin typeface="Calibri" panose="020F0502020204030204" pitchFamily="34" charset="0"/>
                <a:cs typeface="Calibri" panose="020F0502020204030204" pitchFamily="34" charset="0"/>
              </a:rPr>
              <a:t>ORBITRAP EXACTIVE HCD (IDAEA-CSIC, Barcelona)</a:t>
            </a:r>
            <a:endParaRPr lang="es-E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id="{194382A7-56C2-8BC2-CDCD-3C92CB830F68}"/>
              </a:ext>
            </a:extLst>
          </p:cNvPr>
          <p:cNvSpPr/>
          <p:nvPr/>
        </p:nvSpPr>
        <p:spPr>
          <a:xfrm>
            <a:off x="3902181" y="131406"/>
            <a:ext cx="3614507" cy="60401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i="1" dirty="0"/>
              <a:t>LC-MS/MS + HRMS</a:t>
            </a:r>
          </a:p>
        </p:txBody>
      </p:sp>
      <p:pic>
        <p:nvPicPr>
          <p:cNvPr id="58" name="Audio 57">
            <a:hlinkClick r:id="" action="ppaction://media"/>
            <a:extLst>
              <a:ext uri="{FF2B5EF4-FFF2-40B4-BE49-F238E27FC236}">
                <a16:creationId xmlns:a16="http://schemas.microsoft.com/office/drawing/2014/main" id="{B66562BE-B53D-1773-6CD3-69A64A2CB8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3610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021"/>
    </mc:Choice>
    <mc:Fallback>
      <p:transition spd="slow" advTm="46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9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00476287-3131-A69C-9FC0-20146C693A25}"/>
              </a:ext>
            </a:extLst>
          </p:cNvPr>
          <p:cNvSpPr/>
          <p:nvPr/>
        </p:nvSpPr>
        <p:spPr>
          <a:xfrm>
            <a:off x="3818832" y="99072"/>
            <a:ext cx="4554336" cy="485659"/>
          </a:xfrm>
          <a:custGeom>
            <a:avLst/>
            <a:gdLst>
              <a:gd name="connsiteX0" fmla="*/ 0 w 4554336"/>
              <a:gd name="connsiteY0" fmla="*/ 80945 h 485659"/>
              <a:gd name="connsiteX1" fmla="*/ 80945 w 4554336"/>
              <a:gd name="connsiteY1" fmla="*/ 0 h 485659"/>
              <a:gd name="connsiteX2" fmla="*/ 630001 w 4554336"/>
              <a:gd name="connsiteY2" fmla="*/ 0 h 485659"/>
              <a:gd name="connsiteX3" fmla="*/ 1047283 w 4554336"/>
              <a:gd name="connsiteY3" fmla="*/ 0 h 485659"/>
              <a:gd name="connsiteX4" fmla="*/ 1684188 w 4554336"/>
              <a:gd name="connsiteY4" fmla="*/ 0 h 485659"/>
              <a:gd name="connsiteX5" fmla="*/ 2101470 w 4554336"/>
              <a:gd name="connsiteY5" fmla="*/ 0 h 485659"/>
              <a:gd name="connsiteX6" fmla="*/ 2694450 w 4554336"/>
              <a:gd name="connsiteY6" fmla="*/ 0 h 485659"/>
              <a:gd name="connsiteX7" fmla="*/ 3199582 w 4554336"/>
              <a:gd name="connsiteY7" fmla="*/ 0 h 485659"/>
              <a:gd name="connsiteX8" fmla="*/ 3616864 w 4554336"/>
              <a:gd name="connsiteY8" fmla="*/ 0 h 485659"/>
              <a:gd name="connsiteX9" fmla="*/ 4473391 w 4554336"/>
              <a:gd name="connsiteY9" fmla="*/ 0 h 485659"/>
              <a:gd name="connsiteX10" fmla="*/ 4554336 w 4554336"/>
              <a:gd name="connsiteY10" fmla="*/ 80945 h 485659"/>
              <a:gd name="connsiteX11" fmla="*/ 4554336 w 4554336"/>
              <a:gd name="connsiteY11" fmla="*/ 404714 h 485659"/>
              <a:gd name="connsiteX12" fmla="*/ 4473391 w 4554336"/>
              <a:gd name="connsiteY12" fmla="*/ 485659 h 485659"/>
              <a:gd name="connsiteX13" fmla="*/ 3968260 w 4554336"/>
              <a:gd name="connsiteY13" fmla="*/ 485659 h 485659"/>
              <a:gd name="connsiteX14" fmla="*/ 3507053 w 4554336"/>
              <a:gd name="connsiteY14" fmla="*/ 485659 h 485659"/>
              <a:gd name="connsiteX15" fmla="*/ 3045846 w 4554336"/>
              <a:gd name="connsiteY15" fmla="*/ 485659 h 485659"/>
              <a:gd name="connsiteX16" fmla="*/ 2408941 w 4554336"/>
              <a:gd name="connsiteY16" fmla="*/ 485659 h 485659"/>
              <a:gd name="connsiteX17" fmla="*/ 1772037 w 4554336"/>
              <a:gd name="connsiteY17" fmla="*/ 485659 h 485659"/>
              <a:gd name="connsiteX18" fmla="*/ 1135132 w 4554336"/>
              <a:gd name="connsiteY18" fmla="*/ 485659 h 485659"/>
              <a:gd name="connsiteX19" fmla="*/ 673925 w 4554336"/>
              <a:gd name="connsiteY19" fmla="*/ 485659 h 485659"/>
              <a:gd name="connsiteX20" fmla="*/ 80945 w 4554336"/>
              <a:gd name="connsiteY20" fmla="*/ 485659 h 485659"/>
              <a:gd name="connsiteX21" fmla="*/ 0 w 4554336"/>
              <a:gd name="connsiteY21" fmla="*/ 404714 h 485659"/>
              <a:gd name="connsiteX22" fmla="*/ 0 w 4554336"/>
              <a:gd name="connsiteY22" fmla="*/ 80945 h 485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554336" h="485659" fill="none" extrusionOk="0">
                <a:moveTo>
                  <a:pt x="0" y="80945"/>
                </a:moveTo>
                <a:cubicBezTo>
                  <a:pt x="5710" y="45245"/>
                  <a:pt x="31816" y="-5360"/>
                  <a:pt x="80945" y="0"/>
                </a:cubicBezTo>
                <a:cubicBezTo>
                  <a:pt x="279196" y="-53907"/>
                  <a:pt x="481278" y="10293"/>
                  <a:pt x="630001" y="0"/>
                </a:cubicBezTo>
                <a:cubicBezTo>
                  <a:pt x="778724" y="-10293"/>
                  <a:pt x="841458" y="9203"/>
                  <a:pt x="1047283" y="0"/>
                </a:cubicBezTo>
                <a:cubicBezTo>
                  <a:pt x="1253108" y="-9203"/>
                  <a:pt x="1415255" y="47649"/>
                  <a:pt x="1684188" y="0"/>
                </a:cubicBezTo>
                <a:cubicBezTo>
                  <a:pt x="1953121" y="-47649"/>
                  <a:pt x="1943520" y="8980"/>
                  <a:pt x="2101470" y="0"/>
                </a:cubicBezTo>
                <a:cubicBezTo>
                  <a:pt x="2259420" y="-8980"/>
                  <a:pt x="2522309" y="57424"/>
                  <a:pt x="2694450" y="0"/>
                </a:cubicBezTo>
                <a:cubicBezTo>
                  <a:pt x="2866591" y="-57424"/>
                  <a:pt x="2988962" y="44779"/>
                  <a:pt x="3199582" y="0"/>
                </a:cubicBezTo>
                <a:cubicBezTo>
                  <a:pt x="3410202" y="-44779"/>
                  <a:pt x="3524823" y="40633"/>
                  <a:pt x="3616864" y="0"/>
                </a:cubicBezTo>
                <a:cubicBezTo>
                  <a:pt x="3708905" y="-40633"/>
                  <a:pt x="4096027" y="41797"/>
                  <a:pt x="4473391" y="0"/>
                </a:cubicBezTo>
                <a:cubicBezTo>
                  <a:pt x="4513746" y="-2963"/>
                  <a:pt x="4554041" y="39215"/>
                  <a:pt x="4554336" y="80945"/>
                </a:cubicBezTo>
                <a:cubicBezTo>
                  <a:pt x="4575170" y="195998"/>
                  <a:pt x="4527744" y="291591"/>
                  <a:pt x="4554336" y="404714"/>
                </a:cubicBezTo>
                <a:cubicBezTo>
                  <a:pt x="4565940" y="444595"/>
                  <a:pt x="4522674" y="493169"/>
                  <a:pt x="4473391" y="485659"/>
                </a:cubicBezTo>
                <a:cubicBezTo>
                  <a:pt x="4304784" y="545183"/>
                  <a:pt x="4144361" y="475836"/>
                  <a:pt x="3968260" y="485659"/>
                </a:cubicBezTo>
                <a:cubicBezTo>
                  <a:pt x="3792159" y="495482"/>
                  <a:pt x="3680066" y="448554"/>
                  <a:pt x="3507053" y="485659"/>
                </a:cubicBezTo>
                <a:cubicBezTo>
                  <a:pt x="3334040" y="522764"/>
                  <a:pt x="3167006" y="484255"/>
                  <a:pt x="3045846" y="485659"/>
                </a:cubicBezTo>
                <a:cubicBezTo>
                  <a:pt x="2924686" y="487063"/>
                  <a:pt x="2590552" y="460935"/>
                  <a:pt x="2408941" y="485659"/>
                </a:cubicBezTo>
                <a:cubicBezTo>
                  <a:pt x="2227330" y="510383"/>
                  <a:pt x="1909652" y="458513"/>
                  <a:pt x="1772037" y="485659"/>
                </a:cubicBezTo>
                <a:cubicBezTo>
                  <a:pt x="1634422" y="512805"/>
                  <a:pt x="1360239" y="413567"/>
                  <a:pt x="1135132" y="485659"/>
                </a:cubicBezTo>
                <a:cubicBezTo>
                  <a:pt x="910025" y="557751"/>
                  <a:pt x="804027" y="456562"/>
                  <a:pt x="673925" y="485659"/>
                </a:cubicBezTo>
                <a:cubicBezTo>
                  <a:pt x="543823" y="514756"/>
                  <a:pt x="321428" y="465536"/>
                  <a:pt x="80945" y="485659"/>
                </a:cubicBezTo>
                <a:cubicBezTo>
                  <a:pt x="33159" y="484296"/>
                  <a:pt x="-4377" y="450882"/>
                  <a:pt x="0" y="404714"/>
                </a:cubicBezTo>
                <a:cubicBezTo>
                  <a:pt x="-34725" y="328762"/>
                  <a:pt x="37870" y="223853"/>
                  <a:pt x="0" y="80945"/>
                </a:cubicBezTo>
                <a:close/>
              </a:path>
              <a:path w="4554336" h="485659" stroke="0" extrusionOk="0">
                <a:moveTo>
                  <a:pt x="0" y="80945"/>
                </a:moveTo>
                <a:cubicBezTo>
                  <a:pt x="-5369" y="38462"/>
                  <a:pt x="38747" y="445"/>
                  <a:pt x="80945" y="0"/>
                </a:cubicBezTo>
                <a:cubicBezTo>
                  <a:pt x="285694" y="-37527"/>
                  <a:pt x="344510" y="50872"/>
                  <a:pt x="542152" y="0"/>
                </a:cubicBezTo>
                <a:cubicBezTo>
                  <a:pt x="739794" y="-50872"/>
                  <a:pt x="885205" y="11605"/>
                  <a:pt x="1003359" y="0"/>
                </a:cubicBezTo>
                <a:cubicBezTo>
                  <a:pt x="1121513" y="-11605"/>
                  <a:pt x="1259267" y="7532"/>
                  <a:pt x="1464565" y="0"/>
                </a:cubicBezTo>
                <a:cubicBezTo>
                  <a:pt x="1669863" y="-7532"/>
                  <a:pt x="1844112" y="15438"/>
                  <a:pt x="2013621" y="0"/>
                </a:cubicBezTo>
                <a:cubicBezTo>
                  <a:pt x="2183130" y="-15438"/>
                  <a:pt x="2279045" y="54392"/>
                  <a:pt x="2518753" y="0"/>
                </a:cubicBezTo>
                <a:cubicBezTo>
                  <a:pt x="2758461" y="-54392"/>
                  <a:pt x="2808176" y="32230"/>
                  <a:pt x="3067808" y="0"/>
                </a:cubicBezTo>
                <a:cubicBezTo>
                  <a:pt x="3327440" y="-32230"/>
                  <a:pt x="3445904" y="16896"/>
                  <a:pt x="3660788" y="0"/>
                </a:cubicBezTo>
                <a:cubicBezTo>
                  <a:pt x="3875672" y="-16896"/>
                  <a:pt x="4185418" y="88314"/>
                  <a:pt x="4473391" y="0"/>
                </a:cubicBezTo>
                <a:cubicBezTo>
                  <a:pt x="4516850" y="2089"/>
                  <a:pt x="4544229" y="28886"/>
                  <a:pt x="4554336" y="80945"/>
                </a:cubicBezTo>
                <a:cubicBezTo>
                  <a:pt x="4558485" y="222000"/>
                  <a:pt x="4517497" y="264788"/>
                  <a:pt x="4554336" y="404714"/>
                </a:cubicBezTo>
                <a:cubicBezTo>
                  <a:pt x="4553237" y="449756"/>
                  <a:pt x="4511058" y="495803"/>
                  <a:pt x="4473391" y="485659"/>
                </a:cubicBezTo>
                <a:cubicBezTo>
                  <a:pt x="4271633" y="504199"/>
                  <a:pt x="4169561" y="456748"/>
                  <a:pt x="3924335" y="485659"/>
                </a:cubicBezTo>
                <a:cubicBezTo>
                  <a:pt x="3679109" y="514570"/>
                  <a:pt x="3496107" y="475765"/>
                  <a:pt x="3331355" y="485659"/>
                </a:cubicBezTo>
                <a:cubicBezTo>
                  <a:pt x="3166603" y="495553"/>
                  <a:pt x="3090678" y="476409"/>
                  <a:pt x="2870148" y="485659"/>
                </a:cubicBezTo>
                <a:cubicBezTo>
                  <a:pt x="2649618" y="494909"/>
                  <a:pt x="2542075" y="463208"/>
                  <a:pt x="2233244" y="485659"/>
                </a:cubicBezTo>
                <a:cubicBezTo>
                  <a:pt x="1924413" y="508110"/>
                  <a:pt x="1931460" y="433284"/>
                  <a:pt x="1728112" y="485659"/>
                </a:cubicBezTo>
                <a:cubicBezTo>
                  <a:pt x="1524764" y="538034"/>
                  <a:pt x="1400633" y="431915"/>
                  <a:pt x="1266905" y="485659"/>
                </a:cubicBezTo>
                <a:cubicBezTo>
                  <a:pt x="1133177" y="539403"/>
                  <a:pt x="952852" y="463306"/>
                  <a:pt x="717850" y="485659"/>
                </a:cubicBezTo>
                <a:cubicBezTo>
                  <a:pt x="482848" y="508012"/>
                  <a:pt x="368244" y="421282"/>
                  <a:pt x="80945" y="485659"/>
                </a:cubicBezTo>
                <a:cubicBezTo>
                  <a:pt x="34461" y="480616"/>
                  <a:pt x="868" y="458988"/>
                  <a:pt x="0" y="404714"/>
                </a:cubicBezTo>
                <a:cubicBezTo>
                  <a:pt x="-25009" y="270138"/>
                  <a:pt x="19724" y="195334"/>
                  <a:pt x="0" y="80945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32969130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i="1" dirty="0"/>
              <a:t>RESULTS</a:t>
            </a:r>
          </a:p>
        </p:txBody>
      </p:sp>
      <p:pic>
        <p:nvPicPr>
          <p:cNvPr id="7" name="Imatge 3">
            <a:extLst>
              <a:ext uri="{FF2B5EF4-FFF2-40B4-BE49-F238E27FC236}">
                <a16:creationId xmlns:a16="http://schemas.microsoft.com/office/drawing/2014/main" id="{CDECE672-747F-3119-410E-37FB091D23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1" t="5773" r="49885"/>
          <a:stretch/>
        </p:blipFill>
        <p:spPr>
          <a:xfrm>
            <a:off x="6493631" y="978116"/>
            <a:ext cx="2685041" cy="2370371"/>
          </a:xfrm>
          <a:prstGeom prst="rect">
            <a:avLst/>
          </a:prstGeom>
        </p:spPr>
      </p:pic>
      <p:sp>
        <p:nvSpPr>
          <p:cNvPr id="8" name="Títol 1">
            <a:extLst>
              <a:ext uri="{FF2B5EF4-FFF2-40B4-BE49-F238E27FC236}">
                <a16:creationId xmlns:a16="http://schemas.microsoft.com/office/drawing/2014/main" id="{401B09E5-ADA1-31EA-C0CD-20906F1F9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222" y="3348487"/>
            <a:ext cx="1987450" cy="392427"/>
          </a:xfrm>
        </p:spPr>
        <p:txBody>
          <a:bodyPr>
            <a:normAutofit fontScale="90000"/>
          </a:bodyPr>
          <a:lstStyle/>
          <a:p>
            <a:r>
              <a:rPr lang="es-ES_tradnl" sz="1200" b="1" i="1" dirty="0" err="1"/>
              <a:t>Flesh</a:t>
            </a:r>
            <a:r>
              <a:rPr lang="es-ES_tradnl" sz="1200" b="1" i="1" dirty="0"/>
              <a:t> L. </a:t>
            </a:r>
            <a:r>
              <a:rPr lang="es-ES_tradnl" sz="1200" b="1" i="1" dirty="0" err="1"/>
              <a:t>Bohar</a:t>
            </a:r>
            <a:r>
              <a:rPr lang="es-ES_tradnl" sz="1200" b="1" i="1" dirty="0"/>
              <a:t> </a:t>
            </a:r>
            <a:r>
              <a:rPr lang="es-ES_tradnl" sz="1200" dirty="0"/>
              <a:t>(22-EX-145)</a:t>
            </a:r>
          </a:p>
        </p:txBody>
      </p:sp>
      <p:sp>
        <p:nvSpPr>
          <p:cNvPr id="9" name="Títol 1">
            <a:extLst>
              <a:ext uri="{FF2B5EF4-FFF2-40B4-BE49-F238E27FC236}">
                <a16:creationId xmlns:a16="http://schemas.microsoft.com/office/drawing/2014/main" id="{E01A76CF-146E-020A-1D12-4B5D812E7506}"/>
              </a:ext>
            </a:extLst>
          </p:cNvPr>
          <p:cNvSpPr txBox="1">
            <a:spLocks/>
          </p:cNvSpPr>
          <p:nvPr/>
        </p:nvSpPr>
        <p:spPr>
          <a:xfrm>
            <a:off x="6394164" y="6231641"/>
            <a:ext cx="2192370" cy="39242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_tradnl" sz="1200" b="1" i="1" dirty="0" err="1"/>
              <a:t>Flesh</a:t>
            </a:r>
            <a:r>
              <a:rPr lang="es-ES_tradnl" sz="1200" b="1" i="1" dirty="0"/>
              <a:t> V. </a:t>
            </a:r>
            <a:r>
              <a:rPr lang="es-ES_tradnl" sz="1200" b="1" i="1" dirty="0" err="1"/>
              <a:t>Louti</a:t>
            </a:r>
            <a:r>
              <a:rPr lang="es-ES_tradnl" sz="1200" b="1" i="1" dirty="0"/>
              <a:t> 2 </a:t>
            </a:r>
            <a:r>
              <a:rPr lang="es-ES_tradnl" sz="1200" dirty="0"/>
              <a:t>(20-EX-061)</a:t>
            </a:r>
          </a:p>
        </p:txBody>
      </p:sp>
      <p:pic>
        <p:nvPicPr>
          <p:cNvPr id="10" name="Imatge 3">
            <a:extLst>
              <a:ext uri="{FF2B5EF4-FFF2-40B4-BE49-F238E27FC236}">
                <a16:creationId xmlns:a16="http://schemas.microsoft.com/office/drawing/2014/main" id="{37CA0BF4-0A3D-C1D2-31CD-8270CC1322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5" t="5328" r="520" b="1233"/>
          <a:stretch/>
        </p:blipFill>
        <p:spPr>
          <a:xfrm>
            <a:off x="6394164" y="3753776"/>
            <a:ext cx="5626393" cy="2439803"/>
          </a:xfrm>
          <a:prstGeom prst="rect">
            <a:avLst/>
          </a:prstGeom>
        </p:spPr>
      </p:pic>
      <p:pic>
        <p:nvPicPr>
          <p:cNvPr id="11" name="Imatge 3">
            <a:extLst>
              <a:ext uri="{FF2B5EF4-FFF2-40B4-BE49-F238E27FC236}">
                <a16:creationId xmlns:a16="http://schemas.microsoft.com/office/drawing/2014/main" id="{BA8D4DB1-1041-DC2F-BDFE-2B1F51EC4A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 t="5732"/>
          <a:stretch/>
        </p:blipFill>
        <p:spPr>
          <a:xfrm>
            <a:off x="9274081" y="964899"/>
            <a:ext cx="2746476" cy="2370371"/>
          </a:xfrm>
          <a:prstGeom prst="rect">
            <a:avLst/>
          </a:prstGeom>
        </p:spPr>
      </p:pic>
      <p:sp>
        <p:nvSpPr>
          <p:cNvPr id="12" name="Títol 1">
            <a:extLst>
              <a:ext uri="{FF2B5EF4-FFF2-40B4-BE49-F238E27FC236}">
                <a16:creationId xmlns:a16="http://schemas.microsoft.com/office/drawing/2014/main" id="{8774EC32-7D3F-082F-90C1-136804C1AA60}"/>
              </a:ext>
            </a:extLst>
          </p:cNvPr>
          <p:cNvSpPr txBox="1">
            <a:spLocks/>
          </p:cNvSpPr>
          <p:nvPr/>
        </p:nvSpPr>
        <p:spPr>
          <a:xfrm>
            <a:off x="9888133" y="3386899"/>
            <a:ext cx="2213347" cy="39242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_tradnl" sz="1400" b="1" i="1" dirty="0" err="1">
                <a:solidFill>
                  <a:schemeClr val="tx1"/>
                </a:solidFill>
              </a:rPr>
              <a:t>Flesh</a:t>
            </a:r>
            <a:r>
              <a:rPr lang="es-ES_tradnl" sz="1400" b="1" i="1" dirty="0">
                <a:solidFill>
                  <a:schemeClr val="tx1"/>
                </a:solidFill>
              </a:rPr>
              <a:t> C. </a:t>
            </a:r>
            <a:r>
              <a:rPr lang="es-ES_tradnl" sz="1400" b="1" i="1" dirty="0" err="1">
                <a:solidFill>
                  <a:schemeClr val="tx1"/>
                </a:solidFill>
              </a:rPr>
              <a:t>Leucas</a:t>
            </a:r>
            <a:r>
              <a:rPr lang="es-ES_tradnl" sz="1400" b="1" i="1" dirty="0">
                <a:solidFill>
                  <a:schemeClr val="tx1"/>
                </a:solidFill>
              </a:rPr>
              <a:t> </a:t>
            </a:r>
            <a:r>
              <a:rPr lang="es-ES_tradnl" sz="1400" dirty="0">
                <a:solidFill>
                  <a:schemeClr val="tx1"/>
                </a:solidFill>
              </a:rPr>
              <a:t>(22-EX-195</a:t>
            </a:r>
            <a:r>
              <a:rPr lang="es-ES_tradnl" sz="1400" dirty="0"/>
              <a:t>)</a:t>
            </a:r>
          </a:p>
        </p:txBody>
      </p:sp>
      <p:graphicFrame>
        <p:nvGraphicFramePr>
          <p:cNvPr id="2" name="Tabla 3">
            <a:extLst>
              <a:ext uri="{FF2B5EF4-FFF2-40B4-BE49-F238E27FC236}">
                <a16:creationId xmlns:a16="http://schemas.microsoft.com/office/drawing/2014/main" id="{D9FB63DA-AB59-DFFA-4EF9-60DA753063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866487"/>
              </p:ext>
            </p:extLst>
          </p:nvPr>
        </p:nvGraphicFramePr>
        <p:xfrm>
          <a:off x="257442" y="964899"/>
          <a:ext cx="5587957" cy="4610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2191">
                  <a:extLst>
                    <a:ext uri="{9D8B030D-6E8A-4147-A177-3AD203B41FA5}">
                      <a16:colId xmlns:a16="http://schemas.microsoft.com/office/drawing/2014/main" val="3326342165"/>
                    </a:ext>
                  </a:extLst>
                </a:gridCol>
                <a:gridCol w="949818">
                  <a:extLst>
                    <a:ext uri="{9D8B030D-6E8A-4147-A177-3AD203B41FA5}">
                      <a16:colId xmlns:a16="http://schemas.microsoft.com/office/drawing/2014/main" val="945434809"/>
                    </a:ext>
                  </a:extLst>
                </a:gridCol>
                <a:gridCol w="1021053">
                  <a:extLst>
                    <a:ext uri="{9D8B030D-6E8A-4147-A177-3AD203B41FA5}">
                      <a16:colId xmlns:a16="http://schemas.microsoft.com/office/drawing/2014/main" val="3707457980"/>
                    </a:ext>
                  </a:extLst>
                </a:gridCol>
                <a:gridCol w="1369320">
                  <a:extLst>
                    <a:ext uri="{9D8B030D-6E8A-4147-A177-3AD203B41FA5}">
                      <a16:colId xmlns:a16="http://schemas.microsoft.com/office/drawing/2014/main" val="3928668222"/>
                    </a:ext>
                  </a:extLst>
                </a:gridCol>
                <a:gridCol w="1345575">
                  <a:extLst>
                    <a:ext uri="{9D8B030D-6E8A-4147-A177-3AD203B41FA5}">
                      <a16:colId xmlns:a16="http://schemas.microsoft.com/office/drawing/2014/main" val="1564725738"/>
                    </a:ext>
                  </a:extLst>
                </a:gridCol>
              </a:tblGrid>
              <a:tr h="268261">
                <a:tc gridSpan="5">
                  <a:txBody>
                    <a:bodyPr/>
                    <a:lstStyle/>
                    <a:p>
                      <a:pPr algn="ctr" fontAlgn="b"/>
                      <a:endParaRPr lang="ca-ES" sz="1600" u="none" strike="noStrike" dirty="0">
                        <a:effectLst/>
                      </a:endParaRPr>
                    </a:p>
                    <a:p>
                      <a:pPr algn="ctr" fontAlgn="b"/>
                      <a:r>
                        <a:rPr lang="ca-ES" sz="1600" u="none" strike="noStrike" dirty="0" err="1">
                          <a:effectLst/>
                        </a:rPr>
                        <a:t>ng</a:t>
                      </a:r>
                      <a:r>
                        <a:rPr lang="ca-ES" sz="1600" u="none" strike="noStrike" dirty="0">
                          <a:effectLst/>
                        </a:rPr>
                        <a:t> </a:t>
                      </a:r>
                      <a:r>
                        <a:rPr lang="ca-ES" sz="1600" u="none" strike="noStrike" dirty="0" err="1">
                          <a:effectLst/>
                        </a:rPr>
                        <a:t>equiv</a:t>
                      </a:r>
                      <a:r>
                        <a:rPr lang="ca-ES" sz="1600" u="none" strike="noStrike" dirty="0">
                          <a:effectLst/>
                        </a:rPr>
                        <a:t> CTX1B/g</a:t>
                      </a:r>
                    </a:p>
                    <a:p>
                      <a:pPr algn="ctr" fontAlgn="b"/>
                      <a:endParaRPr lang="ca-E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l" fontAlgn="b"/>
                      <a:endParaRPr lang="ca-E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ca-ES" sz="1100" u="none" strike="noStrike" dirty="0" err="1">
                          <a:effectLst/>
                        </a:rPr>
                        <a:t>ng</a:t>
                      </a:r>
                      <a:r>
                        <a:rPr lang="ca-ES" sz="1100" u="none" strike="noStrike" dirty="0">
                          <a:effectLst/>
                        </a:rPr>
                        <a:t> </a:t>
                      </a:r>
                      <a:r>
                        <a:rPr lang="ca-ES" sz="1100" u="none" strike="noStrike" dirty="0" err="1">
                          <a:effectLst/>
                        </a:rPr>
                        <a:t>equiv</a:t>
                      </a:r>
                      <a:r>
                        <a:rPr lang="ca-ES" sz="1100" u="none" strike="noStrike" dirty="0">
                          <a:effectLst/>
                        </a:rPr>
                        <a:t> CTX1B/g</a:t>
                      </a:r>
                      <a:endParaRPr lang="ca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14384574"/>
                  </a:ext>
                </a:extLst>
              </a:tr>
              <a:tr h="315574"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Specie</a:t>
                      </a:r>
                      <a:endParaRPr lang="ca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Tissue</a:t>
                      </a:r>
                      <a:endParaRPr lang="ca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LC-MS/MS (no SPE)</a:t>
                      </a:r>
                      <a:endParaRPr lang="ca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LC-HRMS</a:t>
                      </a:r>
                    </a:p>
                    <a:p>
                      <a:pPr algn="ctr" fontAlgn="b"/>
                      <a:r>
                        <a:rPr lang="ca-ES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(no SPE)</a:t>
                      </a:r>
                      <a:endParaRPr lang="ca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LC-MS/MS</a:t>
                      </a:r>
                    </a:p>
                    <a:p>
                      <a:pPr algn="ctr" fontAlgn="b"/>
                      <a:r>
                        <a:rPr lang="ca-ES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ca-ES" sz="1400" b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after</a:t>
                      </a:r>
                      <a:r>
                        <a:rPr lang="ca-ES" sz="14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SPE)</a:t>
                      </a:r>
                      <a:endParaRPr lang="ca-E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2596528"/>
                  </a:ext>
                </a:extLst>
              </a:tr>
              <a:tr h="271476">
                <a:tc rowSpan="3">
                  <a:txBody>
                    <a:bodyPr/>
                    <a:lstStyle/>
                    <a:p>
                      <a:pPr algn="ctr" fontAlgn="b"/>
                      <a:r>
                        <a:rPr lang="ca-ES" sz="1400" i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V. </a:t>
                      </a:r>
                      <a:r>
                        <a:rPr lang="ca-ES" sz="1400" i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louti</a:t>
                      </a:r>
                      <a:r>
                        <a:rPr lang="ca-ES" sz="1400" i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1</a:t>
                      </a:r>
                    </a:p>
                    <a:p>
                      <a:pPr algn="ctr" fontAlgn="b"/>
                      <a:r>
                        <a:rPr lang="ca-ES" sz="1400" i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ca-E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Flesh</a:t>
                      </a:r>
                      <a:endParaRPr lang="ca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CTX1B</a:t>
                      </a:r>
                      <a:endParaRPr lang="ca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CTX1B</a:t>
                      </a:r>
                      <a:endParaRPr lang="ca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CTX1B (0,075 </a:t>
                      </a:r>
                      <a:r>
                        <a:rPr lang="ca-ES" sz="12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</a:t>
                      </a:r>
                      <a:r>
                        <a:rPr lang="ca-E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/g), CTX2 (0,052 </a:t>
                      </a:r>
                      <a:r>
                        <a:rPr lang="ca-ES" sz="12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</a:t>
                      </a:r>
                      <a:r>
                        <a:rPr lang="ca-E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/g)</a:t>
                      </a:r>
                      <a:endParaRPr lang="ca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21361193"/>
                  </a:ext>
                </a:extLst>
              </a:tr>
              <a:tr h="268261">
                <a:tc vMerge="1">
                  <a:txBody>
                    <a:bodyPr/>
                    <a:lstStyle/>
                    <a:p>
                      <a:pPr algn="l" fontAlgn="b"/>
                      <a:endParaRPr lang="ca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Liver</a:t>
                      </a:r>
                      <a:endParaRPr lang="ca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nd</a:t>
                      </a:r>
                      <a:endParaRPr lang="ca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nd</a:t>
                      </a:r>
                      <a:endParaRPr lang="ca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CTX1B (0,027 ng/g) </a:t>
                      </a:r>
                      <a:endParaRPr lang="ca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27216644"/>
                  </a:ext>
                </a:extLst>
              </a:tr>
              <a:tr h="268261">
                <a:tc vMerge="1">
                  <a:txBody>
                    <a:bodyPr/>
                    <a:lstStyle/>
                    <a:p>
                      <a:pPr algn="l" fontAlgn="b"/>
                      <a:r>
                        <a:rPr lang="ca-ES" sz="1100" u="none" strike="noStrike" dirty="0">
                          <a:effectLst/>
                        </a:rPr>
                        <a:t> </a:t>
                      </a:r>
                      <a:endParaRPr lang="ca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Viscera</a:t>
                      </a:r>
                      <a:endParaRPr lang="ca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nd</a:t>
                      </a:r>
                      <a:endParaRPr lang="ca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nd</a:t>
                      </a:r>
                      <a:endParaRPr lang="ca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CTX1B (0,0143 ng/g)</a:t>
                      </a:r>
                      <a:endParaRPr lang="ca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88123022"/>
                  </a:ext>
                </a:extLst>
              </a:tr>
              <a:tr h="268261">
                <a:tc rowSpan="3">
                  <a:txBody>
                    <a:bodyPr/>
                    <a:lstStyle/>
                    <a:p>
                      <a:pPr algn="ctr" fontAlgn="b"/>
                      <a:r>
                        <a:rPr lang="ca-ES" sz="1400" i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L. </a:t>
                      </a:r>
                      <a:r>
                        <a:rPr lang="ca-ES" sz="1400" i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bohar</a:t>
                      </a:r>
                    </a:p>
                    <a:p>
                      <a:pPr algn="ctr" fontAlgn="b"/>
                      <a:r>
                        <a:rPr lang="ca-ES" sz="1400" i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ca-E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Flesh</a:t>
                      </a:r>
                      <a:endParaRPr lang="ca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CTX1B</a:t>
                      </a:r>
                      <a:endParaRPr lang="ca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CTX1B</a:t>
                      </a:r>
                      <a:endParaRPr lang="ca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CTX1B (0,0624 </a:t>
                      </a:r>
                      <a:r>
                        <a:rPr lang="ca-ES" sz="12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</a:t>
                      </a:r>
                      <a:r>
                        <a:rPr lang="ca-E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/g)</a:t>
                      </a:r>
                      <a:endParaRPr lang="ca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60076955"/>
                  </a:ext>
                </a:extLst>
              </a:tr>
              <a:tr h="268261">
                <a:tc vMerge="1">
                  <a:txBody>
                    <a:bodyPr/>
                    <a:lstStyle/>
                    <a:p>
                      <a:pPr algn="l" fontAlgn="b"/>
                      <a:endParaRPr lang="ca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Liver</a:t>
                      </a:r>
                      <a:endParaRPr lang="ca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nd</a:t>
                      </a:r>
                      <a:endParaRPr lang="ca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nd</a:t>
                      </a:r>
                      <a:endParaRPr lang="ca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CTX1B (0,0581 ng/g)</a:t>
                      </a:r>
                      <a:endParaRPr lang="ca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51524496"/>
                  </a:ext>
                </a:extLst>
              </a:tr>
              <a:tr h="268261">
                <a:tc vMerge="1">
                  <a:txBody>
                    <a:bodyPr/>
                    <a:lstStyle/>
                    <a:p>
                      <a:pPr algn="l" fontAlgn="b"/>
                      <a:r>
                        <a:rPr lang="ca-ES" sz="1100" u="none" strike="noStrike" dirty="0">
                          <a:effectLst/>
                        </a:rPr>
                        <a:t> </a:t>
                      </a:r>
                      <a:endParaRPr lang="ca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Viscera</a:t>
                      </a:r>
                      <a:endParaRPr lang="ca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nd</a:t>
                      </a:r>
                      <a:endParaRPr lang="ca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nd</a:t>
                      </a:r>
                      <a:endParaRPr lang="ca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CTX1B (0,002 </a:t>
                      </a:r>
                      <a:r>
                        <a:rPr lang="ca-ES" sz="12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</a:t>
                      </a:r>
                      <a:r>
                        <a:rPr lang="ca-E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/g)</a:t>
                      </a:r>
                      <a:endParaRPr lang="ca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92446601"/>
                  </a:ext>
                </a:extLst>
              </a:tr>
              <a:tr h="271476">
                <a:tc rowSpan="3">
                  <a:txBody>
                    <a:bodyPr/>
                    <a:lstStyle/>
                    <a:p>
                      <a:pPr algn="ctr" fontAlgn="b"/>
                      <a:r>
                        <a:rPr lang="ca-ES" sz="1400" i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V. </a:t>
                      </a:r>
                      <a:r>
                        <a:rPr lang="ca-ES" sz="1400" i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louti</a:t>
                      </a:r>
                      <a:r>
                        <a:rPr lang="ca-ES" sz="1400" i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2</a:t>
                      </a:r>
                    </a:p>
                    <a:p>
                      <a:pPr algn="ctr" fontAlgn="b"/>
                      <a:r>
                        <a:rPr lang="ca-ES" sz="1400" i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ca-E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Flesh</a:t>
                      </a:r>
                      <a:endParaRPr lang="ca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CTX1B, CTX2, CTX3</a:t>
                      </a:r>
                      <a:endParaRPr lang="ca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CTX1B, CTX2, CTX3, 2,3-diOH-CTX3C</a:t>
                      </a:r>
                      <a:endParaRPr lang="ca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CTX1B (0.1189 </a:t>
                      </a:r>
                      <a:r>
                        <a:rPr lang="ca-ES" sz="12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ng</a:t>
                      </a:r>
                      <a:r>
                        <a:rPr lang="ca-E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/g),  CTX2, CTX3,</a:t>
                      </a:r>
                      <a:endParaRPr lang="ca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11749554"/>
                  </a:ext>
                </a:extLst>
              </a:tr>
              <a:tr h="268261">
                <a:tc vMerge="1">
                  <a:txBody>
                    <a:bodyPr/>
                    <a:lstStyle/>
                    <a:p>
                      <a:pPr algn="l" fontAlgn="b"/>
                      <a:endParaRPr lang="ca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a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a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a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a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34557888"/>
                  </a:ext>
                </a:extLst>
              </a:tr>
              <a:tr h="268261">
                <a:tc vMerge="1">
                  <a:txBody>
                    <a:bodyPr/>
                    <a:lstStyle/>
                    <a:p>
                      <a:pPr algn="l" fontAlgn="b"/>
                      <a:r>
                        <a:rPr lang="ca-ES" sz="1100" u="none" strike="noStrike" dirty="0">
                          <a:effectLst/>
                        </a:rPr>
                        <a:t> </a:t>
                      </a:r>
                      <a:endParaRPr lang="ca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ca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a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a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a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99528215"/>
                  </a:ext>
                </a:extLst>
              </a:tr>
              <a:tr h="268261">
                <a:tc rowSpan="3">
                  <a:txBody>
                    <a:bodyPr/>
                    <a:lstStyle/>
                    <a:p>
                      <a:pPr algn="ctr" fontAlgn="b"/>
                      <a:r>
                        <a:rPr lang="ca-ES" sz="1400" i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C. </a:t>
                      </a:r>
                      <a:r>
                        <a:rPr lang="ca-ES" sz="1400" i="1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leucas</a:t>
                      </a:r>
                    </a:p>
                    <a:p>
                      <a:pPr algn="ctr" fontAlgn="b"/>
                      <a:r>
                        <a:rPr lang="ca-ES" sz="1400" i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ca-ES" sz="14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Flesh</a:t>
                      </a:r>
                      <a:endParaRPr lang="ca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CTX3C</a:t>
                      </a:r>
                      <a:endParaRPr lang="ca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nd</a:t>
                      </a:r>
                      <a:endParaRPr lang="ca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CTX3C</a:t>
                      </a:r>
                      <a:endParaRPr lang="ca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86584039"/>
                  </a:ext>
                </a:extLst>
              </a:tr>
              <a:tr h="268261">
                <a:tc vMerge="1">
                  <a:txBody>
                    <a:bodyPr/>
                    <a:lstStyle/>
                    <a:p>
                      <a:pPr algn="l" fontAlgn="b"/>
                      <a:endParaRPr lang="ca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Liver</a:t>
                      </a:r>
                      <a:endParaRPr lang="ca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nd</a:t>
                      </a:r>
                      <a:endParaRPr lang="ca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nd</a:t>
                      </a:r>
                      <a:endParaRPr lang="ca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ca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19310772"/>
                  </a:ext>
                </a:extLst>
              </a:tr>
              <a:tr h="268261">
                <a:tc vMerge="1">
                  <a:txBody>
                    <a:bodyPr/>
                    <a:lstStyle/>
                    <a:p>
                      <a:pPr algn="l" fontAlgn="b"/>
                      <a:r>
                        <a:rPr lang="ca-ES" sz="1100" u="none" strike="noStrike" dirty="0">
                          <a:effectLst/>
                        </a:rPr>
                        <a:t> </a:t>
                      </a:r>
                      <a:endParaRPr lang="ca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Viscera</a:t>
                      </a:r>
                      <a:endParaRPr lang="ca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CTX3C</a:t>
                      </a:r>
                      <a:endParaRPr lang="ca-E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u="none" strike="noStrike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nd</a:t>
                      </a:r>
                      <a:endParaRPr lang="ca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CTX3C</a:t>
                      </a:r>
                      <a:endParaRPr lang="ca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951811"/>
                  </a:ext>
                </a:extLst>
              </a:tr>
            </a:tbl>
          </a:graphicData>
        </a:graphic>
      </p:graphicFrame>
      <p:pic>
        <p:nvPicPr>
          <p:cNvPr id="38" name="Audio 37">
            <a:hlinkClick r:id="" action="ppaction://media"/>
            <a:extLst>
              <a:ext uri="{FF2B5EF4-FFF2-40B4-BE49-F238E27FC236}">
                <a16:creationId xmlns:a16="http://schemas.microsoft.com/office/drawing/2014/main" id="{7089E5D5-8388-3573-923D-CDBE9C8534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27903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50"/>
    </mc:Choice>
    <mc:Fallback>
      <p:transition spd="slow" advTm="7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ol 1">
            <a:extLst>
              <a:ext uri="{FF2B5EF4-FFF2-40B4-BE49-F238E27FC236}">
                <a16:creationId xmlns:a16="http://schemas.microsoft.com/office/drawing/2014/main" id="{401B09E5-ADA1-31EA-C0CD-20906F1F9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2172" y="4410766"/>
            <a:ext cx="1987450" cy="281395"/>
          </a:xfrm>
        </p:spPr>
        <p:txBody>
          <a:bodyPr>
            <a:normAutofit fontScale="90000"/>
          </a:bodyPr>
          <a:lstStyle/>
          <a:p>
            <a:r>
              <a:rPr lang="es-ES_tradnl" sz="1200" b="1" i="1" dirty="0" err="1"/>
              <a:t>Liver</a:t>
            </a:r>
            <a:r>
              <a:rPr lang="es-ES_tradnl" sz="1200" b="1" i="1" dirty="0"/>
              <a:t> L. </a:t>
            </a:r>
            <a:r>
              <a:rPr lang="es-ES_tradnl" sz="1200" b="1" i="1" dirty="0" err="1"/>
              <a:t>Bohar</a:t>
            </a:r>
            <a:r>
              <a:rPr lang="es-ES_tradnl" sz="1200" b="1" i="1" dirty="0"/>
              <a:t> </a:t>
            </a:r>
            <a:r>
              <a:rPr lang="es-ES_tradnl" sz="1200" dirty="0"/>
              <a:t>(22-EX-145)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C377CF1-B21F-08AA-A0DA-A4E3970C4359}"/>
              </a:ext>
            </a:extLst>
          </p:cNvPr>
          <p:cNvSpPr txBox="1"/>
          <p:nvPr/>
        </p:nvSpPr>
        <p:spPr>
          <a:xfrm>
            <a:off x="685743" y="4751863"/>
            <a:ext cx="1100614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GB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lesh of the </a:t>
            </a:r>
            <a:r>
              <a:rPr lang="en-GB" sz="16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V. </a:t>
            </a:r>
            <a:r>
              <a:rPr lang="en-GB" sz="16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louti</a:t>
            </a:r>
            <a:r>
              <a:rPr lang="en-GB" sz="16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after a CP incident </a:t>
            </a:r>
            <a:r>
              <a:rPr lang="en-GB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La Réunion Island </a:t>
            </a:r>
            <a:r>
              <a:rPr lang="en-GB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confirmed the presence of CTX 1B, (0.12 </a:t>
            </a:r>
            <a:r>
              <a:rPr lang="en-GB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µ</a:t>
            </a:r>
            <a:r>
              <a:rPr lang="en-GB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 </a:t>
            </a:r>
            <a:r>
              <a:rPr lang="en-GB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equiv</a:t>
            </a:r>
            <a:r>
              <a:rPr lang="en-GB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CTX 1B/kg), </a:t>
            </a:r>
          </a:p>
          <a:p>
            <a:pPr algn="ctr"/>
            <a:r>
              <a:rPr lang="en-GB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52-epi-54-deoxy CTX 1B (CTX3) and 54-deoxy CTX 1B (CTX2).</a:t>
            </a:r>
          </a:p>
          <a:p>
            <a:pPr algn="ctr"/>
            <a:endParaRPr lang="en-GB" sz="16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GB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second </a:t>
            </a:r>
            <a:r>
              <a:rPr lang="en-GB" sz="16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V. </a:t>
            </a:r>
            <a:r>
              <a:rPr lang="en-GB" sz="16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louti</a:t>
            </a:r>
            <a:r>
              <a:rPr lang="en-GB" sz="16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 and the </a:t>
            </a:r>
            <a:r>
              <a:rPr lang="en-GB" sz="16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L. </a:t>
            </a:r>
            <a:r>
              <a:rPr lang="en-GB" sz="16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bohar</a:t>
            </a:r>
            <a:r>
              <a:rPr lang="en-GB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CTX 1B was identified in the three tissues (0,01 – 0,07</a:t>
            </a:r>
            <a:r>
              <a:rPr lang="en-GB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ng</a:t>
            </a:r>
            <a:r>
              <a:rPr lang="en-GB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equiv</a:t>
            </a:r>
            <a:r>
              <a:rPr lang="en-GB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CTX 1B/g) and CTX2 was identified for flesh of </a:t>
            </a:r>
            <a:r>
              <a:rPr lang="en-GB" sz="16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V. </a:t>
            </a:r>
            <a:r>
              <a:rPr lang="en-GB" sz="16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louti</a:t>
            </a:r>
            <a:r>
              <a:rPr lang="en-GB" sz="16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(0,05</a:t>
            </a:r>
            <a:r>
              <a:rPr lang="en-GB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µ</a:t>
            </a:r>
            <a:r>
              <a:rPr lang="en-GB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g/kg)</a:t>
            </a:r>
            <a:r>
              <a:rPr lang="en-GB" sz="16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GB" sz="1600" i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GB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GB" sz="16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leucas </a:t>
            </a:r>
            <a:r>
              <a:rPr lang="en-GB" sz="1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samples revealed the presence of a complex CTX contaminant profile showing congeners of the CTX 3C group.</a:t>
            </a:r>
            <a:endParaRPr lang="es-ES" sz="1600" dirty="0">
              <a:solidFill>
                <a:schemeClr val="tx1"/>
              </a:solidFill>
            </a:endParaRPr>
          </a:p>
          <a:p>
            <a:endParaRPr lang="es-E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300C679-5DFA-420E-5ECF-80BF024AF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189" y="287765"/>
            <a:ext cx="8175742" cy="412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Audio 3082">
            <a:hlinkClick r:id="" action="ppaction://media"/>
            <a:extLst>
              <a:ext uri="{FF2B5EF4-FFF2-40B4-BE49-F238E27FC236}">
                <a16:creationId xmlns:a16="http://schemas.microsoft.com/office/drawing/2014/main" id="{64D3BC9E-22E2-6E02-D39B-4DC16EE4D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39409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485"/>
    </mc:Choice>
    <mc:Fallback>
      <p:transition spd="slow" advTm="25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6|2.6"/>
</p:tagLst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A1DBCBDC17104D945FE9F6D3DC4BBF" ma:contentTypeVersion="16" ma:contentTypeDescription="Crea un document nou" ma:contentTypeScope="" ma:versionID="6502f29f60cc740fc0973f3e3b1509aa">
  <xsd:schema xmlns:xsd="http://www.w3.org/2001/XMLSchema" xmlns:xs="http://www.w3.org/2001/XMLSchema" xmlns:p="http://schemas.microsoft.com/office/2006/metadata/properties" xmlns:ns2="4c0651f8-8b85-48fd-b78b-e6ea59f2da29" xmlns:ns3="1f162448-a471-4c03-a3f8-1bdf261de329" targetNamespace="http://schemas.microsoft.com/office/2006/metadata/properties" ma:root="true" ma:fieldsID="4bd9638b87ef52834ab48605b9f6e181" ns2:_="" ns3:_="">
    <xsd:import namespace="4c0651f8-8b85-48fd-b78b-e6ea59f2da29"/>
    <xsd:import namespace="1f162448-a471-4c03-a3f8-1bdf261de3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0651f8-8b85-48fd-b78b-e6ea59f2da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es de la imatge" ma:readOnly="false" ma:fieldId="{5cf76f15-5ced-4ddc-b409-7134ff3c332f}" ma:taxonomyMulti="true" ma:sspId="fc9fdf53-5fc8-4dfd-ab7a-db58370f135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162448-a471-4c03-a3f8-1bdf261de32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c00fe29-474c-4276-8b74-4753140cfcb8}" ma:internalName="TaxCatchAll" ma:showField="CatchAllData" ma:web="1f162448-a471-4c03-a3f8-1bdf261de3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0651f8-8b85-48fd-b78b-e6ea59f2da29">
      <Terms xmlns="http://schemas.microsoft.com/office/infopath/2007/PartnerControls"/>
    </lcf76f155ced4ddcb4097134ff3c332f>
    <TaxCatchAll xmlns="1f162448-a471-4c03-a3f8-1bdf261de32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F31CCBF-7447-47C1-BB8E-823D5A01C7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0651f8-8b85-48fd-b78b-e6ea59f2da29"/>
    <ds:schemaRef ds:uri="1f162448-a471-4c03-a3f8-1bdf261de32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54A214C-28F5-46B4-A1BF-8CE35E97D43C}">
  <ds:schemaRefs>
    <ds:schemaRef ds:uri="4c0651f8-8b85-48fd-b78b-e6ea59f2da29"/>
    <ds:schemaRef ds:uri="http://www.w3.org/XML/1998/namespace"/>
    <ds:schemaRef ds:uri="http://purl.org/dc/terms/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1f162448-a471-4c03-a3f8-1bdf261de329"/>
  </ds:schemaRefs>
</ds:datastoreItem>
</file>

<file path=customXml/itemProps3.xml><?xml version="1.0" encoding="utf-8"?>
<ds:datastoreItem xmlns:ds="http://schemas.openxmlformats.org/officeDocument/2006/customXml" ds:itemID="{D9ED0FC6-6159-466C-BF47-FA7DD147F8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602</TotalTime>
  <Words>1188</Words>
  <Application>Microsoft Office PowerPoint</Application>
  <PresentationFormat>Panorámica</PresentationFormat>
  <Paragraphs>228</Paragraphs>
  <Slides>11</Slides>
  <Notes>0</Notes>
  <HiddenSlides>0</HiddenSlides>
  <MMClips>11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20" baseType="lpstr">
      <vt:lpstr>Arial</vt:lpstr>
      <vt:lpstr>Arial Narrow</vt:lpstr>
      <vt:lpstr>Calibri</vt:lpstr>
      <vt:lpstr>Calibri,Italic</vt:lpstr>
      <vt:lpstr>Trebuchet MS</vt:lpstr>
      <vt:lpstr>URWPalladioL-Roma</vt:lpstr>
      <vt:lpstr>Wingdings</vt:lpstr>
      <vt:lpstr>Wingdings 3</vt:lpstr>
      <vt:lpstr>Faceta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Flesh L. Bohar (22-EX-145)</vt:lpstr>
      <vt:lpstr>Liver L. Bohar (22-EX-145)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Barreiro, Lourdes</dc:creator>
  <cp:lastModifiedBy>Barreiro, Lourdes</cp:lastModifiedBy>
  <cp:revision>16</cp:revision>
  <dcterms:created xsi:type="dcterms:W3CDTF">2023-05-31T16:30:04Z</dcterms:created>
  <dcterms:modified xsi:type="dcterms:W3CDTF">2023-06-01T22:43:24Z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0x010100F5A1DBCBDC17104D945FE9F6D3DC4BBF</vt:lpwstr>
  </property>
  <property fmtid="{D5CDD505-2E9C-101B-9397-08002B2CF9AE}" pid="3" name="MediaServiceImageTags">
    <vt:lpwstr/>
  </property>
</Properties>
</file>