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28800425" cy="359997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73"/>
    <p:restoredTop sz="94674"/>
  </p:normalViewPr>
  <p:slideViewPr>
    <p:cSldViewPr snapToGrid="0">
      <p:cViewPr>
        <p:scale>
          <a:sx n="10" d="100"/>
          <a:sy n="10" d="100"/>
        </p:scale>
        <p:origin x="2947" y="53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C8243F-6EBC-A64C-8AF5-E0674345EE23}" type="datetimeFigureOut">
              <a:rPr lang="en-US" smtClean="0"/>
              <a:t>6/1/2023</a:t>
            </a:fld>
            <a:endParaRPr lang="en-US"/>
          </a:p>
        </p:txBody>
      </p:sp>
      <p:sp>
        <p:nvSpPr>
          <p:cNvPr id="4" name="Marcador de Posição da Imagem do Diapositivo 3"/>
          <p:cNvSpPr>
            <a:spLocks noGrp="1" noRot="1" noChangeAspect="1"/>
          </p:cNvSpPr>
          <p:nvPr>
            <p:ph type="sldImg" idx="2"/>
          </p:nvPr>
        </p:nvSpPr>
        <p:spPr>
          <a:xfrm>
            <a:off x="2193925" y="1143000"/>
            <a:ext cx="2470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1B3804-337B-5942-95E5-FF534748CFCC}" type="slidenum">
              <a:rPr lang="en-US" smtClean="0"/>
              <a:t>‹nº›</a:t>
            </a:fld>
            <a:endParaRPr lang="en-US"/>
          </a:p>
        </p:txBody>
      </p:sp>
    </p:spTree>
    <p:extLst>
      <p:ext uri="{BB962C8B-B14F-4D97-AF65-F5344CB8AC3E}">
        <p14:creationId xmlns:p14="http://schemas.microsoft.com/office/powerpoint/2010/main" val="167570015"/>
      </p:ext>
    </p:extLst>
  </p:cSld>
  <p:clrMap bg1="lt1" tx1="dk1" bg2="lt2" tx2="dk2" accent1="accent1" accent2="accent2" accent3="accent3" accent4="accent4" accent5="accent5" accent6="accent6" hlink="hlink" folHlink="folHlink"/>
  <p:notesStyle>
    <a:lvl1pPr marL="0" algn="l" defTabSz="3110332" rtl="0" eaLnBrk="1" latinLnBrk="0" hangingPunct="1">
      <a:defRPr sz="4082" kern="1200">
        <a:solidFill>
          <a:schemeClr val="tx1"/>
        </a:solidFill>
        <a:latin typeface="+mn-lt"/>
        <a:ea typeface="+mn-ea"/>
        <a:cs typeface="+mn-cs"/>
      </a:defRPr>
    </a:lvl1pPr>
    <a:lvl2pPr marL="1555166" algn="l" defTabSz="3110332" rtl="0" eaLnBrk="1" latinLnBrk="0" hangingPunct="1">
      <a:defRPr sz="4082" kern="1200">
        <a:solidFill>
          <a:schemeClr val="tx1"/>
        </a:solidFill>
        <a:latin typeface="+mn-lt"/>
        <a:ea typeface="+mn-ea"/>
        <a:cs typeface="+mn-cs"/>
      </a:defRPr>
    </a:lvl2pPr>
    <a:lvl3pPr marL="3110332" algn="l" defTabSz="3110332" rtl="0" eaLnBrk="1" latinLnBrk="0" hangingPunct="1">
      <a:defRPr sz="4082" kern="1200">
        <a:solidFill>
          <a:schemeClr val="tx1"/>
        </a:solidFill>
        <a:latin typeface="+mn-lt"/>
        <a:ea typeface="+mn-ea"/>
        <a:cs typeface="+mn-cs"/>
      </a:defRPr>
    </a:lvl3pPr>
    <a:lvl4pPr marL="4665497" algn="l" defTabSz="3110332" rtl="0" eaLnBrk="1" latinLnBrk="0" hangingPunct="1">
      <a:defRPr sz="4082" kern="1200">
        <a:solidFill>
          <a:schemeClr val="tx1"/>
        </a:solidFill>
        <a:latin typeface="+mn-lt"/>
        <a:ea typeface="+mn-ea"/>
        <a:cs typeface="+mn-cs"/>
      </a:defRPr>
    </a:lvl4pPr>
    <a:lvl5pPr marL="6220663" algn="l" defTabSz="3110332" rtl="0" eaLnBrk="1" latinLnBrk="0" hangingPunct="1">
      <a:defRPr sz="4082" kern="1200">
        <a:solidFill>
          <a:schemeClr val="tx1"/>
        </a:solidFill>
        <a:latin typeface="+mn-lt"/>
        <a:ea typeface="+mn-ea"/>
        <a:cs typeface="+mn-cs"/>
      </a:defRPr>
    </a:lvl5pPr>
    <a:lvl6pPr marL="7775829" algn="l" defTabSz="3110332" rtl="0" eaLnBrk="1" latinLnBrk="0" hangingPunct="1">
      <a:defRPr sz="4082" kern="1200">
        <a:solidFill>
          <a:schemeClr val="tx1"/>
        </a:solidFill>
        <a:latin typeface="+mn-lt"/>
        <a:ea typeface="+mn-ea"/>
        <a:cs typeface="+mn-cs"/>
      </a:defRPr>
    </a:lvl6pPr>
    <a:lvl7pPr marL="9330995" algn="l" defTabSz="3110332" rtl="0" eaLnBrk="1" latinLnBrk="0" hangingPunct="1">
      <a:defRPr sz="4082" kern="1200">
        <a:solidFill>
          <a:schemeClr val="tx1"/>
        </a:solidFill>
        <a:latin typeface="+mn-lt"/>
        <a:ea typeface="+mn-ea"/>
        <a:cs typeface="+mn-cs"/>
      </a:defRPr>
    </a:lvl7pPr>
    <a:lvl8pPr marL="10886161" algn="l" defTabSz="3110332" rtl="0" eaLnBrk="1" latinLnBrk="0" hangingPunct="1">
      <a:defRPr sz="4082" kern="1200">
        <a:solidFill>
          <a:schemeClr val="tx1"/>
        </a:solidFill>
        <a:latin typeface="+mn-lt"/>
        <a:ea typeface="+mn-ea"/>
        <a:cs typeface="+mn-cs"/>
      </a:defRPr>
    </a:lvl8pPr>
    <a:lvl9pPr marL="12441326" algn="l" defTabSz="3110332" rtl="0" eaLnBrk="1" latinLnBrk="0" hangingPunct="1">
      <a:defRPr sz="408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US" dirty="0"/>
          </a:p>
        </p:txBody>
      </p:sp>
      <p:sp>
        <p:nvSpPr>
          <p:cNvPr id="4" name="Marcador de Posição do Número do Diapositivo 3"/>
          <p:cNvSpPr>
            <a:spLocks noGrp="1"/>
          </p:cNvSpPr>
          <p:nvPr>
            <p:ph type="sldNum" sz="quarter" idx="5"/>
          </p:nvPr>
        </p:nvSpPr>
        <p:spPr/>
        <p:txBody>
          <a:bodyPr/>
          <a:lstStyle/>
          <a:p>
            <a:fld id="{E81B3804-337B-5942-95E5-FF534748CFCC}" type="slidenum">
              <a:rPr lang="en-US" smtClean="0"/>
              <a:t>1</a:t>
            </a:fld>
            <a:endParaRPr lang="en-US"/>
          </a:p>
        </p:txBody>
      </p:sp>
    </p:spTree>
    <p:extLst>
      <p:ext uri="{BB962C8B-B14F-4D97-AF65-F5344CB8AC3E}">
        <p14:creationId xmlns:p14="http://schemas.microsoft.com/office/powerpoint/2010/main" val="2454169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160032" y="5891626"/>
            <a:ext cx="24480361" cy="12533242"/>
          </a:xfrm>
        </p:spPr>
        <p:txBody>
          <a:bodyPr anchor="b"/>
          <a:lstStyle>
            <a:lvl1pPr algn="ctr">
              <a:defRPr sz="18898"/>
            </a:lvl1pPr>
          </a:lstStyle>
          <a:p>
            <a:r>
              <a:rPr lang="pt-PT"/>
              <a:t>Clique para editar o estilo de título do Modelo Global</a:t>
            </a:r>
            <a:endParaRPr lang="en-US" dirty="0"/>
          </a:p>
        </p:txBody>
      </p:sp>
      <p:sp>
        <p:nvSpPr>
          <p:cNvPr id="3" name="Subtitle 2"/>
          <p:cNvSpPr>
            <a:spLocks noGrp="1"/>
          </p:cNvSpPr>
          <p:nvPr>
            <p:ph type="subTitle" idx="1"/>
          </p:nvPr>
        </p:nvSpPr>
        <p:spPr>
          <a:xfrm>
            <a:off x="3600053" y="18908198"/>
            <a:ext cx="21600319" cy="8691601"/>
          </a:xfrm>
        </p:spPr>
        <p:txBody>
          <a:bodyPr/>
          <a:lstStyle>
            <a:lvl1pPr marL="0" indent="0" algn="ctr">
              <a:buNone/>
              <a:defRPr sz="7559"/>
            </a:lvl1pPr>
            <a:lvl2pPr marL="1440043" indent="0" algn="ctr">
              <a:buNone/>
              <a:defRPr sz="6299"/>
            </a:lvl2pPr>
            <a:lvl3pPr marL="2880086" indent="0" algn="ctr">
              <a:buNone/>
              <a:defRPr sz="5669"/>
            </a:lvl3pPr>
            <a:lvl4pPr marL="4320129" indent="0" algn="ctr">
              <a:buNone/>
              <a:defRPr sz="5040"/>
            </a:lvl4pPr>
            <a:lvl5pPr marL="5760171" indent="0" algn="ctr">
              <a:buNone/>
              <a:defRPr sz="5040"/>
            </a:lvl5pPr>
            <a:lvl6pPr marL="7200214" indent="0" algn="ctr">
              <a:buNone/>
              <a:defRPr sz="5040"/>
            </a:lvl6pPr>
            <a:lvl7pPr marL="8640257" indent="0" algn="ctr">
              <a:buNone/>
              <a:defRPr sz="5040"/>
            </a:lvl7pPr>
            <a:lvl8pPr marL="10080300" indent="0" algn="ctr">
              <a:buNone/>
              <a:defRPr sz="5040"/>
            </a:lvl8pPr>
            <a:lvl9pPr marL="11520343" indent="0" algn="ctr">
              <a:buNone/>
              <a:defRPr sz="5040"/>
            </a:lvl9pPr>
          </a:lstStyle>
          <a:p>
            <a:r>
              <a:rPr lang="pt-PT"/>
              <a:t>Clique para editar o estilo de subtítulo do Modelo Global</a:t>
            </a:r>
            <a:endParaRPr lang="en-US" dirty="0"/>
          </a:p>
        </p:txBody>
      </p:sp>
      <p:sp>
        <p:nvSpPr>
          <p:cNvPr id="4" name="Date Placeholder 3"/>
          <p:cNvSpPr>
            <a:spLocks noGrp="1"/>
          </p:cNvSpPr>
          <p:nvPr>
            <p:ph type="dt" sz="half" idx="10"/>
          </p:nvPr>
        </p:nvSpPr>
        <p:spPr/>
        <p:txBody>
          <a:bodyPr/>
          <a:lstStyle/>
          <a:p>
            <a:fld id="{B6F8BD33-73DF-AF44-8D67-2D5405EC95EF}" type="datetimeFigureOut">
              <a:rPr lang="pt-PT" smtClean="0"/>
              <a:t>01/06/2023</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8A0802F6-9329-4A44-BC96-1CFB242FF41C}" type="slidenum">
              <a:rPr lang="pt-PT" smtClean="0"/>
              <a:t>‹nº›</a:t>
            </a:fld>
            <a:endParaRPr lang="pt-PT"/>
          </a:p>
        </p:txBody>
      </p:sp>
    </p:spTree>
    <p:extLst>
      <p:ext uri="{BB962C8B-B14F-4D97-AF65-F5344CB8AC3E}">
        <p14:creationId xmlns:p14="http://schemas.microsoft.com/office/powerpoint/2010/main" val="170443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B6F8BD33-73DF-AF44-8D67-2D5405EC95EF}" type="datetimeFigureOut">
              <a:rPr lang="pt-PT" smtClean="0"/>
              <a:t>01/06/2023</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8A0802F6-9329-4A44-BC96-1CFB242FF41C}" type="slidenum">
              <a:rPr lang="pt-PT" smtClean="0"/>
              <a:t>‹nº›</a:t>
            </a:fld>
            <a:endParaRPr lang="pt-PT"/>
          </a:p>
        </p:txBody>
      </p:sp>
    </p:spTree>
    <p:extLst>
      <p:ext uri="{BB962C8B-B14F-4D97-AF65-F5344CB8AC3E}">
        <p14:creationId xmlns:p14="http://schemas.microsoft.com/office/powerpoint/2010/main" val="2099168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610306" y="1916653"/>
            <a:ext cx="6210092" cy="30508114"/>
          </a:xfrm>
        </p:spPr>
        <p:txBody>
          <a:bodyPr vert="eaVert"/>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a:xfrm>
            <a:off x="1980031" y="1916653"/>
            <a:ext cx="18270270" cy="30508114"/>
          </a:xfrm>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B6F8BD33-73DF-AF44-8D67-2D5405EC95EF}" type="datetimeFigureOut">
              <a:rPr lang="pt-PT" smtClean="0"/>
              <a:t>01/06/2023</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8A0802F6-9329-4A44-BC96-1CFB242FF41C}" type="slidenum">
              <a:rPr lang="pt-PT" smtClean="0"/>
              <a:t>‹nº›</a:t>
            </a:fld>
            <a:endParaRPr lang="pt-PT"/>
          </a:p>
        </p:txBody>
      </p:sp>
    </p:spTree>
    <p:extLst>
      <p:ext uri="{BB962C8B-B14F-4D97-AF65-F5344CB8AC3E}">
        <p14:creationId xmlns:p14="http://schemas.microsoft.com/office/powerpoint/2010/main" val="2864428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Content Placeholder 2"/>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B6F8BD33-73DF-AF44-8D67-2D5405EC95EF}" type="datetimeFigureOut">
              <a:rPr lang="pt-PT" smtClean="0"/>
              <a:t>01/06/2023</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8A0802F6-9329-4A44-BC96-1CFB242FF41C}" type="slidenum">
              <a:rPr lang="pt-PT" smtClean="0"/>
              <a:t>‹nº›</a:t>
            </a:fld>
            <a:endParaRPr lang="pt-PT"/>
          </a:p>
        </p:txBody>
      </p:sp>
    </p:spTree>
    <p:extLst>
      <p:ext uri="{BB962C8B-B14F-4D97-AF65-F5344CB8AC3E}">
        <p14:creationId xmlns:p14="http://schemas.microsoft.com/office/powerpoint/2010/main" val="2721593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1965030" y="8974945"/>
            <a:ext cx="24840367" cy="14974888"/>
          </a:xfrm>
        </p:spPr>
        <p:txBody>
          <a:bodyPr anchor="b"/>
          <a:lstStyle>
            <a:lvl1pPr>
              <a:defRPr sz="18898"/>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1965030" y="24091502"/>
            <a:ext cx="24840367" cy="7874940"/>
          </a:xfrm>
        </p:spPr>
        <p:txBody>
          <a:bodyPr/>
          <a:lstStyle>
            <a:lvl1pPr marL="0" indent="0">
              <a:buNone/>
              <a:defRPr sz="7559">
                <a:solidFill>
                  <a:schemeClr val="tx1"/>
                </a:solidFill>
              </a:defRPr>
            </a:lvl1pPr>
            <a:lvl2pPr marL="1440043" indent="0">
              <a:buNone/>
              <a:defRPr sz="6299">
                <a:solidFill>
                  <a:schemeClr val="tx1">
                    <a:tint val="75000"/>
                  </a:schemeClr>
                </a:solidFill>
              </a:defRPr>
            </a:lvl2pPr>
            <a:lvl3pPr marL="2880086" indent="0">
              <a:buNone/>
              <a:defRPr sz="5669">
                <a:solidFill>
                  <a:schemeClr val="tx1">
                    <a:tint val="75000"/>
                  </a:schemeClr>
                </a:solidFill>
              </a:defRPr>
            </a:lvl3pPr>
            <a:lvl4pPr marL="4320129" indent="0">
              <a:buNone/>
              <a:defRPr sz="5040">
                <a:solidFill>
                  <a:schemeClr val="tx1">
                    <a:tint val="75000"/>
                  </a:schemeClr>
                </a:solidFill>
              </a:defRPr>
            </a:lvl4pPr>
            <a:lvl5pPr marL="5760171" indent="0">
              <a:buNone/>
              <a:defRPr sz="5040">
                <a:solidFill>
                  <a:schemeClr val="tx1">
                    <a:tint val="75000"/>
                  </a:schemeClr>
                </a:solidFill>
              </a:defRPr>
            </a:lvl5pPr>
            <a:lvl6pPr marL="7200214" indent="0">
              <a:buNone/>
              <a:defRPr sz="5040">
                <a:solidFill>
                  <a:schemeClr val="tx1">
                    <a:tint val="75000"/>
                  </a:schemeClr>
                </a:solidFill>
              </a:defRPr>
            </a:lvl6pPr>
            <a:lvl7pPr marL="8640257" indent="0">
              <a:buNone/>
              <a:defRPr sz="5040">
                <a:solidFill>
                  <a:schemeClr val="tx1">
                    <a:tint val="75000"/>
                  </a:schemeClr>
                </a:solidFill>
              </a:defRPr>
            </a:lvl7pPr>
            <a:lvl8pPr marL="10080300" indent="0">
              <a:buNone/>
              <a:defRPr sz="5040">
                <a:solidFill>
                  <a:schemeClr val="tx1">
                    <a:tint val="75000"/>
                  </a:schemeClr>
                </a:solidFill>
              </a:defRPr>
            </a:lvl8pPr>
            <a:lvl9pPr marL="11520343" indent="0">
              <a:buNone/>
              <a:defRPr sz="5040">
                <a:solidFill>
                  <a:schemeClr val="tx1">
                    <a:tint val="75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p:txBody>
          <a:bodyPr/>
          <a:lstStyle/>
          <a:p>
            <a:fld id="{B6F8BD33-73DF-AF44-8D67-2D5405EC95EF}" type="datetimeFigureOut">
              <a:rPr lang="pt-PT" smtClean="0"/>
              <a:t>01/06/2023</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8A0802F6-9329-4A44-BC96-1CFB242FF41C}" type="slidenum">
              <a:rPr lang="pt-PT" smtClean="0"/>
              <a:t>‹nº›</a:t>
            </a:fld>
            <a:endParaRPr lang="pt-PT"/>
          </a:p>
        </p:txBody>
      </p:sp>
    </p:spTree>
    <p:extLst>
      <p:ext uri="{BB962C8B-B14F-4D97-AF65-F5344CB8AC3E}">
        <p14:creationId xmlns:p14="http://schemas.microsoft.com/office/powerpoint/2010/main" val="2324072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Content Placeholder 2"/>
          <p:cNvSpPr>
            <a:spLocks noGrp="1"/>
          </p:cNvSpPr>
          <p:nvPr>
            <p:ph sz="half" idx="1"/>
          </p:nvPr>
        </p:nvSpPr>
        <p:spPr>
          <a:xfrm>
            <a:off x="1980029" y="9583264"/>
            <a:ext cx="12240181" cy="22841503"/>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14580215" y="9583264"/>
            <a:ext cx="12240181" cy="22841503"/>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B6F8BD33-73DF-AF44-8D67-2D5405EC95EF}" type="datetimeFigureOut">
              <a:rPr lang="pt-PT" smtClean="0"/>
              <a:t>01/06/2023</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8A0802F6-9329-4A44-BC96-1CFB242FF41C}" type="slidenum">
              <a:rPr lang="pt-PT" smtClean="0"/>
              <a:t>‹nº›</a:t>
            </a:fld>
            <a:endParaRPr lang="pt-PT"/>
          </a:p>
        </p:txBody>
      </p:sp>
    </p:spTree>
    <p:extLst>
      <p:ext uri="{BB962C8B-B14F-4D97-AF65-F5344CB8AC3E}">
        <p14:creationId xmlns:p14="http://schemas.microsoft.com/office/powerpoint/2010/main" val="579568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1983780" y="1916661"/>
            <a:ext cx="24840367" cy="6958285"/>
          </a:xfrm>
        </p:spPr>
        <p:txBody>
          <a:bodyPr/>
          <a:lstStyle/>
          <a:p>
            <a:r>
              <a:rPr lang="pt-PT"/>
              <a:t>Clique para editar o estilo de título do Modelo Global</a:t>
            </a:r>
            <a:endParaRPr lang="en-US" dirty="0"/>
          </a:p>
        </p:txBody>
      </p:sp>
      <p:sp>
        <p:nvSpPr>
          <p:cNvPr id="3" name="Text Placeholder 2"/>
          <p:cNvSpPr>
            <a:spLocks noGrp="1"/>
          </p:cNvSpPr>
          <p:nvPr>
            <p:ph type="body" idx="1"/>
          </p:nvPr>
        </p:nvSpPr>
        <p:spPr>
          <a:xfrm>
            <a:off x="1983784" y="8824938"/>
            <a:ext cx="12183928" cy="4324966"/>
          </a:xfrm>
        </p:spPr>
        <p:txBody>
          <a:bodyPr anchor="b"/>
          <a:lstStyle>
            <a:lvl1pPr marL="0" indent="0">
              <a:buNone/>
              <a:defRPr sz="7559" b="1"/>
            </a:lvl1pPr>
            <a:lvl2pPr marL="1440043" indent="0">
              <a:buNone/>
              <a:defRPr sz="6299" b="1"/>
            </a:lvl2pPr>
            <a:lvl3pPr marL="2880086" indent="0">
              <a:buNone/>
              <a:defRPr sz="5669" b="1"/>
            </a:lvl3pPr>
            <a:lvl4pPr marL="4320129" indent="0">
              <a:buNone/>
              <a:defRPr sz="5040" b="1"/>
            </a:lvl4pPr>
            <a:lvl5pPr marL="5760171" indent="0">
              <a:buNone/>
              <a:defRPr sz="5040" b="1"/>
            </a:lvl5pPr>
            <a:lvl6pPr marL="7200214" indent="0">
              <a:buNone/>
              <a:defRPr sz="5040" b="1"/>
            </a:lvl6pPr>
            <a:lvl7pPr marL="8640257" indent="0">
              <a:buNone/>
              <a:defRPr sz="5040" b="1"/>
            </a:lvl7pPr>
            <a:lvl8pPr marL="10080300" indent="0">
              <a:buNone/>
              <a:defRPr sz="5040" b="1"/>
            </a:lvl8pPr>
            <a:lvl9pPr marL="11520343" indent="0">
              <a:buNone/>
              <a:defRPr sz="5040" b="1"/>
            </a:lvl9pPr>
          </a:lstStyle>
          <a:p>
            <a:pPr lvl="0"/>
            <a:r>
              <a:rPr lang="pt-PT"/>
              <a:t>Clique para editar os estilos do texto de Modelo Global</a:t>
            </a:r>
          </a:p>
        </p:txBody>
      </p:sp>
      <p:sp>
        <p:nvSpPr>
          <p:cNvPr id="4" name="Content Placeholder 3"/>
          <p:cNvSpPr>
            <a:spLocks noGrp="1"/>
          </p:cNvSpPr>
          <p:nvPr>
            <p:ph sz="half" idx="2"/>
          </p:nvPr>
        </p:nvSpPr>
        <p:spPr>
          <a:xfrm>
            <a:off x="1983784" y="13149904"/>
            <a:ext cx="12183928" cy="19341529"/>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14580217" y="8824938"/>
            <a:ext cx="12243932" cy="4324966"/>
          </a:xfrm>
        </p:spPr>
        <p:txBody>
          <a:bodyPr anchor="b"/>
          <a:lstStyle>
            <a:lvl1pPr marL="0" indent="0">
              <a:buNone/>
              <a:defRPr sz="7559" b="1"/>
            </a:lvl1pPr>
            <a:lvl2pPr marL="1440043" indent="0">
              <a:buNone/>
              <a:defRPr sz="6299" b="1"/>
            </a:lvl2pPr>
            <a:lvl3pPr marL="2880086" indent="0">
              <a:buNone/>
              <a:defRPr sz="5669" b="1"/>
            </a:lvl3pPr>
            <a:lvl4pPr marL="4320129" indent="0">
              <a:buNone/>
              <a:defRPr sz="5040" b="1"/>
            </a:lvl4pPr>
            <a:lvl5pPr marL="5760171" indent="0">
              <a:buNone/>
              <a:defRPr sz="5040" b="1"/>
            </a:lvl5pPr>
            <a:lvl6pPr marL="7200214" indent="0">
              <a:buNone/>
              <a:defRPr sz="5040" b="1"/>
            </a:lvl6pPr>
            <a:lvl7pPr marL="8640257" indent="0">
              <a:buNone/>
              <a:defRPr sz="5040" b="1"/>
            </a:lvl7pPr>
            <a:lvl8pPr marL="10080300" indent="0">
              <a:buNone/>
              <a:defRPr sz="5040" b="1"/>
            </a:lvl8pPr>
            <a:lvl9pPr marL="11520343" indent="0">
              <a:buNone/>
              <a:defRPr sz="5040" b="1"/>
            </a:lvl9pPr>
          </a:lstStyle>
          <a:p>
            <a:pPr lvl="0"/>
            <a:r>
              <a:rPr lang="pt-PT"/>
              <a:t>Clique para editar os estilos do texto de Modelo Global</a:t>
            </a:r>
          </a:p>
        </p:txBody>
      </p:sp>
      <p:sp>
        <p:nvSpPr>
          <p:cNvPr id="6" name="Content Placeholder 5"/>
          <p:cNvSpPr>
            <a:spLocks noGrp="1"/>
          </p:cNvSpPr>
          <p:nvPr>
            <p:ph sz="quarter" idx="4"/>
          </p:nvPr>
        </p:nvSpPr>
        <p:spPr>
          <a:xfrm>
            <a:off x="14580217" y="13149904"/>
            <a:ext cx="12243932" cy="19341529"/>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7" name="Date Placeholder 6"/>
          <p:cNvSpPr>
            <a:spLocks noGrp="1"/>
          </p:cNvSpPr>
          <p:nvPr>
            <p:ph type="dt" sz="half" idx="10"/>
          </p:nvPr>
        </p:nvSpPr>
        <p:spPr/>
        <p:txBody>
          <a:bodyPr/>
          <a:lstStyle/>
          <a:p>
            <a:fld id="{B6F8BD33-73DF-AF44-8D67-2D5405EC95EF}" type="datetimeFigureOut">
              <a:rPr lang="pt-PT" smtClean="0"/>
              <a:t>01/06/2023</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8A0802F6-9329-4A44-BC96-1CFB242FF41C}" type="slidenum">
              <a:rPr lang="pt-PT" smtClean="0"/>
              <a:t>‹nº›</a:t>
            </a:fld>
            <a:endParaRPr lang="pt-PT"/>
          </a:p>
        </p:txBody>
      </p:sp>
    </p:spTree>
    <p:extLst>
      <p:ext uri="{BB962C8B-B14F-4D97-AF65-F5344CB8AC3E}">
        <p14:creationId xmlns:p14="http://schemas.microsoft.com/office/powerpoint/2010/main" val="1821581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Date Placeholder 2"/>
          <p:cNvSpPr>
            <a:spLocks noGrp="1"/>
          </p:cNvSpPr>
          <p:nvPr>
            <p:ph type="dt" sz="half" idx="10"/>
          </p:nvPr>
        </p:nvSpPr>
        <p:spPr/>
        <p:txBody>
          <a:bodyPr/>
          <a:lstStyle/>
          <a:p>
            <a:fld id="{B6F8BD33-73DF-AF44-8D67-2D5405EC95EF}" type="datetimeFigureOut">
              <a:rPr lang="pt-PT" smtClean="0"/>
              <a:t>01/06/2023</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8A0802F6-9329-4A44-BC96-1CFB242FF41C}" type="slidenum">
              <a:rPr lang="pt-PT" smtClean="0"/>
              <a:t>‹nº›</a:t>
            </a:fld>
            <a:endParaRPr lang="pt-PT"/>
          </a:p>
        </p:txBody>
      </p:sp>
    </p:spTree>
    <p:extLst>
      <p:ext uri="{BB962C8B-B14F-4D97-AF65-F5344CB8AC3E}">
        <p14:creationId xmlns:p14="http://schemas.microsoft.com/office/powerpoint/2010/main" val="2305217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F8BD33-73DF-AF44-8D67-2D5405EC95EF}" type="datetimeFigureOut">
              <a:rPr lang="pt-PT" smtClean="0"/>
              <a:t>01/06/2023</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8A0802F6-9329-4A44-BC96-1CFB242FF41C}" type="slidenum">
              <a:rPr lang="pt-PT" smtClean="0"/>
              <a:t>‹nº›</a:t>
            </a:fld>
            <a:endParaRPr lang="pt-PT"/>
          </a:p>
        </p:txBody>
      </p:sp>
    </p:spTree>
    <p:extLst>
      <p:ext uri="{BB962C8B-B14F-4D97-AF65-F5344CB8AC3E}">
        <p14:creationId xmlns:p14="http://schemas.microsoft.com/office/powerpoint/2010/main" val="4107097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983780" y="2399982"/>
            <a:ext cx="9288887" cy="8399939"/>
          </a:xfrm>
        </p:spPr>
        <p:txBody>
          <a:bodyPr anchor="b"/>
          <a:lstStyle>
            <a:lvl1pPr>
              <a:defRPr sz="10079"/>
            </a:lvl1pPr>
          </a:lstStyle>
          <a:p>
            <a:r>
              <a:rPr lang="pt-PT"/>
              <a:t>Clique para editar o estilo de título do Modelo Global</a:t>
            </a:r>
            <a:endParaRPr lang="en-US" dirty="0"/>
          </a:p>
        </p:txBody>
      </p:sp>
      <p:sp>
        <p:nvSpPr>
          <p:cNvPr id="3" name="Content Placeholder 2"/>
          <p:cNvSpPr>
            <a:spLocks noGrp="1"/>
          </p:cNvSpPr>
          <p:nvPr>
            <p:ph idx="1"/>
          </p:nvPr>
        </p:nvSpPr>
        <p:spPr>
          <a:xfrm>
            <a:off x="12243932" y="5183304"/>
            <a:ext cx="14580215" cy="25583147"/>
          </a:xfrm>
        </p:spPr>
        <p:txBody>
          <a:bodyPr/>
          <a:lstStyle>
            <a:lvl1pPr>
              <a:defRPr sz="10079"/>
            </a:lvl1pPr>
            <a:lvl2pPr>
              <a:defRPr sz="8819"/>
            </a:lvl2pPr>
            <a:lvl3pPr>
              <a:defRPr sz="7559"/>
            </a:lvl3pPr>
            <a:lvl4pPr>
              <a:defRPr sz="6299"/>
            </a:lvl4pPr>
            <a:lvl5pPr>
              <a:defRPr sz="6299"/>
            </a:lvl5pPr>
            <a:lvl6pPr>
              <a:defRPr sz="6299"/>
            </a:lvl6pPr>
            <a:lvl7pPr>
              <a:defRPr sz="6299"/>
            </a:lvl7pPr>
            <a:lvl8pPr>
              <a:defRPr sz="6299"/>
            </a:lvl8pPr>
            <a:lvl9pPr>
              <a:defRPr sz="6299"/>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1983780" y="10799922"/>
            <a:ext cx="9288887" cy="20008190"/>
          </a:xfrm>
        </p:spPr>
        <p:txBody>
          <a:bodyPr/>
          <a:lstStyle>
            <a:lvl1pPr marL="0" indent="0">
              <a:buNone/>
              <a:defRPr sz="5040"/>
            </a:lvl1pPr>
            <a:lvl2pPr marL="1440043" indent="0">
              <a:buNone/>
              <a:defRPr sz="4410"/>
            </a:lvl2pPr>
            <a:lvl3pPr marL="2880086" indent="0">
              <a:buNone/>
              <a:defRPr sz="3780"/>
            </a:lvl3pPr>
            <a:lvl4pPr marL="4320129" indent="0">
              <a:buNone/>
              <a:defRPr sz="3150"/>
            </a:lvl4pPr>
            <a:lvl5pPr marL="5760171" indent="0">
              <a:buNone/>
              <a:defRPr sz="3150"/>
            </a:lvl5pPr>
            <a:lvl6pPr marL="7200214" indent="0">
              <a:buNone/>
              <a:defRPr sz="3150"/>
            </a:lvl6pPr>
            <a:lvl7pPr marL="8640257" indent="0">
              <a:buNone/>
              <a:defRPr sz="3150"/>
            </a:lvl7pPr>
            <a:lvl8pPr marL="10080300" indent="0">
              <a:buNone/>
              <a:defRPr sz="3150"/>
            </a:lvl8pPr>
            <a:lvl9pPr marL="11520343" indent="0">
              <a:buNone/>
              <a:defRPr sz="3150"/>
            </a:lvl9pPr>
          </a:lstStyle>
          <a:p>
            <a:pPr lvl="0"/>
            <a:r>
              <a:rPr lang="pt-PT"/>
              <a:t>Clique para editar os estilos do texto de Modelo Global</a:t>
            </a:r>
          </a:p>
        </p:txBody>
      </p:sp>
      <p:sp>
        <p:nvSpPr>
          <p:cNvPr id="5" name="Date Placeholder 4"/>
          <p:cNvSpPr>
            <a:spLocks noGrp="1"/>
          </p:cNvSpPr>
          <p:nvPr>
            <p:ph type="dt" sz="half" idx="10"/>
          </p:nvPr>
        </p:nvSpPr>
        <p:spPr/>
        <p:txBody>
          <a:bodyPr/>
          <a:lstStyle/>
          <a:p>
            <a:fld id="{B6F8BD33-73DF-AF44-8D67-2D5405EC95EF}" type="datetimeFigureOut">
              <a:rPr lang="pt-PT" smtClean="0"/>
              <a:t>01/06/2023</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8A0802F6-9329-4A44-BC96-1CFB242FF41C}" type="slidenum">
              <a:rPr lang="pt-PT" smtClean="0"/>
              <a:t>‹nº›</a:t>
            </a:fld>
            <a:endParaRPr lang="pt-PT"/>
          </a:p>
        </p:txBody>
      </p:sp>
    </p:spTree>
    <p:extLst>
      <p:ext uri="{BB962C8B-B14F-4D97-AF65-F5344CB8AC3E}">
        <p14:creationId xmlns:p14="http://schemas.microsoft.com/office/powerpoint/2010/main" val="2014272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983780" y="2399982"/>
            <a:ext cx="9288887" cy="8399939"/>
          </a:xfrm>
        </p:spPr>
        <p:txBody>
          <a:bodyPr anchor="b"/>
          <a:lstStyle>
            <a:lvl1pPr>
              <a:defRPr sz="10079"/>
            </a:lvl1pPr>
          </a:lstStyle>
          <a:p>
            <a:r>
              <a:rPr lang="pt-PT"/>
              <a:t>Clique para editar o estilo de título do Modelo Global</a:t>
            </a:r>
            <a:endParaRPr lang="en-US" dirty="0"/>
          </a:p>
        </p:txBody>
      </p:sp>
      <p:sp>
        <p:nvSpPr>
          <p:cNvPr id="3" name="Picture Placeholder 2"/>
          <p:cNvSpPr>
            <a:spLocks noGrp="1" noChangeAspect="1"/>
          </p:cNvSpPr>
          <p:nvPr>
            <p:ph type="pic" idx="1"/>
          </p:nvPr>
        </p:nvSpPr>
        <p:spPr>
          <a:xfrm>
            <a:off x="12243932" y="5183304"/>
            <a:ext cx="14580215" cy="25583147"/>
          </a:xfrm>
        </p:spPr>
        <p:txBody>
          <a:bodyPr anchor="t"/>
          <a:lstStyle>
            <a:lvl1pPr marL="0" indent="0">
              <a:buNone/>
              <a:defRPr sz="10079"/>
            </a:lvl1pPr>
            <a:lvl2pPr marL="1440043" indent="0">
              <a:buNone/>
              <a:defRPr sz="8819"/>
            </a:lvl2pPr>
            <a:lvl3pPr marL="2880086" indent="0">
              <a:buNone/>
              <a:defRPr sz="7559"/>
            </a:lvl3pPr>
            <a:lvl4pPr marL="4320129" indent="0">
              <a:buNone/>
              <a:defRPr sz="6299"/>
            </a:lvl4pPr>
            <a:lvl5pPr marL="5760171" indent="0">
              <a:buNone/>
              <a:defRPr sz="6299"/>
            </a:lvl5pPr>
            <a:lvl6pPr marL="7200214" indent="0">
              <a:buNone/>
              <a:defRPr sz="6299"/>
            </a:lvl6pPr>
            <a:lvl7pPr marL="8640257" indent="0">
              <a:buNone/>
              <a:defRPr sz="6299"/>
            </a:lvl7pPr>
            <a:lvl8pPr marL="10080300" indent="0">
              <a:buNone/>
              <a:defRPr sz="6299"/>
            </a:lvl8pPr>
            <a:lvl9pPr marL="11520343" indent="0">
              <a:buNone/>
              <a:defRPr sz="6299"/>
            </a:lvl9pPr>
          </a:lstStyle>
          <a:p>
            <a:r>
              <a:rPr lang="pt-PT"/>
              <a:t>Clique no ícone para adicionar uma imagem</a:t>
            </a:r>
            <a:endParaRPr lang="en-US" dirty="0"/>
          </a:p>
        </p:txBody>
      </p:sp>
      <p:sp>
        <p:nvSpPr>
          <p:cNvPr id="4" name="Text Placeholder 3"/>
          <p:cNvSpPr>
            <a:spLocks noGrp="1"/>
          </p:cNvSpPr>
          <p:nvPr>
            <p:ph type="body" sz="half" idx="2"/>
          </p:nvPr>
        </p:nvSpPr>
        <p:spPr>
          <a:xfrm>
            <a:off x="1983780" y="10799922"/>
            <a:ext cx="9288887" cy="20008190"/>
          </a:xfrm>
        </p:spPr>
        <p:txBody>
          <a:bodyPr/>
          <a:lstStyle>
            <a:lvl1pPr marL="0" indent="0">
              <a:buNone/>
              <a:defRPr sz="5040"/>
            </a:lvl1pPr>
            <a:lvl2pPr marL="1440043" indent="0">
              <a:buNone/>
              <a:defRPr sz="4410"/>
            </a:lvl2pPr>
            <a:lvl3pPr marL="2880086" indent="0">
              <a:buNone/>
              <a:defRPr sz="3780"/>
            </a:lvl3pPr>
            <a:lvl4pPr marL="4320129" indent="0">
              <a:buNone/>
              <a:defRPr sz="3150"/>
            </a:lvl4pPr>
            <a:lvl5pPr marL="5760171" indent="0">
              <a:buNone/>
              <a:defRPr sz="3150"/>
            </a:lvl5pPr>
            <a:lvl6pPr marL="7200214" indent="0">
              <a:buNone/>
              <a:defRPr sz="3150"/>
            </a:lvl6pPr>
            <a:lvl7pPr marL="8640257" indent="0">
              <a:buNone/>
              <a:defRPr sz="3150"/>
            </a:lvl7pPr>
            <a:lvl8pPr marL="10080300" indent="0">
              <a:buNone/>
              <a:defRPr sz="3150"/>
            </a:lvl8pPr>
            <a:lvl9pPr marL="11520343" indent="0">
              <a:buNone/>
              <a:defRPr sz="3150"/>
            </a:lvl9pPr>
          </a:lstStyle>
          <a:p>
            <a:pPr lvl="0"/>
            <a:r>
              <a:rPr lang="pt-PT"/>
              <a:t>Clique para editar os estilos do texto de Modelo Global</a:t>
            </a:r>
          </a:p>
        </p:txBody>
      </p:sp>
      <p:sp>
        <p:nvSpPr>
          <p:cNvPr id="5" name="Date Placeholder 4"/>
          <p:cNvSpPr>
            <a:spLocks noGrp="1"/>
          </p:cNvSpPr>
          <p:nvPr>
            <p:ph type="dt" sz="half" idx="10"/>
          </p:nvPr>
        </p:nvSpPr>
        <p:spPr/>
        <p:txBody>
          <a:bodyPr/>
          <a:lstStyle/>
          <a:p>
            <a:fld id="{B6F8BD33-73DF-AF44-8D67-2D5405EC95EF}" type="datetimeFigureOut">
              <a:rPr lang="pt-PT" smtClean="0"/>
              <a:t>01/06/2023</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8A0802F6-9329-4A44-BC96-1CFB242FF41C}" type="slidenum">
              <a:rPr lang="pt-PT" smtClean="0"/>
              <a:t>‹nº›</a:t>
            </a:fld>
            <a:endParaRPr lang="pt-PT"/>
          </a:p>
        </p:txBody>
      </p:sp>
    </p:spTree>
    <p:extLst>
      <p:ext uri="{BB962C8B-B14F-4D97-AF65-F5344CB8AC3E}">
        <p14:creationId xmlns:p14="http://schemas.microsoft.com/office/powerpoint/2010/main" val="509073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0029" y="1916661"/>
            <a:ext cx="24840367" cy="6958285"/>
          </a:xfrm>
          <a:prstGeom prst="rect">
            <a:avLst/>
          </a:prstGeom>
        </p:spPr>
        <p:txBody>
          <a:bodyPr vert="horz" lIns="91440" tIns="45720" rIns="91440" bIns="45720" rtlCol="0" anchor="ctr">
            <a:normAutofit/>
          </a:bodyPr>
          <a:lstStyle/>
          <a:p>
            <a:r>
              <a:rPr lang="pt-PT"/>
              <a:t>Clique para editar o estilo de título do Modelo Global</a:t>
            </a:r>
            <a:endParaRPr lang="en-US" dirty="0"/>
          </a:p>
        </p:txBody>
      </p:sp>
      <p:sp>
        <p:nvSpPr>
          <p:cNvPr id="3" name="Text Placeholder 2"/>
          <p:cNvSpPr>
            <a:spLocks noGrp="1"/>
          </p:cNvSpPr>
          <p:nvPr>
            <p:ph type="body" idx="1"/>
          </p:nvPr>
        </p:nvSpPr>
        <p:spPr>
          <a:xfrm>
            <a:off x="1980029" y="9583264"/>
            <a:ext cx="24840367" cy="22841503"/>
          </a:xfrm>
          <a:prstGeom prst="rect">
            <a:avLst/>
          </a:prstGeom>
        </p:spPr>
        <p:txBody>
          <a:bodyPr vert="horz" lIns="91440" tIns="45720" rIns="9144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1980029" y="33366432"/>
            <a:ext cx="6480096" cy="1916653"/>
          </a:xfrm>
          <a:prstGeom prst="rect">
            <a:avLst/>
          </a:prstGeom>
        </p:spPr>
        <p:txBody>
          <a:bodyPr vert="horz" lIns="91440" tIns="45720" rIns="91440" bIns="45720" rtlCol="0" anchor="ctr"/>
          <a:lstStyle>
            <a:lvl1pPr algn="l">
              <a:defRPr sz="3780">
                <a:solidFill>
                  <a:schemeClr val="tx1">
                    <a:tint val="75000"/>
                  </a:schemeClr>
                </a:solidFill>
              </a:defRPr>
            </a:lvl1pPr>
          </a:lstStyle>
          <a:p>
            <a:fld id="{B6F8BD33-73DF-AF44-8D67-2D5405EC95EF}" type="datetimeFigureOut">
              <a:rPr lang="pt-PT" smtClean="0"/>
              <a:t>01/06/2023</a:t>
            </a:fld>
            <a:endParaRPr lang="pt-PT"/>
          </a:p>
        </p:txBody>
      </p:sp>
      <p:sp>
        <p:nvSpPr>
          <p:cNvPr id="5" name="Footer Placeholder 4"/>
          <p:cNvSpPr>
            <a:spLocks noGrp="1"/>
          </p:cNvSpPr>
          <p:nvPr>
            <p:ph type="ftr" sz="quarter" idx="3"/>
          </p:nvPr>
        </p:nvSpPr>
        <p:spPr>
          <a:xfrm>
            <a:off x="9540141" y="33366432"/>
            <a:ext cx="9720143" cy="1916653"/>
          </a:xfrm>
          <a:prstGeom prst="rect">
            <a:avLst/>
          </a:prstGeom>
        </p:spPr>
        <p:txBody>
          <a:bodyPr vert="horz" lIns="91440" tIns="45720" rIns="91440" bIns="45720" rtlCol="0" anchor="ctr"/>
          <a:lstStyle>
            <a:lvl1pPr algn="ctr">
              <a:defRPr sz="3780">
                <a:solidFill>
                  <a:schemeClr val="tx1">
                    <a:tint val="75000"/>
                  </a:schemeClr>
                </a:solidFill>
              </a:defRPr>
            </a:lvl1pPr>
          </a:lstStyle>
          <a:p>
            <a:endParaRPr lang="pt-PT"/>
          </a:p>
        </p:txBody>
      </p:sp>
      <p:sp>
        <p:nvSpPr>
          <p:cNvPr id="6" name="Slide Number Placeholder 5"/>
          <p:cNvSpPr>
            <a:spLocks noGrp="1"/>
          </p:cNvSpPr>
          <p:nvPr>
            <p:ph type="sldNum" sz="quarter" idx="4"/>
          </p:nvPr>
        </p:nvSpPr>
        <p:spPr>
          <a:xfrm>
            <a:off x="20340300" y="33366432"/>
            <a:ext cx="6480096" cy="1916653"/>
          </a:xfrm>
          <a:prstGeom prst="rect">
            <a:avLst/>
          </a:prstGeom>
        </p:spPr>
        <p:txBody>
          <a:bodyPr vert="horz" lIns="91440" tIns="45720" rIns="91440" bIns="45720" rtlCol="0" anchor="ctr"/>
          <a:lstStyle>
            <a:lvl1pPr algn="r">
              <a:defRPr sz="3780">
                <a:solidFill>
                  <a:schemeClr val="tx1">
                    <a:tint val="75000"/>
                  </a:schemeClr>
                </a:solidFill>
              </a:defRPr>
            </a:lvl1pPr>
          </a:lstStyle>
          <a:p>
            <a:fld id="{8A0802F6-9329-4A44-BC96-1CFB242FF41C}" type="slidenum">
              <a:rPr lang="pt-PT" smtClean="0"/>
              <a:t>‹nº›</a:t>
            </a:fld>
            <a:endParaRPr lang="pt-PT"/>
          </a:p>
        </p:txBody>
      </p:sp>
    </p:spTree>
    <p:extLst>
      <p:ext uri="{BB962C8B-B14F-4D97-AF65-F5344CB8AC3E}">
        <p14:creationId xmlns:p14="http://schemas.microsoft.com/office/powerpoint/2010/main" val="38893364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880086" rtl="0" eaLnBrk="1" latinLnBrk="0" hangingPunct="1">
        <a:lnSpc>
          <a:spcPct val="90000"/>
        </a:lnSpc>
        <a:spcBef>
          <a:spcPct val="0"/>
        </a:spcBef>
        <a:buNone/>
        <a:defRPr sz="13859" kern="1200">
          <a:solidFill>
            <a:schemeClr val="tx1"/>
          </a:solidFill>
          <a:latin typeface="+mj-lt"/>
          <a:ea typeface="+mj-ea"/>
          <a:cs typeface="+mj-cs"/>
        </a:defRPr>
      </a:lvl1pPr>
    </p:titleStyle>
    <p:bodyStyle>
      <a:lvl1pPr marL="720021" indent="-720021" algn="l" defTabSz="2880086" rtl="0" eaLnBrk="1" latinLnBrk="0" hangingPunct="1">
        <a:lnSpc>
          <a:spcPct val="90000"/>
        </a:lnSpc>
        <a:spcBef>
          <a:spcPts val="3150"/>
        </a:spcBef>
        <a:buFont typeface="Arial" panose="020B0604020202020204" pitchFamily="34" charset="0"/>
        <a:buChar char="•"/>
        <a:defRPr sz="8819" kern="1200">
          <a:solidFill>
            <a:schemeClr val="tx1"/>
          </a:solidFill>
          <a:latin typeface="+mn-lt"/>
          <a:ea typeface="+mn-ea"/>
          <a:cs typeface="+mn-cs"/>
        </a:defRPr>
      </a:lvl1pPr>
      <a:lvl2pPr marL="2160064" indent="-720021" algn="l" defTabSz="2880086" rtl="0" eaLnBrk="1" latinLnBrk="0" hangingPunct="1">
        <a:lnSpc>
          <a:spcPct val="90000"/>
        </a:lnSpc>
        <a:spcBef>
          <a:spcPts val="1575"/>
        </a:spcBef>
        <a:buFont typeface="Arial" panose="020B0604020202020204" pitchFamily="34" charset="0"/>
        <a:buChar char="•"/>
        <a:defRPr sz="7559" kern="1200">
          <a:solidFill>
            <a:schemeClr val="tx1"/>
          </a:solidFill>
          <a:latin typeface="+mn-lt"/>
          <a:ea typeface="+mn-ea"/>
          <a:cs typeface="+mn-cs"/>
        </a:defRPr>
      </a:lvl2pPr>
      <a:lvl3pPr marL="3600107" indent="-720021" algn="l" defTabSz="2880086" rtl="0" eaLnBrk="1" latinLnBrk="0" hangingPunct="1">
        <a:lnSpc>
          <a:spcPct val="90000"/>
        </a:lnSpc>
        <a:spcBef>
          <a:spcPts val="1575"/>
        </a:spcBef>
        <a:buFont typeface="Arial" panose="020B0604020202020204" pitchFamily="34" charset="0"/>
        <a:buChar char="•"/>
        <a:defRPr sz="6299" kern="1200">
          <a:solidFill>
            <a:schemeClr val="tx1"/>
          </a:solidFill>
          <a:latin typeface="+mn-lt"/>
          <a:ea typeface="+mn-ea"/>
          <a:cs typeface="+mn-cs"/>
        </a:defRPr>
      </a:lvl3pPr>
      <a:lvl4pPr marL="5040150"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4pPr>
      <a:lvl5pPr marL="6480193"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5pPr>
      <a:lvl6pPr marL="7920236"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6pPr>
      <a:lvl7pPr marL="9360278"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7pPr>
      <a:lvl8pPr marL="10800321"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8pPr>
      <a:lvl9pPr marL="12240364"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9pPr>
    </p:bodyStyle>
    <p:otherStyle>
      <a:defPPr>
        <a:defRPr lang="en-US"/>
      </a:defPPr>
      <a:lvl1pPr marL="0" algn="l" defTabSz="2880086" rtl="0" eaLnBrk="1" latinLnBrk="0" hangingPunct="1">
        <a:defRPr sz="5669" kern="1200">
          <a:solidFill>
            <a:schemeClr val="tx1"/>
          </a:solidFill>
          <a:latin typeface="+mn-lt"/>
          <a:ea typeface="+mn-ea"/>
          <a:cs typeface="+mn-cs"/>
        </a:defRPr>
      </a:lvl1pPr>
      <a:lvl2pPr marL="1440043" algn="l" defTabSz="2880086" rtl="0" eaLnBrk="1" latinLnBrk="0" hangingPunct="1">
        <a:defRPr sz="5669" kern="1200">
          <a:solidFill>
            <a:schemeClr val="tx1"/>
          </a:solidFill>
          <a:latin typeface="+mn-lt"/>
          <a:ea typeface="+mn-ea"/>
          <a:cs typeface="+mn-cs"/>
        </a:defRPr>
      </a:lvl2pPr>
      <a:lvl3pPr marL="2880086" algn="l" defTabSz="2880086" rtl="0" eaLnBrk="1" latinLnBrk="0" hangingPunct="1">
        <a:defRPr sz="5669" kern="1200">
          <a:solidFill>
            <a:schemeClr val="tx1"/>
          </a:solidFill>
          <a:latin typeface="+mn-lt"/>
          <a:ea typeface="+mn-ea"/>
          <a:cs typeface="+mn-cs"/>
        </a:defRPr>
      </a:lvl3pPr>
      <a:lvl4pPr marL="4320129" algn="l" defTabSz="2880086" rtl="0" eaLnBrk="1" latinLnBrk="0" hangingPunct="1">
        <a:defRPr sz="5669" kern="1200">
          <a:solidFill>
            <a:schemeClr val="tx1"/>
          </a:solidFill>
          <a:latin typeface="+mn-lt"/>
          <a:ea typeface="+mn-ea"/>
          <a:cs typeface="+mn-cs"/>
        </a:defRPr>
      </a:lvl4pPr>
      <a:lvl5pPr marL="5760171" algn="l" defTabSz="2880086" rtl="0" eaLnBrk="1" latinLnBrk="0" hangingPunct="1">
        <a:defRPr sz="5669" kern="1200">
          <a:solidFill>
            <a:schemeClr val="tx1"/>
          </a:solidFill>
          <a:latin typeface="+mn-lt"/>
          <a:ea typeface="+mn-ea"/>
          <a:cs typeface="+mn-cs"/>
        </a:defRPr>
      </a:lvl5pPr>
      <a:lvl6pPr marL="7200214" algn="l" defTabSz="2880086" rtl="0" eaLnBrk="1" latinLnBrk="0" hangingPunct="1">
        <a:defRPr sz="5669" kern="1200">
          <a:solidFill>
            <a:schemeClr val="tx1"/>
          </a:solidFill>
          <a:latin typeface="+mn-lt"/>
          <a:ea typeface="+mn-ea"/>
          <a:cs typeface="+mn-cs"/>
        </a:defRPr>
      </a:lvl6pPr>
      <a:lvl7pPr marL="8640257" algn="l" defTabSz="2880086" rtl="0" eaLnBrk="1" latinLnBrk="0" hangingPunct="1">
        <a:defRPr sz="5669" kern="1200">
          <a:solidFill>
            <a:schemeClr val="tx1"/>
          </a:solidFill>
          <a:latin typeface="+mn-lt"/>
          <a:ea typeface="+mn-ea"/>
          <a:cs typeface="+mn-cs"/>
        </a:defRPr>
      </a:lvl7pPr>
      <a:lvl8pPr marL="10080300" algn="l" defTabSz="2880086" rtl="0" eaLnBrk="1" latinLnBrk="0" hangingPunct="1">
        <a:defRPr sz="5669" kern="1200">
          <a:solidFill>
            <a:schemeClr val="tx1"/>
          </a:solidFill>
          <a:latin typeface="+mn-lt"/>
          <a:ea typeface="+mn-ea"/>
          <a:cs typeface="+mn-cs"/>
        </a:defRPr>
      </a:lvl8pPr>
      <a:lvl9pPr marL="11520343" algn="l" defTabSz="2880086" rtl="0" eaLnBrk="1" latinLnBrk="0" hangingPunct="1">
        <a:defRPr sz="56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JP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webp"/><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71000"/>
          </a:schemeClr>
        </a:solidFill>
        <a:effectLst/>
      </p:bgPr>
    </p:bg>
    <p:spTree>
      <p:nvGrpSpPr>
        <p:cNvPr id="1" name=""/>
        <p:cNvGrpSpPr/>
        <p:nvPr/>
      </p:nvGrpSpPr>
      <p:grpSpPr>
        <a:xfrm>
          <a:off x="0" y="0"/>
          <a:ext cx="0" cy="0"/>
          <a:chOff x="0" y="0"/>
          <a:chExt cx="0" cy="0"/>
        </a:xfrm>
      </p:grpSpPr>
      <p:pic>
        <p:nvPicPr>
          <p:cNvPr id="92" name="Imagem 91" descr="Uma imagem com planta, preto e branco, árvore, monocromático&#10;&#10;Descrição gerada automaticamente">
            <a:extLst>
              <a:ext uri="{FF2B5EF4-FFF2-40B4-BE49-F238E27FC236}">
                <a16:creationId xmlns:a16="http://schemas.microsoft.com/office/drawing/2014/main" id="{F6943F72-D699-17CB-AA2C-69D49CB9933B}"/>
              </a:ext>
            </a:extLst>
          </p:cNvPr>
          <p:cNvPicPr>
            <a:picLocks noChangeAspect="1"/>
          </p:cNvPicPr>
          <p:nvPr/>
        </p:nvPicPr>
        <p:blipFill>
          <a:blip r:embed="rId3">
            <a:alphaModFix amt="19000"/>
          </a:blip>
          <a:stretch>
            <a:fillRect/>
          </a:stretch>
        </p:blipFill>
        <p:spPr>
          <a:xfrm>
            <a:off x="15749244" y="20966568"/>
            <a:ext cx="12884505" cy="15033170"/>
          </a:xfrm>
          <a:prstGeom prst="rect">
            <a:avLst/>
          </a:prstGeom>
        </p:spPr>
      </p:pic>
      <p:pic>
        <p:nvPicPr>
          <p:cNvPr id="9" name="Imagem 8" descr="Uma imagem com ar livre, relva, vaca, gado&#10;&#10;Descrição gerada automaticamente">
            <a:extLst>
              <a:ext uri="{FF2B5EF4-FFF2-40B4-BE49-F238E27FC236}">
                <a16:creationId xmlns:a16="http://schemas.microsoft.com/office/drawing/2014/main" id="{22596811-69AA-946F-E62C-01D22A77EF76}"/>
              </a:ext>
            </a:extLst>
          </p:cNvPr>
          <p:cNvPicPr>
            <a:picLocks noChangeAspect="1"/>
          </p:cNvPicPr>
          <p:nvPr/>
        </p:nvPicPr>
        <p:blipFill rotWithShape="1">
          <a:blip r:embed="rId4">
            <a:alphaModFix amt="47000"/>
          </a:blip>
          <a:srcRect t="20830" b="54135"/>
          <a:stretch/>
        </p:blipFill>
        <p:spPr>
          <a:xfrm>
            <a:off x="-1" y="0"/>
            <a:ext cx="28800425" cy="4797632"/>
          </a:xfrm>
          <a:prstGeom prst="rect">
            <a:avLst/>
          </a:prstGeom>
        </p:spPr>
      </p:pic>
      <p:sp>
        <p:nvSpPr>
          <p:cNvPr id="16" name="CaixaDeTexto 15">
            <a:extLst>
              <a:ext uri="{FF2B5EF4-FFF2-40B4-BE49-F238E27FC236}">
                <a16:creationId xmlns:a16="http://schemas.microsoft.com/office/drawing/2014/main" id="{33A32084-5E2B-F9CD-0E53-619EBD9DFF64}"/>
              </a:ext>
            </a:extLst>
          </p:cNvPr>
          <p:cNvSpPr txBox="1"/>
          <p:nvPr/>
        </p:nvSpPr>
        <p:spPr>
          <a:xfrm>
            <a:off x="1357952" y="474573"/>
            <a:ext cx="26678792" cy="1200329"/>
          </a:xfrm>
          <a:prstGeom prst="rect">
            <a:avLst/>
          </a:prstGeom>
          <a:noFill/>
        </p:spPr>
        <p:txBody>
          <a:bodyPr wrap="square">
            <a:spAutoFit/>
          </a:bodyPr>
          <a:lstStyle/>
          <a:p>
            <a:pPr algn="ctr"/>
            <a:r>
              <a:rPr lang="pt-PT" sz="7200" b="1" dirty="0" err="1"/>
              <a:t>Diseases</a:t>
            </a:r>
            <a:r>
              <a:rPr lang="pt-PT" sz="7200" b="1" dirty="0"/>
              <a:t> in </a:t>
            </a:r>
            <a:r>
              <a:rPr lang="pt-PT" sz="7200" b="1" dirty="0" err="1"/>
              <a:t>ruminants</a:t>
            </a:r>
            <a:r>
              <a:rPr lang="pt-PT" sz="7200" b="1" dirty="0"/>
              <a:t> </a:t>
            </a:r>
            <a:r>
              <a:rPr lang="pt-PT" sz="7200" b="1" dirty="0" err="1"/>
              <a:t>associated</a:t>
            </a:r>
            <a:r>
              <a:rPr lang="pt-PT" sz="7200" b="1" dirty="0"/>
              <a:t> </a:t>
            </a:r>
            <a:r>
              <a:rPr lang="pt-PT" sz="7200" b="1" dirty="0" err="1"/>
              <a:t>with</a:t>
            </a:r>
            <a:r>
              <a:rPr lang="pt-PT" sz="7200" b="1" dirty="0"/>
              <a:t> </a:t>
            </a:r>
            <a:r>
              <a:rPr lang="pt-PT" sz="7200" b="1" i="1" dirty="0" err="1"/>
              <a:t>Pteridium</a:t>
            </a:r>
            <a:r>
              <a:rPr lang="pt-PT" sz="7200" b="1" i="1" dirty="0"/>
              <a:t> </a:t>
            </a:r>
            <a:r>
              <a:rPr lang="pt-PT" sz="7200" b="1" i="1" dirty="0" err="1"/>
              <a:t>aquilinum</a:t>
            </a:r>
            <a:r>
              <a:rPr lang="pt-PT" sz="7200" b="1" i="1" dirty="0"/>
              <a:t> </a:t>
            </a:r>
            <a:r>
              <a:rPr lang="pt-PT" sz="7200" b="1" dirty="0" err="1"/>
              <a:t>ingestion</a:t>
            </a:r>
            <a:endParaRPr lang="pt-PT" sz="7200" b="1" dirty="0"/>
          </a:p>
        </p:txBody>
      </p:sp>
      <p:sp>
        <p:nvSpPr>
          <p:cNvPr id="18" name="CaixaDeTexto 17">
            <a:extLst>
              <a:ext uri="{FF2B5EF4-FFF2-40B4-BE49-F238E27FC236}">
                <a16:creationId xmlns:a16="http://schemas.microsoft.com/office/drawing/2014/main" id="{CA2F9189-8E0F-D73D-F986-8E711DE579CE}"/>
              </a:ext>
            </a:extLst>
          </p:cNvPr>
          <p:cNvSpPr txBox="1"/>
          <p:nvPr/>
        </p:nvSpPr>
        <p:spPr>
          <a:xfrm>
            <a:off x="4009296" y="1688390"/>
            <a:ext cx="20996030" cy="861774"/>
          </a:xfrm>
          <a:prstGeom prst="rect">
            <a:avLst/>
          </a:prstGeom>
          <a:noFill/>
        </p:spPr>
        <p:txBody>
          <a:bodyPr wrap="square">
            <a:spAutoFit/>
          </a:bodyPr>
          <a:lstStyle/>
          <a:p>
            <a:pPr algn="ctr"/>
            <a:r>
              <a:rPr lang="pt-PT" sz="4800" dirty="0"/>
              <a:t>Filipe Silva </a:t>
            </a:r>
            <a:r>
              <a:rPr lang="pt-PT" sz="4800" baseline="30000" dirty="0"/>
              <a:t>1,4</a:t>
            </a:r>
            <a:r>
              <a:rPr lang="pt-PT" sz="4800" dirty="0"/>
              <a:t> , Andreia Garcês </a:t>
            </a:r>
            <a:r>
              <a:rPr lang="pt-PT" sz="4800" baseline="30000" dirty="0"/>
              <a:t>1,2</a:t>
            </a:r>
            <a:r>
              <a:rPr lang="pt-PT" sz="4800" dirty="0"/>
              <a:t>, Catarina Magalhães </a:t>
            </a:r>
            <a:r>
              <a:rPr lang="pt-PT" sz="4800" baseline="30000" dirty="0"/>
              <a:t>3</a:t>
            </a:r>
            <a:r>
              <a:rPr lang="pt-PT" sz="4800" dirty="0"/>
              <a:t>, Isabel Pires </a:t>
            </a:r>
            <a:r>
              <a:rPr lang="pt-PT" sz="4800" baseline="30000" dirty="0"/>
              <a:t>4</a:t>
            </a:r>
          </a:p>
        </p:txBody>
      </p:sp>
      <p:sp>
        <p:nvSpPr>
          <p:cNvPr id="20" name="CaixaDeTexto 19">
            <a:extLst>
              <a:ext uri="{FF2B5EF4-FFF2-40B4-BE49-F238E27FC236}">
                <a16:creationId xmlns:a16="http://schemas.microsoft.com/office/drawing/2014/main" id="{14A7554C-1BCE-E0EF-6B42-186B86F12939}"/>
              </a:ext>
            </a:extLst>
          </p:cNvPr>
          <p:cNvSpPr txBox="1"/>
          <p:nvPr/>
        </p:nvSpPr>
        <p:spPr>
          <a:xfrm>
            <a:off x="6960286" y="2717164"/>
            <a:ext cx="14365794" cy="1569660"/>
          </a:xfrm>
          <a:prstGeom prst="rect">
            <a:avLst/>
          </a:prstGeom>
          <a:noFill/>
        </p:spPr>
        <p:txBody>
          <a:bodyPr wrap="square">
            <a:spAutoFit/>
          </a:bodyPr>
          <a:lstStyle/>
          <a:p>
            <a:pPr algn="ctr"/>
            <a:r>
              <a:rPr lang="pt-PT" sz="2400" dirty="0"/>
              <a:t>1 </a:t>
            </a:r>
            <a:r>
              <a:rPr lang="pt-PT" sz="2400" dirty="0" err="1"/>
              <a:t>Exotic</a:t>
            </a:r>
            <a:r>
              <a:rPr lang="pt-PT" sz="2400" dirty="0"/>
              <a:t> </a:t>
            </a:r>
            <a:r>
              <a:rPr lang="pt-PT" sz="2400" dirty="0" err="1"/>
              <a:t>and</a:t>
            </a:r>
            <a:r>
              <a:rPr lang="pt-PT" sz="2400" dirty="0"/>
              <a:t> </a:t>
            </a:r>
            <a:r>
              <a:rPr lang="pt-PT" sz="2400" dirty="0" err="1"/>
              <a:t>Wildlife</a:t>
            </a:r>
            <a:r>
              <a:rPr lang="pt-PT" sz="2400" dirty="0"/>
              <a:t> </a:t>
            </a:r>
            <a:r>
              <a:rPr lang="pt-PT" sz="2400" dirty="0" err="1"/>
              <a:t>Service</a:t>
            </a:r>
            <a:r>
              <a:rPr lang="pt-PT" sz="2400" dirty="0"/>
              <a:t> </a:t>
            </a:r>
            <a:r>
              <a:rPr lang="pt-PT" sz="2400" dirty="0" err="1"/>
              <a:t>University</a:t>
            </a:r>
            <a:r>
              <a:rPr lang="pt-PT" sz="2400" dirty="0"/>
              <a:t> </a:t>
            </a:r>
            <a:r>
              <a:rPr lang="pt-PT" sz="2400" dirty="0" err="1"/>
              <a:t>of</a:t>
            </a:r>
            <a:r>
              <a:rPr lang="pt-PT" sz="2400" dirty="0"/>
              <a:t> Trás-os-Montes </a:t>
            </a:r>
            <a:r>
              <a:rPr lang="pt-PT" sz="2400" dirty="0" err="1"/>
              <a:t>and</a:t>
            </a:r>
            <a:r>
              <a:rPr lang="pt-PT" sz="2400" dirty="0"/>
              <a:t> Alto Douro, Vila Real, Portugal; </a:t>
            </a:r>
          </a:p>
          <a:p>
            <a:pPr algn="ctr"/>
            <a:r>
              <a:rPr lang="pt-PT" sz="2400" dirty="0"/>
              <a:t>2 CITAB, </a:t>
            </a:r>
            <a:r>
              <a:rPr lang="pt-PT" sz="2400" dirty="0" err="1"/>
              <a:t>University</a:t>
            </a:r>
            <a:r>
              <a:rPr lang="pt-PT" sz="2400" dirty="0"/>
              <a:t> </a:t>
            </a:r>
            <a:r>
              <a:rPr lang="pt-PT" sz="2400" dirty="0" err="1"/>
              <a:t>of</a:t>
            </a:r>
            <a:r>
              <a:rPr lang="pt-PT" sz="2400" dirty="0"/>
              <a:t> Trás-os-Montes </a:t>
            </a:r>
            <a:r>
              <a:rPr lang="pt-PT" sz="2400" dirty="0" err="1"/>
              <a:t>and</a:t>
            </a:r>
            <a:r>
              <a:rPr lang="pt-PT" sz="2400" dirty="0"/>
              <a:t> Alto Douro, Vila Real, Portugal;</a:t>
            </a:r>
          </a:p>
          <a:p>
            <a:pPr algn="ctr"/>
            <a:r>
              <a:rPr lang="pt-PT" sz="2400" dirty="0"/>
              <a:t>3 Direção Geral de Alimentação e Veterinária, Portugal;</a:t>
            </a:r>
          </a:p>
          <a:p>
            <a:pPr algn="ctr"/>
            <a:r>
              <a:rPr lang="pt-PT" sz="2400" dirty="0"/>
              <a:t>4 CECAV, </a:t>
            </a:r>
            <a:r>
              <a:rPr lang="pt-PT" sz="2400" dirty="0" err="1"/>
              <a:t>University</a:t>
            </a:r>
            <a:r>
              <a:rPr lang="pt-PT" sz="2400" dirty="0"/>
              <a:t> </a:t>
            </a:r>
            <a:r>
              <a:rPr lang="pt-PT" sz="2400" dirty="0" err="1"/>
              <a:t>of</a:t>
            </a:r>
            <a:r>
              <a:rPr lang="pt-PT" sz="2400" dirty="0"/>
              <a:t> Trás-os-Montes </a:t>
            </a:r>
            <a:r>
              <a:rPr lang="pt-PT" sz="2400" dirty="0" err="1"/>
              <a:t>and</a:t>
            </a:r>
            <a:r>
              <a:rPr lang="pt-PT" sz="2400" dirty="0"/>
              <a:t> Alto Douro, Vila Real</a:t>
            </a:r>
            <a:r>
              <a:rPr lang="pt-PT" sz="2400"/>
              <a:t>, Portugal.</a:t>
            </a:r>
            <a:endParaRPr lang="pt-PT" sz="2400" dirty="0"/>
          </a:p>
        </p:txBody>
      </p:sp>
      <p:pic>
        <p:nvPicPr>
          <p:cNvPr id="23" name="Imagem 22">
            <a:extLst>
              <a:ext uri="{FF2B5EF4-FFF2-40B4-BE49-F238E27FC236}">
                <a16:creationId xmlns:a16="http://schemas.microsoft.com/office/drawing/2014/main" id="{AB9B2B07-7B52-D1E7-23D2-55A563E58EE9}"/>
              </a:ext>
            </a:extLst>
          </p:cNvPr>
          <p:cNvPicPr>
            <a:picLocks noChangeAspect="1"/>
          </p:cNvPicPr>
          <p:nvPr/>
        </p:nvPicPr>
        <p:blipFill>
          <a:blip r:embed="rId5"/>
          <a:stretch>
            <a:fillRect/>
          </a:stretch>
        </p:blipFill>
        <p:spPr>
          <a:xfrm>
            <a:off x="1004030" y="2951487"/>
            <a:ext cx="5399474" cy="1672494"/>
          </a:xfrm>
          <a:prstGeom prst="rect">
            <a:avLst/>
          </a:prstGeom>
        </p:spPr>
      </p:pic>
      <p:pic>
        <p:nvPicPr>
          <p:cNvPr id="24" name="Picture 2" descr="logo utad – SILVHER">
            <a:extLst>
              <a:ext uri="{FF2B5EF4-FFF2-40B4-BE49-F238E27FC236}">
                <a16:creationId xmlns:a16="http://schemas.microsoft.com/office/drawing/2014/main" id="{44344E7E-D398-ACA6-559E-4D83417A986F}"/>
              </a:ext>
            </a:extLst>
          </p:cNvPr>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2083574" y="3351604"/>
            <a:ext cx="1445817" cy="144581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CITAB/UTAD é parceiro em quatro projetos financiados pela FCT – Notícias">
            <a:extLst>
              <a:ext uri="{FF2B5EF4-FFF2-40B4-BE49-F238E27FC236}">
                <a16:creationId xmlns:a16="http://schemas.microsoft.com/office/drawing/2014/main" id="{7DD37145-1EF9-F0ED-C26C-24E7BD8406A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005326" y="3453817"/>
            <a:ext cx="1139322" cy="107888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Centro de Ciência Animal e Veterinária – CECAV | UTAD">
            <a:extLst>
              <a:ext uri="{FF2B5EF4-FFF2-40B4-BE49-F238E27FC236}">
                <a16:creationId xmlns:a16="http://schemas.microsoft.com/office/drawing/2014/main" id="{C6C44372-25A3-4BEA-563F-2D8CFB0B993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370021" y="3810114"/>
            <a:ext cx="2205030" cy="559929"/>
          </a:xfrm>
          <a:prstGeom prst="rect">
            <a:avLst/>
          </a:prstGeom>
          <a:noFill/>
          <a:extLst>
            <a:ext uri="{909E8E84-426E-40DD-AFC4-6F175D3DCCD1}">
              <a14:hiddenFill xmlns:a14="http://schemas.microsoft.com/office/drawing/2010/main">
                <a:solidFill>
                  <a:srgbClr val="FFFFFF"/>
                </a:solidFill>
              </a14:hiddenFill>
            </a:ext>
          </a:extLst>
        </p:spPr>
      </p:pic>
      <p:sp>
        <p:nvSpPr>
          <p:cNvPr id="31" name="CaixaDeTexto 30">
            <a:extLst>
              <a:ext uri="{FF2B5EF4-FFF2-40B4-BE49-F238E27FC236}">
                <a16:creationId xmlns:a16="http://schemas.microsoft.com/office/drawing/2014/main" id="{6B74D275-3C6C-F965-63B6-02E525E0FBB9}"/>
              </a:ext>
            </a:extLst>
          </p:cNvPr>
          <p:cNvSpPr txBox="1"/>
          <p:nvPr/>
        </p:nvSpPr>
        <p:spPr>
          <a:xfrm>
            <a:off x="677476" y="4971618"/>
            <a:ext cx="14278288" cy="707886"/>
          </a:xfrm>
          <a:prstGeom prst="rect">
            <a:avLst/>
          </a:prstGeom>
          <a:solidFill>
            <a:schemeClr val="accent6">
              <a:lumMod val="50000"/>
              <a:alpha val="71000"/>
            </a:schemeClr>
          </a:solidFill>
        </p:spPr>
        <p:txBody>
          <a:bodyPr wrap="square">
            <a:spAutoFit/>
          </a:bodyPr>
          <a:lstStyle/>
          <a:p>
            <a:pPr algn="ctr"/>
            <a:r>
              <a:rPr lang="pt-PT" sz="4000" b="1" dirty="0"/>
              <a:t>1. </a:t>
            </a:r>
            <a:r>
              <a:rPr lang="pt-PT" sz="4000" b="1" dirty="0" err="1"/>
              <a:t>Introduction</a:t>
            </a:r>
            <a:endParaRPr lang="pt-PT" sz="4000" b="1" dirty="0"/>
          </a:p>
        </p:txBody>
      </p:sp>
      <p:sp>
        <p:nvSpPr>
          <p:cNvPr id="33" name="CaixaDeTexto 32">
            <a:extLst>
              <a:ext uri="{FF2B5EF4-FFF2-40B4-BE49-F238E27FC236}">
                <a16:creationId xmlns:a16="http://schemas.microsoft.com/office/drawing/2014/main" id="{CF8CD2A1-6E6C-8CC5-E092-71C3463B2206}"/>
              </a:ext>
            </a:extLst>
          </p:cNvPr>
          <p:cNvSpPr txBox="1"/>
          <p:nvPr/>
        </p:nvSpPr>
        <p:spPr>
          <a:xfrm>
            <a:off x="763678" y="5827330"/>
            <a:ext cx="14152596" cy="2677656"/>
          </a:xfrm>
          <a:prstGeom prst="rect">
            <a:avLst/>
          </a:prstGeom>
          <a:noFill/>
        </p:spPr>
        <p:txBody>
          <a:bodyPr wrap="square">
            <a:spAutoFit/>
          </a:bodyPr>
          <a:lstStyle/>
          <a:p>
            <a:pPr algn="just"/>
            <a:r>
              <a:rPr lang="pt-PT" sz="2800" i="1" dirty="0" err="1"/>
              <a:t>Pteridium</a:t>
            </a:r>
            <a:r>
              <a:rPr lang="pt-PT" sz="2800" i="1" dirty="0"/>
              <a:t> </a:t>
            </a:r>
            <a:r>
              <a:rPr lang="pt-PT" sz="2800" i="1" dirty="0" err="1"/>
              <a:t>aquilinum</a:t>
            </a:r>
            <a:r>
              <a:rPr lang="pt-PT" sz="2800" i="1" dirty="0"/>
              <a:t> (L.) </a:t>
            </a:r>
            <a:r>
              <a:rPr lang="pt-PT" sz="2800" i="1" dirty="0" err="1"/>
              <a:t>Kuhn</a:t>
            </a:r>
            <a:r>
              <a:rPr lang="pt-PT" sz="2800" dirty="0"/>
              <a:t>, </a:t>
            </a:r>
            <a:r>
              <a:rPr lang="pt-PT" sz="2800" dirty="0" err="1"/>
              <a:t>commonly</a:t>
            </a:r>
            <a:r>
              <a:rPr lang="pt-PT" sz="2800" dirty="0"/>
              <a:t> </a:t>
            </a:r>
            <a:r>
              <a:rPr lang="pt-PT" sz="2800" dirty="0" err="1"/>
              <a:t>referred</a:t>
            </a:r>
            <a:r>
              <a:rPr lang="pt-PT" sz="2800" dirty="0"/>
              <a:t> as </a:t>
            </a:r>
            <a:r>
              <a:rPr lang="pt-PT" sz="2800" dirty="0" err="1"/>
              <a:t>common</a:t>
            </a:r>
            <a:r>
              <a:rPr lang="pt-PT" sz="2800" dirty="0"/>
              <a:t> </a:t>
            </a:r>
            <a:r>
              <a:rPr lang="pt-PT" sz="2800" dirty="0" err="1"/>
              <a:t>fern</a:t>
            </a:r>
            <a:r>
              <a:rPr lang="pt-PT" sz="2800" dirty="0"/>
              <a:t>, </a:t>
            </a:r>
            <a:r>
              <a:rPr lang="pt-PT" sz="2800" dirty="0" err="1"/>
              <a:t>fento</a:t>
            </a:r>
            <a:r>
              <a:rPr lang="pt-PT" sz="2800" dirty="0"/>
              <a:t> </a:t>
            </a:r>
            <a:r>
              <a:rPr lang="pt-PT" sz="2800" dirty="0" err="1"/>
              <a:t>or</a:t>
            </a:r>
            <a:r>
              <a:rPr lang="pt-PT" sz="2800" dirty="0"/>
              <a:t> </a:t>
            </a:r>
            <a:r>
              <a:rPr lang="pt-PT" sz="2800" dirty="0" err="1"/>
              <a:t>fern</a:t>
            </a:r>
            <a:r>
              <a:rPr lang="pt-PT" sz="2800" dirty="0"/>
              <a:t> </a:t>
            </a:r>
            <a:r>
              <a:rPr lang="pt-PT" sz="2800" dirty="0" err="1"/>
              <a:t>of</a:t>
            </a:r>
            <a:r>
              <a:rPr lang="pt-PT" sz="2800" dirty="0"/>
              <a:t> </a:t>
            </a:r>
            <a:r>
              <a:rPr lang="pt-PT" sz="2800" dirty="0" err="1"/>
              <a:t>the</a:t>
            </a:r>
            <a:r>
              <a:rPr lang="pt-PT" sz="2800" dirty="0"/>
              <a:t> </a:t>
            </a:r>
            <a:r>
              <a:rPr lang="pt-PT" sz="2800" dirty="0" err="1"/>
              <a:t>mountains</a:t>
            </a:r>
            <a:r>
              <a:rPr lang="pt-PT" sz="2800" dirty="0"/>
              <a:t>, </a:t>
            </a:r>
            <a:r>
              <a:rPr lang="pt-PT" sz="2800" dirty="0" err="1"/>
              <a:t>or</a:t>
            </a:r>
            <a:r>
              <a:rPr lang="pt-PT" sz="2800" dirty="0"/>
              <a:t> </a:t>
            </a:r>
            <a:r>
              <a:rPr lang="pt-PT" sz="2800" dirty="0" err="1"/>
              <a:t>female</a:t>
            </a:r>
            <a:r>
              <a:rPr lang="pt-PT" sz="2800" dirty="0"/>
              <a:t> </a:t>
            </a:r>
            <a:r>
              <a:rPr lang="pt-PT" sz="2800" dirty="0" err="1"/>
              <a:t>fern</a:t>
            </a:r>
            <a:r>
              <a:rPr lang="pt-PT" sz="2800" dirty="0"/>
              <a:t> </a:t>
            </a:r>
            <a:r>
              <a:rPr lang="pt-PT" sz="2800" dirty="0" err="1"/>
              <a:t>of</a:t>
            </a:r>
            <a:r>
              <a:rPr lang="pt-PT" sz="2800" dirty="0"/>
              <a:t> </a:t>
            </a:r>
            <a:r>
              <a:rPr lang="pt-PT" sz="2800" dirty="0" err="1"/>
              <a:t>apothecary</a:t>
            </a:r>
            <a:r>
              <a:rPr lang="pt-PT" sz="2800" dirty="0"/>
              <a:t>, </a:t>
            </a:r>
            <a:r>
              <a:rPr lang="pt-PT" sz="2800" dirty="0" err="1"/>
              <a:t>is</a:t>
            </a:r>
            <a:r>
              <a:rPr lang="pt-PT" sz="2800" dirty="0"/>
              <a:t> a </a:t>
            </a:r>
            <a:r>
              <a:rPr lang="pt-PT" sz="2800" dirty="0" err="1"/>
              <a:t>cosmopolitan</a:t>
            </a:r>
            <a:r>
              <a:rPr lang="pt-PT" sz="2800" dirty="0"/>
              <a:t> </a:t>
            </a:r>
            <a:r>
              <a:rPr lang="pt-PT" sz="2800" dirty="0" err="1"/>
              <a:t>species</a:t>
            </a:r>
            <a:r>
              <a:rPr lang="pt-PT" sz="2800" dirty="0"/>
              <a:t>, </a:t>
            </a:r>
            <a:r>
              <a:rPr lang="pt-PT" sz="2800" dirty="0" err="1"/>
              <a:t>absent</a:t>
            </a:r>
            <a:r>
              <a:rPr lang="pt-PT" sz="2800" dirty="0"/>
              <a:t> </a:t>
            </a:r>
            <a:r>
              <a:rPr lang="pt-PT" sz="2800" dirty="0" err="1"/>
              <a:t>only</a:t>
            </a:r>
            <a:r>
              <a:rPr lang="pt-PT" sz="2800" dirty="0"/>
              <a:t> in </a:t>
            </a:r>
            <a:r>
              <a:rPr lang="pt-PT" sz="2800" dirty="0" err="1"/>
              <a:t>the</a:t>
            </a:r>
            <a:r>
              <a:rPr lang="pt-PT" sz="2800" dirty="0"/>
              <a:t> polar </a:t>
            </a:r>
            <a:r>
              <a:rPr lang="pt-PT" sz="2800" dirty="0" err="1"/>
              <a:t>and</a:t>
            </a:r>
            <a:r>
              <a:rPr lang="pt-PT" sz="2800" dirty="0"/>
              <a:t> </a:t>
            </a:r>
            <a:r>
              <a:rPr lang="pt-PT" sz="2800" dirty="0" err="1"/>
              <a:t>desert</a:t>
            </a:r>
            <a:r>
              <a:rPr lang="pt-PT" sz="2800" dirty="0"/>
              <a:t> </a:t>
            </a:r>
            <a:r>
              <a:rPr lang="pt-PT" sz="2800" dirty="0" err="1"/>
              <a:t>regions</a:t>
            </a:r>
            <a:r>
              <a:rPr lang="pt-PT" sz="2800" dirty="0"/>
              <a:t> [1-2].</a:t>
            </a:r>
          </a:p>
          <a:p>
            <a:pPr algn="just"/>
            <a:r>
              <a:rPr lang="pt-PT" sz="2800" dirty="0" err="1"/>
              <a:t>The</a:t>
            </a:r>
            <a:r>
              <a:rPr lang="pt-PT" sz="2800" dirty="0"/>
              <a:t> global </a:t>
            </a:r>
            <a:r>
              <a:rPr lang="pt-PT" sz="2800" dirty="0" err="1"/>
              <a:t>presence</a:t>
            </a:r>
            <a:r>
              <a:rPr lang="pt-PT" sz="2800" dirty="0"/>
              <a:t> </a:t>
            </a:r>
            <a:r>
              <a:rPr lang="pt-PT" sz="2800" dirty="0" err="1"/>
              <a:t>of</a:t>
            </a:r>
            <a:r>
              <a:rPr lang="pt-PT" sz="2800" dirty="0"/>
              <a:t> </a:t>
            </a:r>
            <a:r>
              <a:rPr lang="pt-PT" sz="2800" dirty="0" err="1"/>
              <a:t>Pteridium</a:t>
            </a:r>
            <a:r>
              <a:rPr lang="pt-PT" sz="2800" dirty="0"/>
              <a:t> </a:t>
            </a:r>
            <a:r>
              <a:rPr lang="pt-PT" sz="2800" dirty="0" err="1"/>
              <a:t>aquilinum</a:t>
            </a:r>
            <a:r>
              <a:rPr lang="pt-PT" sz="2800" dirty="0"/>
              <a:t> can </a:t>
            </a:r>
            <a:r>
              <a:rPr lang="pt-PT" sz="2800" dirty="0" err="1"/>
              <a:t>be</a:t>
            </a:r>
            <a:r>
              <a:rPr lang="pt-PT" sz="2800" dirty="0"/>
              <a:t> </a:t>
            </a:r>
            <a:r>
              <a:rPr lang="pt-PT" sz="2800" dirty="0" err="1"/>
              <a:t>attributed</a:t>
            </a:r>
            <a:r>
              <a:rPr lang="pt-PT" sz="2800" dirty="0"/>
              <a:t> to </a:t>
            </a:r>
            <a:r>
              <a:rPr lang="pt-PT" sz="2800" dirty="0" err="1"/>
              <a:t>its</a:t>
            </a:r>
            <a:r>
              <a:rPr lang="pt-PT" sz="2800" dirty="0"/>
              <a:t> </a:t>
            </a:r>
            <a:r>
              <a:rPr lang="pt-PT" sz="2800" dirty="0" err="1"/>
              <a:t>remarkable</a:t>
            </a:r>
            <a:r>
              <a:rPr lang="pt-PT" sz="2800" dirty="0"/>
              <a:t> </a:t>
            </a:r>
            <a:r>
              <a:rPr lang="pt-PT" sz="2800" dirty="0" err="1"/>
              <a:t>adaptability</a:t>
            </a:r>
            <a:r>
              <a:rPr lang="pt-PT" sz="2800" dirty="0"/>
              <a:t> to </a:t>
            </a:r>
            <a:r>
              <a:rPr lang="pt-PT" sz="2800" dirty="0" err="1"/>
              <a:t>various</a:t>
            </a:r>
            <a:r>
              <a:rPr lang="pt-PT" sz="2800" dirty="0"/>
              <a:t> </a:t>
            </a:r>
            <a:r>
              <a:rPr lang="pt-PT" sz="2800" dirty="0" err="1"/>
              <a:t>environmental</a:t>
            </a:r>
            <a:r>
              <a:rPr lang="pt-PT" sz="2800" dirty="0"/>
              <a:t> </a:t>
            </a:r>
            <a:r>
              <a:rPr lang="pt-PT" sz="2800" dirty="0" err="1"/>
              <a:t>conditions</a:t>
            </a:r>
            <a:r>
              <a:rPr lang="pt-PT" sz="2800" dirty="0"/>
              <a:t> (Figure 1). </a:t>
            </a:r>
            <a:r>
              <a:rPr lang="pt-PT" sz="2800" dirty="0" err="1"/>
              <a:t>This</a:t>
            </a:r>
            <a:r>
              <a:rPr lang="pt-PT" sz="2800" dirty="0"/>
              <a:t> </a:t>
            </a:r>
            <a:r>
              <a:rPr lang="pt-PT" sz="2800" dirty="0" err="1"/>
              <a:t>plant</a:t>
            </a:r>
            <a:r>
              <a:rPr lang="pt-PT" sz="2800" dirty="0"/>
              <a:t> </a:t>
            </a:r>
            <a:r>
              <a:rPr lang="pt-PT" sz="2800" dirty="0" err="1"/>
              <a:t>exhibits</a:t>
            </a:r>
            <a:r>
              <a:rPr lang="pt-PT" sz="2800" dirty="0"/>
              <a:t> a </a:t>
            </a:r>
            <a:r>
              <a:rPr lang="pt-PT" sz="2800" dirty="0" err="1"/>
              <a:t>highly</a:t>
            </a:r>
            <a:r>
              <a:rPr lang="pt-PT" sz="2800" dirty="0"/>
              <a:t> </a:t>
            </a:r>
            <a:r>
              <a:rPr lang="pt-PT" sz="2800" dirty="0" err="1"/>
              <a:t>opportunistic</a:t>
            </a:r>
            <a:r>
              <a:rPr lang="pt-PT" sz="2800" dirty="0"/>
              <a:t> </a:t>
            </a:r>
            <a:r>
              <a:rPr lang="pt-PT" sz="2800" dirty="0" err="1"/>
              <a:t>nature</a:t>
            </a:r>
            <a:r>
              <a:rPr lang="pt-PT" sz="2800" dirty="0"/>
              <a:t> </a:t>
            </a:r>
            <a:r>
              <a:rPr lang="pt-PT" sz="2800" dirty="0" err="1"/>
              <a:t>and</a:t>
            </a:r>
            <a:r>
              <a:rPr lang="pt-PT" sz="2800" dirty="0"/>
              <a:t> </a:t>
            </a:r>
            <a:r>
              <a:rPr lang="pt-PT" sz="2800" dirty="0" err="1"/>
              <a:t>employs</a:t>
            </a:r>
            <a:r>
              <a:rPr lang="pt-PT" sz="2800" dirty="0"/>
              <a:t> a range </a:t>
            </a:r>
            <a:r>
              <a:rPr lang="pt-PT" sz="2800" dirty="0" err="1"/>
              <a:t>of</a:t>
            </a:r>
            <a:r>
              <a:rPr lang="pt-PT" sz="2800" dirty="0"/>
              <a:t> </a:t>
            </a:r>
            <a:r>
              <a:rPr lang="pt-PT" sz="2800" dirty="0" err="1"/>
              <a:t>mechanisms</a:t>
            </a:r>
            <a:r>
              <a:rPr lang="pt-PT" sz="2800" dirty="0"/>
              <a:t> to </a:t>
            </a:r>
            <a:r>
              <a:rPr lang="pt-PT" sz="2800" dirty="0" err="1"/>
              <a:t>sustain</a:t>
            </a:r>
            <a:r>
              <a:rPr lang="pt-PT" sz="2800" dirty="0"/>
              <a:t> </a:t>
            </a:r>
            <a:r>
              <a:rPr lang="pt-PT" sz="2800" dirty="0" err="1"/>
              <a:t>its</a:t>
            </a:r>
            <a:r>
              <a:rPr lang="pt-PT" sz="2800" dirty="0"/>
              <a:t> </a:t>
            </a:r>
            <a:r>
              <a:rPr lang="pt-PT" sz="2800" dirty="0" err="1"/>
              <a:t>dominance</a:t>
            </a:r>
            <a:r>
              <a:rPr lang="pt-PT" sz="2800" dirty="0"/>
              <a:t>. [1,3].</a:t>
            </a:r>
          </a:p>
        </p:txBody>
      </p:sp>
      <p:sp>
        <p:nvSpPr>
          <p:cNvPr id="37" name="CaixaDeTexto 36">
            <a:extLst>
              <a:ext uri="{FF2B5EF4-FFF2-40B4-BE49-F238E27FC236}">
                <a16:creationId xmlns:a16="http://schemas.microsoft.com/office/drawing/2014/main" id="{7F4B76A6-82B8-CE9F-FB21-1E3247672A81}"/>
              </a:ext>
            </a:extLst>
          </p:cNvPr>
          <p:cNvSpPr txBox="1"/>
          <p:nvPr/>
        </p:nvSpPr>
        <p:spPr>
          <a:xfrm>
            <a:off x="763678" y="15407584"/>
            <a:ext cx="5843096" cy="4832092"/>
          </a:xfrm>
          <a:prstGeom prst="rect">
            <a:avLst/>
          </a:prstGeom>
          <a:noFill/>
        </p:spPr>
        <p:txBody>
          <a:bodyPr wrap="square">
            <a:spAutoFit/>
          </a:bodyPr>
          <a:lstStyle/>
          <a:p>
            <a:pPr algn="just"/>
            <a:r>
              <a:rPr lang="pt-PT" sz="2800" dirty="0" err="1"/>
              <a:t>The</a:t>
            </a:r>
            <a:r>
              <a:rPr lang="pt-PT" sz="2800" dirty="0"/>
              <a:t> </a:t>
            </a:r>
            <a:r>
              <a:rPr lang="pt-PT" sz="2800" dirty="0" err="1"/>
              <a:t>morphology</a:t>
            </a:r>
            <a:r>
              <a:rPr lang="pt-PT" sz="2800" dirty="0"/>
              <a:t> </a:t>
            </a:r>
            <a:r>
              <a:rPr lang="pt-PT" sz="2800" dirty="0" err="1"/>
              <a:t>of</a:t>
            </a:r>
            <a:r>
              <a:rPr lang="pt-PT" sz="2800" dirty="0"/>
              <a:t> </a:t>
            </a:r>
            <a:r>
              <a:rPr lang="pt-PT" sz="2800" dirty="0" err="1"/>
              <a:t>the</a:t>
            </a:r>
            <a:r>
              <a:rPr lang="pt-PT" sz="2800" dirty="0"/>
              <a:t> </a:t>
            </a:r>
            <a:r>
              <a:rPr lang="pt-PT" sz="2800" dirty="0" err="1"/>
              <a:t>plant</a:t>
            </a:r>
            <a:r>
              <a:rPr lang="pt-PT" sz="2800" dirty="0"/>
              <a:t> can </a:t>
            </a:r>
            <a:r>
              <a:rPr lang="pt-PT" sz="2800" dirty="0" err="1"/>
              <a:t>be</a:t>
            </a:r>
            <a:r>
              <a:rPr lang="pt-PT" sz="2800" dirty="0"/>
              <a:t> </a:t>
            </a:r>
            <a:r>
              <a:rPr lang="pt-PT" sz="2800" dirty="0" err="1"/>
              <a:t>categorized</a:t>
            </a:r>
            <a:r>
              <a:rPr lang="pt-PT" sz="2800" dirty="0"/>
              <a:t> </a:t>
            </a:r>
            <a:r>
              <a:rPr lang="pt-PT" sz="2800" dirty="0" err="1"/>
              <a:t>into</a:t>
            </a:r>
            <a:r>
              <a:rPr lang="pt-PT" sz="2800" dirty="0"/>
              <a:t> </a:t>
            </a:r>
            <a:r>
              <a:rPr lang="pt-PT" sz="2800" dirty="0" err="1"/>
              <a:t>three</a:t>
            </a:r>
            <a:r>
              <a:rPr lang="pt-PT" sz="2800" dirty="0"/>
              <a:t> </a:t>
            </a:r>
            <a:r>
              <a:rPr lang="pt-PT" sz="2800" dirty="0" err="1"/>
              <a:t>main</a:t>
            </a:r>
            <a:r>
              <a:rPr lang="pt-PT" sz="2800" dirty="0"/>
              <a:t> </a:t>
            </a:r>
            <a:r>
              <a:rPr lang="pt-PT" sz="2800" dirty="0" err="1"/>
              <a:t>parts</a:t>
            </a:r>
            <a:r>
              <a:rPr lang="pt-PT" sz="2800" dirty="0"/>
              <a:t>: </a:t>
            </a:r>
            <a:r>
              <a:rPr lang="pt-PT" sz="2800" dirty="0" err="1"/>
              <a:t>roots</a:t>
            </a:r>
            <a:r>
              <a:rPr lang="pt-PT" sz="2800" dirty="0"/>
              <a:t>, </a:t>
            </a:r>
            <a:r>
              <a:rPr lang="pt-PT" sz="2800" dirty="0" err="1"/>
              <a:t>rhizomes</a:t>
            </a:r>
            <a:r>
              <a:rPr lang="pt-PT" sz="2800" dirty="0"/>
              <a:t>, </a:t>
            </a:r>
            <a:r>
              <a:rPr lang="pt-PT" sz="2800" dirty="0" err="1"/>
              <a:t>and</a:t>
            </a:r>
            <a:r>
              <a:rPr lang="pt-PT" sz="2800" dirty="0"/>
              <a:t> </a:t>
            </a:r>
            <a:r>
              <a:rPr lang="pt-PT" sz="2800" dirty="0" err="1"/>
              <a:t>fronds</a:t>
            </a:r>
            <a:r>
              <a:rPr lang="pt-PT" sz="2800" dirty="0"/>
              <a:t>, </a:t>
            </a:r>
            <a:r>
              <a:rPr lang="pt-PT" sz="2800" dirty="0" err="1"/>
              <a:t>with</a:t>
            </a:r>
            <a:r>
              <a:rPr lang="pt-PT" sz="2800" dirty="0"/>
              <a:t> </a:t>
            </a:r>
            <a:r>
              <a:rPr lang="pt-PT" sz="2800" dirty="0" err="1"/>
              <a:t>the</a:t>
            </a:r>
            <a:r>
              <a:rPr lang="pt-PT" sz="2800" dirty="0"/>
              <a:t> </a:t>
            </a:r>
            <a:r>
              <a:rPr lang="pt-PT" sz="2800" dirty="0" err="1"/>
              <a:t>fronds</a:t>
            </a:r>
            <a:r>
              <a:rPr lang="pt-PT" sz="2800" dirty="0"/>
              <a:t> </a:t>
            </a:r>
            <a:r>
              <a:rPr lang="pt-PT" sz="2800" dirty="0" err="1"/>
              <a:t>featuring</a:t>
            </a:r>
            <a:r>
              <a:rPr lang="pt-PT" sz="2800" dirty="0"/>
              <a:t> </a:t>
            </a:r>
            <a:r>
              <a:rPr lang="pt-PT" sz="2800" dirty="0" err="1"/>
              <a:t>fiddleheads</a:t>
            </a:r>
            <a:r>
              <a:rPr lang="pt-PT" sz="2800" dirty="0"/>
              <a:t> in </a:t>
            </a:r>
            <a:r>
              <a:rPr lang="pt-PT" sz="2800" dirty="0" err="1"/>
              <a:t>their</a:t>
            </a:r>
            <a:r>
              <a:rPr lang="pt-PT" sz="2800" dirty="0"/>
              <a:t> </a:t>
            </a:r>
            <a:r>
              <a:rPr lang="pt-PT" sz="2800" dirty="0" err="1"/>
              <a:t>immature</a:t>
            </a:r>
            <a:r>
              <a:rPr lang="pt-PT" sz="2800" dirty="0"/>
              <a:t> </a:t>
            </a:r>
            <a:r>
              <a:rPr lang="pt-PT" sz="2800" dirty="0" err="1"/>
              <a:t>stage</a:t>
            </a:r>
            <a:r>
              <a:rPr lang="pt-PT" sz="2800" dirty="0"/>
              <a:t> (Figure 2). As </a:t>
            </a:r>
            <a:r>
              <a:rPr lang="pt-PT" sz="2800" dirty="0" err="1"/>
              <a:t>the</a:t>
            </a:r>
            <a:r>
              <a:rPr lang="pt-PT" sz="2800" dirty="0"/>
              <a:t> </a:t>
            </a:r>
            <a:r>
              <a:rPr lang="pt-PT" sz="2800" dirty="0" err="1"/>
              <a:t>Bracken</a:t>
            </a:r>
            <a:r>
              <a:rPr lang="pt-PT" sz="2800" dirty="0"/>
              <a:t> </a:t>
            </a:r>
            <a:r>
              <a:rPr lang="pt-PT" sz="2800" dirty="0" err="1"/>
              <a:t>fern</a:t>
            </a:r>
            <a:r>
              <a:rPr lang="pt-PT" sz="2800" dirty="0"/>
              <a:t> (BF) </a:t>
            </a:r>
            <a:r>
              <a:rPr lang="pt-PT" sz="2800" dirty="0" err="1"/>
              <a:t>develops</a:t>
            </a:r>
            <a:r>
              <a:rPr lang="pt-PT" sz="2800" dirty="0"/>
              <a:t>, </a:t>
            </a:r>
            <a:r>
              <a:rPr lang="pt-PT" sz="2800" dirty="0" err="1"/>
              <a:t>the</a:t>
            </a:r>
            <a:r>
              <a:rPr lang="pt-PT" sz="2800" dirty="0"/>
              <a:t> </a:t>
            </a:r>
            <a:r>
              <a:rPr lang="pt-PT" sz="2800" dirty="0" err="1"/>
              <a:t>fiddlehead</a:t>
            </a:r>
            <a:r>
              <a:rPr lang="pt-PT" sz="2800" dirty="0"/>
              <a:t> </a:t>
            </a:r>
            <a:r>
              <a:rPr lang="pt-PT" sz="2800" dirty="0" err="1"/>
              <a:t>progressively</a:t>
            </a:r>
            <a:r>
              <a:rPr lang="pt-PT" sz="2800" dirty="0"/>
              <a:t> </a:t>
            </a:r>
            <a:r>
              <a:rPr lang="pt-PT" sz="2800" dirty="0" err="1"/>
              <a:t>unfurls</a:t>
            </a:r>
            <a:r>
              <a:rPr lang="pt-PT" sz="2800" dirty="0"/>
              <a:t>, </a:t>
            </a:r>
            <a:r>
              <a:rPr lang="pt-PT" sz="2800" dirty="0" err="1"/>
              <a:t>eventually</a:t>
            </a:r>
            <a:r>
              <a:rPr lang="pt-PT" sz="2800" dirty="0"/>
              <a:t> </a:t>
            </a:r>
            <a:r>
              <a:rPr lang="pt-PT" sz="2800" dirty="0" err="1"/>
              <a:t>giving</a:t>
            </a:r>
            <a:r>
              <a:rPr lang="pt-PT" sz="2800" dirty="0"/>
              <a:t> </a:t>
            </a:r>
            <a:r>
              <a:rPr lang="pt-PT" sz="2800" dirty="0" err="1"/>
              <a:t>rise</a:t>
            </a:r>
            <a:r>
              <a:rPr lang="pt-PT" sz="2800" dirty="0"/>
              <a:t> to mature </a:t>
            </a:r>
            <a:r>
              <a:rPr lang="pt-PT" sz="2800" dirty="0" err="1"/>
              <a:t>fronds</a:t>
            </a:r>
            <a:r>
              <a:rPr lang="pt-PT" sz="2800" dirty="0"/>
              <a:t> </a:t>
            </a:r>
            <a:r>
              <a:rPr lang="pt-PT" sz="2800" dirty="0" err="1"/>
              <a:t>responsible</a:t>
            </a:r>
            <a:r>
              <a:rPr lang="pt-PT" sz="2800" dirty="0"/>
              <a:t> for </a:t>
            </a:r>
            <a:r>
              <a:rPr lang="pt-PT" sz="2800" dirty="0" err="1"/>
              <a:t>the</a:t>
            </a:r>
            <a:r>
              <a:rPr lang="pt-PT" sz="2800" dirty="0"/>
              <a:t> </a:t>
            </a:r>
            <a:r>
              <a:rPr lang="pt-PT" sz="2800" dirty="0" err="1"/>
              <a:t>dispersal</a:t>
            </a:r>
            <a:r>
              <a:rPr lang="pt-PT" sz="2800" dirty="0"/>
              <a:t> </a:t>
            </a:r>
            <a:r>
              <a:rPr lang="pt-PT" sz="2800" dirty="0" err="1"/>
              <a:t>of</a:t>
            </a:r>
            <a:r>
              <a:rPr lang="pt-PT" sz="2800" dirty="0"/>
              <a:t> </a:t>
            </a:r>
            <a:r>
              <a:rPr lang="pt-PT" sz="2800" dirty="0" err="1"/>
              <a:t>essential</a:t>
            </a:r>
            <a:r>
              <a:rPr lang="pt-PT" sz="2800" dirty="0"/>
              <a:t> </a:t>
            </a:r>
            <a:r>
              <a:rPr lang="pt-PT" sz="2800" dirty="0" err="1"/>
              <a:t>spores</a:t>
            </a:r>
            <a:r>
              <a:rPr lang="pt-PT" sz="2800" dirty="0"/>
              <a:t> </a:t>
            </a:r>
            <a:r>
              <a:rPr lang="pt-PT" sz="2800" dirty="0" err="1"/>
              <a:t>required</a:t>
            </a:r>
            <a:r>
              <a:rPr lang="pt-PT" sz="2800" dirty="0"/>
              <a:t> for </a:t>
            </a:r>
            <a:r>
              <a:rPr lang="pt-PT" sz="2800" dirty="0" err="1"/>
              <a:t>reproduction</a:t>
            </a:r>
            <a:r>
              <a:rPr lang="pt-PT" sz="2800" dirty="0"/>
              <a:t> [4-5].</a:t>
            </a:r>
          </a:p>
        </p:txBody>
      </p:sp>
      <p:sp>
        <p:nvSpPr>
          <p:cNvPr id="39" name="CaixaDeTexto 38">
            <a:extLst>
              <a:ext uri="{FF2B5EF4-FFF2-40B4-BE49-F238E27FC236}">
                <a16:creationId xmlns:a16="http://schemas.microsoft.com/office/drawing/2014/main" id="{E25419C1-EE04-8DFA-E6A1-BC90011F4EBD}"/>
              </a:ext>
            </a:extLst>
          </p:cNvPr>
          <p:cNvSpPr txBox="1"/>
          <p:nvPr/>
        </p:nvSpPr>
        <p:spPr>
          <a:xfrm>
            <a:off x="763680" y="22000030"/>
            <a:ext cx="14152594" cy="1384995"/>
          </a:xfrm>
          <a:prstGeom prst="rect">
            <a:avLst/>
          </a:prstGeom>
          <a:noFill/>
        </p:spPr>
        <p:txBody>
          <a:bodyPr wrap="square">
            <a:spAutoFit/>
          </a:bodyPr>
          <a:lstStyle/>
          <a:p>
            <a:pPr algn="just"/>
            <a:r>
              <a:rPr lang="pt-PT" sz="2800" dirty="0" err="1"/>
              <a:t>Based</a:t>
            </a:r>
            <a:r>
              <a:rPr lang="pt-PT" sz="2800" dirty="0"/>
              <a:t> </a:t>
            </a:r>
            <a:r>
              <a:rPr lang="pt-PT" sz="2800" dirty="0" err="1"/>
              <a:t>on</a:t>
            </a:r>
            <a:r>
              <a:rPr lang="pt-PT" sz="2800" dirty="0"/>
              <a:t> </a:t>
            </a:r>
            <a:r>
              <a:rPr lang="pt-PT" sz="2800" dirty="0" err="1"/>
              <a:t>the</a:t>
            </a:r>
            <a:r>
              <a:rPr lang="pt-PT" sz="2800" dirty="0"/>
              <a:t> cases </a:t>
            </a:r>
            <a:r>
              <a:rPr lang="pt-PT" sz="2800" dirty="0" err="1"/>
              <a:t>received</a:t>
            </a:r>
            <a:r>
              <a:rPr lang="pt-PT" sz="2800" dirty="0"/>
              <a:t> </a:t>
            </a:r>
            <a:r>
              <a:rPr lang="pt-PT" sz="2800" dirty="0" err="1"/>
              <a:t>at</a:t>
            </a:r>
            <a:r>
              <a:rPr lang="pt-PT" sz="2800" dirty="0"/>
              <a:t> </a:t>
            </a:r>
            <a:r>
              <a:rPr lang="pt-PT" sz="2800" dirty="0" err="1"/>
              <a:t>the</a:t>
            </a:r>
            <a:r>
              <a:rPr lang="pt-PT" sz="2800" dirty="0"/>
              <a:t> </a:t>
            </a:r>
            <a:r>
              <a:rPr lang="pt-PT" sz="2800" dirty="0" err="1"/>
              <a:t>Histology</a:t>
            </a:r>
            <a:r>
              <a:rPr lang="pt-PT" sz="2800" dirty="0"/>
              <a:t> </a:t>
            </a:r>
            <a:r>
              <a:rPr lang="pt-PT" sz="2800" dirty="0" err="1"/>
              <a:t>and</a:t>
            </a:r>
            <a:r>
              <a:rPr lang="pt-PT" sz="2800" dirty="0"/>
              <a:t> </a:t>
            </a:r>
            <a:r>
              <a:rPr lang="pt-PT" sz="2800" dirty="0" err="1"/>
              <a:t>Anatomical</a:t>
            </a:r>
            <a:r>
              <a:rPr lang="pt-PT" sz="2800" dirty="0"/>
              <a:t> </a:t>
            </a:r>
            <a:r>
              <a:rPr lang="pt-PT" sz="2800" dirty="0" err="1"/>
              <a:t>Pathology</a:t>
            </a:r>
            <a:r>
              <a:rPr lang="pt-PT" sz="2800" dirty="0"/>
              <a:t> </a:t>
            </a:r>
            <a:r>
              <a:rPr lang="pt-PT" sz="2800" dirty="0" err="1"/>
              <a:t>and</a:t>
            </a:r>
            <a:r>
              <a:rPr lang="pt-PT" sz="2800" dirty="0"/>
              <a:t> </a:t>
            </a:r>
            <a:r>
              <a:rPr lang="pt-PT" sz="2800" dirty="0" err="1"/>
              <a:t>at</a:t>
            </a:r>
            <a:r>
              <a:rPr lang="pt-PT" sz="2800" dirty="0"/>
              <a:t> </a:t>
            </a:r>
            <a:r>
              <a:rPr lang="pt-PT" sz="2800" dirty="0" err="1"/>
              <a:t>the</a:t>
            </a:r>
            <a:r>
              <a:rPr lang="pt-PT" sz="2800" dirty="0"/>
              <a:t> </a:t>
            </a:r>
            <a:r>
              <a:rPr lang="pt-PT" sz="2800" dirty="0" err="1"/>
              <a:t>Veterinary</a:t>
            </a:r>
            <a:r>
              <a:rPr lang="pt-PT" sz="2800" dirty="0"/>
              <a:t> Hospital </a:t>
            </a:r>
            <a:r>
              <a:rPr lang="pt-PT" sz="2800" dirty="0" err="1"/>
              <a:t>of</a:t>
            </a:r>
            <a:r>
              <a:rPr lang="pt-PT" sz="2800" dirty="0"/>
              <a:t> UTAD (Vila Real, Portugal), </a:t>
            </a:r>
            <a:r>
              <a:rPr lang="pt-PT" sz="2800" dirty="0" err="1"/>
              <a:t>the</a:t>
            </a:r>
            <a:r>
              <a:rPr lang="pt-PT" sz="2800" dirty="0"/>
              <a:t> </a:t>
            </a:r>
            <a:r>
              <a:rPr lang="pt-PT" sz="2800" dirty="0" err="1"/>
              <a:t>authors</a:t>
            </a:r>
            <a:r>
              <a:rPr lang="pt-PT" sz="2800" dirty="0"/>
              <a:t> </a:t>
            </a:r>
            <a:r>
              <a:rPr lang="pt-PT" sz="2800" dirty="0" err="1"/>
              <a:t>describe</a:t>
            </a:r>
            <a:r>
              <a:rPr lang="pt-PT" sz="2800" dirty="0"/>
              <a:t> </a:t>
            </a:r>
            <a:r>
              <a:rPr lang="pt-PT" sz="2800" dirty="0" err="1"/>
              <a:t>the</a:t>
            </a:r>
            <a:r>
              <a:rPr lang="pt-PT" sz="2800" dirty="0"/>
              <a:t> </a:t>
            </a:r>
            <a:r>
              <a:rPr lang="pt-PT" sz="2800" dirty="0" err="1"/>
              <a:t>main</a:t>
            </a:r>
            <a:r>
              <a:rPr lang="pt-PT" sz="2800" dirty="0"/>
              <a:t> animal </a:t>
            </a:r>
            <a:r>
              <a:rPr lang="pt-PT" sz="2800" dirty="0" err="1"/>
              <a:t>syndromes</a:t>
            </a:r>
            <a:r>
              <a:rPr lang="pt-PT" sz="2800" dirty="0"/>
              <a:t> </a:t>
            </a:r>
            <a:r>
              <a:rPr lang="pt-PT" sz="2800" dirty="0" err="1"/>
              <a:t>associated</a:t>
            </a:r>
            <a:r>
              <a:rPr lang="pt-PT" sz="2800" dirty="0"/>
              <a:t> </a:t>
            </a:r>
            <a:r>
              <a:rPr lang="pt-PT" sz="2800" dirty="0" err="1"/>
              <a:t>with</a:t>
            </a:r>
            <a:r>
              <a:rPr lang="pt-PT" sz="2800" dirty="0"/>
              <a:t> </a:t>
            </a:r>
            <a:r>
              <a:rPr lang="pt-PT" sz="2800" dirty="0" err="1"/>
              <a:t>the</a:t>
            </a:r>
            <a:r>
              <a:rPr lang="pt-PT" sz="2800" dirty="0"/>
              <a:t> </a:t>
            </a:r>
            <a:r>
              <a:rPr lang="pt-PT" sz="2800" dirty="0" err="1"/>
              <a:t>ingestion</a:t>
            </a:r>
            <a:r>
              <a:rPr lang="pt-PT" sz="2800" dirty="0"/>
              <a:t> </a:t>
            </a:r>
            <a:r>
              <a:rPr lang="pt-PT" sz="2800" dirty="0" err="1"/>
              <a:t>of</a:t>
            </a:r>
            <a:r>
              <a:rPr lang="pt-PT" sz="2800" dirty="0"/>
              <a:t> P. </a:t>
            </a:r>
            <a:r>
              <a:rPr lang="pt-PT" sz="2800" dirty="0" err="1"/>
              <a:t>aquilinum</a:t>
            </a:r>
            <a:r>
              <a:rPr lang="pt-PT" sz="2800" dirty="0"/>
              <a:t> in </a:t>
            </a:r>
            <a:r>
              <a:rPr lang="pt-PT" sz="2800" dirty="0" err="1"/>
              <a:t>ruminants</a:t>
            </a:r>
            <a:r>
              <a:rPr lang="pt-PT" sz="2800" dirty="0"/>
              <a:t>, </a:t>
            </a:r>
            <a:r>
              <a:rPr lang="pt-PT" sz="2800" dirty="0" err="1"/>
              <a:t>based</a:t>
            </a:r>
            <a:r>
              <a:rPr lang="pt-PT" sz="2800" dirty="0"/>
              <a:t> </a:t>
            </a:r>
            <a:r>
              <a:rPr lang="pt-PT" sz="2800" dirty="0" err="1"/>
              <a:t>on</a:t>
            </a:r>
            <a:r>
              <a:rPr lang="pt-PT" sz="2800" dirty="0"/>
              <a:t> </a:t>
            </a:r>
            <a:r>
              <a:rPr lang="pt-PT" sz="2800" dirty="0" err="1"/>
              <a:t>the</a:t>
            </a:r>
            <a:r>
              <a:rPr lang="pt-PT" sz="2800" dirty="0"/>
              <a:t> </a:t>
            </a:r>
            <a:r>
              <a:rPr lang="pt-PT" sz="2800" dirty="0" err="1"/>
              <a:t>literature</a:t>
            </a:r>
            <a:endParaRPr lang="pt-PT" sz="2800" dirty="0"/>
          </a:p>
        </p:txBody>
      </p:sp>
      <p:sp>
        <p:nvSpPr>
          <p:cNvPr id="43" name="CaixaDeTexto 42">
            <a:extLst>
              <a:ext uri="{FF2B5EF4-FFF2-40B4-BE49-F238E27FC236}">
                <a16:creationId xmlns:a16="http://schemas.microsoft.com/office/drawing/2014/main" id="{BE5932F4-4A5A-034E-9149-D3E30DB13667}"/>
              </a:ext>
            </a:extLst>
          </p:cNvPr>
          <p:cNvSpPr txBox="1"/>
          <p:nvPr/>
        </p:nvSpPr>
        <p:spPr>
          <a:xfrm>
            <a:off x="763680" y="24719277"/>
            <a:ext cx="14152594" cy="3108543"/>
          </a:xfrm>
          <a:prstGeom prst="rect">
            <a:avLst/>
          </a:prstGeom>
          <a:noFill/>
        </p:spPr>
        <p:txBody>
          <a:bodyPr wrap="square">
            <a:spAutoFit/>
          </a:bodyPr>
          <a:lstStyle/>
          <a:p>
            <a:pPr algn="just"/>
            <a:r>
              <a:rPr lang="pt-PT" sz="2800" dirty="0" err="1"/>
              <a:t>The</a:t>
            </a:r>
            <a:r>
              <a:rPr lang="pt-PT" sz="2800" dirty="0"/>
              <a:t> </a:t>
            </a:r>
            <a:r>
              <a:rPr lang="pt-PT" sz="2800" dirty="0" err="1"/>
              <a:t>primarily</a:t>
            </a:r>
            <a:r>
              <a:rPr lang="pt-PT" sz="2800" dirty="0"/>
              <a:t> </a:t>
            </a:r>
            <a:r>
              <a:rPr lang="pt-PT" sz="2800" dirty="0" err="1"/>
              <a:t>associated</a:t>
            </a:r>
            <a:r>
              <a:rPr lang="pt-PT" sz="2800" dirty="0"/>
              <a:t> </a:t>
            </a:r>
            <a:r>
              <a:rPr lang="pt-PT" sz="2800" dirty="0" err="1"/>
              <a:t>syndromes</a:t>
            </a:r>
            <a:r>
              <a:rPr lang="pt-PT" sz="2800" dirty="0"/>
              <a:t> </a:t>
            </a:r>
            <a:r>
              <a:rPr lang="pt-PT" sz="2800" dirty="0" err="1"/>
              <a:t>observed</a:t>
            </a:r>
            <a:r>
              <a:rPr lang="pt-PT" sz="2800" dirty="0"/>
              <a:t> in </a:t>
            </a:r>
            <a:r>
              <a:rPr lang="pt-PT" sz="2800" dirty="0" err="1"/>
              <a:t>animals</a:t>
            </a:r>
            <a:r>
              <a:rPr lang="pt-PT" sz="2800" dirty="0"/>
              <a:t> </a:t>
            </a:r>
            <a:r>
              <a:rPr lang="pt-PT" sz="2800" dirty="0" err="1"/>
              <a:t>that</a:t>
            </a:r>
            <a:r>
              <a:rPr lang="pt-PT" sz="2800" dirty="0"/>
              <a:t> consume </a:t>
            </a:r>
            <a:r>
              <a:rPr lang="pt-PT" sz="2800" dirty="0" err="1"/>
              <a:t>this</a:t>
            </a:r>
            <a:r>
              <a:rPr lang="pt-PT" sz="2800" dirty="0"/>
              <a:t> </a:t>
            </a:r>
            <a:r>
              <a:rPr lang="pt-PT" sz="2800" dirty="0" err="1"/>
              <a:t>plant</a:t>
            </a:r>
            <a:r>
              <a:rPr lang="pt-PT" sz="2800" dirty="0"/>
              <a:t> </a:t>
            </a:r>
            <a:r>
              <a:rPr lang="pt-PT" sz="2800" dirty="0" err="1"/>
              <a:t>were</a:t>
            </a:r>
            <a:r>
              <a:rPr lang="pt-PT" sz="2800" dirty="0"/>
              <a:t> </a:t>
            </a:r>
            <a:r>
              <a:rPr lang="pt-PT" sz="2800" dirty="0" err="1"/>
              <a:t>thiamine</a:t>
            </a:r>
            <a:r>
              <a:rPr lang="pt-PT" sz="2800" dirty="0"/>
              <a:t> </a:t>
            </a:r>
            <a:r>
              <a:rPr lang="pt-PT" sz="2800" dirty="0" err="1"/>
              <a:t>deficiency</a:t>
            </a:r>
            <a:r>
              <a:rPr lang="pt-PT" sz="2800" dirty="0"/>
              <a:t>, </a:t>
            </a:r>
            <a:r>
              <a:rPr lang="pt-PT" sz="2800" dirty="0" err="1"/>
              <a:t>blindness</a:t>
            </a:r>
            <a:r>
              <a:rPr lang="pt-PT" sz="2800" dirty="0"/>
              <a:t> in </a:t>
            </a:r>
            <a:r>
              <a:rPr lang="pt-PT" sz="2800" dirty="0" err="1"/>
              <a:t>sheep</a:t>
            </a:r>
            <a:r>
              <a:rPr lang="pt-PT" sz="2800" dirty="0"/>
              <a:t>, </a:t>
            </a:r>
            <a:r>
              <a:rPr lang="pt-PT" sz="2800" dirty="0" err="1"/>
              <a:t>acute</a:t>
            </a:r>
            <a:r>
              <a:rPr lang="pt-PT" sz="2800" dirty="0"/>
              <a:t> </a:t>
            </a:r>
            <a:r>
              <a:rPr lang="pt-PT" sz="2800" dirty="0" err="1"/>
              <a:t>or</a:t>
            </a:r>
            <a:r>
              <a:rPr lang="pt-PT" sz="2800" dirty="0"/>
              <a:t> </a:t>
            </a:r>
            <a:r>
              <a:rPr lang="pt-PT" sz="2800" dirty="0" err="1"/>
              <a:t>subacute</a:t>
            </a:r>
            <a:r>
              <a:rPr lang="pt-PT" sz="2800" dirty="0"/>
              <a:t> </a:t>
            </a:r>
            <a:r>
              <a:rPr lang="pt-PT" sz="2800" dirty="0" err="1"/>
              <a:t>poisoning</a:t>
            </a:r>
            <a:r>
              <a:rPr lang="pt-PT" sz="2800" dirty="0"/>
              <a:t> </a:t>
            </a:r>
            <a:r>
              <a:rPr lang="pt-PT" sz="2800" dirty="0" err="1"/>
              <a:t>with</a:t>
            </a:r>
            <a:r>
              <a:rPr lang="pt-PT" sz="2800" dirty="0"/>
              <a:t> </a:t>
            </a:r>
            <a:r>
              <a:rPr lang="pt-PT" sz="2800" dirty="0" err="1"/>
              <a:t>bone</a:t>
            </a:r>
            <a:r>
              <a:rPr lang="pt-PT" sz="2800" dirty="0"/>
              <a:t> </a:t>
            </a:r>
            <a:r>
              <a:rPr lang="pt-PT" sz="2800" dirty="0" err="1"/>
              <a:t>marrow</a:t>
            </a:r>
            <a:r>
              <a:rPr lang="pt-PT" sz="2800" dirty="0"/>
              <a:t> </a:t>
            </a:r>
            <a:r>
              <a:rPr lang="pt-PT" sz="2800" dirty="0" err="1"/>
              <a:t>depression</a:t>
            </a:r>
            <a:r>
              <a:rPr lang="pt-PT" sz="2800" dirty="0"/>
              <a:t>, </a:t>
            </a:r>
            <a:r>
              <a:rPr lang="pt-PT" sz="2800" dirty="0" err="1"/>
              <a:t>and</a:t>
            </a:r>
            <a:r>
              <a:rPr lang="pt-PT" sz="2800" dirty="0"/>
              <a:t> </a:t>
            </a:r>
            <a:r>
              <a:rPr lang="pt-PT" sz="2800" dirty="0" err="1"/>
              <a:t>consequently</a:t>
            </a:r>
            <a:r>
              <a:rPr lang="pt-PT" sz="2800" dirty="0"/>
              <a:t>, leucopenia </a:t>
            </a:r>
            <a:r>
              <a:rPr lang="pt-PT" sz="2800" dirty="0" err="1"/>
              <a:t>and</a:t>
            </a:r>
            <a:r>
              <a:rPr lang="pt-PT" sz="2800" dirty="0"/>
              <a:t> </a:t>
            </a:r>
            <a:r>
              <a:rPr lang="pt-PT" sz="2800" dirty="0" err="1"/>
              <a:t>bladder</a:t>
            </a:r>
            <a:r>
              <a:rPr lang="pt-PT" sz="2800" dirty="0"/>
              <a:t> </a:t>
            </a:r>
            <a:r>
              <a:rPr lang="pt-PT" sz="2800" dirty="0" err="1"/>
              <a:t>tumours</a:t>
            </a:r>
            <a:r>
              <a:rPr lang="pt-PT" sz="2800" dirty="0"/>
              <a:t> in </a:t>
            </a:r>
            <a:r>
              <a:rPr lang="pt-PT" sz="2800" dirty="0" err="1"/>
              <a:t>cattle</a:t>
            </a:r>
            <a:r>
              <a:rPr lang="pt-PT" sz="2800" dirty="0"/>
              <a:t>. </a:t>
            </a:r>
            <a:r>
              <a:rPr lang="pt-PT" sz="2800" dirty="0" err="1"/>
              <a:t>The</a:t>
            </a:r>
            <a:r>
              <a:rPr lang="pt-PT" sz="2800" dirty="0"/>
              <a:t> </a:t>
            </a:r>
            <a:r>
              <a:rPr lang="pt-PT" sz="2800" dirty="0" err="1"/>
              <a:t>plant</a:t>
            </a:r>
            <a:r>
              <a:rPr lang="pt-PT" sz="2800" dirty="0"/>
              <a:t> in </a:t>
            </a:r>
            <a:r>
              <a:rPr lang="pt-PT" sz="2800" dirty="0" err="1"/>
              <a:t>question</a:t>
            </a:r>
            <a:r>
              <a:rPr lang="pt-PT" sz="2800" dirty="0"/>
              <a:t> </a:t>
            </a:r>
            <a:r>
              <a:rPr lang="pt-PT" sz="2800" dirty="0" err="1"/>
              <a:t>possesses</a:t>
            </a:r>
            <a:r>
              <a:rPr lang="pt-PT" sz="2800" dirty="0"/>
              <a:t> </a:t>
            </a:r>
            <a:r>
              <a:rPr lang="pt-PT" sz="2800" dirty="0" err="1"/>
              <a:t>various</a:t>
            </a:r>
            <a:r>
              <a:rPr lang="pt-PT" sz="2800" dirty="0"/>
              <a:t> </a:t>
            </a:r>
            <a:r>
              <a:rPr lang="pt-PT" sz="2800" dirty="0" err="1"/>
              <a:t>toxic</a:t>
            </a:r>
            <a:r>
              <a:rPr lang="pt-PT" sz="2800" dirty="0"/>
              <a:t> </a:t>
            </a:r>
            <a:r>
              <a:rPr lang="pt-PT" sz="2800" dirty="0" err="1"/>
              <a:t>constituents</a:t>
            </a:r>
            <a:r>
              <a:rPr lang="pt-PT" sz="2800" dirty="0"/>
              <a:t>, </a:t>
            </a:r>
            <a:r>
              <a:rPr lang="pt-PT" sz="2800" dirty="0" err="1"/>
              <a:t>namely</a:t>
            </a:r>
            <a:r>
              <a:rPr lang="pt-PT" sz="2800" dirty="0"/>
              <a:t> </a:t>
            </a:r>
            <a:r>
              <a:rPr lang="pt-PT" sz="2800" dirty="0" err="1"/>
              <a:t>illudane</a:t>
            </a:r>
            <a:r>
              <a:rPr lang="pt-PT" sz="2800" dirty="0"/>
              <a:t> </a:t>
            </a:r>
            <a:r>
              <a:rPr lang="pt-PT" sz="2800" dirty="0" err="1"/>
              <a:t>and</a:t>
            </a:r>
            <a:r>
              <a:rPr lang="pt-PT" sz="2800" dirty="0"/>
              <a:t> </a:t>
            </a:r>
            <a:r>
              <a:rPr lang="pt-PT" sz="2800" dirty="0" err="1"/>
              <a:t>il-ludalane</a:t>
            </a:r>
            <a:r>
              <a:rPr lang="pt-PT" sz="2800" dirty="0"/>
              <a:t> </a:t>
            </a:r>
            <a:r>
              <a:rPr lang="pt-PT" sz="2800" dirty="0" err="1"/>
              <a:t>sesquiterpenes</a:t>
            </a:r>
            <a:r>
              <a:rPr lang="pt-PT" sz="2800" dirty="0"/>
              <a:t>, </a:t>
            </a:r>
            <a:r>
              <a:rPr lang="pt-PT" sz="2800" dirty="0" err="1"/>
              <a:t>nor-sesquiterpenes</a:t>
            </a:r>
            <a:r>
              <a:rPr lang="pt-PT" sz="2800" dirty="0"/>
              <a:t>, </a:t>
            </a:r>
            <a:r>
              <a:rPr lang="pt-PT" sz="2800" dirty="0" err="1"/>
              <a:t>benzoic</a:t>
            </a:r>
            <a:r>
              <a:rPr lang="pt-PT" sz="2800" dirty="0"/>
              <a:t> </a:t>
            </a:r>
            <a:r>
              <a:rPr lang="pt-PT" sz="2800" dirty="0" err="1"/>
              <a:t>acid</a:t>
            </a:r>
            <a:r>
              <a:rPr lang="pt-PT" sz="2800" dirty="0"/>
              <a:t> </a:t>
            </a:r>
            <a:r>
              <a:rPr lang="pt-PT" sz="2800" dirty="0" err="1"/>
              <a:t>derivatives</a:t>
            </a:r>
            <a:r>
              <a:rPr lang="pt-PT" sz="2800" dirty="0"/>
              <a:t>, </a:t>
            </a:r>
            <a:r>
              <a:rPr lang="pt-PT" sz="2800" dirty="0" err="1"/>
              <a:t>cinnamic</a:t>
            </a:r>
            <a:r>
              <a:rPr lang="pt-PT" sz="2800" dirty="0"/>
              <a:t> </a:t>
            </a:r>
            <a:r>
              <a:rPr lang="pt-PT" sz="2800" dirty="0" err="1"/>
              <a:t>acid</a:t>
            </a:r>
            <a:r>
              <a:rPr lang="pt-PT" sz="2800" dirty="0"/>
              <a:t> </a:t>
            </a:r>
            <a:r>
              <a:rPr lang="pt-PT" sz="2800" dirty="0" err="1"/>
              <a:t>derivatives</a:t>
            </a:r>
            <a:r>
              <a:rPr lang="pt-PT" sz="2800" dirty="0"/>
              <a:t>, </a:t>
            </a:r>
            <a:r>
              <a:rPr lang="pt-PT" sz="2800" dirty="0" err="1"/>
              <a:t>enzymes</a:t>
            </a:r>
            <a:r>
              <a:rPr lang="pt-PT" sz="2800" dirty="0"/>
              <a:t>, </a:t>
            </a:r>
            <a:r>
              <a:rPr lang="pt-PT" sz="2800" dirty="0" err="1"/>
              <a:t>and</a:t>
            </a:r>
            <a:r>
              <a:rPr lang="pt-PT" sz="2800" dirty="0"/>
              <a:t> </a:t>
            </a:r>
            <a:r>
              <a:rPr lang="pt-PT" sz="2800" dirty="0" err="1"/>
              <a:t>thiaminases</a:t>
            </a:r>
            <a:r>
              <a:rPr lang="pt-PT" sz="2800" dirty="0"/>
              <a:t>, </a:t>
            </a:r>
            <a:r>
              <a:rPr lang="pt-PT" sz="2800" dirty="0" err="1"/>
              <a:t>flavonoid</a:t>
            </a:r>
            <a:r>
              <a:rPr lang="pt-PT" sz="2800" dirty="0"/>
              <a:t> </a:t>
            </a:r>
            <a:r>
              <a:rPr lang="pt-PT" sz="2800" dirty="0" err="1"/>
              <a:t>antioxidants</a:t>
            </a:r>
            <a:r>
              <a:rPr lang="pt-PT" sz="2800" dirty="0"/>
              <a:t> </a:t>
            </a:r>
            <a:r>
              <a:rPr lang="pt-PT" sz="2800" dirty="0" err="1"/>
              <a:t>such</a:t>
            </a:r>
            <a:r>
              <a:rPr lang="pt-PT" sz="2800" dirty="0"/>
              <a:t> as </a:t>
            </a:r>
            <a:r>
              <a:rPr lang="pt-PT" sz="2800" dirty="0" err="1"/>
              <a:t>quercetin</a:t>
            </a:r>
            <a:r>
              <a:rPr lang="pt-PT" sz="2800" dirty="0"/>
              <a:t> </a:t>
            </a:r>
            <a:r>
              <a:rPr lang="pt-PT" sz="2800" dirty="0" err="1"/>
              <a:t>and</a:t>
            </a:r>
            <a:r>
              <a:rPr lang="pt-PT" sz="2800" dirty="0"/>
              <a:t> </a:t>
            </a:r>
            <a:r>
              <a:rPr lang="pt-PT" sz="2800" dirty="0" err="1"/>
              <a:t>kaempferol</a:t>
            </a:r>
            <a:r>
              <a:rPr lang="pt-PT" sz="2800" dirty="0"/>
              <a:t>, </a:t>
            </a:r>
            <a:r>
              <a:rPr lang="pt-PT" sz="2800" dirty="0" err="1"/>
              <a:t>along</a:t>
            </a:r>
            <a:r>
              <a:rPr lang="pt-PT" sz="2800" dirty="0"/>
              <a:t> </a:t>
            </a:r>
            <a:r>
              <a:rPr lang="pt-PT" sz="2800" dirty="0" err="1"/>
              <a:t>with</a:t>
            </a:r>
            <a:r>
              <a:rPr lang="pt-PT" sz="2800" dirty="0"/>
              <a:t> </a:t>
            </a:r>
            <a:r>
              <a:rPr lang="pt-PT" sz="2800" dirty="0" err="1"/>
              <a:t>an</a:t>
            </a:r>
            <a:r>
              <a:rPr lang="pt-PT" sz="2800" dirty="0"/>
              <a:t> </a:t>
            </a:r>
            <a:r>
              <a:rPr lang="pt-PT" sz="2800" dirty="0" err="1"/>
              <a:t>unstable</a:t>
            </a:r>
            <a:r>
              <a:rPr lang="pt-PT" sz="2800" dirty="0"/>
              <a:t> </a:t>
            </a:r>
            <a:r>
              <a:rPr lang="pt-PT" sz="2800" dirty="0" err="1"/>
              <a:t>glycoside</a:t>
            </a:r>
            <a:r>
              <a:rPr lang="pt-PT" sz="2800" dirty="0"/>
              <a:t> </a:t>
            </a:r>
            <a:r>
              <a:rPr lang="pt-PT" sz="2800" dirty="0" err="1"/>
              <a:t>and</a:t>
            </a:r>
            <a:r>
              <a:rPr lang="pt-PT" sz="2800" dirty="0"/>
              <a:t> </a:t>
            </a:r>
            <a:r>
              <a:rPr lang="pt-PT" sz="2800" dirty="0" err="1"/>
              <a:t>also</a:t>
            </a:r>
            <a:r>
              <a:rPr lang="pt-PT" sz="2800" dirty="0"/>
              <a:t> </a:t>
            </a:r>
            <a:r>
              <a:rPr lang="pt-PT" sz="2800" dirty="0" err="1"/>
              <a:t>prominent</a:t>
            </a:r>
            <a:r>
              <a:rPr lang="pt-PT" sz="2800" dirty="0"/>
              <a:t> </a:t>
            </a:r>
            <a:r>
              <a:rPr lang="pt-PT" sz="2800" dirty="0" err="1"/>
              <a:t>carcinogenic</a:t>
            </a:r>
            <a:r>
              <a:rPr lang="pt-PT" sz="2800" dirty="0"/>
              <a:t> </a:t>
            </a:r>
            <a:r>
              <a:rPr lang="pt-PT" sz="2800" dirty="0" err="1"/>
              <a:t>compound</a:t>
            </a:r>
            <a:r>
              <a:rPr lang="pt-PT" sz="2800" dirty="0"/>
              <a:t> </a:t>
            </a:r>
            <a:r>
              <a:rPr lang="pt-PT" sz="2800" dirty="0" err="1"/>
              <a:t>known</a:t>
            </a:r>
            <a:r>
              <a:rPr lang="pt-PT" sz="2800" dirty="0"/>
              <a:t> as </a:t>
            </a:r>
            <a:r>
              <a:rPr lang="pt-PT" sz="2800" dirty="0" err="1"/>
              <a:t>ptaquiloside</a:t>
            </a:r>
            <a:r>
              <a:rPr lang="pt-PT" sz="2800" dirty="0"/>
              <a:t> [6-7].</a:t>
            </a:r>
          </a:p>
        </p:txBody>
      </p:sp>
      <p:sp>
        <p:nvSpPr>
          <p:cNvPr id="45" name="CaixaDeTexto 44">
            <a:extLst>
              <a:ext uri="{FF2B5EF4-FFF2-40B4-BE49-F238E27FC236}">
                <a16:creationId xmlns:a16="http://schemas.microsoft.com/office/drawing/2014/main" id="{8FC63633-1EB8-F779-F7F1-2F050A9CAE09}"/>
              </a:ext>
            </a:extLst>
          </p:cNvPr>
          <p:cNvSpPr txBox="1"/>
          <p:nvPr/>
        </p:nvSpPr>
        <p:spPr>
          <a:xfrm>
            <a:off x="763680" y="28065388"/>
            <a:ext cx="14192083" cy="584775"/>
          </a:xfrm>
          <a:prstGeom prst="rect">
            <a:avLst/>
          </a:prstGeom>
          <a:solidFill>
            <a:schemeClr val="accent4">
              <a:lumMod val="75000"/>
              <a:alpha val="71000"/>
            </a:schemeClr>
          </a:solidFill>
        </p:spPr>
        <p:txBody>
          <a:bodyPr wrap="square">
            <a:spAutoFit/>
          </a:bodyPr>
          <a:lstStyle/>
          <a:p>
            <a:pPr algn="ctr"/>
            <a:r>
              <a:rPr lang="pt-PT" sz="3200" dirty="0" err="1"/>
              <a:t>Thiamine</a:t>
            </a:r>
            <a:r>
              <a:rPr lang="pt-PT" sz="3200" dirty="0"/>
              <a:t> </a:t>
            </a:r>
            <a:r>
              <a:rPr lang="pt-PT" sz="3200" dirty="0" err="1"/>
              <a:t>deficiency</a:t>
            </a:r>
            <a:endParaRPr lang="pt-PT" sz="3200" dirty="0"/>
          </a:p>
        </p:txBody>
      </p:sp>
      <p:sp>
        <p:nvSpPr>
          <p:cNvPr id="47" name="CaixaDeTexto 46">
            <a:extLst>
              <a:ext uri="{FF2B5EF4-FFF2-40B4-BE49-F238E27FC236}">
                <a16:creationId xmlns:a16="http://schemas.microsoft.com/office/drawing/2014/main" id="{4FDE529C-5241-74A9-52E6-419554763231}"/>
              </a:ext>
            </a:extLst>
          </p:cNvPr>
          <p:cNvSpPr txBox="1"/>
          <p:nvPr/>
        </p:nvSpPr>
        <p:spPr>
          <a:xfrm>
            <a:off x="739815" y="28925105"/>
            <a:ext cx="14192083" cy="6124754"/>
          </a:xfrm>
          <a:prstGeom prst="rect">
            <a:avLst/>
          </a:prstGeom>
          <a:noFill/>
        </p:spPr>
        <p:txBody>
          <a:bodyPr wrap="square">
            <a:spAutoFit/>
          </a:bodyPr>
          <a:lstStyle/>
          <a:p>
            <a:pPr algn="just"/>
            <a:r>
              <a:rPr lang="pt-PT" sz="2800" dirty="0" err="1"/>
              <a:t>Thiamine</a:t>
            </a:r>
            <a:r>
              <a:rPr lang="pt-PT" sz="2800" dirty="0"/>
              <a:t> </a:t>
            </a:r>
            <a:r>
              <a:rPr lang="pt-PT" sz="2800" dirty="0" err="1"/>
              <a:t>deficiencies</a:t>
            </a:r>
            <a:r>
              <a:rPr lang="pt-PT" sz="2800" dirty="0"/>
              <a:t> are </a:t>
            </a:r>
            <a:r>
              <a:rPr lang="pt-PT" sz="2800" dirty="0" err="1"/>
              <a:t>frequent</a:t>
            </a:r>
            <a:r>
              <a:rPr lang="pt-PT" sz="2800" dirty="0"/>
              <a:t>, </a:t>
            </a:r>
            <a:r>
              <a:rPr lang="pt-PT" sz="2800" dirty="0" err="1"/>
              <a:t>due</a:t>
            </a:r>
            <a:r>
              <a:rPr lang="pt-PT" sz="2800" dirty="0"/>
              <a:t> to </a:t>
            </a:r>
            <a:r>
              <a:rPr lang="pt-PT" sz="2800" dirty="0" err="1"/>
              <a:t>the</a:t>
            </a:r>
            <a:r>
              <a:rPr lang="pt-PT" sz="2800" dirty="0"/>
              <a:t> </a:t>
            </a:r>
            <a:r>
              <a:rPr lang="pt-PT" sz="2800" dirty="0" err="1"/>
              <a:t>type</a:t>
            </a:r>
            <a:r>
              <a:rPr lang="pt-PT" sz="2800" dirty="0"/>
              <a:t> 1 </a:t>
            </a:r>
            <a:r>
              <a:rPr lang="pt-PT" sz="2800" dirty="0" err="1"/>
              <a:t>thiaminase</a:t>
            </a:r>
            <a:r>
              <a:rPr lang="pt-PT" sz="2800" dirty="0"/>
              <a:t> </a:t>
            </a:r>
            <a:r>
              <a:rPr lang="pt-PT" sz="2800" dirty="0" err="1"/>
              <a:t>present</a:t>
            </a:r>
            <a:r>
              <a:rPr lang="pt-PT" sz="2800" dirty="0"/>
              <a:t> in </a:t>
            </a:r>
            <a:r>
              <a:rPr lang="pt-PT" sz="2800" dirty="0" err="1"/>
              <a:t>this</a:t>
            </a:r>
            <a:r>
              <a:rPr lang="pt-PT" sz="2800" dirty="0"/>
              <a:t> </a:t>
            </a:r>
            <a:r>
              <a:rPr lang="pt-PT" sz="2800" dirty="0" err="1"/>
              <a:t>plant</a:t>
            </a:r>
            <a:r>
              <a:rPr lang="pt-PT" sz="2800" dirty="0"/>
              <a:t>. </a:t>
            </a:r>
            <a:r>
              <a:rPr lang="pt-PT" sz="2800" dirty="0" err="1"/>
              <a:t>They</a:t>
            </a:r>
            <a:r>
              <a:rPr lang="pt-PT" sz="2800" dirty="0"/>
              <a:t> are </a:t>
            </a:r>
            <a:r>
              <a:rPr lang="pt-PT" sz="2800" dirty="0" err="1"/>
              <a:t>mainly</a:t>
            </a:r>
            <a:r>
              <a:rPr lang="pt-PT" sz="2800" dirty="0"/>
              <a:t> </a:t>
            </a:r>
            <a:r>
              <a:rPr lang="pt-PT" sz="2800" dirty="0" err="1"/>
              <a:t>affected</a:t>
            </a:r>
            <a:r>
              <a:rPr lang="pt-PT" sz="2800" dirty="0"/>
              <a:t> in </a:t>
            </a:r>
            <a:r>
              <a:rPr lang="pt-PT" sz="2800" dirty="0" err="1"/>
              <a:t>monogastric</a:t>
            </a:r>
            <a:r>
              <a:rPr lang="pt-PT" sz="2800" dirty="0"/>
              <a:t> </a:t>
            </a:r>
            <a:r>
              <a:rPr lang="pt-PT" sz="2800" dirty="0" err="1"/>
              <a:t>herbivores</a:t>
            </a:r>
            <a:r>
              <a:rPr lang="pt-PT" sz="2800" dirty="0"/>
              <a:t> </a:t>
            </a:r>
            <a:r>
              <a:rPr lang="pt-PT" sz="2800" dirty="0" err="1"/>
              <a:t>such</a:t>
            </a:r>
            <a:r>
              <a:rPr lang="pt-PT" sz="2800" dirty="0"/>
              <a:t> as </a:t>
            </a:r>
            <a:r>
              <a:rPr lang="pt-PT" sz="2800" dirty="0" err="1"/>
              <a:t>horses</a:t>
            </a:r>
            <a:r>
              <a:rPr lang="pt-PT" sz="2800" dirty="0"/>
              <a:t> </a:t>
            </a:r>
            <a:r>
              <a:rPr lang="pt-PT" sz="2800" dirty="0" err="1"/>
              <a:t>since</a:t>
            </a:r>
            <a:r>
              <a:rPr lang="pt-PT" sz="2800" dirty="0"/>
              <a:t> </a:t>
            </a:r>
            <a:r>
              <a:rPr lang="pt-PT" sz="2800" dirty="0" err="1"/>
              <a:t>the</a:t>
            </a:r>
            <a:r>
              <a:rPr lang="pt-PT" sz="2800" dirty="0"/>
              <a:t> microbial flora can </a:t>
            </a:r>
            <a:r>
              <a:rPr lang="pt-PT" sz="2800" dirty="0" err="1"/>
              <a:t>synthesize</a:t>
            </a:r>
            <a:r>
              <a:rPr lang="pt-PT" sz="2800" dirty="0"/>
              <a:t> </a:t>
            </a:r>
            <a:r>
              <a:rPr lang="pt-PT" sz="2800" dirty="0" err="1"/>
              <a:t>this</a:t>
            </a:r>
            <a:r>
              <a:rPr lang="pt-PT" sz="2800" dirty="0"/>
              <a:t> </a:t>
            </a:r>
            <a:r>
              <a:rPr lang="pt-PT" sz="2800" dirty="0" err="1"/>
              <a:t>vitamin</a:t>
            </a:r>
            <a:r>
              <a:rPr lang="pt-PT" sz="2800" dirty="0"/>
              <a:t> </a:t>
            </a:r>
            <a:r>
              <a:rPr lang="pt-PT" sz="2800" dirty="0" err="1"/>
              <a:t>from</a:t>
            </a:r>
            <a:r>
              <a:rPr lang="pt-PT" sz="2800" dirty="0"/>
              <a:t> </a:t>
            </a:r>
            <a:r>
              <a:rPr lang="pt-PT" sz="2800" dirty="0" err="1"/>
              <a:t>its</a:t>
            </a:r>
            <a:r>
              <a:rPr lang="pt-PT" sz="2800" dirty="0"/>
              <a:t> </a:t>
            </a:r>
            <a:r>
              <a:rPr lang="pt-PT" sz="2800" dirty="0" err="1"/>
              <a:t>derivatives</a:t>
            </a:r>
            <a:r>
              <a:rPr lang="pt-PT" sz="2800" dirty="0"/>
              <a:t> in </a:t>
            </a:r>
            <a:r>
              <a:rPr lang="pt-PT" sz="2800" dirty="0" err="1"/>
              <a:t>ruminants</a:t>
            </a:r>
            <a:r>
              <a:rPr lang="pt-PT" sz="2800" dirty="0"/>
              <a:t> [8-10]. </a:t>
            </a:r>
            <a:r>
              <a:rPr lang="pt-PT" sz="2800" dirty="0" err="1"/>
              <a:t>Typical</a:t>
            </a:r>
            <a:r>
              <a:rPr lang="pt-PT" sz="2800" dirty="0"/>
              <a:t> cases </a:t>
            </a:r>
            <a:r>
              <a:rPr lang="pt-PT" sz="2800" dirty="0" err="1"/>
              <a:t>of</a:t>
            </a:r>
            <a:r>
              <a:rPr lang="pt-PT" sz="2800" dirty="0"/>
              <a:t> </a:t>
            </a:r>
            <a:r>
              <a:rPr lang="pt-PT" sz="2800" dirty="0" err="1"/>
              <a:t>poisoning</a:t>
            </a:r>
            <a:r>
              <a:rPr lang="pt-PT" sz="2800" dirty="0"/>
              <a:t> </a:t>
            </a:r>
            <a:r>
              <a:rPr lang="pt-PT" sz="2800" dirty="0" err="1"/>
              <a:t>from</a:t>
            </a:r>
            <a:r>
              <a:rPr lang="pt-PT" sz="2800" dirty="0"/>
              <a:t> </a:t>
            </a:r>
            <a:r>
              <a:rPr lang="pt-PT" sz="2800" dirty="0" err="1"/>
              <a:t>bracken</a:t>
            </a:r>
            <a:r>
              <a:rPr lang="pt-PT" sz="2800" dirty="0"/>
              <a:t> </a:t>
            </a:r>
            <a:r>
              <a:rPr lang="pt-PT" sz="2800" dirty="0" err="1"/>
              <a:t>fern</a:t>
            </a:r>
            <a:r>
              <a:rPr lang="pt-PT" sz="2800" dirty="0"/>
              <a:t> </a:t>
            </a:r>
            <a:r>
              <a:rPr lang="pt-PT" sz="2800" dirty="0" err="1"/>
              <a:t>require</a:t>
            </a:r>
            <a:r>
              <a:rPr lang="pt-PT" sz="2800" dirty="0"/>
              <a:t> </a:t>
            </a:r>
            <a:r>
              <a:rPr lang="pt-PT" sz="2800" dirty="0" err="1"/>
              <a:t>relatively</a:t>
            </a:r>
            <a:r>
              <a:rPr lang="pt-PT" sz="2800" dirty="0"/>
              <a:t> </a:t>
            </a:r>
            <a:r>
              <a:rPr lang="pt-PT" sz="2800" dirty="0" err="1"/>
              <a:t>high</a:t>
            </a:r>
            <a:r>
              <a:rPr lang="pt-PT" sz="2800" dirty="0"/>
              <a:t> doses (</a:t>
            </a:r>
            <a:r>
              <a:rPr lang="pt-PT" sz="2800" dirty="0" err="1"/>
              <a:t>hay</a:t>
            </a:r>
            <a:r>
              <a:rPr lang="pt-PT" sz="2800" dirty="0"/>
              <a:t> </a:t>
            </a:r>
            <a:r>
              <a:rPr lang="pt-PT" sz="2800" dirty="0" err="1"/>
              <a:t>contaminated</a:t>
            </a:r>
            <a:r>
              <a:rPr lang="pt-PT" sz="2800" dirty="0"/>
              <a:t> </a:t>
            </a:r>
            <a:r>
              <a:rPr lang="pt-PT" sz="2800" dirty="0" err="1"/>
              <a:t>with</a:t>
            </a:r>
            <a:r>
              <a:rPr lang="pt-PT" sz="2800" dirty="0"/>
              <a:t> 20%–25% </a:t>
            </a:r>
            <a:r>
              <a:rPr lang="pt-PT" sz="2800" dirty="0" err="1"/>
              <a:t>bracken</a:t>
            </a:r>
            <a:r>
              <a:rPr lang="pt-PT" sz="2800" dirty="0"/>
              <a:t> </a:t>
            </a:r>
            <a:r>
              <a:rPr lang="pt-PT" sz="2800" dirty="0" err="1"/>
              <a:t>fern</a:t>
            </a:r>
            <a:r>
              <a:rPr lang="pt-PT" sz="2800" dirty="0"/>
              <a:t>) </a:t>
            </a:r>
            <a:r>
              <a:rPr lang="pt-PT" sz="2800" dirty="0" err="1"/>
              <a:t>over</a:t>
            </a:r>
            <a:r>
              <a:rPr lang="pt-PT" sz="2800" dirty="0"/>
              <a:t> </a:t>
            </a:r>
            <a:r>
              <a:rPr lang="pt-PT" sz="2800" dirty="0" err="1"/>
              <a:t>an</a:t>
            </a:r>
            <a:r>
              <a:rPr lang="pt-PT" sz="2800" dirty="0"/>
              <a:t> </a:t>
            </a:r>
            <a:r>
              <a:rPr lang="pt-PT" sz="2800" dirty="0" err="1"/>
              <a:t>extended</a:t>
            </a:r>
            <a:r>
              <a:rPr lang="pt-PT" sz="2800" dirty="0"/>
              <a:t> </a:t>
            </a:r>
            <a:r>
              <a:rPr lang="pt-PT" sz="2800" dirty="0" err="1"/>
              <a:t>period</a:t>
            </a:r>
            <a:r>
              <a:rPr lang="pt-PT" sz="2800" dirty="0"/>
              <a:t> (</a:t>
            </a:r>
            <a:r>
              <a:rPr lang="pt-PT" sz="2800" dirty="0" err="1"/>
              <a:t>three</a:t>
            </a:r>
            <a:r>
              <a:rPr lang="pt-PT" sz="2800" dirty="0"/>
              <a:t> </a:t>
            </a:r>
            <a:r>
              <a:rPr lang="pt-PT" sz="2800" dirty="0" err="1"/>
              <a:t>months</a:t>
            </a:r>
            <a:r>
              <a:rPr lang="pt-PT" sz="2800" dirty="0"/>
              <a:t> </a:t>
            </a:r>
            <a:r>
              <a:rPr lang="pt-PT" sz="2800" dirty="0" err="1"/>
              <a:t>at</a:t>
            </a:r>
            <a:r>
              <a:rPr lang="pt-PT" sz="2800" dirty="0"/>
              <a:t> </a:t>
            </a:r>
            <a:r>
              <a:rPr lang="pt-PT" sz="2800" dirty="0" err="1"/>
              <a:t>least</a:t>
            </a:r>
            <a:r>
              <a:rPr lang="pt-PT" sz="2800" dirty="0"/>
              <a:t>). In </a:t>
            </a:r>
            <a:r>
              <a:rPr lang="pt-PT" sz="2800" dirty="0" err="1"/>
              <a:t>horses</a:t>
            </a:r>
            <a:r>
              <a:rPr lang="pt-PT" sz="2800" dirty="0"/>
              <a:t>, </a:t>
            </a:r>
            <a:r>
              <a:rPr lang="pt-PT" sz="2800" dirty="0" err="1"/>
              <a:t>the</a:t>
            </a:r>
            <a:r>
              <a:rPr lang="pt-PT" sz="2800" dirty="0"/>
              <a:t> </a:t>
            </a:r>
            <a:r>
              <a:rPr lang="pt-PT" sz="2800" dirty="0" err="1"/>
              <a:t>condition</a:t>
            </a:r>
            <a:r>
              <a:rPr lang="pt-PT" sz="2800" dirty="0"/>
              <a:t> </a:t>
            </a:r>
            <a:r>
              <a:rPr lang="pt-PT" sz="2800" dirty="0" err="1"/>
              <a:t>known</a:t>
            </a:r>
            <a:r>
              <a:rPr lang="pt-PT" sz="2800" dirty="0"/>
              <a:t> as </a:t>
            </a:r>
            <a:r>
              <a:rPr lang="pt-PT" sz="2800" dirty="0" err="1"/>
              <a:t>equine</a:t>
            </a:r>
            <a:r>
              <a:rPr lang="pt-PT" sz="2800" dirty="0"/>
              <a:t> </a:t>
            </a:r>
            <a:r>
              <a:rPr lang="pt-PT" sz="2800" dirty="0" err="1"/>
              <a:t>bracken</a:t>
            </a:r>
            <a:r>
              <a:rPr lang="pt-PT" sz="2800" dirty="0"/>
              <a:t> </a:t>
            </a:r>
            <a:r>
              <a:rPr lang="pt-PT" sz="2800" dirty="0" err="1"/>
              <a:t>staggers</a:t>
            </a:r>
            <a:r>
              <a:rPr lang="pt-PT" sz="2800" dirty="0"/>
              <a:t> are </a:t>
            </a:r>
            <a:r>
              <a:rPr lang="pt-PT" sz="2800" dirty="0" err="1"/>
              <a:t>characterized</a:t>
            </a:r>
            <a:r>
              <a:rPr lang="pt-PT" sz="2800" dirty="0"/>
              <a:t> </a:t>
            </a:r>
            <a:r>
              <a:rPr lang="pt-PT" sz="2800" dirty="0" err="1"/>
              <a:t>by</a:t>
            </a:r>
            <a:r>
              <a:rPr lang="pt-PT" sz="2800" dirty="0"/>
              <a:t> </a:t>
            </a:r>
            <a:r>
              <a:rPr lang="pt-PT" sz="2800" dirty="0" err="1"/>
              <a:t>symptoms</a:t>
            </a:r>
            <a:r>
              <a:rPr lang="pt-PT" sz="2800" dirty="0"/>
              <a:t> </a:t>
            </a:r>
            <a:r>
              <a:rPr lang="pt-PT" sz="2800" dirty="0" err="1"/>
              <a:t>including</a:t>
            </a:r>
            <a:r>
              <a:rPr lang="pt-PT" sz="2800" dirty="0"/>
              <a:t> anorexia, </a:t>
            </a:r>
            <a:r>
              <a:rPr lang="pt-PT" sz="2800" dirty="0" err="1"/>
              <a:t>weight</a:t>
            </a:r>
            <a:r>
              <a:rPr lang="pt-PT" sz="2800" dirty="0"/>
              <a:t> </a:t>
            </a:r>
            <a:r>
              <a:rPr lang="pt-PT" sz="2800" dirty="0" err="1"/>
              <a:t>loss</a:t>
            </a:r>
            <a:r>
              <a:rPr lang="pt-PT" sz="2800" dirty="0"/>
              <a:t>, </a:t>
            </a:r>
            <a:r>
              <a:rPr lang="pt-PT" sz="2800" dirty="0" err="1"/>
              <a:t>lack</a:t>
            </a:r>
            <a:r>
              <a:rPr lang="pt-PT" sz="2800" dirty="0"/>
              <a:t> </a:t>
            </a:r>
            <a:r>
              <a:rPr lang="pt-PT" sz="2800" dirty="0" err="1"/>
              <a:t>of</a:t>
            </a:r>
            <a:r>
              <a:rPr lang="pt-PT" sz="2800" dirty="0"/>
              <a:t> </a:t>
            </a:r>
            <a:r>
              <a:rPr lang="pt-PT" sz="2800" dirty="0" err="1"/>
              <a:t>coordination</a:t>
            </a:r>
            <a:r>
              <a:rPr lang="pt-PT" sz="2800" dirty="0"/>
              <a:t>, a </a:t>
            </a:r>
            <a:r>
              <a:rPr lang="pt-PT" sz="2800" dirty="0" err="1"/>
              <a:t>hunched</a:t>
            </a:r>
            <a:r>
              <a:rPr lang="pt-PT" sz="2800" dirty="0"/>
              <a:t> posture </a:t>
            </a:r>
            <a:r>
              <a:rPr lang="pt-PT" sz="2800" dirty="0" err="1"/>
              <a:t>with</a:t>
            </a:r>
            <a:r>
              <a:rPr lang="pt-PT" sz="2800" dirty="0"/>
              <a:t> </a:t>
            </a:r>
            <a:r>
              <a:rPr lang="pt-PT" sz="2800" dirty="0" err="1"/>
              <a:t>an</a:t>
            </a:r>
            <a:r>
              <a:rPr lang="pt-PT" sz="2800" dirty="0"/>
              <a:t> </a:t>
            </a:r>
            <a:r>
              <a:rPr lang="pt-PT" sz="2800" dirty="0" err="1"/>
              <a:t>arched</a:t>
            </a:r>
            <a:r>
              <a:rPr lang="pt-PT" sz="2800" dirty="0"/>
              <a:t> </a:t>
            </a:r>
            <a:r>
              <a:rPr lang="pt-PT" sz="2800" dirty="0" err="1"/>
              <a:t>back</a:t>
            </a:r>
            <a:r>
              <a:rPr lang="pt-PT" sz="2800" dirty="0"/>
              <a:t> </a:t>
            </a:r>
            <a:r>
              <a:rPr lang="pt-PT" sz="2800" dirty="0" err="1"/>
              <a:t>and</a:t>
            </a:r>
            <a:r>
              <a:rPr lang="pt-PT" sz="2800" dirty="0"/>
              <a:t> </a:t>
            </a:r>
            <a:r>
              <a:rPr lang="pt-PT" sz="2800" dirty="0" err="1"/>
              <a:t>neck</a:t>
            </a:r>
            <a:r>
              <a:rPr lang="pt-PT" sz="2800" dirty="0"/>
              <a:t>, </a:t>
            </a:r>
            <a:r>
              <a:rPr lang="pt-PT" sz="2800" dirty="0" err="1"/>
              <a:t>and</a:t>
            </a:r>
            <a:r>
              <a:rPr lang="pt-PT" sz="2800" dirty="0"/>
              <a:t> a </a:t>
            </a:r>
            <a:r>
              <a:rPr lang="en-US" sz="2800" dirty="0"/>
              <a:t>wide</a:t>
            </a:r>
            <a:r>
              <a:rPr lang="pt-PT" sz="2800" dirty="0"/>
              <a:t> </a:t>
            </a:r>
            <a:r>
              <a:rPr lang="pt-PT" sz="2800" dirty="0" err="1"/>
              <a:t>stance</a:t>
            </a:r>
            <a:r>
              <a:rPr lang="pt-PT" sz="2800" dirty="0"/>
              <a:t> </a:t>
            </a:r>
            <a:r>
              <a:rPr lang="pt-PT" sz="2800" dirty="0" err="1"/>
              <a:t>with</a:t>
            </a:r>
            <a:r>
              <a:rPr lang="pt-PT" sz="2800" dirty="0"/>
              <a:t> </a:t>
            </a:r>
            <a:r>
              <a:rPr lang="pt-PT" sz="2800" dirty="0" err="1"/>
              <a:t>feet</a:t>
            </a:r>
            <a:r>
              <a:rPr lang="pt-PT" sz="2800" dirty="0"/>
              <a:t> apart. In </a:t>
            </a:r>
            <a:r>
              <a:rPr lang="pt-PT" sz="2800" dirty="0" err="1"/>
              <a:t>severe</a:t>
            </a:r>
            <a:r>
              <a:rPr lang="pt-PT" sz="2800" dirty="0"/>
              <a:t> cases, </a:t>
            </a:r>
            <a:r>
              <a:rPr lang="pt-PT" sz="2800" dirty="0" err="1"/>
              <a:t>tachycardia</a:t>
            </a:r>
            <a:r>
              <a:rPr lang="pt-PT" sz="2800" dirty="0"/>
              <a:t> </a:t>
            </a:r>
            <a:r>
              <a:rPr lang="pt-PT" sz="2800" dirty="0" err="1"/>
              <a:t>and</a:t>
            </a:r>
            <a:r>
              <a:rPr lang="pt-PT" sz="2800" dirty="0"/>
              <a:t> </a:t>
            </a:r>
            <a:r>
              <a:rPr lang="pt-PT" sz="2800" dirty="0" err="1"/>
              <a:t>arrhythmias</a:t>
            </a:r>
            <a:r>
              <a:rPr lang="pt-PT" sz="2800" dirty="0"/>
              <a:t> </a:t>
            </a:r>
            <a:r>
              <a:rPr lang="pt-PT" sz="2800" dirty="0" err="1"/>
              <a:t>may</a:t>
            </a:r>
            <a:r>
              <a:rPr lang="pt-PT" sz="2800" dirty="0"/>
              <a:t> </a:t>
            </a:r>
            <a:r>
              <a:rPr lang="pt-PT" sz="2800" dirty="0" err="1"/>
              <a:t>occur</a:t>
            </a:r>
            <a:r>
              <a:rPr lang="pt-PT" sz="2800" dirty="0"/>
              <a:t>, </a:t>
            </a:r>
            <a:r>
              <a:rPr lang="pt-PT" sz="2800" dirty="0" err="1"/>
              <a:t>and</a:t>
            </a:r>
            <a:r>
              <a:rPr lang="pt-PT" sz="2800" dirty="0"/>
              <a:t> </a:t>
            </a:r>
            <a:r>
              <a:rPr lang="pt-PT" sz="2800" dirty="0" err="1"/>
              <a:t>death</a:t>
            </a:r>
            <a:r>
              <a:rPr lang="pt-PT" sz="2800" dirty="0"/>
              <a:t> </a:t>
            </a:r>
            <a:r>
              <a:rPr lang="pt-PT" sz="2800" dirty="0" err="1"/>
              <a:t>usually</a:t>
            </a:r>
            <a:r>
              <a:rPr lang="pt-PT" sz="2800" dirty="0"/>
              <a:t> </a:t>
            </a:r>
            <a:r>
              <a:rPr lang="pt-PT" sz="2800" dirty="0" err="1"/>
              <a:t>follows</a:t>
            </a:r>
            <a:r>
              <a:rPr lang="pt-PT" sz="2800" dirty="0"/>
              <a:t> </a:t>
            </a:r>
            <a:r>
              <a:rPr lang="pt-PT" sz="2800" dirty="0" err="1"/>
              <a:t>within</a:t>
            </a:r>
            <a:r>
              <a:rPr lang="pt-PT" sz="2800" dirty="0"/>
              <a:t> 2–10 </a:t>
            </a:r>
            <a:r>
              <a:rPr lang="pt-PT" sz="2800" dirty="0" err="1"/>
              <a:t>days</a:t>
            </a:r>
            <a:r>
              <a:rPr lang="pt-PT" sz="2800" dirty="0"/>
              <a:t> </a:t>
            </a:r>
            <a:r>
              <a:rPr lang="pt-PT" sz="2800" dirty="0" err="1"/>
              <a:t>after</a:t>
            </a:r>
            <a:r>
              <a:rPr lang="pt-PT" sz="2800" dirty="0"/>
              <a:t> </a:t>
            </a:r>
            <a:r>
              <a:rPr lang="pt-PT" sz="2800" dirty="0" err="1"/>
              <a:t>the</a:t>
            </a:r>
            <a:r>
              <a:rPr lang="pt-PT" sz="2800" dirty="0"/>
              <a:t> </a:t>
            </a:r>
            <a:r>
              <a:rPr lang="pt-PT" sz="2800" dirty="0" err="1"/>
              <a:t>onset</a:t>
            </a:r>
            <a:r>
              <a:rPr lang="pt-PT" sz="2800" dirty="0"/>
              <a:t> </a:t>
            </a:r>
            <a:r>
              <a:rPr lang="pt-PT" sz="2800" dirty="0" err="1"/>
              <a:t>of</a:t>
            </a:r>
            <a:r>
              <a:rPr lang="pt-PT" sz="2800" dirty="0"/>
              <a:t> </a:t>
            </a:r>
            <a:r>
              <a:rPr lang="pt-PT" sz="2800" dirty="0" err="1"/>
              <a:t>symptoms</a:t>
            </a:r>
            <a:r>
              <a:rPr lang="pt-PT" sz="2800" dirty="0"/>
              <a:t>. </a:t>
            </a:r>
            <a:r>
              <a:rPr lang="pt-PT" sz="2800" dirty="0" err="1"/>
              <a:t>Thiamine</a:t>
            </a:r>
            <a:r>
              <a:rPr lang="pt-PT" sz="2800" dirty="0"/>
              <a:t> </a:t>
            </a:r>
            <a:r>
              <a:rPr lang="pt-PT" sz="2800" dirty="0" err="1"/>
              <a:t>therapy</a:t>
            </a:r>
            <a:r>
              <a:rPr lang="pt-PT" sz="2800" dirty="0"/>
              <a:t> </a:t>
            </a:r>
            <a:r>
              <a:rPr lang="pt-PT" sz="2800" dirty="0" err="1"/>
              <a:t>is</a:t>
            </a:r>
            <a:r>
              <a:rPr lang="pt-PT" sz="2800" dirty="0"/>
              <a:t> </a:t>
            </a:r>
            <a:r>
              <a:rPr lang="pt-PT" sz="2800" dirty="0" err="1"/>
              <a:t>commonly</a:t>
            </a:r>
            <a:r>
              <a:rPr lang="pt-PT" sz="2800" dirty="0"/>
              <a:t> </a:t>
            </a:r>
            <a:r>
              <a:rPr lang="pt-PT" sz="2800" dirty="0" err="1"/>
              <a:t>employed</a:t>
            </a:r>
            <a:r>
              <a:rPr lang="pt-PT" sz="2800" dirty="0"/>
              <a:t>. [11-13]. </a:t>
            </a:r>
          </a:p>
          <a:p>
            <a:pPr algn="just"/>
            <a:r>
              <a:rPr lang="pt-PT" sz="2800" dirty="0" err="1"/>
              <a:t>Poisoning</a:t>
            </a:r>
            <a:r>
              <a:rPr lang="pt-PT" sz="2800" dirty="0"/>
              <a:t> in </a:t>
            </a:r>
            <a:r>
              <a:rPr lang="pt-PT" sz="2800" dirty="0" err="1"/>
              <a:t>pigs</a:t>
            </a:r>
            <a:r>
              <a:rPr lang="pt-PT" sz="2800" dirty="0"/>
              <a:t> </a:t>
            </a:r>
            <a:r>
              <a:rPr lang="pt-PT" sz="2800" dirty="0" err="1"/>
              <a:t>is</a:t>
            </a:r>
            <a:r>
              <a:rPr lang="pt-PT" sz="2800" dirty="0"/>
              <a:t> </a:t>
            </a:r>
            <a:r>
              <a:rPr lang="pt-PT" sz="2800" dirty="0" err="1"/>
              <a:t>relatively</a:t>
            </a:r>
            <a:r>
              <a:rPr lang="pt-PT" sz="2800" dirty="0"/>
              <a:t> </a:t>
            </a:r>
            <a:r>
              <a:rPr lang="pt-PT" sz="2800" dirty="0" err="1"/>
              <a:t>rare</a:t>
            </a:r>
            <a:r>
              <a:rPr lang="pt-PT" sz="2800" dirty="0"/>
              <a:t> </a:t>
            </a:r>
            <a:r>
              <a:rPr lang="pt-PT" sz="2800" dirty="0" err="1"/>
              <a:t>and</a:t>
            </a:r>
            <a:r>
              <a:rPr lang="pt-PT" sz="2800" dirty="0"/>
              <a:t> </a:t>
            </a:r>
            <a:r>
              <a:rPr lang="pt-PT" sz="2800" dirty="0" err="1"/>
              <a:t>presents</a:t>
            </a:r>
            <a:r>
              <a:rPr lang="pt-PT" sz="2800" dirty="0"/>
              <a:t> anorexia </a:t>
            </a:r>
            <a:r>
              <a:rPr lang="pt-PT" sz="2800" dirty="0" err="1"/>
              <a:t>and</a:t>
            </a:r>
            <a:r>
              <a:rPr lang="pt-PT" sz="2800" dirty="0"/>
              <a:t> </a:t>
            </a:r>
            <a:r>
              <a:rPr lang="pt-PT" sz="2800" dirty="0" err="1"/>
              <a:t>weight</a:t>
            </a:r>
            <a:r>
              <a:rPr lang="pt-PT" sz="2800" dirty="0"/>
              <a:t> </a:t>
            </a:r>
            <a:r>
              <a:rPr lang="pt-PT" sz="2800" dirty="0" err="1"/>
              <a:t>loss</a:t>
            </a:r>
            <a:r>
              <a:rPr lang="pt-PT" sz="2800" dirty="0"/>
              <a:t>. In </a:t>
            </a:r>
            <a:r>
              <a:rPr lang="pt-PT" sz="2800" dirty="0" err="1"/>
              <a:t>the</a:t>
            </a:r>
            <a:r>
              <a:rPr lang="pt-PT" sz="2800" dirty="0"/>
              <a:t> terminal </a:t>
            </a:r>
            <a:r>
              <a:rPr lang="pt-PT" sz="2800" dirty="0" err="1"/>
              <a:t>phase</a:t>
            </a:r>
            <a:r>
              <a:rPr lang="pt-PT" sz="2800" dirty="0"/>
              <a:t>, </a:t>
            </a:r>
            <a:r>
              <a:rPr lang="pt-PT" sz="2800" dirty="0" err="1"/>
              <a:t>the</a:t>
            </a:r>
            <a:r>
              <a:rPr lang="pt-PT" sz="2800" dirty="0"/>
              <a:t> </a:t>
            </a:r>
            <a:r>
              <a:rPr lang="pt-PT" sz="2800" dirty="0" err="1"/>
              <a:t>condition</a:t>
            </a:r>
            <a:r>
              <a:rPr lang="pt-PT" sz="2800" dirty="0"/>
              <a:t> </a:t>
            </a:r>
            <a:r>
              <a:rPr lang="pt-PT" sz="2800" dirty="0" err="1"/>
              <a:t>may</a:t>
            </a:r>
            <a:r>
              <a:rPr lang="pt-PT" sz="2800" dirty="0"/>
              <a:t> </a:t>
            </a:r>
            <a:r>
              <a:rPr lang="pt-PT" sz="2800" dirty="0" err="1"/>
              <a:t>resemble</a:t>
            </a:r>
            <a:r>
              <a:rPr lang="pt-PT" sz="2800" dirty="0"/>
              <a:t> </a:t>
            </a:r>
            <a:r>
              <a:rPr lang="pt-PT" sz="2800" dirty="0" err="1"/>
              <a:t>heart</a:t>
            </a:r>
            <a:r>
              <a:rPr lang="pt-PT" sz="2800" dirty="0"/>
              <a:t> </a:t>
            </a:r>
            <a:r>
              <a:rPr lang="pt-PT" sz="2800" dirty="0" err="1"/>
              <a:t>failure</a:t>
            </a:r>
            <a:r>
              <a:rPr lang="pt-PT" sz="2800" dirty="0"/>
              <a:t>, </a:t>
            </a:r>
            <a:r>
              <a:rPr lang="pt-PT" sz="2800" dirty="0" err="1"/>
              <a:t>and</a:t>
            </a:r>
            <a:r>
              <a:rPr lang="pt-PT" sz="2800" dirty="0"/>
              <a:t> </a:t>
            </a:r>
            <a:r>
              <a:rPr lang="pt-PT" sz="2800" dirty="0" err="1"/>
              <a:t>sudden</a:t>
            </a:r>
            <a:r>
              <a:rPr lang="pt-PT" sz="2800" dirty="0"/>
              <a:t> </a:t>
            </a:r>
            <a:r>
              <a:rPr lang="pt-PT" sz="2800" dirty="0" err="1"/>
              <a:t>death</a:t>
            </a:r>
            <a:r>
              <a:rPr lang="pt-PT" sz="2800" dirty="0"/>
              <a:t> can </a:t>
            </a:r>
            <a:r>
              <a:rPr lang="pt-PT" sz="2800" dirty="0" err="1"/>
              <a:t>occur</a:t>
            </a:r>
            <a:r>
              <a:rPr lang="pt-PT" sz="2800" dirty="0"/>
              <a:t> </a:t>
            </a:r>
            <a:r>
              <a:rPr lang="pt-PT" sz="2800" dirty="0" err="1"/>
              <a:t>following</a:t>
            </a:r>
            <a:r>
              <a:rPr lang="pt-PT" sz="2800" dirty="0"/>
              <a:t> </a:t>
            </a:r>
            <a:r>
              <a:rPr lang="pt-PT" sz="2800" dirty="0" err="1"/>
              <a:t>recumbency</a:t>
            </a:r>
            <a:r>
              <a:rPr lang="pt-PT" sz="2800" dirty="0"/>
              <a:t> (</a:t>
            </a:r>
            <a:r>
              <a:rPr lang="pt-PT" sz="2800" dirty="0" err="1"/>
              <a:t>lying</a:t>
            </a:r>
            <a:r>
              <a:rPr lang="pt-PT" sz="2800" dirty="0"/>
              <a:t> </a:t>
            </a:r>
            <a:r>
              <a:rPr lang="pt-PT" sz="2800" dirty="0" err="1"/>
              <a:t>down</a:t>
            </a:r>
            <a:r>
              <a:rPr lang="pt-PT" sz="2800" dirty="0"/>
              <a:t>) </a:t>
            </a:r>
            <a:r>
              <a:rPr lang="pt-PT" sz="2800" dirty="0" err="1"/>
              <a:t>and</a:t>
            </a:r>
            <a:r>
              <a:rPr lang="pt-PT" sz="2800" dirty="0"/>
              <a:t> </a:t>
            </a:r>
            <a:r>
              <a:rPr lang="pt-PT" sz="2800" dirty="0" err="1"/>
              <a:t>difficulty</a:t>
            </a:r>
            <a:r>
              <a:rPr lang="pt-PT" sz="2800" dirty="0"/>
              <a:t> </a:t>
            </a:r>
            <a:r>
              <a:rPr lang="pt-PT" sz="2800" dirty="0" err="1"/>
              <a:t>breathing</a:t>
            </a:r>
            <a:r>
              <a:rPr lang="pt-PT" sz="2800" dirty="0"/>
              <a:t> (</a:t>
            </a:r>
            <a:r>
              <a:rPr lang="pt-PT" sz="2800" dirty="0" err="1"/>
              <a:t>dyspnea</a:t>
            </a:r>
            <a:r>
              <a:rPr lang="pt-PT" sz="2800" dirty="0"/>
              <a:t>) [12]. </a:t>
            </a:r>
          </a:p>
          <a:p>
            <a:pPr algn="just"/>
            <a:r>
              <a:rPr lang="pt-PT" sz="2800" dirty="0" err="1"/>
              <a:t>However</a:t>
            </a:r>
            <a:r>
              <a:rPr lang="pt-PT" sz="2800" dirty="0"/>
              <a:t>, in </a:t>
            </a:r>
            <a:r>
              <a:rPr lang="pt-PT" sz="2800" dirty="0" err="1"/>
              <a:t>sheep</a:t>
            </a:r>
            <a:r>
              <a:rPr lang="pt-PT" sz="2800" dirty="0"/>
              <a:t> </a:t>
            </a:r>
            <a:r>
              <a:rPr lang="pt-PT" sz="2800" dirty="0" err="1"/>
              <a:t>fed</a:t>
            </a:r>
            <a:r>
              <a:rPr lang="pt-PT" sz="2800" dirty="0"/>
              <a:t> </a:t>
            </a:r>
            <a:r>
              <a:rPr lang="pt-PT" sz="2800" i="1" dirty="0" err="1"/>
              <a:t>Pteridium</a:t>
            </a:r>
            <a:r>
              <a:rPr lang="pt-PT" sz="2800" i="1" dirty="0"/>
              <a:t> </a:t>
            </a:r>
            <a:r>
              <a:rPr lang="pt-PT" sz="2800" i="1" dirty="0" err="1"/>
              <a:t>aquilinum</a:t>
            </a:r>
            <a:r>
              <a:rPr lang="pt-PT" sz="2800" i="1" dirty="0"/>
              <a:t> </a:t>
            </a:r>
            <a:r>
              <a:rPr lang="pt-PT" sz="2800" dirty="0" err="1"/>
              <a:t>together</a:t>
            </a:r>
            <a:r>
              <a:rPr lang="pt-PT" sz="2800" dirty="0"/>
              <a:t> </a:t>
            </a:r>
            <a:r>
              <a:rPr lang="pt-PT" sz="2800" dirty="0" err="1"/>
              <a:t>with</a:t>
            </a:r>
            <a:r>
              <a:rPr lang="pt-PT" sz="2800" dirty="0"/>
              <a:t> </a:t>
            </a:r>
            <a:r>
              <a:rPr lang="pt-PT" sz="2800" dirty="0" err="1"/>
              <a:t>other</a:t>
            </a:r>
            <a:r>
              <a:rPr lang="pt-PT" sz="2800" dirty="0"/>
              <a:t> </a:t>
            </a:r>
            <a:r>
              <a:rPr lang="pt-PT" sz="2800" dirty="0" err="1"/>
              <a:t>thiaminase-rich</a:t>
            </a:r>
            <a:r>
              <a:rPr lang="pt-PT" sz="2800" dirty="0"/>
              <a:t> </a:t>
            </a:r>
            <a:r>
              <a:rPr lang="pt-PT" sz="2800" dirty="0" err="1"/>
              <a:t>plants</a:t>
            </a:r>
            <a:r>
              <a:rPr lang="pt-PT" sz="2800" dirty="0"/>
              <a:t>, </a:t>
            </a:r>
            <a:r>
              <a:rPr lang="pt-PT" sz="2800" dirty="0" err="1"/>
              <a:t>polioencephalomalacia</a:t>
            </a:r>
            <a:r>
              <a:rPr lang="pt-PT" sz="2800" dirty="0"/>
              <a:t> </a:t>
            </a:r>
            <a:r>
              <a:rPr lang="pt-PT" sz="2800" dirty="0" err="1"/>
              <a:t>associated</a:t>
            </a:r>
            <a:r>
              <a:rPr lang="pt-PT" sz="2800" dirty="0"/>
              <a:t> </a:t>
            </a:r>
            <a:r>
              <a:rPr lang="pt-PT" sz="2800" dirty="0" err="1"/>
              <a:t>with</a:t>
            </a:r>
            <a:r>
              <a:rPr lang="pt-PT" sz="2800" dirty="0"/>
              <a:t> </a:t>
            </a:r>
            <a:r>
              <a:rPr lang="pt-PT" sz="2800" dirty="0" err="1"/>
              <a:t>thiamine</a:t>
            </a:r>
            <a:r>
              <a:rPr lang="pt-PT" sz="2800" dirty="0"/>
              <a:t> </a:t>
            </a:r>
            <a:r>
              <a:rPr lang="pt-PT" sz="2800" dirty="0" err="1"/>
              <a:t>deficiency</a:t>
            </a:r>
            <a:r>
              <a:rPr lang="pt-PT" sz="2800" dirty="0"/>
              <a:t> </a:t>
            </a:r>
            <a:r>
              <a:rPr lang="pt-PT" sz="2800" dirty="0" err="1"/>
              <a:t>has</a:t>
            </a:r>
            <a:r>
              <a:rPr lang="pt-PT" sz="2800" dirty="0"/>
              <a:t> </a:t>
            </a:r>
            <a:r>
              <a:rPr lang="pt-PT" sz="2800" dirty="0" err="1"/>
              <a:t>been</a:t>
            </a:r>
            <a:r>
              <a:rPr lang="pt-PT" sz="2800" dirty="0"/>
              <a:t> </a:t>
            </a:r>
            <a:r>
              <a:rPr lang="pt-PT" sz="2800" dirty="0" err="1"/>
              <a:t>diagnosed</a:t>
            </a:r>
            <a:r>
              <a:rPr lang="pt-PT" sz="2800" dirty="0"/>
              <a:t> [8]-10].</a:t>
            </a:r>
          </a:p>
        </p:txBody>
      </p:sp>
      <p:sp>
        <p:nvSpPr>
          <p:cNvPr id="49" name="CaixaDeTexto 48">
            <a:extLst>
              <a:ext uri="{FF2B5EF4-FFF2-40B4-BE49-F238E27FC236}">
                <a16:creationId xmlns:a16="http://schemas.microsoft.com/office/drawing/2014/main" id="{106899FD-E3F1-4D18-DD2F-7A7A2702B28F}"/>
              </a:ext>
            </a:extLst>
          </p:cNvPr>
          <p:cNvSpPr txBox="1"/>
          <p:nvPr/>
        </p:nvSpPr>
        <p:spPr>
          <a:xfrm>
            <a:off x="739815" y="21054576"/>
            <a:ext cx="14152596" cy="707886"/>
          </a:xfrm>
          <a:prstGeom prst="rect">
            <a:avLst/>
          </a:prstGeom>
          <a:solidFill>
            <a:schemeClr val="accent6">
              <a:lumMod val="50000"/>
              <a:alpha val="71000"/>
            </a:schemeClr>
          </a:solidFill>
        </p:spPr>
        <p:txBody>
          <a:bodyPr wrap="square">
            <a:spAutoFit/>
          </a:bodyPr>
          <a:lstStyle/>
          <a:p>
            <a:pPr algn="ctr"/>
            <a:r>
              <a:rPr lang="pt-PT" sz="4000" b="1" dirty="0"/>
              <a:t>2. Material </a:t>
            </a:r>
            <a:r>
              <a:rPr lang="pt-PT" sz="4000" b="1" dirty="0" err="1"/>
              <a:t>and</a:t>
            </a:r>
            <a:r>
              <a:rPr lang="pt-PT" sz="4000" b="1" dirty="0"/>
              <a:t> </a:t>
            </a:r>
            <a:r>
              <a:rPr lang="pt-PT" sz="4000" b="1" dirty="0" err="1"/>
              <a:t>Methods</a:t>
            </a:r>
            <a:endParaRPr lang="pt-PT" sz="4000" b="1" dirty="0"/>
          </a:p>
        </p:txBody>
      </p:sp>
      <p:sp>
        <p:nvSpPr>
          <p:cNvPr id="51" name="CaixaDeTexto 50">
            <a:extLst>
              <a:ext uri="{FF2B5EF4-FFF2-40B4-BE49-F238E27FC236}">
                <a16:creationId xmlns:a16="http://schemas.microsoft.com/office/drawing/2014/main" id="{262C8D7B-46C1-3A16-237C-2F8CFEF6CA0D}"/>
              </a:ext>
            </a:extLst>
          </p:cNvPr>
          <p:cNvSpPr txBox="1"/>
          <p:nvPr/>
        </p:nvSpPr>
        <p:spPr>
          <a:xfrm>
            <a:off x="15709756" y="4966187"/>
            <a:ext cx="5848256" cy="584775"/>
          </a:xfrm>
          <a:prstGeom prst="rect">
            <a:avLst/>
          </a:prstGeom>
          <a:solidFill>
            <a:schemeClr val="accent4">
              <a:lumMod val="75000"/>
              <a:alpha val="71000"/>
            </a:schemeClr>
          </a:solidFill>
        </p:spPr>
        <p:txBody>
          <a:bodyPr wrap="square">
            <a:spAutoFit/>
          </a:bodyPr>
          <a:lstStyle/>
          <a:p>
            <a:pPr algn="ctr"/>
            <a:r>
              <a:rPr lang="pt-PT" sz="3200" dirty="0" err="1"/>
              <a:t>Blindness</a:t>
            </a:r>
            <a:r>
              <a:rPr lang="pt-PT" sz="3200" dirty="0"/>
              <a:t> in </a:t>
            </a:r>
            <a:r>
              <a:rPr lang="pt-PT" sz="3200" dirty="0" err="1"/>
              <a:t>sheep</a:t>
            </a:r>
            <a:endParaRPr lang="pt-PT" sz="3200" dirty="0"/>
          </a:p>
        </p:txBody>
      </p:sp>
      <p:sp>
        <p:nvSpPr>
          <p:cNvPr id="53" name="CaixaDeTexto 52">
            <a:extLst>
              <a:ext uri="{FF2B5EF4-FFF2-40B4-BE49-F238E27FC236}">
                <a16:creationId xmlns:a16="http://schemas.microsoft.com/office/drawing/2014/main" id="{47D24391-6B8E-1920-B57A-14EF733F7F0D}"/>
              </a:ext>
            </a:extLst>
          </p:cNvPr>
          <p:cNvSpPr txBox="1"/>
          <p:nvPr/>
        </p:nvSpPr>
        <p:spPr>
          <a:xfrm>
            <a:off x="15639252" y="5877852"/>
            <a:ext cx="5918759" cy="7848302"/>
          </a:xfrm>
          <a:prstGeom prst="rect">
            <a:avLst/>
          </a:prstGeom>
          <a:noFill/>
        </p:spPr>
        <p:txBody>
          <a:bodyPr wrap="square">
            <a:spAutoFit/>
          </a:bodyPr>
          <a:lstStyle/>
          <a:p>
            <a:pPr algn="just"/>
            <a:r>
              <a:rPr lang="pt-PT" sz="2800" dirty="0"/>
              <a:t>In </a:t>
            </a:r>
            <a:r>
              <a:rPr lang="pt-PT" sz="2800" dirty="0" err="1"/>
              <a:t>sheep</a:t>
            </a:r>
            <a:r>
              <a:rPr lang="pt-PT" sz="2800" dirty="0"/>
              <a:t>, </a:t>
            </a:r>
            <a:r>
              <a:rPr lang="pt-PT" sz="2800" dirty="0" err="1"/>
              <a:t>ingestion</a:t>
            </a:r>
            <a:r>
              <a:rPr lang="pt-PT" sz="2800" dirty="0"/>
              <a:t> </a:t>
            </a:r>
            <a:r>
              <a:rPr lang="pt-PT" sz="2800" dirty="0" err="1"/>
              <a:t>of</a:t>
            </a:r>
            <a:r>
              <a:rPr lang="pt-PT" sz="2800" dirty="0"/>
              <a:t> </a:t>
            </a:r>
            <a:r>
              <a:rPr lang="pt-PT" sz="2800" i="1" dirty="0" err="1"/>
              <a:t>Pteridium</a:t>
            </a:r>
            <a:r>
              <a:rPr lang="pt-PT" sz="2800" i="1" dirty="0"/>
              <a:t> </a:t>
            </a:r>
            <a:r>
              <a:rPr lang="pt-PT" sz="2800" i="1" dirty="0" err="1"/>
              <a:t>aquilinum</a:t>
            </a:r>
            <a:r>
              <a:rPr lang="pt-PT" sz="2800" dirty="0"/>
              <a:t> </a:t>
            </a:r>
            <a:r>
              <a:rPr lang="pt-PT" sz="2800" dirty="0" err="1"/>
              <a:t>appears</a:t>
            </a:r>
            <a:r>
              <a:rPr lang="pt-PT" sz="2800" dirty="0"/>
              <a:t> to </a:t>
            </a:r>
            <a:r>
              <a:rPr lang="pt-PT" sz="2800" dirty="0" err="1"/>
              <a:t>be</a:t>
            </a:r>
            <a:r>
              <a:rPr lang="pt-PT" sz="2800" dirty="0"/>
              <a:t> </a:t>
            </a:r>
            <a:r>
              <a:rPr lang="pt-PT" sz="2800" dirty="0" err="1"/>
              <a:t>associated</a:t>
            </a:r>
            <a:r>
              <a:rPr lang="pt-PT" sz="2800" dirty="0"/>
              <a:t> </a:t>
            </a:r>
            <a:r>
              <a:rPr lang="pt-PT" sz="2800" dirty="0" err="1"/>
              <a:t>with</a:t>
            </a:r>
            <a:r>
              <a:rPr lang="pt-PT" sz="2800" dirty="0"/>
              <a:t> </a:t>
            </a:r>
            <a:r>
              <a:rPr lang="pt-PT" sz="2800" dirty="0" err="1"/>
              <a:t>blindness</a:t>
            </a:r>
            <a:r>
              <a:rPr lang="pt-PT" sz="2800" dirty="0"/>
              <a:t> </a:t>
            </a:r>
            <a:r>
              <a:rPr lang="pt-PT" sz="2800" dirty="0" err="1"/>
              <a:t>due</a:t>
            </a:r>
            <a:r>
              <a:rPr lang="pt-PT" sz="2800" dirty="0"/>
              <a:t> to </a:t>
            </a:r>
            <a:r>
              <a:rPr lang="pt-PT" sz="2800" dirty="0" err="1"/>
              <a:t>progressive</a:t>
            </a:r>
            <a:r>
              <a:rPr lang="pt-PT" sz="2800" dirty="0"/>
              <a:t> </a:t>
            </a:r>
            <a:r>
              <a:rPr lang="pt-PT" sz="2800" dirty="0" err="1"/>
              <a:t>retinal</a:t>
            </a:r>
            <a:r>
              <a:rPr lang="pt-PT" sz="2800" dirty="0"/>
              <a:t> </a:t>
            </a:r>
            <a:r>
              <a:rPr lang="pt-PT" sz="2800" dirty="0" err="1"/>
              <a:t>atrophy</a:t>
            </a:r>
            <a:r>
              <a:rPr lang="pt-PT" sz="2800" dirty="0"/>
              <a:t> (Figure 3) [14]. </a:t>
            </a:r>
            <a:r>
              <a:rPr lang="pt-PT" sz="2800" dirty="0" err="1"/>
              <a:t>The</a:t>
            </a:r>
            <a:r>
              <a:rPr lang="pt-PT" sz="2800" dirty="0"/>
              <a:t> </a:t>
            </a:r>
            <a:r>
              <a:rPr lang="pt-PT" sz="2800" dirty="0" err="1"/>
              <a:t>animals</a:t>
            </a:r>
            <a:r>
              <a:rPr lang="pt-PT" sz="2800" dirty="0"/>
              <a:t> </a:t>
            </a:r>
            <a:r>
              <a:rPr lang="pt-PT" sz="2800" dirty="0" err="1"/>
              <a:t>experience</a:t>
            </a:r>
            <a:r>
              <a:rPr lang="pt-PT" sz="2800" dirty="0"/>
              <a:t> </a:t>
            </a:r>
            <a:r>
              <a:rPr lang="pt-PT" sz="2800" dirty="0" err="1"/>
              <a:t>permanent</a:t>
            </a:r>
            <a:r>
              <a:rPr lang="pt-PT" sz="2800" dirty="0"/>
              <a:t> </a:t>
            </a:r>
            <a:r>
              <a:rPr lang="pt-PT" sz="2800" dirty="0" err="1"/>
              <a:t>blindness</a:t>
            </a:r>
            <a:r>
              <a:rPr lang="pt-PT" sz="2800" dirty="0"/>
              <a:t> </a:t>
            </a:r>
            <a:r>
              <a:rPr lang="pt-PT" sz="2800" dirty="0" err="1"/>
              <a:t>and</a:t>
            </a:r>
            <a:r>
              <a:rPr lang="pt-PT" sz="2800" dirty="0"/>
              <a:t> </a:t>
            </a:r>
            <a:r>
              <a:rPr lang="pt-PT" sz="2800" dirty="0" err="1"/>
              <a:t>remain</a:t>
            </a:r>
            <a:r>
              <a:rPr lang="pt-PT" sz="2800" dirty="0"/>
              <a:t> </a:t>
            </a:r>
            <a:r>
              <a:rPr lang="pt-PT" sz="2800" dirty="0" err="1"/>
              <a:t>generally</a:t>
            </a:r>
            <a:r>
              <a:rPr lang="pt-PT" sz="2800" dirty="0"/>
              <a:t> </a:t>
            </a:r>
            <a:r>
              <a:rPr lang="pt-PT" sz="2800" dirty="0" err="1"/>
              <a:t>alert</a:t>
            </a:r>
            <a:r>
              <a:rPr lang="pt-PT" sz="2800" dirty="0"/>
              <a:t>. </a:t>
            </a:r>
            <a:r>
              <a:rPr lang="pt-PT" sz="2800" dirty="0" err="1"/>
              <a:t>The</a:t>
            </a:r>
            <a:r>
              <a:rPr lang="pt-PT" sz="2800" dirty="0"/>
              <a:t> </a:t>
            </a:r>
            <a:r>
              <a:rPr lang="pt-PT" sz="2800" dirty="0" err="1"/>
              <a:t>responsiveness</a:t>
            </a:r>
            <a:r>
              <a:rPr lang="pt-PT" sz="2800" dirty="0"/>
              <a:t> </a:t>
            </a:r>
            <a:r>
              <a:rPr lang="pt-PT" sz="2800" dirty="0" err="1"/>
              <a:t>of</a:t>
            </a:r>
            <a:r>
              <a:rPr lang="pt-PT" sz="2800" dirty="0"/>
              <a:t> </a:t>
            </a:r>
            <a:r>
              <a:rPr lang="pt-PT" sz="2800" dirty="0" err="1"/>
              <a:t>their</a:t>
            </a:r>
            <a:r>
              <a:rPr lang="pt-PT" sz="2800" dirty="0"/>
              <a:t> </a:t>
            </a:r>
            <a:r>
              <a:rPr lang="pt-PT" sz="2800" dirty="0" err="1"/>
              <a:t>pupils</a:t>
            </a:r>
            <a:r>
              <a:rPr lang="pt-PT" sz="2800" dirty="0"/>
              <a:t> to light </a:t>
            </a:r>
            <a:r>
              <a:rPr lang="pt-PT" sz="2800" dirty="0" err="1"/>
              <a:t>is</a:t>
            </a:r>
            <a:r>
              <a:rPr lang="pt-PT" sz="2800" dirty="0"/>
              <a:t> </a:t>
            </a:r>
            <a:r>
              <a:rPr lang="pt-PT" sz="2800" dirty="0" err="1"/>
              <a:t>typically</a:t>
            </a:r>
            <a:r>
              <a:rPr lang="pt-PT" sz="2800" dirty="0"/>
              <a:t> </a:t>
            </a:r>
            <a:r>
              <a:rPr lang="pt-PT" sz="2800" dirty="0" err="1"/>
              <a:t>diminished</a:t>
            </a:r>
            <a:r>
              <a:rPr lang="pt-PT" sz="2800" dirty="0"/>
              <a:t>. </a:t>
            </a:r>
            <a:r>
              <a:rPr lang="pt-PT" sz="2800" dirty="0" err="1"/>
              <a:t>Histologically</a:t>
            </a:r>
            <a:r>
              <a:rPr lang="pt-PT" sz="2800" dirty="0"/>
              <a:t>, </a:t>
            </a:r>
            <a:r>
              <a:rPr lang="pt-PT" sz="2800" dirty="0" err="1"/>
              <a:t>the</a:t>
            </a:r>
            <a:r>
              <a:rPr lang="pt-PT" sz="2800" dirty="0"/>
              <a:t> </a:t>
            </a:r>
            <a:r>
              <a:rPr lang="pt-PT" sz="2800" dirty="0" err="1"/>
              <a:t>affected</a:t>
            </a:r>
            <a:r>
              <a:rPr lang="pt-PT" sz="2800" dirty="0"/>
              <a:t> </a:t>
            </a:r>
            <a:r>
              <a:rPr lang="pt-PT" sz="2800" dirty="0" err="1"/>
              <a:t>animals</a:t>
            </a:r>
            <a:r>
              <a:rPr lang="pt-PT" sz="2800" dirty="0"/>
              <a:t> </a:t>
            </a:r>
            <a:r>
              <a:rPr lang="pt-PT" sz="2800" dirty="0" err="1"/>
              <a:t>exhibit</a:t>
            </a:r>
            <a:r>
              <a:rPr lang="pt-PT" sz="2800" dirty="0"/>
              <a:t> </a:t>
            </a:r>
            <a:r>
              <a:rPr lang="pt-PT" sz="2800" dirty="0" err="1"/>
              <a:t>severe</a:t>
            </a:r>
            <a:r>
              <a:rPr lang="pt-PT" sz="2800" dirty="0"/>
              <a:t> </a:t>
            </a:r>
            <a:r>
              <a:rPr lang="pt-PT" sz="2800" dirty="0" err="1"/>
              <a:t>degeneration</a:t>
            </a:r>
            <a:r>
              <a:rPr lang="pt-PT" sz="2800" dirty="0"/>
              <a:t> </a:t>
            </a:r>
            <a:r>
              <a:rPr lang="pt-PT" sz="2800" dirty="0" err="1"/>
              <a:t>of</a:t>
            </a:r>
            <a:r>
              <a:rPr lang="pt-PT" sz="2800" dirty="0"/>
              <a:t> </a:t>
            </a:r>
            <a:r>
              <a:rPr lang="pt-PT" sz="2800" dirty="0" err="1"/>
              <a:t>retinal</a:t>
            </a:r>
            <a:r>
              <a:rPr lang="pt-PT" sz="2800" dirty="0"/>
              <a:t> </a:t>
            </a:r>
            <a:r>
              <a:rPr lang="pt-PT" sz="2800" dirty="0" err="1"/>
              <a:t>rods</a:t>
            </a:r>
            <a:r>
              <a:rPr lang="pt-PT" sz="2800" dirty="0"/>
              <a:t>, cones, </a:t>
            </a:r>
            <a:r>
              <a:rPr lang="pt-PT" sz="2800" dirty="0" err="1"/>
              <a:t>and</a:t>
            </a:r>
            <a:r>
              <a:rPr lang="pt-PT" sz="2800" dirty="0"/>
              <a:t> </a:t>
            </a:r>
            <a:r>
              <a:rPr lang="pt-PT" sz="2800" dirty="0" err="1"/>
              <a:t>the</a:t>
            </a:r>
            <a:r>
              <a:rPr lang="pt-PT" sz="2800" dirty="0"/>
              <a:t> </a:t>
            </a:r>
            <a:r>
              <a:rPr lang="pt-PT" sz="2800" dirty="0" err="1"/>
              <a:t>outer</a:t>
            </a:r>
            <a:r>
              <a:rPr lang="pt-PT" sz="2800" dirty="0"/>
              <a:t> nuclear </a:t>
            </a:r>
            <a:r>
              <a:rPr lang="pt-PT" sz="2800" dirty="0" err="1"/>
              <a:t>layer</a:t>
            </a:r>
            <a:r>
              <a:rPr lang="pt-PT" sz="2800" dirty="0"/>
              <a:t>, </a:t>
            </a:r>
            <a:r>
              <a:rPr lang="pt-PT" sz="2800" dirty="0" err="1"/>
              <a:t>which</a:t>
            </a:r>
            <a:r>
              <a:rPr lang="pt-PT" sz="2800" dirty="0"/>
              <a:t> </a:t>
            </a:r>
            <a:r>
              <a:rPr lang="pt-PT" sz="2800" dirty="0" err="1"/>
              <a:t>is</a:t>
            </a:r>
            <a:r>
              <a:rPr lang="pt-PT" sz="2800" dirty="0"/>
              <a:t> </a:t>
            </a:r>
            <a:r>
              <a:rPr lang="pt-PT" sz="2800" dirty="0" err="1"/>
              <a:t>most</a:t>
            </a:r>
            <a:r>
              <a:rPr lang="pt-PT" sz="2800" dirty="0"/>
              <a:t> </a:t>
            </a:r>
            <a:r>
              <a:rPr lang="pt-PT" sz="2800" dirty="0" err="1"/>
              <a:t>prominent</a:t>
            </a:r>
            <a:r>
              <a:rPr lang="pt-PT" sz="2800" dirty="0"/>
              <a:t> in </a:t>
            </a:r>
            <a:r>
              <a:rPr lang="pt-PT" sz="2800" dirty="0" err="1"/>
              <a:t>the</a:t>
            </a:r>
            <a:r>
              <a:rPr lang="pt-PT" sz="2800" dirty="0"/>
              <a:t> </a:t>
            </a:r>
            <a:r>
              <a:rPr lang="pt-PT" sz="2800" dirty="0" err="1"/>
              <a:t>tapetal</a:t>
            </a:r>
            <a:r>
              <a:rPr lang="pt-PT" sz="2800" dirty="0"/>
              <a:t> </a:t>
            </a:r>
            <a:r>
              <a:rPr lang="pt-PT" sz="2800" dirty="0" err="1"/>
              <a:t>portion</a:t>
            </a:r>
            <a:r>
              <a:rPr lang="pt-PT" sz="2800" dirty="0"/>
              <a:t> </a:t>
            </a:r>
            <a:r>
              <a:rPr lang="pt-PT" sz="2800" dirty="0" err="1"/>
              <a:t>of</a:t>
            </a:r>
            <a:r>
              <a:rPr lang="pt-PT" sz="2800" dirty="0"/>
              <a:t> </a:t>
            </a:r>
            <a:r>
              <a:rPr lang="pt-PT" sz="2800" dirty="0" err="1"/>
              <a:t>the</a:t>
            </a:r>
            <a:r>
              <a:rPr lang="pt-PT" sz="2800" dirty="0"/>
              <a:t> retina [15-13] [16]. </a:t>
            </a:r>
            <a:r>
              <a:rPr lang="pt-PT" sz="2800" dirty="0" err="1"/>
              <a:t>Additionally</a:t>
            </a:r>
            <a:r>
              <a:rPr lang="pt-PT" sz="2800" dirty="0"/>
              <a:t>, </a:t>
            </a:r>
            <a:r>
              <a:rPr lang="pt-PT" sz="2800" dirty="0" err="1"/>
              <a:t>these</a:t>
            </a:r>
            <a:r>
              <a:rPr lang="pt-PT" sz="2800" dirty="0"/>
              <a:t> </a:t>
            </a:r>
            <a:r>
              <a:rPr lang="pt-PT" sz="2800" dirty="0" err="1"/>
              <a:t>animals</a:t>
            </a:r>
            <a:r>
              <a:rPr lang="pt-PT" sz="2800" dirty="0"/>
              <a:t> </a:t>
            </a:r>
            <a:r>
              <a:rPr lang="pt-PT" sz="2800" dirty="0" err="1"/>
              <a:t>often</a:t>
            </a:r>
            <a:r>
              <a:rPr lang="pt-PT" sz="2800" dirty="0"/>
              <a:t> </a:t>
            </a:r>
            <a:r>
              <a:rPr lang="pt-PT" sz="2800" dirty="0" err="1"/>
              <a:t>present</a:t>
            </a:r>
            <a:r>
              <a:rPr lang="pt-PT" sz="2800" dirty="0"/>
              <a:t> </a:t>
            </a:r>
            <a:r>
              <a:rPr lang="pt-PT" sz="2800" dirty="0" err="1"/>
              <a:t>other</a:t>
            </a:r>
            <a:r>
              <a:rPr lang="pt-PT" sz="2800" dirty="0"/>
              <a:t> </a:t>
            </a:r>
            <a:r>
              <a:rPr lang="pt-PT" sz="2800" dirty="0" err="1"/>
              <a:t>lesions</a:t>
            </a:r>
            <a:r>
              <a:rPr lang="pt-PT" sz="2800" dirty="0"/>
              <a:t> </a:t>
            </a:r>
            <a:r>
              <a:rPr lang="pt-PT" sz="2800" dirty="0" err="1"/>
              <a:t>including</a:t>
            </a:r>
            <a:r>
              <a:rPr lang="pt-PT" sz="2800" dirty="0"/>
              <a:t> </a:t>
            </a:r>
            <a:r>
              <a:rPr lang="pt-PT" sz="2800" dirty="0" err="1"/>
              <a:t>bone</a:t>
            </a:r>
            <a:r>
              <a:rPr lang="pt-PT" sz="2800" dirty="0"/>
              <a:t> </a:t>
            </a:r>
            <a:r>
              <a:rPr lang="pt-PT" sz="2800" dirty="0" err="1"/>
              <a:t>marrow</a:t>
            </a:r>
            <a:r>
              <a:rPr lang="pt-PT" sz="2800" dirty="0"/>
              <a:t> </a:t>
            </a:r>
            <a:r>
              <a:rPr lang="pt-PT" sz="2800" dirty="0" err="1"/>
              <a:t>suppression</a:t>
            </a:r>
            <a:r>
              <a:rPr lang="pt-PT" sz="2800" dirty="0"/>
              <a:t>, </a:t>
            </a:r>
            <a:r>
              <a:rPr lang="pt-PT" sz="2800" dirty="0" err="1"/>
              <a:t>hemorrhage</a:t>
            </a:r>
            <a:r>
              <a:rPr lang="pt-PT" sz="2800" dirty="0"/>
              <a:t>, </a:t>
            </a:r>
            <a:r>
              <a:rPr lang="pt-PT" sz="2800" dirty="0" err="1"/>
              <a:t>immunosuppression</a:t>
            </a:r>
            <a:r>
              <a:rPr lang="pt-PT" sz="2800" dirty="0"/>
              <a:t>, </a:t>
            </a:r>
            <a:r>
              <a:rPr lang="pt-PT" sz="2800" dirty="0" err="1"/>
              <a:t>and</a:t>
            </a:r>
            <a:r>
              <a:rPr lang="pt-PT" sz="2800" dirty="0"/>
              <a:t> </a:t>
            </a:r>
            <a:r>
              <a:rPr lang="pt-PT" sz="2800" dirty="0" err="1"/>
              <a:t>urinary</a:t>
            </a:r>
            <a:r>
              <a:rPr lang="pt-PT" sz="2800" dirty="0"/>
              <a:t> </a:t>
            </a:r>
            <a:r>
              <a:rPr lang="pt-PT" sz="2800" dirty="0" err="1"/>
              <a:t>tract</a:t>
            </a:r>
            <a:r>
              <a:rPr lang="pt-PT" sz="2800" dirty="0"/>
              <a:t> neoplasia [17].</a:t>
            </a:r>
          </a:p>
        </p:txBody>
      </p:sp>
      <p:sp>
        <p:nvSpPr>
          <p:cNvPr id="55" name="CaixaDeTexto 54">
            <a:extLst>
              <a:ext uri="{FF2B5EF4-FFF2-40B4-BE49-F238E27FC236}">
                <a16:creationId xmlns:a16="http://schemas.microsoft.com/office/drawing/2014/main" id="{3C623771-1F0B-9218-0E1A-0D6471555374}"/>
              </a:ext>
            </a:extLst>
          </p:cNvPr>
          <p:cNvSpPr txBox="1"/>
          <p:nvPr/>
        </p:nvSpPr>
        <p:spPr>
          <a:xfrm>
            <a:off x="22204189" y="4967064"/>
            <a:ext cx="5918759" cy="584775"/>
          </a:xfrm>
          <a:prstGeom prst="rect">
            <a:avLst/>
          </a:prstGeom>
          <a:solidFill>
            <a:schemeClr val="accent4">
              <a:lumMod val="75000"/>
              <a:alpha val="71000"/>
            </a:schemeClr>
          </a:solidFill>
        </p:spPr>
        <p:txBody>
          <a:bodyPr wrap="square">
            <a:spAutoFit/>
          </a:bodyPr>
          <a:lstStyle/>
          <a:p>
            <a:pPr algn="ctr"/>
            <a:r>
              <a:rPr lang="pt-PT" sz="3200" dirty="0" err="1"/>
              <a:t>Bladder</a:t>
            </a:r>
            <a:r>
              <a:rPr lang="pt-PT" sz="3200" dirty="0"/>
              <a:t> </a:t>
            </a:r>
            <a:r>
              <a:rPr lang="pt-PT" sz="3200" dirty="0" err="1"/>
              <a:t>tumours</a:t>
            </a:r>
            <a:r>
              <a:rPr lang="pt-PT" sz="3200" dirty="0"/>
              <a:t> in </a:t>
            </a:r>
            <a:r>
              <a:rPr lang="pt-PT" sz="3200" dirty="0" err="1"/>
              <a:t>cattle</a:t>
            </a:r>
            <a:endParaRPr lang="pt-PT" sz="3200" dirty="0"/>
          </a:p>
        </p:txBody>
      </p:sp>
      <p:sp>
        <p:nvSpPr>
          <p:cNvPr id="57" name="CaixaDeTexto 56">
            <a:extLst>
              <a:ext uri="{FF2B5EF4-FFF2-40B4-BE49-F238E27FC236}">
                <a16:creationId xmlns:a16="http://schemas.microsoft.com/office/drawing/2014/main" id="{BD103A2C-6EF4-C704-96BA-AA6D47E3C61C}"/>
              </a:ext>
            </a:extLst>
          </p:cNvPr>
          <p:cNvSpPr txBox="1"/>
          <p:nvPr/>
        </p:nvSpPr>
        <p:spPr>
          <a:xfrm>
            <a:off x="22204187" y="5819715"/>
            <a:ext cx="5918759" cy="8710077"/>
          </a:xfrm>
          <a:prstGeom prst="rect">
            <a:avLst/>
          </a:prstGeom>
          <a:noFill/>
        </p:spPr>
        <p:txBody>
          <a:bodyPr wrap="square">
            <a:spAutoFit/>
          </a:bodyPr>
          <a:lstStyle/>
          <a:p>
            <a:pPr algn="just"/>
            <a:r>
              <a:rPr lang="pt-PT" sz="2800" dirty="0" err="1"/>
              <a:t>Associated</a:t>
            </a:r>
            <a:r>
              <a:rPr lang="pt-PT" sz="2800" dirty="0"/>
              <a:t> </a:t>
            </a:r>
            <a:r>
              <a:rPr lang="pt-PT" sz="2800" dirty="0" err="1"/>
              <a:t>with</a:t>
            </a:r>
            <a:r>
              <a:rPr lang="pt-PT" sz="2800" dirty="0"/>
              <a:t> </a:t>
            </a:r>
            <a:r>
              <a:rPr lang="pt-PT" sz="2800" dirty="0" err="1"/>
              <a:t>fern</a:t>
            </a:r>
            <a:r>
              <a:rPr lang="pt-PT" sz="2800" dirty="0"/>
              <a:t> </a:t>
            </a:r>
            <a:r>
              <a:rPr lang="pt-PT" sz="2800" dirty="0" err="1"/>
              <a:t>carcinogens</a:t>
            </a:r>
            <a:r>
              <a:rPr lang="pt-PT" sz="2800" dirty="0"/>
              <a:t> are </a:t>
            </a:r>
            <a:r>
              <a:rPr lang="pt-PT" sz="2800" dirty="0" err="1"/>
              <a:t>bladder</a:t>
            </a:r>
            <a:r>
              <a:rPr lang="pt-PT" sz="2800" dirty="0"/>
              <a:t> </a:t>
            </a:r>
            <a:r>
              <a:rPr lang="pt-PT" sz="2800" dirty="0" err="1"/>
              <a:t>neoplasms</a:t>
            </a:r>
            <a:r>
              <a:rPr lang="pt-PT" sz="2800" dirty="0"/>
              <a:t> (Figure 4), </a:t>
            </a:r>
            <a:r>
              <a:rPr lang="pt-PT" sz="2800" dirty="0" err="1"/>
              <a:t>usually</a:t>
            </a:r>
            <a:r>
              <a:rPr lang="pt-PT" sz="2800" dirty="0"/>
              <a:t> </a:t>
            </a:r>
            <a:r>
              <a:rPr lang="pt-PT" sz="2800" dirty="0" err="1"/>
              <a:t>with</a:t>
            </a:r>
            <a:r>
              <a:rPr lang="pt-PT" sz="2800" dirty="0"/>
              <a:t> </a:t>
            </a:r>
            <a:r>
              <a:rPr lang="pt-PT" sz="2800" dirty="0" err="1"/>
              <a:t>enzootic</a:t>
            </a:r>
            <a:r>
              <a:rPr lang="pt-PT" sz="2800" dirty="0"/>
              <a:t> </a:t>
            </a:r>
            <a:r>
              <a:rPr lang="pt-PT" sz="2800" dirty="0" err="1"/>
              <a:t>hematuria</a:t>
            </a:r>
            <a:r>
              <a:rPr lang="pt-PT" sz="2800" dirty="0"/>
              <a:t> </a:t>
            </a:r>
            <a:r>
              <a:rPr lang="pt-PT" sz="2800" dirty="0" err="1"/>
              <a:t>and</a:t>
            </a:r>
            <a:r>
              <a:rPr lang="pt-PT" sz="2800" dirty="0"/>
              <a:t> </a:t>
            </a:r>
            <a:r>
              <a:rPr lang="pt-PT" sz="2800" dirty="0" err="1"/>
              <a:t>upper</a:t>
            </a:r>
            <a:r>
              <a:rPr lang="pt-PT" sz="2800" dirty="0"/>
              <a:t> </a:t>
            </a:r>
            <a:r>
              <a:rPr lang="pt-PT" sz="2800" dirty="0" err="1"/>
              <a:t>alimentary</a:t>
            </a:r>
            <a:r>
              <a:rPr lang="pt-PT" sz="2800" dirty="0"/>
              <a:t> </a:t>
            </a:r>
            <a:r>
              <a:rPr lang="pt-PT" sz="2800" dirty="0" err="1"/>
              <a:t>tract</a:t>
            </a:r>
            <a:r>
              <a:rPr lang="pt-PT" sz="2800" dirty="0"/>
              <a:t> </a:t>
            </a:r>
            <a:r>
              <a:rPr lang="pt-PT" sz="2800" dirty="0" err="1"/>
              <a:t>neoplasms</a:t>
            </a:r>
            <a:r>
              <a:rPr lang="pt-PT" sz="2800" dirty="0"/>
              <a:t> in </a:t>
            </a:r>
            <a:r>
              <a:rPr lang="pt-PT" sz="2800" dirty="0" err="1"/>
              <a:t>cattle</a:t>
            </a:r>
            <a:r>
              <a:rPr lang="pt-PT" sz="2800" dirty="0"/>
              <a:t> [21]. </a:t>
            </a:r>
            <a:r>
              <a:rPr lang="pt-PT" sz="2800" dirty="0" err="1"/>
              <a:t>The</a:t>
            </a:r>
            <a:r>
              <a:rPr lang="pt-PT" sz="2800" dirty="0"/>
              <a:t> major </a:t>
            </a:r>
            <a:r>
              <a:rPr lang="pt-PT" sz="2800" dirty="0" err="1"/>
              <a:t>carcinogenic</a:t>
            </a:r>
            <a:r>
              <a:rPr lang="pt-PT" sz="2800" dirty="0"/>
              <a:t> </a:t>
            </a:r>
            <a:r>
              <a:rPr lang="pt-PT" sz="2800" dirty="0" err="1"/>
              <a:t>compound</a:t>
            </a:r>
            <a:r>
              <a:rPr lang="pt-PT" sz="2800" dirty="0"/>
              <a:t> </a:t>
            </a:r>
            <a:r>
              <a:rPr lang="pt-PT" sz="2800" dirty="0" err="1"/>
              <a:t>of</a:t>
            </a:r>
            <a:r>
              <a:rPr lang="pt-PT" sz="2800" dirty="0"/>
              <a:t> </a:t>
            </a:r>
            <a:r>
              <a:rPr lang="pt-PT" sz="2800" i="1" dirty="0" err="1"/>
              <a:t>Pteridium</a:t>
            </a:r>
            <a:r>
              <a:rPr lang="pt-PT" sz="2800" dirty="0"/>
              <a:t> </a:t>
            </a:r>
            <a:r>
              <a:rPr lang="pt-PT" sz="2800" dirty="0" err="1"/>
              <a:t>is</a:t>
            </a:r>
            <a:r>
              <a:rPr lang="pt-PT" sz="2800" dirty="0"/>
              <a:t> </a:t>
            </a:r>
            <a:r>
              <a:rPr lang="pt-PT" sz="2800" dirty="0" err="1"/>
              <a:t>known</a:t>
            </a:r>
            <a:r>
              <a:rPr lang="pt-PT" sz="2800" dirty="0"/>
              <a:t> as </a:t>
            </a:r>
            <a:r>
              <a:rPr lang="pt-PT" sz="2800" dirty="0" err="1"/>
              <a:t>ptaquiloside</a:t>
            </a:r>
            <a:r>
              <a:rPr lang="pt-PT" sz="2800" dirty="0"/>
              <a:t> (PTA), </a:t>
            </a:r>
            <a:r>
              <a:rPr lang="pt-PT" sz="2800" dirty="0" err="1"/>
              <a:t>wich</a:t>
            </a:r>
            <a:r>
              <a:rPr lang="pt-PT" sz="2800" dirty="0"/>
              <a:t> </a:t>
            </a:r>
            <a:r>
              <a:rPr lang="pt-PT" sz="2800" dirty="0" err="1"/>
              <a:t>contain</a:t>
            </a:r>
            <a:r>
              <a:rPr lang="pt-PT" sz="2800" dirty="0"/>
              <a:t> </a:t>
            </a:r>
            <a:r>
              <a:rPr lang="pt-PT" sz="2800" dirty="0" err="1"/>
              <a:t>the</a:t>
            </a:r>
            <a:r>
              <a:rPr lang="pt-PT" sz="2800" dirty="0"/>
              <a:t> </a:t>
            </a:r>
            <a:r>
              <a:rPr lang="pt-PT" sz="2800" dirty="0" err="1"/>
              <a:t>potent</a:t>
            </a:r>
            <a:r>
              <a:rPr lang="pt-PT" sz="2800" dirty="0"/>
              <a:t> </a:t>
            </a:r>
            <a:r>
              <a:rPr lang="pt-PT" sz="2800" dirty="0" err="1"/>
              <a:t>carcinogen</a:t>
            </a:r>
            <a:r>
              <a:rPr lang="pt-PT" sz="2800" dirty="0"/>
              <a:t> </a:t>
            </a:r>
            <a:r>
              <a:rPr lang="pt-PT" sz="2800" dirty="0" err="1"/>
              <a:t>dienone</a:t>
            </a:r>
            <a:r>
              <a:rPr lang="pt-PT" sz="2800" dirty="0"/>
              <a:t> 2 </a:t>
            </a:r>
            <a:r>
              <a:rPr lang="pt-PT" sz="2800" dirty="0" err="1"/>
              <a:t>that</a:t>
            </a:r>
            <a:r>
              <a:rPr lang="pt-PT" sz="2800" dirty="0"/>
              <a:t> </a:t>
            </a:r>
            <a:r>
              <a:rPr lang="pt-PT" sz="2800" dirty="0" err="1"/>
              <a:t>exhibits</a:t>
            </a:r>
            <a:r>
              <a:rPr lang="pt-PT" sz="2800" dirty="0"/>
              <a:t> </a:t>
            </a:r>
            <a:r>
              <a:rPr lang="pt-PT" sz="2800" dirty="0" err="1"/>
              <a:t>significant</a:t>
            </a:r>
            <a:r>
              <a:rPr lang="pt-PT" sz="2800" dirty="0"/>
              <a:t> </a:t>
            </a:r>
            <a:r>
              <a:rPr lang="pt-PT" sz="2800" dirty="0" err="1"/>
              <a:t>alkylating</a:t>
            </a:r>
            <a:r>
              <a:rPr lang="pt-PT" sz="2800" dirty="0"/>
              <a:t> </a:t>
            </a:r>
            <a:r>
              <a:rPr lang="pt-PT" sz="2800" dirty="0" err="1"/>
              <a:t>activity</a:t>
            </a:r>
            <a:r>
              <a:rPr lang="pt-PT" sz="2800" dirty="0"/>
              <a:t>, </a:t>
            </a:r>
            <a:r>
              <a:rPr lang="pt-PT" sz="2800" dirty="0" err="1"/>
              <a:t>leading</a:t>
            </a:r>
            <a:r>
              <a:rPr lang="pt-PT" sz="2800" dirty="0"/>
              <a:t> to </a:t>
            </a:r>
            <a:r>
              <a:rPr lang="pt-PT" sz="2800" dirty="0" err="1"/>
              <a:t>the</a:t>
            </a:r>
            <a:r>
              <a:rPr lang="pt-PT" sz="2800" dirty="0"/>
              <a:t> </a:t>
            </a:r>
            <a:r>
              <a:rPr lang="pt-PT" sz="2800" dirty="0" err="1"/>
              <a:t>cleavage</a:t>
            </a:r>
            <a:r>
              <a:rPr lang="pt-PT" sz="2800" dirty="0"/>
              <a:t> </a:t>
            </a:r>
            <a:r>
              <a:rPr lang="pt-PT" sz="2800" dirty="0" err="1"/>
              <a:t>of</a:t>
            </a:r>
            <a:r>
              <a:rPr lang="pt-PT" sz="2800" dirty="0"/>
              <a:t> </a:t>
            </a:r>
            <a:r>
              <a:rPr lang="pt-PT" sz="2800" dirty="0" err="1"/>
              <a:t>deoxyribonucleic</a:t>
            </a:r>
            <a:r>
              <a:rPr lang="pt-PT" sz="2800" dirty="0"/>
              <a:t> </a:t>
            </a:r>
            <a:r>
              <a:rPr lang="pt-PT" sz="2800" dirty="0" err="1"/>
              <a:t>acid</a:t>
            </a:r>
            <a:r>
              <a:rPr lang="pt-PT" sz="2800" dirty="0"/>
              <a:t> (DNA). </a:t>
            </a:r>
            <a:r>
              <a:rPr lang="pt-PT" sz="2800" dirty="0" err="1"/>
              <a:t>When</a:t>
            </a:r>
            <a:r>
              <a:rPr lang="pt-PT" sz="2800" dirty="0"/>
              <a:t> </a:t>
            </a:r>
            <a:r>
              <a:rPr lang="pt-PT" sz="2800" dirty="0" err="1"/>
              <a:t>animals</a:t>
            </a:r>
            <a:r>
              <a:rPr lang="pt-PT" sz="2800" dirty="0"/>
              <a:t> consume </a:t>
            </a:r>
            <a:r>
              <a:rPr lang="pt-PT" sz="2800" dirty="0" err="1"/>
              <a:t>it</a:t>
            </a:r>
            <a:r>
              <a:rPr lang="pt-PT" sz="2800" dirty="0"/>
              <a:t> in </a:t>
            </a:r>
            <a:r>
              <a:rPr lang="pt-PT" sz="2800" dirty="0" err="1"/>
              <a:t>high</a:t>
            </a:r>
            <a:r>
              <a:rPr lang="pt-PT" sz="2800" dirty="0"/>
              <a:t> doses can cause DNA </a:t>
            </a:r>
            <a:r>
              <a:rPr lang="pt-PT" sz="2800" dirty="0" err="1"/>
              <a:t>damage</a:t>
            </a:r>
            <a:r>
              <a:rPr lang="pt-PT" sz="2800" dirty="0"/>
              <a:t>, </a:t>
            </a:r>
            <a:r>
              <a:rPr lang="pt-PT" sz="2800" dirty="0" err="1"/>
              <a:t>resulting</a:t>
            </a:r>
            <a:r>
              <a:rPr lang="pt-PT" sz="2800" dirty="0"/>
              <a:t> in </a:t>
            </a:r>
            <a:r>
              <a:rPr lang="pt-PT" sz="2800" dirty="0" err="1"/>
              <a:t>programmed</a:t>
            </a:r>
            <a:r>
              <a:rPr lang="pt-PT" sz="2800" dirty="0"/>
              <a:t> </a:t>
            </a:r>
            <a:r>
              <a:rPr lang="pt-PT" sz="2800" dirty="0" err="1"/>
              <a:t>cell</a:t>
            </a:r>
            <a:r>
              <a:rPr lang="pt-PT" sz="2800" dirty="0"/>
              <a:t> </a:t>
            </a:r>
            <a:r>
              <a:rPr lang="pt-PT" sz="2800" dirty="0" err="1"/>
              <a:t>death</a:t>
            </a:r>
            <a:r>
              <a:rPr lang="pt-PT" sz="2800" dirty="0"/>
              <a:t> </a:t>
            </a:r>
            <a:r>
              <a:rPr lang="pt-PT" sz="2800" dirty="0" err="1"/>
              <a:t>and</a:t>
            </a:r>
            <a:r>
              <a:rPr lang="pt-PT" sz="2800" dirty="0"/>
              <a:t> </a:t>
            </a:r>
            <a:r>
              <a:rPr lang="pt-PT" sz="2800" dirty="0" err="1"/>
              <a:t>cell</a:t>
            </a:r>
            <a:r>
              <a:rPr lang="pt-PT" sz="2800" dirty="0"/>
              <a:t> </a:t>
            </a:r>
            <a:r>
              <a:rPr lang="pt-PT" sz="2800" dirty="0" err="1"/>
              <a:t>cycle</a:t>
            </a:r>
            <a:r>
              <a:rPr lang="pt-PT" sz="2800" dirty="0"/>
              <a:t> </a:t>
            </a:r>
            <a:r>
              <a:rPr lang="pt-PT" sz="2800" dirty="0" err="1"/>
              <a:t>arrest</a:t>
            </a:r>
            <a:r>
              <a:rPr lang="pt-PT" sz="2800" dirty="0"/>
              <a:t> </a:t>
            </a:r>
            <a:r>
              <a:rPr lang="pt-PT" sz="2800" dirty="0" err="1"/>
              <a:t>even</a:t>
            </a:r>
            <a:r>
              <a:rPr lang="pt-PT" sz="2800" dirty="0"/>
              <a:t> </a:t>
            </a:r>
            <a:r>
              <a:rPr lang="pt-PT" sz="2800" dirty="0" err="1"/>
              <a:t>at</a:t>
            </a:r>
            <a:r>
              <a:rPr lang="pt-PT" sz="2800" dirty="0"/>
              <a:t> </a:t>
            </a:r>
            <a:r>
              <a:rPr lang="pt-PT" sz="2800" dirty="0" err="1"/>
              <a:t>lower</a:t>
            </a:r>
            <a:r>
              <a:rPr lang="pt-PT" sz="2800" dirty="0"/>
              <a:t> doses [7] . </a:t>
            </a:r>
          </a:p>
          <a:p>
            <a:pPr algn="just"/>
            <a:r>
              <a:rPr lang="pt-PT" sz="2800" dirty="0" err="1"/>
              <a:t>Fortunately</a:t>
            </a:r>
            <a:r>
              <a:rPr lang="pt-PT" sz="2800" dirty="0"/>
              <a:t>, </a:t>
            </a:r>
            <a:r>
              <a:rPr lang="pt-PT" sz="2800" dirty="0" err="1"/>
              <a:t>hydrothermal</a:t>
            </a:r>
            <a:r>
              <a:rPr lang="pt-PT" sz="2800" dirty="0"/>
              <a:t> </a:t>
            </a:r>
            <a:r>
              <a:rPr lang="pt-PT" sz="2800" dirty="0" err="1"/>
              <a:t>methods</a:t>
            </a:r>
            <a:r>
              <a:rPr lang="pt-PT" sz="2800" dirty="0"/>
              <a:t> </a:t>
            </a:r>
            <a:r>
              <a:rPr lang="pt-PT" sz="2800" dirty="0" err="1"/>
              <a:t>have</a:t>
            </a:r>
            <a:r>
              <a:rPr lang="pt-PT" sz="2800" dirty="0"/>
              <a:t> </a:t>
            </a:r>
            <a:r>
              <a:rPr lang="pt-PT" sz="2800" dirty="0" err="1"/>
              <a:t>been</a:t>
            </a:r>
            <a:r>
              <a:rPr lang="pt-PT" sz="2800" dirty="0"/>
              <a:t> </a:t>
            </a:r>
            <a:r>
              <a:rPr lang="pt-PT" sz="2800" dirty="0" err="1"/>
              <a:t>discovered</a:t>
            </a:r>
            <a:r>
              <a:rPr lang="pt-PT" sz="2800" dirty="0"/>
              <a:t> to degrade PTA </a:t>
            </a:r>
            <a:r>
              <a:rPr lang="pt-PT" sz="2800" dirty="0" err="1"/>
              <a:t>into</a:t>
            </a:r>
            <a:r>
              <a:rPr lang="pt-PT" sz="2800" dirty="0"/>
              <a:t> a </a:t>
            </a:r>
            <a:r>
              <a:rPr lang="pt-PT" sz="2800" dirty="0" err="1"/>
              <a:t>stable</a:t>
            </a:r>
            <a:r>
              <a:rPr lang="pt-PT" sz="2800" dirty="0"/>
              <a:t> </a:t>
            </a:r>
            <a:r>
              <a:rPr lang="pt-PT" sz="2800" dirty="0" err="1"/>
              <a:t>form</a:t>
            </a:r>
            <a:r>
              <a:rPr lang="pt-PT" sz="2800" dirty="0"/>
              <a:t>, </a:t>
            </a:r>
            <a:r>
              <a:rPr lang="pt-PT" sz="2800" dirty="0" err="1"/>
              <a:t>potentially</a:t>
            </a:r>
            <a:r>
              <a:rPr lang="pt-PT" sz="2800" dirty="0"/>
              <a:t> </a:t>
            </a:r>
            <a:r>
              <a:rPr lang="pt-PT" sz="2800" dirty="0" err="1"/>
              <a:t>reducing</a:t>
            </a:r>
            <a:r>
              <a:rPr lang="pt-PT" sz="2800" dirty="0"/>
              <a:t> </a:t>
            </a:r>
            <a:r>
              <a:rPr lang="pt-PT" sz="2800" dirty="0" err="1"/>
              <a:t>its</a:t>
            </a:r>
            <a:r>
              <a:rPr lang="pt-PT" sz="2800" dirty="0"/>
              <a:t> </a:t>
            </a:r>
            <a:r>
              <a:rPr lang="pt-PT" sz="2800" dirty="0" err="1"/>
              <a:t>toxicity</a:t>
            </a:r>
            <a:r>
              <a:rPr lang="pt-PT" sz="2800" dirty="0"/>
              <a:t>. </a:t>
            </a:r>
            <a:r>
              <a:rPr lang="pt-PT" sz="2800" dirty="0" err="1"/>
              <a:t>However</a:t>
            </a:r>
            <a:r>
              <a:rPr lang="pt-PT" sz="2800" dirty="0"/>
              <a:t>, </a:t>
            </a:r>
            <a:r>
              <a:rPr lang="pt-PT" sz="2800" dirty="0" err="1"/>
              <a:t>there</a:t>
            </a:r>
            <a:r>
              <a:rPr lang="pt-PT" sz="2800" dirty="0"/>
              <a:t> </a:t>
            </a:r>
            <a:r>
              <a:rPr lang="pt-PT" sz="2800" dirty="0" err="1"/>
              <a:t>is</a:t>
            </a:r>
            <a:r>
              <a:rPr lang="pt-PT" sz="2800" dirty="0"/>
              <a:t> a </a:t>
            </a:r>
            <a:r>
              <a:rPr lang="pt-PT" sz="2800" dirty="0" err="1"/>
              <a:t>need</a:t>
            </a:r>
            <a:r>
              <a:rPr lang="pt-PT" sz="2800" dirty="0"/>
              <a:t> for </a:t>
            </a:r>
            <a:r>
              <a:rPr lang="pt-PT" sz="2800" dirty="0" err="1"/>
              <a:t>further</a:t>
            </a:r>
            <a:r>
              <a:rPr lang="pt-PT" sz="2800" dirty="0"/>
              <a:t> </a:t>
            </a:r>
            <a:r>
              <a:rPr lang="pt-PT" sz="2800" dirty="0" err="1"/>
              <a:t>specific</a:t>
            </a:r>
            <a:r>
              <a:rPr lang="pt-PT" sz="2800" dirty="0"/>
              <a:t> research [4].</a:t>
            </a:r>
          </a:p>
        </p:txBody>
      </p:sp>
      <p:sp>
        <p:nvSpPr>
          <p:cNvPr id="61" name="CaixaDeTexto 60">
            <a:extLst>
              <a:ext uri="{FF2B5EF4-FFF2-40B4-BE49-F238E27FC236}">
                <a16:creationId xmlns:a16="http://schemas.microsoft.com/office/drawing/2014/main" id="{F4ED6CB5-3A83-2F2E-A2FE-02A30C1915C2}"/>
              </a:ext>
            </a:extLst>
          </p:cNvPr>
          <p:cNvSpPr txBox="1"/>
          <p:nvPr/>
        </p:nvSpPr>
        <p:spPr>
          <a:xfrm>
            <a:off x="15709756" y="18552698"/>
            <a:ext cx="12326988" cy="584775"/>
          </a:xfrm>
          <a:prstGeom prst="rect">
            <a:avLst/>
          </a:prstGeom>
          <a:solidFill>
            <a:schemeClr val="accent4">
              <a:lumMod val="75000"/>
              <a:alpha val="71000"/>
            </a:schemeClr>
          </a:solidFill>
        </p:spPr>
        <p:txBody>
          <a:bodyPr wrap="square">
            <a:spAutoFit/>
          </a:bodyPr>
          <a:lstStyle/>
          <a:p>
            <a:pPr algn="ctr"/>
            <a:r>
              <a:rPr lang="pt-PT" sz="3200" dirty="0" err="1"/>
              <a:t>Acute</a:t>
            </a:r>
            <a:r>
              <a:rPr lang="pt-PT" sz="3200" dirty="0"/>
              <a:t> </a:t>
            </a:r>
            <a:r>
              <a:rPr lang="pt-PT" sz="3200" dirty="0" err="1"/>
              <a:t>or</a:t>
            </a:r>
            <a:r>
              <a:rPr lang="pt-PT" sz="3200" dirty="0"/>
              <a:t> </a:t>
            </a:r>
            <a:r>
              <a:rPr lang="pt-PT" sz="3200" dirty="0" err="1"/>
              <a:t>subacute</a:t>
            </a:r>
            <a:r>
              <a:rPr lang="pt-PT" sz="3200" dirty="0"/>
              <a:t> </a:t>
            </a:r>
            <a:r>
              <a:rPr lang="pt-PT" sz="3200" dirty="0" err="1"/>
              <a:t>poisoning</a:t>
            </a:r>
            <a:endParaRPr lang="pt-PT" sz="3200" dirty="0"/>
          </a:p>
        </p:txBody>
      </p:sp>
      <p:sp>
        <p:nvSpPr>
          <p:cNvPr id="63" name="CaixaDeTexto 62">
            <a:extLst>
              <a:ext uri="{FF2B5EF4-FFF2-40B4-BE49-F238E27FC236}">
                <a16:creationId xmlns:a16="http://schemas.microsoft.com/office/drawing/2014/main" id="{9E7D0612-C779-48BC-5B3C-9176376BD24B}"/>
              </a:ext>
            </a:extLst>
          </p:cNvPr>
          <p:cNvSpPr txBox="1"/>
          <p:nvPr/>
        </p:nvSpPr>
        <p:spPr>
          <a:xfrm>
            <a:off x="15640510" y="19254739"/>
            <a:ext cx="12420100" cy="2246769"/>
          </a:xfrm>
          <a:prstGeom prst="rect">
            <a:avLst/>
          </a:prstGeom>
          <a:noFill/>
        </p:spPr>
        <p:txBody>
          <a:bodyPr wrap="square">
            <a:spAutoFit/>
          </a:bodyPr>
          <a:lstStyle/>
          <a:p>
            <a:pPr algn="just"/>
            <a:r>
              <a:rPr lang="en-US" sz="2800" b="0" i="0" u="none" strike="noStrike" dirty="0">
                <a:solidFill>
                  <a:srgbClr val="000000"/>
                </a:solidFill>
                <a:effectLst/>
              </a:rPr>
              <a:t>Ingestion of bracken fern can lead to acute poisoning and produce various clinical symptoms, including fever, apathy, drooling, hemorrhages in organs such as the gums, nostrils, and gastrointestinal tract. Hematuria and blood in the milk may also occur. Necropsy findings often include red infarcts in the liver and significant bone marrow aplasia [19-21] .</a:t>
            </a:r>
            <a:endParaRPr lang="en-US" sz="2800" dirty="0"/>
          </a:p>
        </p:txBody>
      </p:sp>
      <p:sp>
        <p:nvSpPr>
          <p:cNvPr id="65" name="CaixaDeTexto 64">
            <a:extLst>
              <a:ext uri="{FF2B5EF4-FFF2-40B4-BE49-F238E27FC236}">
                <a16:creationId xmlns:a16="http://schemas.microsoft.com/office/drawing/2014/main" id="{97D3002F-B801-8825-C07B-26DCA0025E3F}"/>
              </a:ext>
            </a:extLst>
          </p:cNvPr>
          <p:cNvSpPr txBox="1"/>
          <p:nvPr/>
        </p:nvSpPr>
        <p:spPr>
          <a:xfrm>
            <a:off x="15663200" y="21646087"/>
            <a:ext cx="12420100" cy="707886"/>
          </a:xfrm>
          <a:prstGeom prst="rect">
            <a:avLst/>
          </a:prstGeom>
          <a:solidFill>
            <a:schemeClr val="accent6">
              <a:lumMod val="50000"/>
              <a:alpha val="71000"/>
            </a:schemeClr>
          </a:solidFill>
        </p:spPr>
        <p:txBody>
          <a:bodyPr wrap="square">
            <a:spAutoFit/>
          </a:bodyPr>
          <a:lstStyle/>
          <a:p>
            <a:pPr algn="ctr"/>
            <a:r>
              <a:rPr lang="pt-PT" sz="4000" dirty="0"/>
              <a:t>4. </a:t>
            </a:r>
            <a:r>
              <a:rPr lang="pt-PT" sz="4000" dirty="0" err="1"/>
              <a:t>Conclusions</a:t>
            </a:r>
            <a:endParaRPr lang="pt-PT" sz="4000" dirty="0"/>
          </a:p>
        </p:txBody>
      </p:sp>
      <p:sp>
        <p:nvSpPr>
          <p:cNvPr id="67" name="CaixaDeTexto 66">
            <a:extLst>
              <a:ext uri="{FF2B5EF4-FFF2-40B4-BE49-F238E27FC236}">
                <a16:creationId xmlns:a16="http://schemas.microsoft.com/office/drawing/2014/main" id="{F9D7EB42-930A-2D00-B9CB-A3C3F6F17BFB}"/>
              </a:ext>
            </a:extLst>
          </p:cNvPr>
          <p:cNvSpPr txBox="1"/>
          <p:nvPr/>
        </p:nvSpPr>
        <p:spPr>
          <a:xfrm>
            <a:off x="15708438" y="22430419"/>
            <a:ext cx="12420100" cy="5262979"/>
          </a:xfrm>
          <a:prstGeom prst="rect">
            <a:avLst/>
          </a:prstGeom>
          <a:noFill/>
        </p:spPr>
        <p:txBody>
          <a:bodyPr wrap="square">
            <a:spAutoFit/>
          </a:bodyPr>
          <a:lstStyle/>
          <a:p>
            <a:pPr algn="just"/>
            <a:r>
              <a:rPr lang="pt-PT" sz="2800" b="0" i="1" dirty="0" err="1">
                <a:effectLst/>
              </a:rPr>
              <a:t>Pteridium</a:t>
            </a:r>
            <a:r>
              <a:rPr lang="pt-PT" sz="2800" b="0" i="1" dirty="0">
                <a:effectLst/>
              </a:rPr>
              <a:t> </a:t>
            </a:r>
            <a:r>
              <a:rPr lang="pt-PT" sz="2800" b="0" i="1" dirty="0" err="1">
                <a:effectLst/>
              </a:rPr>
              <a:t>aquilinum</a:t>
            </a:r>
            <a:r>
              <a:rPr lang="pt-PT" sz="2800" b="0" i="1" dirty="0">
                <a:effectLst/>
              </a:rPr>
              <a:t>, </a:t>
            </a:r>
            <a:r>
              <a:rPr lang="pt-PT" sz="2800" b="0" i="0" dirty="0" err="1">
                <a:effectLst/>
              </a:rPr>
              <a:t>also</a:t>
            </a:r>
            <a:r>
              <a:rPr lang="pt-PT" sz="2800" b="0" i="0" dirty="0">
                <a:effectLst/>
              </a:rPr>
              <a:t> </a:t>
            </a:r>
            <a:r>
              <a:rPr lang="pt-PT" sz="2800" b="0" i="0" dirty="0" err="1">
                <a:effectLst/>
              </a:rPr>
              <a:t>known</a:t>
            </a:r>
            <a:r>
              <a:rPr lang="pt-PT" sz="2800" b="0" i="0" dirty="0">
                <a:effectLst/>
              </a:rPr>
              <a:t> as </a:t>
            </a:r>
            <a:r>
              <a:rPr lang="pt-PT" sz="2800" b="0" i="0" dirty="0" err="1">
                <a:effectLst/>
              </a:rPr>
              <a:t>bracken</a:t>
            </a:r>
            <a:r>
              <a:rPr lang="pt-PT" sz="2800" b="0" i="0" dirty="0">
                <a:effectLst/>
              </a:rPr>
              <a:t> </a:t>
            </a:r>
            <a:r>
              <a:rPr lang="pt-PT" sz="2800" b="0" i="0" dirty="0" err="1">
                <a:effectLst/>
              </a:rPr>
              <a:t>fern</a:t>
            </a:r>
            <a:r>
              <a:rPr lang="pt-PT" sz="2800" b="0" i="0" dirty="0">
                <a:effectLst/>
              </a:rPr>
              <a:t>, </a:t>
            </a:r>
            <a:r>
              <a:rPr lang="pt-PT" sz="2800" b="0" i="0" dirty="0" err="1">
                <a:effectLst/>
              </a:rPr>
              <a:t>is</a:t>
            </a:r>
            <a:r>
              <a:rPr lang="pt-PT" sz="2800" b="0" i="0" dirty="0">
                <a:effectLst/>
              </a:rPr>
              <a:t> </a:t>
            </a:r>
            <a:r>
              <a:rPr lang="pt-PT" sz="2800" b="0" i="0" dirty="0" err="1">
                <a:effectLst/>
              </a:rPr>
              <a:t>rapidly</a:t>
            </a:r>
            <a:r>
              <a:rPr lang="pt-PT" sz="2800" b="0" i="0" dirty="0">
                <a:effectLst/>
              </a:rPr>
              <a:t> </a:t>
            </a:r>
            <a:r>
              <a:rPr lang="pt-PT" sz="2800" b="0" i="0" dirty="0" err="1">
                <a:effectLst/>
              </a:rPr>
              <a:t>spreading</a:t>
            </a:r>
            <a:r>
              <a:rPr lang="pt-PT" sz="2800" b="0" i="0" dirty="0">
                <a:effectLst/>
              </a:rPr>
              <a:t> </a:t>
            </a:r>
            <a:r>
              <a:rPr lang="pt-PT" sz="2800" b="0" i="0" dirty="0" err="1">
                <a:effectLst/>
              </a:rPr>
              <a:t>worldwide</a:t>
            </a:r>
            <a:r>
              <a:rPr lang="pt-PT" sz="2800" b="0" i="0" dirty="0">
                <a:effectLst/>
              </a:rPr>
              <a:t>, </a:t>
            </a:r>
            <a:r>
              <a:rPr lang="pt-PT" sz="2800" b="0" i="0" dirty="0" err="1">
                <a:effectLst/>
              </a:rPr>
              <a:t>posing</a:t>
            </a:r>
            <a:r>
              <a:rPr lang="pt-PT" sz="2800" b="0" i="0" dirty="0">
                <a:effectLst/>
              </a:rPr>
              <a:t> a </a:t>
            </a:r>
            <a:r>
              <a:rPr lang="pt-PT" sz="2800" b="0" i="0" dirty="0" err="1">
                <a:effectLst/>
              </a:rPr>
              <a:t>significant</a:t>
            </a:r>
            <a:r>
              <a:rPr lang="pt-PT" sz="2800" b="0" i="0" dirty="0">
                <a:effectLst/>
              </a:rPr>
              <a:t> </a:t>
            </a:r>
            <a:r>
              <a:rPr lang="pt-PT" sz="2800" b="0" i="0" dirty="0" err="1">
                <a:effectLst/>
              </a:rPr>
              <a:t>threat</a:t>
            </a:r>
            <a:r>
              <a:rPr lang="pt-PT" sz="2800" b="0" i="0" dirty="0">
                <a:effectLst/>
              </a:rPr>
              <a:t> in Portugal </a:t>
            </a:r>
            <a:r>
              <a:rPr lang="pt-PT" sz="2800" b="0" i="0" dirty="0" err="1">
                <a:effectLst/>
              </a:rPr>
              <a:t>due</a:t>
            </a:r>
            <a:r>
              <a:rPr lang="pt-PT" sz="2800" b="0" i="0" dirty="0">
                <a:effectLst/>
              </a:rPr>
              <a:t> to </a:t>
            </a:r>
            <a:r>
              <a:rPr lang="pt-PT" sz="2800" b="0" i="0" dirty="0" err="1">
                <a:effectLst/>
              </a:rPr>
              <a:t>favorable</a:t>
            </a:r>
            <a:r>
              <a:rPr lang="pt-PT" sz="2800" b="0" i="0" dirty="0">
                <a:effectLst/>
              </a:rPr>
              <a:t> </a:t>
            </a:r>
            <a:r>
              <a:rPr lang="pt-PT" sz="2800" b="0" i="0" dirty="0" err="1">
                <a:effectLst/>
              </a:rPr>
              <a:t>environmental</a:t>
            </a:r>
            <a:r>
              <a:rPr lang="pt-PT" sz="2800" b="0" i="0" dirty="0">
                <a:effectLst/>
              </a:rPr>
              <a:t> </a:t>
            </a:r>
            <a:r>
              <a:rPr lang="pt-PT" sz="2800" b="0" i="0" dirty="0" err="1">
                <a:effectLst/>
              </a:rPr>
              <a:t>conditions</a:t>
            </a:r>
            <a:r>
              <a:rPr lang="pt-PT" sz="2800" b="0" i="0" dirty="0">
                <a:effectLst/>
              </a:rPr>
              <a:t>. </a:t>
            </a:r>
            <a:r>
              <a:rPr lang="pt-PT" sz="2800" b="0" i="0" dirty="0" err="1">
                <a:effectLst/>
              </a:rPr>
              <a:t>The</a:t>
            </a:r>
            <a:r>
              <a:rPr lang="pt-PT" sz="2800" b="0" i="0" dirty="0">
                <a:effectLst/>
              </a:rPr>
              <a:t> spread </a:t>
            </a:r>
            <a:r>
              <a:rPr lang="pt-PT" sz="2800" b="0" i="0" dirty="0" err="1">
                <a:effectLst/>
              </a:rPr>
              <a:t>is</a:t>
            </a:r>
            <a:r>
              <a:rPr lang="pt-PT" sz="2800" b="0" i="0" dirty="0">
                <a:effectLst/>
              </a:rPr>
              <a:t> </a:t>
            </a:r>
            <a:r>
              <a:rPr lang="pt-PT" sz="2800" b="0" i="0" dirty="0" err="1">
                <a:effectLst/>
              </a:rPr>
              <a:t>aided</a:t>
            </a:r>
            <a:r>
              <a:rPr lang="pt-PT" sz="2800" b="0" i="0" dirty="0">
                <a:effectLst/>
              </a:rPr>
              <a:t> </a:t>
            </a:r>
            <a:r>
              <a:rPr lang="pt-PT" sz="2800" b="0" i="0" dirty="0" err="1">
                <a:effectLst/>
              </a:rPr>
              <a:t>by</a:t>
            </a:r>
            <a:r>
              <a:rPr lang="pt-PT" sz="2800" b="0" i="0" dirty="0">
                <a:effectLst/>
              </a:rPr>
              <a:t> </a:t>
            </a:r>
            <a:r>
              <a:rPr lang="pt-PT" sz="2800" b="0" i="0" dirty="0" err="1">
                <a:effectLst/>
              </a:rPr>
              <a:t>abandoned</a:t>
            </a:r>
            <a:r>
              <a:rPr lang="pt-PT" sz="2800" b="0" i="0" dirty="0">
                <a:effectLst/>
              </a:rPr>
              <a:t> </a:t>
            </a:r>
            <a:r>
              <a:rPr lang="pt-PT" sz="2800" b="0" i="0" dirty="0" err="1">
                <a:effectLst/>
              </a:rPr>
              <a:t>crops</a:t>
            </a:r>
            <a:r>
              <a:rPr lang="pt-PT" sz="2800" b="0" i="0" dirty="0">
                <a:effectLst/>
              </a:rPr>
              <a:t> </a:t>
            </a:r>
            <a:r>
              <a:rPr lang="pt-PT" sz="2800" b="0" i="0" dirty="0" err="1">
                <a:effectLst/>
              </a:rPr>
              <a:t>and</a:t>
            </a:r>
            <a:r>
              <a:rPr lang="pt-PT" sz="2800" b="0" i="0" dirty="0">
                <a:effectLst/>
              </a:rPr>
              <a:t> </a:t>
            </a:r>
            <a:r>
              <a:rPr lang="pt-PT" sz="2800" b="0" i="0" dirty="0" err="1">
                <a:effectLst/>
              </a:rPr>
              <a:t>forest</a:t>
            </a:r>
            <a:r>
              <a:rPr lang="pt-PT" sz="2800" b="0" i="0" dirty="0">
                <a:effectLst/>
              </a:rPr>
              <a:t> </a:t>
            </a:r>
            <a:r>
              <a:rPr lang="pt-PT" sz="2800" b="0" i="0" dirty="0" err="1">
                <a:effectLst/>
              </a:rPr>
              <a:t>fires</a:t>
            </a:r>
            <a:r>
              <a:rPr lang="pt-PT" sz="2800" b="0" i="0" dirty="0">
                <a:effectLst/>
              </a:rPr>
              <a:t>. </a:t>
            </a:r>
            <a:r>
              <a:rPr lang="pt-PT" sz="2800" b="0" i="0" dirty="0" err="1">
                <a:effectLst/>
              </a:rPr>
              <a:t>The</a:t>
            </a:r>
            <a:r>
              <a:rPr lang="pt-PT" sz="2800" b="0" i="0" dirty="0">
                <a:effectLst/>
              </a:rPr>
              <a:t> </a:t>
            </a:r>
            <a:r>
              <a:rPr lang="pt-PT" sz="2800" b="0" i="0" dirty="0" err="1">
                <a:effectLst/>
              </a:rPr>
              <a:t>fern's</a:t>
            </a:r>
            <a:r>
              <a:rPr lang="pt-PT" sz="2800" b="0" i="0" dirty="0">
                <a:effectLst/>
              </a:rPr>
              <a:t> </a:t>
            </a:r>
            <a:r>
              <a:rPr lang="pt-PT" sz="2800" b="0" i="0" dirty="0" err="1">
                <a:effectLst/>
              </a:rPr>
              <a:t>extensive</a:t>
            </a:r>
            <a:r>
              <a:rPr lang="pt-PT" sz="2800" b="0" i="0" dirty="0">
                <a:effectLst/>
              </a:rPr>
              <a:t> </a:t>
            </a:r>
            <a:r>
              <a:rPr lang="pt-PT" sz="2800" b="0" i="0" dirty="0" err="1">
                <a:effectLst/>
              </a:rPr>
              <a:t>rhizome</a:t>
            </a:r>
            <a:r>
              <a:rPr lang="pt-PT" sz="2800" b="0" i="0" dirty="0">
                <a:effectLst/>
              </a:rPr>
              <a:t> </a:t>
            </a:r>
            <a:r>
              <a:rPr lang="pt-PT" sz="2800" b="0" i="0" dirty="0" err="1">
                <a:effectLst/>
              </a:rPr>
              <a:t>system</a:t>
            </a:r>
            <a:r>
              <a:rPr lang="pt-PT" sz="2800" b="0" i="0" dirty="0">
                <a:effectLst/>
              </a:rPr>
              <a:t> </a:t>
            </a:r>
            <a:r>
              <a:rPr lang="pt-PT" sz="2800" b="0" i="0" dirty="0" err="1">
                <a:effectLst/>
              </a:rPr>
              <a:t>allows</a:t>
            </a:r>
            <a:r>
              <a:rPr lang="pt-PT" sz="2800" b="0" i="0" dirty="0">
                <a:effectLst/>
              </a:rPr>
              <a:t> </a:t>
            </a:r>
            <a:r>
              <a:rPr lang="pt-PT" sz="2800" b="0" i="0" dirty="0" err="1">
                <a:effectLst/>
              </a:rPr>
              <a:t>it</a:t>
            </a:r>
            <a:r>
              <a:rPr lang="pt-PT" sz="2800" b="0" i="0" dirty="0">
                <a:effectLst/>
              </a:rPr>
              <a:t> to </a:t>
            </a:r>
            <a:r>
              <a:rPr lang="pt-PT" sz="2800" b="0" i="0" dirty="0" err="1">
                <a:effectLst/>
              </a:rPr>
              <a:t>survive</a:t>
            </a:r>
            <a:r>
              <a:rPr lang="pt-PT" sz="2800" b="0" i="0" dirty="0">
                <a:effectLst/>
              </a:rPr>
              <a:t> </a:t>
            </a:r>
            <a:r>
              <a:rPr lang="pt-PT" sz="2800" b="0" i="0" dirty="0" err="1">
                <a:effectLst/>
              </a:rPr>
              <a:t>fires</a:t>
            </a:r>
            <a:r>
              <a:rPr lang="pt-PT" sz="2800" b="0" i="0" dirty="0">
                <a:effectLst/>
              </a:rPr>
              <a:t> </a:t>
            </a:r>
            <a:r>
              <a:rPr lang="pt-PT" sz="2800" b="0" i="0" dirty="0" err="1">
                <a:effectLst/>
              </a:rPr>
              <a:t>and</a:t>
            </a:r>
            <a:r>
              <a:rPr lang="pt-PT" sz="2800" b="0" i="0" dirty="0">
                <a:effectLst/>
              </a:rPr>
              <a:t> </a:t>
            </a:r>
            <a:r>
              <a:rPr lang="pt-PT" sz="2800" b="0" i="0" dirty="0" err="1">
                <a:effectLst/>
              </a:rPr>
              <a:t>produce</a:t>
            </a:r>
            <a:r>
              <a:rPr lang="pt-PT" sz="2800" b="0" i="0" dirty="0">
                <a:effectLst/>
              </a:rPr>
              <a:t> </a:t>
            </a:r>
            <a:r>
              <a:rPr lang="pt-PT" sz="2800" b="0" i="0" dirty="0" err="1">
                <a:effectLst/>
              </a:rPr>
              <a:t>spores</a:t>
            </a:r>
            <a:r>
              <a:rPr lang="pt-PT" sz="2800" b="0" i="0" dirty="0">
                <a:effectLst/>
              </a:rPr>
              <a:t> in </a:t>
            </a:r>
            <a:r>
              <a:rPr lang="pt-PT" sz="2800" b="0" i="0" dirty="0" err="1">
                <a:effectLst/>
              </a:rPr>
              <a:t>exposed</a:t>
            </a:r>
            <a:r>
              <a:rPr lang="pt-PT" sz="2800" b="0" i="0" dirty="0">
                <a:effectLst/>
              </a:rPr>
              <a:t> </a:t>
            </a:r>
            <a:r>
              <a:rPr lang="pt-PT" sz="2800" b="0" i="0" dirty="0" err="1">
                <a:effectLst/>
              </a:rPr>
              <a:t>areas</a:t>
            </a:r>
            <a:r>
              <a:rPr lang="pt-PT" sz="2800" b="0" i="0" dirty="0">
                <a:effectLst/>
              </a:rPr>
              <a:t>, </a:t>
            </a:r>
            <a:r>
              <a:rPr lang="pt-PT" sz="2800" b="0" i="0" dirty="0" err="1">
                <a:effectLst/>
              </a:rPr>
              <a:t>easily</a:t>
            </a:r>
            <a:r>
              <a:rPr lang="pt-PT" sz="2800" b="0" i="0" dirty="0">
                <a:effectLst/>
              </a:rPr>
              <a:t> </a:t>
            </a:r>
            <a:r>
              <a:rPr lang="pt-PT" sz="2800" b="0" i="0" dirty="0" err="1">
                <a:effectLst/>
              </a:rPr>
              <a:t>dispersed</a:t>
            </a:r>
            <a:r>
              <a:rPr lang="pt-PT" sz="2800" b="0" i="0" dirty="0">
                <a:effectLst/>
              </a:rPr>
              <a:t> </a:t>
            </a:r>
            <a:r>
              <a:rPr lang="pt-PT" sz="2800" b="0" i="0" dirty="0" err="1">
                <a:effectLst/>
              </a:rPr>
              <a:t>by</a:t>
            </a:r>
            <a:r>
              <a:rPr lang="pt-PT" sz="2800" b="0" i="0" dirty="0">
                <a:effectLst/>
              </a:rPr>
              <a:t> </a:t>
            </a:r>
            <a:r>
              <a:rPr lang="pt-PT" sz="2800" b="0" i="0" dirty="0" err="1">
                <a:effectLst/>
              </a:rPr>
              <a:t>wind</a:t>
            </a:r>
            <a:r>
              <a:rPr lang="pt-PT" sz="2800" b="0" i="0" dirty="0">
                <a:effectLst/>
              </a:rPr>
              <a:t>. </a:t>
            </a:r>
            <a:r>
              <a:rPr lang="pt-PT" sz="2800" b="0" i="0" dirty="0" err="1">
                <a:effectLst/>
              </a:rPr>
              <a:t>It</a:t>
            </a:r>
            <a:r>
              <a:rPr lang="pt-PT" sz="2800" b="0" i="0" dirty="0">
                <a:effectLst/>
              </a:rPr>
              <a:t> </a:t>
            </a:r>
            <a:r>
              <a:rPr lang="pt-PT" sz="2800" b="0" i="0" dirty="0" err="1">
                <a:effectLst/>
              </a:rPr>
              <a:t>quickly</a:t>
            </a:r>
            <a:r>
              <a:rPr lang="pt-PT" sz="2800" b="0" i="0" dirty="0">
                <a:effectLst/>
              </a:rPr>
              <a:t> colonizes </a:t>
            </a:r>
            <a:r>
              <a:rPr lang="pt-PT" sz="2800" b="0" i="0" dirty="0" err="1">
                <a:effectLst/>
              </a:rPr>
              <a:t>burned</a:t>
            </a:r>
            <a:r>
              <a:rPr lang="pt-PT" sz="2800" b="0" i="0" dirty="0">
                <a:effectLst/>
              </a:rPr>
              <a:t> </a:t>
            </a:r>
            <a:r>
              <a:rPr lang="pt-PT" sz="2800" b="0" i="0" dirty="0" err="1">
                <a:effectLst/>
              </a:rPr>
              <a:t>areas</a:t>
            </a:r>
            <a:r>
              <a:rPr lang="pt-PT" sz="2800" b="0" i="0" dirty="0">
                <a:effectLst/>
              </a:rPr>
              <a:t>. </a:t>
            </a:r>
            <a:r>
              <a:rPr lang="pt-PT" sz="2800" b="0" i="0" dirty="0" err="1">
                <a:effectLst/>
              </a:rPr>
              <a:t>Bracken</a:t>
            </a:r>
            <a:r>
              <a:rPr lang="pt-PT" sz="2800" b="0" i="0" dirty="0">
                <a:effectLst/>
              </a:rPr>
              <a:t> </a:t>
            </a:r>
            <a:r>
              <a:rPr lang="pt-PT" sz="2800" b="0" i="0" dirty="0" err="1">
                <a:effectLst/>
              </a:rPr>
              <a:t>fern</a:t>
            </a:r>
            <a:r>
              <a:rPr lang="pt-PT" sz="2800" b="0" i="0" dirty="0">
                <a:effectLst/>
              </a:rPr>
              <a:t> </a:t>
            </a:r>
            <a:r>
              <a:rPr lang="pt-PT" sz="2800" b="0" i="0" dirty="0" err="1">
                <a:effectLst/>
              </a:rPr>
              <a:t>intoxication</a:t>
            </a:r>
            <a:r>
              <a:rPr lang="pt-PT" sz="2800" b="0" i="0" dirty="0">
                <a:effectLst/>
              </a:rPr>
              <a:t> </a:t>
            </a:r>
            <a:r>
              <a:rPr lang="pt-PT" sz="2800" b="0" i="0" dirty="0" err="1">
                <a:effectLst/>
              </a:rPr>
              <a:t>is</a:t>
            </a:r>
            <a:r>
              <a:rPr lang="pt-PT" sz="2800" b="0" i="0" dirty="0">
                <a:effectLst/>
              </a:rPr>
              <a:t> </a:t>
            </a:r>
            <a:r>
              <a:rPr lang="pt-PT" sz="2800" b="0" i="0" dirty="0" err="1">
                <a:effectLst/>
              </a:rPr>
              <a:t>incurable</a:t>
            </a:r>
            <a:r>
              <a:rPr lang="pt-PT" sz="2800" b="0" i="0" dirty="0">
                <a:effectLst/>
              </a:rPr>
              <a:t>, </a:t>
            </a:r>
            <a:r>
              <a:rPr lang="pt-PT" sz="2800" b="0" i="0" dirty="0" err="1">
                <a:effectLst/>
              </a:rPr>
              <a:t>except</a:t>
            </a:r>
            <a:r>
              <a:rPr lang="pt-PT" sz="2800" b="0" i="0" dirty="0">
                <a:effectLst/>
              </a:rPr>
              <a:t> in cases </a:t>
            </a:r>
            <a:r>
              <a:rPr lang="pt-PT" sz="2800" b="0" i="0" dirty="0" err="1">
                <a:effectLst/>
              </a:rPr>
              <a:t>of</a:t>
            </a:r>
            <a:r>
              <a:rPr lang="pt-PT" sz="2800" b="0" i="0" dirty="0">
                <a:effectLst/>
              </a:rPr>
              <a:t> </a:t>
            </a:r>
            <a:r>
              <a:rPr lang="pt-PT" sz="2800" b="0" i="0" dirty="0" err="1">
                <a:effectLst/>
              </a:rPr>
              <a:t>thiamin</a:t>
            </a:r>
            <a:r>
              <a:rPr lang="pt-PT" sz="2800" b="0" i="0" dirty="0">
                <a:effectLst/>
              </a:rPr>
              <a:t> </a:t>
            </a:r>
            <a:r>
              <a:rPr lang="pt-PT" sz="2800" b="0" i="0" dirty="0" err="1">
                <a:effectLst/>
              </a:rPr>
              <a:t>deficiency</a:t>
            </a:r>
            <a:r>
              <a:rPr lang="pt-PT" sz="2800" b="0" i="0" dirty="0">
                <a:effectLst/>
              </a:rPr>
              <a:t>. </a:t>
            </a:r>
            <a:r>
              <a:rPr lang="pt-PT" sz="2800" b="0" i="0" dirty="0" err="1">
                <a:effectLst/>
              </a:rPr>
              <a:t>Controlling</a:t>
            </a:r>
            <a:r>
              <a:rPr lang="pt-PT" sz="2800" b="0" i="0" dirty="0">
                <a:effectLst/>
              </a:rPr>
              <a:t> </a:t>
            </a:r>
            <a:r>
              <a:rPr lang="pt-PT" sz="2800" b="0" i="0" dirty="0" err="1">
                <a:effectLst/>
              </a:rPr>
              <a:t>exposure</a:t>
            </a:r>
            <a:r>
              <a:rPr lang="pt-PT" sz="2800" b="0" i="0" dirty="0">
                <a:effectLst/>
              </a:rPr>
              <a:t> </a:t>
            </a:r>
            <a:r>
              <a:rPr lang="pt-PT" sz="2800" b="0" i="0" dirty="0" err="1">
                <a:effectLst/>
              </a:rPr>
              <a:t>through</a:t>
            </a:r>
            <a:r>
              <a:rPr lang="pt-PT" sz="2800" b="0" i="0" dirty="0">
                <a:effectLst/>
              </a:rPr>
              <a:t> </a:t>
            </a:r>
            <a:r>
              <a:rPr lang="pt-PT" sz="2800" b="0" i="0" dirty="0" err="1">
                <a:effectLst/>
              </a:rPr>
              <a:t>improved</a:t>
            </a:r>
            <a:r>
              <a:rPr lang="pt-PT" sz="2800" b="0" i="0" dirty="0">
                <a:effectLst/>
              </a:rPr>
              <a:t> </a:t>
            </a:r>
            <a:r>
              <a:rPr lang="pt-PT" sz="2800" b="0" i="0" dirty="0" err="1">
                <a:effectLst/>
              </a:rPr>
              <a:t>grazing</a:t>
            </a:r>
            <a:r>
              <a:rPr lang="pt-PT" sz="2800" b="0" i="0" dirty="0">
                <a:effectLst/>
              </a:rPr>
              <a:t> management </a:t>
            </a:r>
            <a:r>
              <a:rPr lang="pt-PT" sz="2800" b="0" i="0" dirty="0" err="1">
                <a:effectLst/>
              </a:rPr>
              <a:t>and</a:t>
            </a:r>
            <a:r>
              <a:rPr lang="pt-PT" sz="2800" b="0" i="0" dirty="0">
                <a:effectLst/>
              </a:rPr>
              <a:t> </a:t>
            </a:r>
            <a:r>
              <a:rPr lang="pt-PT" sz="2800" b="0" i="0" dirty="0" err="1">
                <a:effectLst/>
              </a:rPr>
              <a:t>alternating</a:t>
            </a:r>
            <a:r>
              <a:rPr lang="pt-PT" sz="2800" b="0" i="0" dirty="0">
                <a:effectLst/>
              </a:rPr>
              <a:t> </a:t>
            </a:r>
            <a:r>
              <a:rPr lang="pt-PT" sz="2800" b="0" i="0" dirty="0" err="1">
                <a:effectLst/>
              </a:rPr>
              <a:t>grazing</a:t>
            </a:r>
            <a:r>
              <a:rPr lang="pt-PT" sz="2800" b="0" i="0" dirty="0">
                <a:effectLst/>
              </a:rPr>
              <a:t> </a:t>
            </a:r>
            <a:r>
              <a:rPr lang="pt-PT" sz="2800" b="0" i="0" dirty="0" err="1">
                <a:effectLst/>
              </a:rPr>
              <a:t>areas</a:t>
            </a:r>
            <a:r>
              <a:rPr lang="pt-PT" sz="2800" b="0" i="0" dirty="0">
                <a:effectLst/>
              </a:rPr>
              <a:t> can minimize </a:t>
            </a:r>
            <a:r>
              <a:rPr lang="pt-PT" sz="2800" b="0" i="0" dirty="0" err="1">
                <a:effectLst/>
              </a:rPr>
              <a:t>poisoning</a:t>
            </a:r>
            <a:r>
              <a:rPr lang="pt-PT" sz="2800" b="0" i="0" dirty="0">
                <a:effectLst/>
              </a:rPr>
              <a:t> </a:t>
            </a:r>
            <a:r>
              <a:rPr lang="pt-PT" sz="2800" b="0" i="0" dirty="0" err="1">
                <a:effectLst/>
              </a:rPr>
              <a:t>risk</a:t>
            </a:r>
            <a:r>
              <a:rPr lang="pt-PT" sz="2800" b="0" i="0" dirty="0">
                <a:effectLst/>
              </a:rPr>
              <a:t>. </a:t>
            </a:r>
            <a:r>
              <a:rPr lang="pt-PT" sz="2800" b="0" i="0" dirty="0" err="1">
                <a:effectLst/>
              </a:rPr>
              <a:t>Measures</a:t>
            </a:r>
            <a:r>
              <a:rPr lang="pt-PT" sz="2800" b="0" i="0" dirty="0">
                <a:effectLst/>
              </a:rPr>
              <a:t> </a:t>
            </a:r>
            <a:r>
              <a:rPr lang="pt-PT" sz="2800" b="0" i="0" dirty="0" err="1">
                <a:effectLst/>
              </a:rPr>
              <a:t>like</a:t>
            </a:r>
            <a:r>
              <a:rPr lang="pt-PT" sz="2800" b="0" i="0" dirty="0">
                <a:effectLst/>
              </a:rPr>
              <a:t> </a:t>
            </a:r>
            <a:r>
              <a:rPr lang="pt-PT" sz="2800" b="0" i="0" dirty="0" err="1">
                <a:effectLst/>
              </a:rPr>
              <a:t>cutting</a:t>
            </a:r>
            <a:r>
              <a:rPr lang="pt-PT" sz="2800" b="0" i="0" dirty="0">
                <a:effectLst/>
              </a:rPr>
              <a:t> mature </a:t>
            </a:r>
            <a:r>
              <a:rPr lang="pt-PT" sz="2800" b="0" i="0" dirty="0" err="1">
                <a:effectLst/>
              </a:rPr>
              <a:t>plants</a:t>
            </a:r>
            <a:r>
              <a:rPr lang="pt-PT" sz="2800" b="0" i="0" dirty="0">
                <a:effectLst/>
              </a:rPr>
              <a:t> </a:t>
            </a:r>
            <a:r>
              <a:rPr lang="pt-PT" sz="2800" b="0" i="0" dirty="0" err="1">
                <a:effectLst/>
              </a:rPr>
              <a:t>and</a:t>
            </a:r>
            <a:r>
              <a:rPr lang="pt-PT" sz="2800" b="0" i="0" dirty="0">
                <a:effectLst/>
              </a:rPr>
              <a:t> </a:t>
            </a:r>
            <a:r>
              <a:rPr lang="pt-PT" sz="2800" b="0" i="0" dirty="0" err="1">
                <a:effectLst/>
              </a:rPr>
              <a:t>deep</a:t>
            </a:r>
            <a:r>
              <a:rPr lang="pt-PT" sz="2800" b="0" i="0" dirty="0">
                <a:effectLst/>
              </a:rPr>
              <a:t> </a:t>
            </a:r>
            <a:r>
              <a:rPr lang="pt-PT" sz="2800" b="0" i="0" dirty="0" err="1">
                <a:effectLst/>
              </a:rPr>
              <a:t>tillage</a:t>
            </a:r>
            <a:r>
              <a:rPr lang="pt-PT" sz="2800" b="0" i="0" dirty="0">
                <a:effectLst/>
              </a:rPr>
              <a:t> can stop </a:t>
            </a:r>
            <a:r>
              <a:rPr lang="pt-PT" sz="2800" b="0" i="0" dirty="0" err="1">
                <a:effectLst/>
              </a:rPr>
              <a:t>its</a:t>
            </a:r>
            <a:r>
              <a:rPr lang="pt-PT" sz="2800" b="0" i="0" dirty="0">
                <a:effectLst/>
              </a:rPr>
              <a:t> </a:t>
            </a:r>
            <a:r>
              <a:rPr lang="pt-PT" sz="2800" b="0" i="0" dirty="0" err="1">
                <a:effectLst/>
              </a:rPr>
              <a:t>growth</a:t>
            </a:r>
            <a:r>
              <a:rPr lang="pt-PT" sz="2800" b="0" i="0" dirty="0">
                <a:effectLst/>
              </a:rPr>
              <a:t>. </a:t>
            </a:r>
            <a:r>
              <a:rPr lang="pt-PT" sz="2800" b="0" i="0" dirty="0" err="1">
                <a:effectLst/>
              </a:rPr>
              <a:t>Climate</a:t>
            </a:r>
            <a:r>
              <a:rPr lang="pt-PT" sz="2800" b="0" i="0" dirty="0">
                <a:effectLst/>
              </a:rPr>
              <a:t> </a:t>
            </a:r>
            <a:r>
              <a:rPr lang="pt-PT" sz="2800" b="0" i="0" dirty="0" err="1">
                <a:effectLst/>
              </a:rPr>
              <a:t>change</a:t>
            </a:r>
            <a:r>
              <a:rPr lang="pt-PT" sz="2800" b="0" i="0" dirty="0">
                <a:effectLst/>
              </a:rPr>
              <a:t> </a:t>
            </a:r>
            <a:r>
              <a:rPr lang="pt-PT" sz="2800" b="0" i="0" dirty="0" err="1">
                <a:effectLst/>
              </a:rPr>
              <a:t>contributes</a:t>
            </a:r>
            <a:r>
              <a:rPr lang="pt-PT" sz="2800" b="0" i="0" dirty="0">
                <a:effectLst/>
              </a:rPr>
              <a:t> to </a:t>
            </a:r>
            <a:r>
              <a:rPr lang="pt-PT" sz="2800" b="0" i="0" dirty="0" err="1">
                <a:effectLst/>
              </a:rPr>
              <a:t>its</a:t>
            </a:r>
            <a:r>
              <a:rPr lang="pt-PT" sz="2800" b="0" i="0" dirty="0">
                <a:effectLst/>
              </a:rPr>
              <a:t> </a:t>
            </a:r>
            <a:r>
              <a:rPr lang="pt-PT" sz="2800" b="0" i="0" dirty="0" err="1">
                <a:effectLst/>
              </a:rPr>
              <a:t>proliferation</a:t>
            </a:r>
            <a:r>
              <a:rPr lang="pt-PT" sz="2800" dirty="0"/>
              <a:t>, </a:t>
            </a:r>
            <a:r>
              <a:rPr lang="pt-PT" sz="2800" dirty="0" err="1"/>
              <a:t>It</a:t>
            </a:r>
            <a:r>
              <a:rPr lang="pt-PT" sz="2800" dirty="0"/>
              <a:t> </a:t>
            </a:r>
            <a:r>
              <a:rPr lang="en-US" sz="2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is important to recognize the negative consequences this fern can bring to both humans and animals. Therefore, caution must be exercised to prevent excessive exposure to its hazardous chemicals.</a:t>
            </a:r>
            <a:r>
              <a:rPr lang="pt-PT" sz="2800" dirty="0">
                <a:effectLst/>
              </a:rPr>
              <a:t> </a:t>
            </a:r>
            <a:endParaRPr lang="pt-PT" sz="2800" dirty="0"/>
          </a:p>
        </p:txBody>
      </p:sp>
      <p:pic>
        <p:nvPicPr>
          <p:cNvPr id="72" name="Imagem 71" descr="Uma imagem com mapa&#10;&#10;Descrição gerada automaticamente">
            <a:extLst>
              <a:ext uri="{FF2B5EF4-FFF2-40B4-BE49-F238E27FC236}">
                <a16:creationId xmlns:a16="http://schemas.microsoft.com/office/drawing/2014/main" id="{BE495A9F-A2CF-5509-48DE-B3B4685B8BF2}"/>
              </a:ext>
            </a:extLst>
          </p:cNvPr>
          <p:cNvPicPr>
            <a:picLocks noChangeAspect="1"/>
          </p:cNvPicPr>
          <p:nvPr/>
        </p:nvPicPr>
        <p:blipFill>
          <a:blip r:embed="rId9"/>
          <a:stretch>
            <a:fillRect/>
          </a:stretch>
        </p:blipFill>
        <p:spPr>
          <a:xfrm>
            <a:off x="1004030" y="8775496"/>
            <a:ext cx="9504891" cy="5321114"/>
          </a:xfrm>
          <a:prstGeom prst="rect">
            <a:avLst/>
          </a:prstGeom>
          <a:solidFill>
            <a:schemeClr val="accent6">
              <a:lumMod val="60000"/>
              <a:lumOff val="40000"/>
            </a:schemeClr>
          </a:solidFill>
        </p:spPr>
      </p:pic>
      <p:pic>
        <p:nvPicPr>
          <p:cNvPr id="74" name="Imagem 73" descr="Uma imagem com texto, captura de ecrã, Tipo de letra, design&#10;&#10;Descrição gerada automaticamente">
            <a:extLst>
              <a:ext uri="{FF2B5EF4-FFF2-40B4-BE49-F238E27FC236}">
                <a16:creationId xmlns:a16="http://schemas.microsoft.com/office/drawing/2014/main" id="{DB4A3FA7-98DC-B667-0FAC-96650E666234}"/>
              </a:ext>
            </a:extLst>
          </p:cNvPr>
          <p:cNvPicPr>
            <a:picLocks noChangeAspect="1"/>
          </p:cNvPicPr>
          <p:nvPr/>
        </p:nvPicPr>
        <p:blipFill>
          <a:blip r:embed="rId10"/>
          <a:stretch>
            <a:fillRect/>
          </a:stretch>
        </p:blipFill>
        <p:spPr>
          <a:xfrm>
            <a:off x="10554908" y="8822097"/>
            <a:ext cx="2865681" cy="5274513"/>
          </a:xfrm>
          <a:prstGeom prst="rect">
            <a:avLst/>
          </a:prstGeom>
        </p:spPr>
      </p:pic>
      <p:sp>
        <p:nvSpPr>
          <p:cNvPr id="76" name="CaixaDeTexto 75">
            <a:extLst>
              <a:ext uri="{FF2B5EF4-FFF2-40B4-BE49-F238E27FC236}">
                <a16:creationId xmlns:a16="http://schemas.microsoft.com/office/drawing/2014/main" id="{C317A31D-393D-245A-79FB-61CCB17CE228}"/>
              </a:ext>
            </a:extLst>
          </p:cNvPr>
          <p:cNvSpPr txBox="1"/>
          <p:nvPr/>
        </p:nvSpPr>
        <p:spPr>
          <a:xfrm>
            <a:off x="913585" y="14203624"/>
            <a:ext cx="12507004" cy="707886"/>
          </a:xfrm>
          <a:prstGeom prst="rect">
            <a:avLst/>
          </a:prstGeom>
          <a:noFill/>
        </p:spPr>
        <p:txBody>
          <a:bodyPr wrap="square" rtlCol="0">
            <a:spAutoFit/>
          </a:bodyPr>
          <a:lstStyle/>
          <a:p>
            <a:r>
              <a:rPr lang="pt-PT" sz="2000" b="1" dirty="0"/>
              <a:t>Figure 1. </a:t>
            </a:r>
            <a:r>
              <a:rPr lang="pt-PT" sz="2000" dirty="0" err="1"/>
              <a:t>Geographical</a:t>
            </a:r>
            <a:r>
              <a:rPr lang="pt-PT" sz="2000" dirty="0"/>
              <a:t> </a:t>
            </a:r>
            <a:r>
              <a:rPr lang="pt-PT" sz="2000" dirty="0" err="1"/>
              <a:t>distribution</a:t>
            </a:r>
            <a:r>
              <a:rPr lang="pt-PT" sz="2000" dirty="0"/>
              <a:t> </a:t>
            </a:r>
            <a:r>
              <a:rPr lang="pt-PT" sz="2000" dirty="0" err="1"/>
              <a:t>of</a:t>
            </a:r>
            <a:r>
              <a:rPr lang="pt-PT" sz="2000" dirty="0"/>
              <a:t> </a:t>
            </a:r>
            <a:r>
              <a:rPr lang="pt-PT" sz="2000" dirty="0" err="1"/>
              <a:t>Pteridium</a:t>
            </a:r>
            <a:r>
              <a:rPr lang="pt-PT" sz="2000" dirty="0"/>
              <a:t> </a:t>
            </a:r>
            <a:r>
              <a:rPr lang="pt-PT" sz="2000" dirty="0" err="1"/>
              <a:t>aquilinum</a:t>
            </a:r>
            <a:r>
              <a:rPr lang="pt-PT" sz="2000" dirty="0"/>
              <a:t> </a:t>
            </a:r>
            <a:r>
              <a:rPr lang="pt-PT" sz="2000" dirty="0" err="1"/>
              <a:t>subspecie</a:t>
            </a:r>
            <a:r>
              <a:rPr lang="pt-PT" sz="2000" dirty="0"/>
              <a:t> </a:t>
            </a:r>
            <a:r>
              <a:rPr lang="pt-PT" sz="2000" dirty="0" err="1"/>
              <a:t>aquilinum</a:t>
            </a:r>
            <a:r>
              <a:rPr lang="pt-PT" sz="2000" dirty="0"/>
              <a:t> (</a:t>
            </a:r>
            <a:r>
              <a:rPr lang="pt-PT" sz="2000" dirty="0" err="1"/>
              <a:t>Adapted</a:t>
            </a:r>
            <a:r>
              <a:rPr lang="pt-PT" sz="2000" dirty="0"/>
              <a:t> </a:t>
            </a:r>
            <a:r>
              <a:rPr lang="pt-PT" sz="2000" dirty="0" err="1"/>
              <a:t>from</a:t>
            </a:r>
            <a:r>
              <a:rPr lang="pt-PT" sz="2000" dirty="0"/>
              <a:t> </a:t>
            </a:r>
            <a:r>
              <a:rPr lang="pt-PT" sz="2000" dirty="0" err="1"/>
              <a:t>Page</a:t>
            </a:r>
            <a:r>
              <a:rPr lang="pt-PT" sz="2000" dirty="0"/>
              <a:t>, 1976).</a:t>
            </a:r>
          </a:p>
          <a:p>
            <a:endParaRPr lang="pt-PT" sz="2000" dirty="0"/>
          </a:p>
        </p:txBody>
      </p:sp>
      <p:sp>
        <p:nvSpPr>
          <p:cNvPr id="79" name="CaixaDeTexto 78">
            <a:extLst>
              <a:ext uri="{FF2B5EF4-FFF2-40B4-BE49-F238E27FC236}">
                <a16:creationId xmlns:a16="http://schemas.microsoft.com/office/drawing/2014/main" id="{E3D51F36-7557-539E-55F3-2F568044B83B}"/>
              </a:ext>
            </a:extLst>
          </p:cNvPr>
          <p:cNvSpPr txBox="1"/>
          <p:nvPr/>
        </p:nvSpPr>
        <p:spPr>
          <a:xfrm>
            <a:off x="7250168" y="20319207"/>
            <a:ext cx="6380018" cy="369332"/>
          </a:xfrm>
          <a:prstGeom prst="rect">
            <a:avLst/>
          </a:prstGeom>
          <a:noFill/>
        </p:spPr>
        <p:txBody>
          <a:bodyPr wrap="square">
            <a:spAutoFit/>
          </a:bodyPr>
          <a:lstStyle/>
          <a:p>
            <a:r>
              <a:rPr lang="pt-PT" b="1" dirty="0"/>
              <a:t>Figure 2</a:t>
            </a:r>
            <a:r>
              <a:rPr lang="pt-PT" dirty="0"/>
              <a:t>. </a:t>
            </a:r>
            <a:r>
              <a:rPr lang="pt-PT" dirty="0" err="1"/>
              <a:t>Bracken</a:t>
            </a:r>
            <a:r>
              <a:rPr lang="pt-PT" dirty="0"/>
              <a:t> </a:t>
            </a:r>
            <a:r>
              <a:rPr lang="pt-PT" dirty="0" err="1"/>
              <a:t>Fern</a:t>
            </a:r>
            <a:r>
              <a:rPr lang="pt-PT" dirty="0"/>
              <a:t>. </a:t>
            </a:r>
          </a:p>
        </p:txBody>
      </p:sp>
      <p:pic>
        <p:nvPicPr>
          <p:cNvPr id="81" name="Imagem 80" descr="Uma imagem com grande plano, pelo, órgão, pele&#10;&#10;Descrição gerada automaticamente">
            <a:extLst>
              <a:ext uri="{FF2B5EF4-FFF2-40B4-BE49-F238E27FC236}">
                <a16:creationId xmlns:a16="http://schemas.microsoft.com/office/drawing/2014/main" id="{CBE22D60-1E88-561E-9059-552C76E9912F}"/>
              </a:ext>
            </a:extLst>
          </p:cNvPr>
          <p:cNvPicPr>
            <a:picLocks noChangeAspect="1"/>
          </p:cNvPicPr>
          <p:nvPr/>
        </p:nvPicPr>
        <p:blipFill rotWithShape="1">
          <a:blip r:embed="rId11"/>
          <a:srcRect l="9547" t="1627" r="22025" b="928"/>
          <a:stretch/>
        </p:blipFill>
        <p:spPr>
          <a:xfrm>
            <a:off x="15885742" y="13952932"/>
            <a:ext cx="5568654" cy="3943843"/>
          </a:xfrm>
          <a:prstGeom prst="rect">
            <a:avLst/>
          </a:prstGeom>
        </p:spPr>
      </p:pic>
      <p:pic>
        <p:nvPicPr>
          <p:cNvPr id="84" name="Imagem 83" descr="Uma imagem com comida, interior, carne, perto&#10;&#10;Descrição gerada automaticamente">
            <a:extLst>
              <a:ext uri="{FF2B5EF4-FFF2-40B4-BE49-F238E27FC236}">
                <a16:creationId xmlns:a16="http://schemas.microsoft.com/office/drawing/2014/main" id="{05FA6DA1-40EC-5044-6FB2-9507E1A04485}"/>
              </a:ext>
            </a:extLst>
          </p:cNvPr>
          <p:cNvPicPr>
            <a:picLocks noChangeAspect="1"/>
          </p:cNvPicPr>
          <p:nvPr/>
        </p:nvPicPr>
        <p:blipFill>
          <a:blip r:embed="rId12"/>
          <a:stretch>
            <a:fillRect/>
          </a:stretch>
        </p:blipFill>
        <p:spPr>
          <a:xfrm>
            <a:off x="22787526" y="14532280"/>
            <a:ext cx="4157408" cy="3364495"/>
          </a:xfrm>
          <a:prstGeom prst="rect">
            <a:avLst/>
          </a:prstGeom>
        </p:spPr>
      </p:pic>
      <p:pic>
        <p:nvPicPr>
          <p:cNvPr id="88" name="Imagem 87" descr="Uma imagem com esboço, desenho, mamífero, arte&#10;&#10;Descrição gerada automaticamente">
            <a:extLst>
              <a:ext uri="{FF2B5EF4-FFF2-40B4-BE49-F238E27FC236}">
                <a16:creationId xmlns:a16="http://schemas.microsoft.com/office/drawing/2014/main" id="{443856DD-9AF7-56CA-683B-5B704818FA49}"/>
              </a:ext>
            </a:extLst>
          </p:cNvPr>
          <p:cNvPicPr>
            <a:picLocks noChangeAspect="1"/>
          </p:cNvPicPr>
          <p:nvPr/>
        </p:nvPicPr>
        <p:blipFill>
          <a:blip r:embed="rId13">
            <a:alphaModFix amt="30000"/>
          </a:blip>
          <a:stretch>
            <a:fillRect/>
          </a:stretch>
        </p:blipFill>
        <p:spPr>
          <a:xfrm>
            <a:off x="739815" y="29208201"/>
            <a:ext cx="3905133" cy="6791537"/>
          </a:xfrm>
          <a:prstGeom prst="rect">
            <a:avLst/>
          </a:prstGeom>
        </p:spPr>
      </p:pic>
      <p:pic>
        <p:nvPicPr>
          <p:cNvPr id="90" name="Imagem 89" descr="Uma imagem com preto, escuridão&#10;&#10;Descrição gerada automaticamente">
            <a:extLst>
              <a:ext uri="{FF2B5EF4-FFF2-40B4-BE49-F238E27FC236}">
                <a16:creationId xmlns:a16="http://schemas.microsoft.com/office/drawing/2014/main" id="{7E19B79C-2A8D-49DD-9E78-789DE5FCD274}"/>
              </a:ext>
            </a:extLst>
          </p:cNvPr>
          <p:cNvPicPr>
            <a:picLocks noChangeAspect="1"/>
          </p:cNvPicPr>
          <p:nvPr/>
        </p:nvPicPr>
        <p:blipFill>
          <a:blip r:embed="rId14">
            <a:alphaModFix amt="20000"/>
          </a:blip>
          <a:stretch>
            <a:fillRect/>
          </a:stretch>
        </p:blipFill>
        <p:spPr>
          <a:xfrm>
            <a:off x="9875764" y="28993374"/>
            <a:ext cx="5080000" cy="3149600"/>
          </a:xfrm>
          <a:prstGeom prst="rect">
            <a:avLst/>
          </a:prstGeom>
        </p:spPr>
      </p:pic>
      <p:sp>
        <p:nvSpPr>
          <p:cNvPr id="95" name="CaixaDeTexto 94">
            <a:extLst>
              <a:ext uri="{FF2B5EF4-FFF2-40B4-BE49-F238E27FC236}">
                <a16:creationId xmlns:a16="http://schemas.microsoft.com/office/drawing/2014/main" id="{4CB58773-B714-F3CD-C968-D1BF7F94335F}"/>
              </a:ext>
            </a:extLst>
          </p:cNvPr>
          <p:cNvSpPr txBox="1"/>
          <p:nvPr/>
        </p:nvSpPr>
        <p:spPr>
          <a:xfrm>
            <a:off x="15812597" y="30543691"/>
            <a:ext cx="12420100" cy="707886"/>
          </a:xfrm>
          <a:prstGeom prst="rect">
            <a:avLst/>
          </a:prstGeom>
          <a:solidFill>
            <a:schemeClr val="accent6">
              <a:lumMod val="50000"/>
              <a:alpha val="71000"/>
            </a:schemeClr>
          </a:solidFill>
        </p:spPr>
        <p:txBody>
          <a:bodyPr wrap="square">
            <a:spAutoFit/>
          </a:bodyPr>
          <a:lstStyle/>
          <a:p>
            <a:pPr algn="ctr"/>
            <a:r>
              <a:rPr lang="pt-PT" sz="4000" dirty="0" err="1"/>
              <a:t>References</a:t>
            </a:r>
            <a:endParaRPr lang="pt-PT" sz="4000" dirty="0"/>
          </a:p>
        </p:txBody>
      </p:sp>
      <p:sp>
        <p:nvSpPr>
          <p:cNvPr id="96" name="CaixaDeTexto 95">
            <a:extLst>
              <a:ext uri="{FF2B5EF4-FFF2-40B4-BE49-F238E27FC236}">
                <a16:creationId xmlns:a16="http://schemas.microsoft.com/office/drawing/2014/main" id="{92F27C74-4727-D716-AEA7-084DEED06E4A}"/>
              </a:ext>
            </a:extLst>
          </p:cNvPr>
          <p:cNvSpPr txBox="1"/>
          <p:nvPr/>
        </p:nvSpPr>
        <p:spPr>
          <a:xfrm>
            <a:off x="16839428" y="17942480"/>
            <a:ext cx="3812767" cy="369332"/>
          </a:xfrm>
          <a:prstGeom prst="rect">
            <a:avLst/>
          </a:prstGeom>
          <a:noFill/>
        </p:spPr>
        <p:txBody>
          <a:bodyPr wrap="square">
            <a:spAutoFit/>
          </a:bodyPr>
          <a:lstStyle/>
          <a:p>
            <a:r>
              <a:rPr lang="pt-PT" b="1" dirty="0"/>
              <a:t>Figure 3. </a:t>
            </a:r>
            <a:r>
              <a:rPr lang="pt-PT" dirty="0" err="1"/>
              <a:t>Blindness</a:t>
            </a:r>
            <a:r>
              <a:rPr lang="pt-PT" dirty="0"/>
              <a:t> in </a:t>
            </a:r>
            <a:r>
              <a:rPr lang="pt-PT" dirty="0" err="1"/>
              <a:t>sheep</a:t>
            </a:r>
            <a:endParaRPr lang="pt-PT" dirty="0"/>
          </a:p>
        </p:txBody>
      </p:sp>
      <p:sp>
        <p:nvSpPr>
          <p:cNvPr id="97" name="CaixaDeTexto 96">
            <a:extLst>
              <a:ext uri="{FF2B5EF4-FFF2-40B4-BE49-F238E27FC236}">
                <a16:creationId xmlns:a16="http://schemas.microsoft.com/office/drawing/2014/main" id="{C67E1914-DE96-E7BE-2B6B-1E6434A6B3B9}"/>
              </a:ext>
            </a:extLst>
          </p:cNvPr>
          <p:cNvSpPr txBox="1"/>
          <p:nvPr/>
        </p:nvSpPr>
        <p:spPr>
          <a:xfrm>
            <a:off x="22989160" y="17942480"/>
            <a:ext cx="3812767" cy="369332"/>
          </a:xfrm>
          <a:prstGeom prst="rect">
            <a:avLst/>
          </a:prstGeom>
          <a:noFill/>
        </p:spPr>
        <p:txBody>
          <a:bodyPr wrap="square">
            <a:spAutoFit/>
          </a:bodyPr>
          <a:lstStyle/>
          <a:p>
            <a:r>
              <a:rPr lang="pt-PT" b="1" dirty="0"/>
              <a:t>Figure 4. </a:t>
            </a:r>
            <a:r>
              <a:rPr lang="pt-PT" dirty="0" err="1"/>
              <a:t>Bladder</a:t>
            </a:r>
            <a:r>
              <a:rPr lang="pt-PT" dirty="0"/>
              <a:t> tumor in </a:t>
            </a:r>
            <a:r>
              <a:rPr lang="pt-PT" dirty="0" err="1"/>
              <a:t>cattle</a:t>
            </a:r>
            <a:endParaRPr lang="pt-PT" dirty="0"/>
          </a:p>
        </p:txBody>
      </p:sp>
      <p:sp>
        <p:nvSpPr>
          <p:cNvPr id="98" name="CaixaDeTexto 97">
            <a:extLst>
              <a:ext uri="{FF2B5EF4-FFF2-40B4-BE49-F238E27FC236}">
                <a16:creationId xmlns:a16="http://schemas.microsoft.com/office/drawing/2014/main" id="{34EBCFAB-344B-F89B-1BA0-449328F2C486}"/>
              </a:ext>
            </a:extLst>
          </p:cNvPr>
          <p:cNvSpPr txBox="1"/>
          <p:nvPr/>
        </p:nvSpPr>
        <p:spPr>
          <a:xfrm>
            <a:off x="15788731" y="31312671"/>
            <a:ext cx="12420100" cy="4431983"/>
          </a:xfrm>
          <a:prstGeom prst="rect">
            <a:avLst/>
          </a:prstGeom>
          <a:noFill/>
        </p:spPr>
        <p:txBody>
          <a:bodyPr wrap="square">
            <a:spAutoFit/>
          </a:bodyPr>
          <a:lstStyle/>
          <a:p>
            <a:pPr algn="just"/>
            <a:r>
              <a:rPr lang="pt-PT"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1. 	Antiquário, M. de C.-L. </a:t>
            </a:r>
            <a:r>
              <a:rPr lang="pt-PT" sz="1000" i="1"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Iconographia</a:t>
            </a:r>
            <a:r>
              <a:rPr lang="pt-PT" sz="10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pt-PT" sz="1000" i="1"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selecta</a:t>
            </a:r>
            <a:r>
              <a:rPr lang="pt-PT" sz="10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pt-PT" sz="1000" i="1"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florae</a:t>
            </a:r>
            <a:r>
              <a:rPr lang="pt-PT" sz="10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pt-PT" sz="1000" i="1"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azoricae</a:t>
            </a:r>
            <a:r>
              <a:rPr lang="pt-PT"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Secretaria Regional da Cultura </a:t>
            </a:r>
            <a:r>
              <a:rPr lang="pt-PT" sz="10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Autotoma</a:t>
            </a:r>
            <a:r>
              <a:rPr lang="pt-PT"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dos Açores, 2015; 2. 	Durão, J. </a:t>
            </a:r>
            <a:r>
              <a:rPr lang="pt-PT" sz="10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Aspectos</a:t>
            </a:r>
            <a:r>
              <a:rPr lang="pt-PT"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Anatomopatológicos e Clínicos Da Hematúria Enzoótica Dos Bovinos. </a:t>
            </a:r>
            <a:r>
              <a:rPr lang="en-US" sz="1000" i="1"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Revista</a:t>
            </a:r>
            <a:r>
              <a:rPr lang="en-US" sz="10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Portuguesa de </a:t>
            </a:r>
            <a:r>
              <a:rPr lang="en-US" sz="1000" i="1"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Ciências</a:t>
            </a:r>
            <a:r>
              <a:rPr lang="en-US" sz="10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en-US" sz="1000" i="1"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Veterinárias</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en-US" sz="1000" b="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1995</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131–137.</a:t>
            </a:r>
            <a:endParaRPr lang="pt-PT"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endParaRPr>
          </a:p>
          <a:p>
            <a:pPr algn="just"/>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3. 	GLIESSMAN, S.R. Allelopathy in a Broad Spectrum of Environments as Illustrated by Bracken. </a:t>
            </a:r>
            <a:r>
              <a:rPr lang="en-US" sz="10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Botanical Journal of the Linnean Society</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en-US" sz="1000" b="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1976</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en-US" sz="10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73</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95–104, doi:10.1111/j.1095-8339.1976.tb02015.x.</a:t>
            </a:r>
            <a:endParaRPr lang="pt-PT"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endParaRPr>
          </a:p>
          <a:p>
            <a:pPr algn="just"/>
            <a:r>
              <a:rPr lang="en-US" sz="1000" dirty="0">
                <a:solidFill>
                  <a:srgbClr val="000000"/>
                </a:solidFill>
                <a:latin typeface="Palatino Linotype" panose="02040502050505030304" pitchFamily="18" charset="0"/>
                <a:ea typeface="DengXian" panose="02010600030101010101" pitchFamily="2" charset="-122"/>
                <a:cs typeface="Times New Roman" panose="02020603050405020304" pitchFamily="18" charset="0"/>
              </a:rPr>
              <a:t>4</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Kim, M.K.; Kang, J.S.; Kundu, A.; Kim, H.S.; Lee, B.-M. Risk Assessment and Risk Reduction of </a:t>
            </a:r>
            <a:r>
              <a:rPr lang="en-US" sz="10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Ptaquiloside</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in Bracken Fern. </a:t>
            </a:r>
            <a:r>
              <a:rPr lang="en-US" sz="10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Toxics</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en-US" sz="1000" b="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2023</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en-US" sz="10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11</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115, doi:10.3390/toxics11020115.</a:t>
            </a:r>
            <a:endParaRPr lang="pt-PT"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endParaRPr>
          </a:p>
          <a:p>
            <a:pPr algn="just"/>
            <a:r>
              <a:rPr lang="en-US" sz="1000" dirty="0">
                <a:solidFill>
                  <a:srgbClr val="000000"/>
                </a:solidFill>
                <a:latin typeface="Palatino Linotype" panose="02040502050505030304" pitchFamily="18" charset="0"/>
                <a:ea typeface="DengXian" panose="02010600030101010101" pitchFamily="2" charset="-122"/>
                <a:cs typeface="Times New Roman" panose="02020603050405020304" pitchFamily="18" charset="0"/>
              </a:rPr>
              <a:t>5</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Biological Flora of the British Isles: Pteridium Aquilinum (L.) Kuhn - MARRS - 2006 - Journal of Ecology - Wiley Online Library Available online: https://</a:t>
            </a:r>
            <a:r>
              <a:rPr lang="en-US" sz="10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besjournals.onlinelibrary.wiley.com</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a:t>
            </a:r>
            <a:r>
              <a:rPr lang="en-US" sz="10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doi</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/full/10.1111/j.1365-2745.2006.01177.x (accessed on 31 May 2023).</a:t>
            </a:r>
            <a:endParaRPr lang="pt-PT"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endParaRPr>
          </a:p>
          <a:p>
            <a:pPr algn="just"/>
            <a:r>
              <a:rPr lang="en-US" sz="1000" dirty="0">
                <a:solidFill>
                  <a:srgbClr val="000000"/>
                </a:solidFill>
                <a:latin typeface="Palatino Linotype" panose="02040502050505030304" pitchFamily="18" charset="0"/>
                <a:ea typeface="DengXian" panose="02010600030101010101" pitchFamily="2" charset="-122"/>
                <a:cs typeface="Times New Roman" panose="02020603050405020304" pitchFamily="18" charset="0"/>
              </a:rPr>
              <a:t>6</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Ugochukwu, I.C.I. Bracken Fern Toxicity and Its Associated Clinicopathological Effects in Humans and Animals: A Review. </a:t>
            </a:r>
            <a:r>
              <a:rPr lang="en-US" sz="10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Comp Clin </a:t>
            </a:r>
            <a:r>
              <a:rPr lang="en-US" sz="1000" i="1"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Pathol</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en-US" sz="1000" b="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2019</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en-US" sz="10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28</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593–597, doi:10.1007/s00580-018-2636-2. </a:t>
            </a:r>
          </a:p>
          <a:p>
            <a:pPr algn="just"/>
            <a:r>
              <a:rPr lang="pt-PT" sz="1000" dirty="0">
                <a:solidFill>
                  <a:srgbClr val="000000"/>
                </a:solidFill>
                <a:latin typeface="Palatino Linotype" panose="02040502050505030304" pitchFamily="18" charset="0"/>
                <a:ea typeface="DengXian" panose="02010600030101010101" pitchFamily="2" charset="-122"/>
                <a:cs typeface="Times New Roman" panose="02020603050405020304" pitchFamily="18" charset="0"/>
              </a:rPr>
              <a:t>7</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EVANS, W.C. Bracken Thiaminase-Mediated Neurotoxic Syndromes. </a:t>
            </a:r>
            <a:r>
              <a:rPr lang="en-US" sz="10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Botanical Journal of the Linnean Society</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en-US" sz="1000" b="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1976</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en-US" sz="10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73</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113–131, doi:10.1111/j.1095-8339.1976.tb02017.x.</a:t>
            </a:r>
            <a:endParaRPr lang="pt-PT"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endParaRPr>
          </a:p>
          <a:p>
            <a:pPr algn="just"/>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4. 	Bakker, H.J.; Dickson, J.; Steele, P.; </a:t>
            </a:r>
            <a:r>
              <a:rPr lang="en-US" sz="10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Nottle</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M.C. Experimental Induction of Ovine </a:t>
            </a:r>
            <a:r>
              <a:rPr lang="en-US" sz="10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Polioencephalomalacia</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en-US" sz="10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Vet Rec</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en-US" sz="1000" b="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1980</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en-US" sz="10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107</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464–466, doi:10.1136/vr.107.20.464.</a:t>
            </a:r>
            <a:endParaRPr lang="pt-PT"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endParaRPr>
          </a:p>
          <a:p>
            <a:pPr algn="just"/>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9. 	Chick, B.F.; Carroll, S.N.; Kennedy, C.; McCleary, B.V. Some Biochemical Features of an Outbreak of </a:t>
            </a:r>
            <a:r>
              <a:rPr lang="en-US" sz="10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Polioencephalomalacia</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in Sheep. </a:t>
            </a:r>
            <a:r>
              <a:rPr lang="en-US" sz="10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Aust Vet J</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en-US" sz="1000" b="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1981</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en-US" sz="10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57</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251–252, doi:10.1111/j.1751-0813.1981.tb02680.x.</a:t>
            </a:r>
            <a:endParaRPr lang="pt-PT"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endParaRPr>
          </a:p>
          <a:p>
            <a:pPr algn="just"/>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10. 	Plumlee, K.H. </a:t>
            </a:r>
            <a:r>
              <a:rPr lang="en-US" sz="10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Clinical Veterinary Toxicology</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Elsevier - Health Sciences Division, 2007; ISBN 978-0-323-05455-3.</a:t>
            </a:r>
            <a:endParaRPr lang="pt-PT"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endParaRPr>
          </a:p>
          <a:p>
            <a:pPr algn="just"/>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11. 	Fenwick, G.R. Bracken (Pteridium Aquilinum)—Toxic Effects and Toxic Constituents. </a:t>
            </a:r>
            <a:r>
              <a:rPr lang="en-US" sz="10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Journal of the Science of Food and Agriculture</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en-US" sz="1000" b="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1989</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en-US" sz="10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46</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147–173, doi:10.1002/jsfa.2740460204.</a:t>
            </a:r>
            <a:endParaRPr lang="pt-PT"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endParaRPr>
          </a:p>
          <a:p>
            <a:pPr algn="just"/>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12. 	</a:t>
            </a:r>
            <a:r>
              <a:rPr lang="en-US" sz="10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Caloni</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F.; </a:t>
            </a:r>
            <a:r>
              <a:rPr lang="en-US" sz="10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Cortinovis</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C. Plants Poisonous to Horses in Europe. </a:t>
            </a:r>
            <a:r>
              <a:rPr lang="en-US" sz="10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Equine Veterinary Education</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en-US" sz="1000" b="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2015</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en-US" sz="10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27</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269–274, doi:10.1111/eve.12274.</a:t>
            </a:r>
            <a:endParaRPr lang="pt-PT"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endParaRPr>
          </a:p>
          <a:p>
            <a:pPr algn="just"/>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13. 	Smith, B.L. Bracken Fern and Animal Health in Australia and New Zealand. </a:t>
            </a:r>
            <a:r>
              <a:rPr lang="en-US" sz="10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AIAS Occasional Publication</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en-US" sz="1000" b="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1990</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227–232.</a:t>
            </a:r>
            <a:endParaRPr lang="pt-PT"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endParaRPr>
          </a:p>
          <a:p>
            <a:pPr algn="just"/>
            <a:r>
              <a:rPr lang="en-US" sz="1000" dirty="0">
                <a:solidFill>
                  <a:srgbClr val="000000"/>
                </a:solidFill>
                <a:latin typeface="Palatino Linotype" panose="02040502050505030304" pitchFamily="18" charset="0"/>
                <a:ea typeface="DengXian" panose="02010600030101010101" pitchFamily="2" charset="-122"/>
                <a:cs typeface="Times New Roman" panose="02020603050405020304" pitchFamily="18" charset="0"/>
              </a:rPr>
              <a:t>14</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Hirono, I.; Ito, M.; </a:t>
            </a:r>
            <a:r>
              <a:rPr lang="en-US" sz="10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Yagyu</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S.; </a:t>
            </a:r>
            <a:r>
              <a:rPr lang="en-US" sz="10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Haga</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M.; Wakamatsu, K.; </a:t>
            </a:r>
            <a:r>
              <a:rPr lang="en-US" sz="10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Kishikawa</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T.; Nishikawa, O.; Yamada, K.; </a:t>
            </a:r>
            <a:r>
              <a:rPr lang="en-US" sz="10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Ojika</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M.; </a:t>
            </a:r>
            <a:r>
              <a:rPr lang="en-US" sz="10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Kigoshi</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H. Reproduction of Progressive Retinal Degeneration (Bright Blindness) in Sheep by Administration of </a:t>
            </a:r>
            <a:r>
              <a:rPr lang="en-US" sz="10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Ptaquiloside</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Contained in Bracken. </a:t>
            </a:r>
            <a:r>
              <a:rPr lang="en-US" sz="10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J Vet Med Sci</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en-US" sz="1000" b="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1993</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en-US" sz="10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55</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979–983, doi:10.1292/jvms.55.979.</a:t>
            </a:r>
            <a:endParaRPr lang="pt-PT"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endParaRPr>
          </a:p>
          <a:p>
            <a:pPr algn="just"/>
            <a:r>
              <a:rPr lang="en-US" sz="1000" dirty="0">
                <a:solidFill>
                  <a:srgbClr val="000000"/>
                </a:solidFill>
                <a:latin typeface="Palatino Linotype" panose="02040502050505030304" pitchFamily="18" charset="0"/>
                <a:ea typeface="DengXian" panose="02010600030101010101" pitchFamily="2" charset="-122"/>
                <a:cs typeface="Times New Roman" panose="02020603050405020304" pitchFamily="18" charset="0"/>
              </a:rPr>
              <a:t>15</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en-US" sz="10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Stegelmeier</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B.L.; Field, R.; </a:t>
            </a:r>
            <a:r>
              <a:rPr lang="en-US" sz="10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Panter</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K.E.; Hall, J.O.; Welch, K.D.; Pfister, J.A.; Gardner, D.R.; Lee, S.T.; </a:t>
            </a:r>
            <a:r>
              <a:rPr lang="en-US" sz="10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Colegate</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S.; Davis, T.Z.; et al. Chapter 40 - Selected Poisonous Plants Affecting Animal and Human Health. In </a:t>
            </a:r>
            <a:r>
              <a:rPr lang="en-US" sz="1000" i="1"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Haschek</a:t>
            </a:r>
            <a:r>
              <a:rPr lang="en-US" sz="10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and Rousseaux’s Handbook of Toxicologic Pathology (Third Edition)</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en-US" sz="10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Haschek</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W.M., Rousseaux, C.G., </a:t>
            </a:r>
            <a:r>
              <a:rPr lang="en-US" sz="10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Wallig</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M.A., Eds.; Academic Press: Boston, 2013; pp. 1259–1314 ISBN 978-0-12-415759-0.</a:t>
            </a:r>
            <a:endParaRPr lang="pt-PT"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endParaRPr>
          </a:p>
          <a:p>
            <a:pPr algn="just"/>
            <a:r>
              <a:rPr lang="en-US" sz="1000" dirty="0">
                <a:solidFill>
                  <a:srgbClr val="000000"/>
                </a:solidFill>
                <a:latin typeface="Palatino Linotype" panose="02040502050505030304" pitchFamily="18" charset="0"/>
                <a:ea typeface="DengXian" panose="02010600030101010101" pitchFamily="2" charset="-122"/>
                <a:cs typeface="Times New Roman" panose="02020603050405020304" pitchFamily="18" charset="0"/>
              </a:rPr>
              <a:t>16</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en-US" sz="10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Kigoshi</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H.; </a:t>
            </a:r>
            <a:r>
              <a:rPr lang="en-US" sz="10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Niwa</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M.; Ohashi, H.; Tanaka, H.; Hirokawa, J.; </a:t>
            </a:r>
            <a:r>
              <a:rPr lang="en-US" sz="10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Ishiwata</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H.; Yamada, K. Synthesis of Bracken Ultimate Carcinogen Analogues Possessing a DNA Binding Moiety and Their DNA Cleaving Activities. </a:t>
            </a:r>
            <a:r>
              <a:rPr lang="en-US" sz="10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Tetrahedron Letters</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en-US" sz="1000" b="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1995</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en-US" sz="10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36</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5349–5352, doi:10.1016/0040-4039(95)00984-K.</a:t>
            </a:r>
            <a:endParaRPr lang="pt-PT"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endParaRPr>
          </a:p>
          <a:p>
            <a:pPr algn="just"/>
            <a:r>
              <a:rPr lang="en-US" sz="1000" dirty="0">
                <a:solidFill>
                  <a:srgbClr val="000000"/>
                </a:solidFill>
                <a:latin typeface="Palatino Linotype" panose="02040502050505030304" pitchFamily="18" charset="0"/>
                <a:ea typeface="DengXian" panose="02010600030101010101" pitchFamily="2" charset="-122"/>
                <a:cs typeface="Times New Roman" panose="02020603050405020304" pitchFamily="18" charset="0"/>
              </a:rPr>
              <a:t>17</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en-US" sz="10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Tourchi</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M. </a:t>
            </a:r>
            <a:r>
              <a:rPr lang="en-US" sz="10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Múltiples</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en-US" sz="10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Efectos</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Del </a:t>
            </a:r>
            <a:r>
              <a:rPr lang="en-US" sz="10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Helecho</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Macho </a:t>
            </a:r>
            <a:r>
              <a:rPr lang="en-US" sz="10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En</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en-US" sz="10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Condiciones</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in Vivo e in Vitro (</a:t>
            </a:r>
            <a:r>
              <a:rPr lang="en-US" sz="10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En</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en-US" sz="10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Inglés</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pt-PT" sz="1000" i="1"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Asian</a:t>
            </a:r>
            <a:r>
              <a:rPr lang="pt-PT" sz="10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pt-PT" sz="1000" i="1"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Pacific</a:t>
            </a:r>
            <a:r>
              <a:rPr lang="pt-PT" sz="10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pt-PT" sz="1000" i="1"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Journal</a:t>
            </a:r>
            <a:r>
              <a:rPr lang="pt-PT" sz="10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pt-PT" sz="1000" i="1"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of</a:t>
            </a:r>
            <a:r>
              <a:rPr lang="pt-PT" sz="10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pt-PT" sz="1000" i="1"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Cancer</a:t>
            </a:r>
            <a:r>
              <a:rPr lang="pt-PT" sz="10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pt-PT" sz="1000" i="1"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Prevention</a:t>
            </a:r>
            <a:r>
              <a:rPr lang="pt-PT"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pt-PT" sz="1000" b="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2014</a:t>
            </a:r>
            <a:r>
              <a:rPr lang="pt-PT"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5349–5352.</a:t>
            </a:r>
          </a:p>
          <a:p>
            <a:pPr algn="just"/>
            <a:r>
              <a:rPr lang="pt-PT" sz="1000" dirty="0">
                <a:solidFill>
                  <a:srgbClr val="000000"/>
                </a:solidFill>
                <a:latin typeface="Palatino Linotype" panose="02040502050505030304" pitchFamily="18" charset="0"/>
                <a:ea typeface="DengXian" panose="02010600030101010101" pitchFamily="2" charset="-122"/>
                <a:cs typeface="Times New Roman" panose="02020603050405020304" pitchFamily="18" charset="0"/>
              </a:rPr>
              <a:t>18</a:t>
            </a:r>
            <a:r>
              <a:rPr lang="pt-PT"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Anjos, B.L.; </a:t>
            </a:r>
            <a:r>
              <a:rPr lang="pt-PT" sz="10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Irigoyen</a:t>
            </a:r>
            <a:r>
              <a:rPr lang="pt-PT"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L.F.; </a:t>
            </a:r>
            <a:r>
              <a:rPr lang="pt-PT" sz="10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Fighera</a:t>
            </a:r>
            <a:r>
              <a:rPr lang="pt-PT"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R.A.; Gomes, A.D.; </a:t>
            </a:r>
            <a:r>
              <a:rPr lang="pt-PT" sz="10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Kommers</a:t>
            </a:r>
            <a:r>
              <a:rPr lang="pt-PT"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G.D.; Barros, C.S.L. Intoxicação aguda por samambaia (</a:t>
            </a:r>
            <a:r>
              <a:rPr lang="pt-PT" sz="10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Pteridium</a:t>
            </a:r>
            <a:r>
              <a:rPr lang="pt-PT"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pt-PT" sz="10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aquilinum</a:t>
            </a:r>
            <a:r>
              <a:rPr lang="pt-PT"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em bovinos na Região Central do Rio Grande do Sul. </a:t>
            </a:r>
            <a:r>
              <a:rPr lang="en-US" sz="1000" i="1"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Pesq</a:t>
            </a:r>
            <a:r>
              <a:rPr lang="en-US" sz="10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Vet. Bras.</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en-US" sz="1000" b="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2008</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en-US" sz="10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28</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501–507, doi:10.1590/S0100-736X2008001000010.</a:t>
            </a:r>
            <a:endParaRPr lang="pt-PT"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endParaRPr>
          </a:p>
          <a:p>
            <a:pPr algn="just"/>
            <a:r>
              <a:rPr lang="en-US" sz="1000" dirty="0">
                <a:solidFill>
                  <a:srgbClr val="000000"/>
                </a:solidFill>
                <a:latin typeface="Palatino Linotype" panose="02040502050505030304" pitchFamily="18" charset="0"/>
                <a:ea typeface="DengXian" panose="02010600030101010101" pitchFamily="2" charset="-122"/>
                <a:cs typeface="Times New Roman" panose="02020603050405020304" pitchFamily="18" charset="0"/>
              </a:rPr>
              <a:t>19</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Gil da Costa, R.M.; Bastos, M.M.S.M.; Oliveira, P.A.; Lopes, C. Bracken-Associated Human and Animal Health Hazards: Chemical, Biological and Pathological Evidence. </a:t>
            </a:r>
            <a:r>
              <a:rPr lang="en-US" sz="10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J Hazard Mater</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en-US" sz="1000" b="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2012</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en-US" sz="10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203–204</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1–12, doi:10.1016/j.jhazmat.2011.12.046.</a:t>
            </a:r>
            <a:endParaRPr lang="pt-PT"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endParaRPr>
          </a:p>
          <a:p>
            <a:pPr algn="just"/>
            <a:r>
              <a:rPr lang="en-US" sz="1000" dirty="0">
                <a:solidFill>
                  <a:srgbClr val="000000"/>
                </a:solidFill>
                <a:latin typeface="Palatino Linotype" panose="02040502050505030304" pitchFamily="18" charset="0"/>
                <a:ea typeface="DengXian" panose="02010600030101010101" pitchFamily="2" charset="-122"/>
                <a:cs typeface="Times New Roman" panose="02020603050405020304" pitchFamily="18" charset="0"/>
              </a:rPr>
              <a:t>20</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Pires, I.; Silva, F.; </a:t>
            </a:r>
            <a:r>
              <a:rPr lang="en-US" sz="10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Queiroga</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F.L.; Rodrigues, P.; Henriques, R.; Pinto, C.A.; Lopes, C. Epithelioid </a:t>
            </a:r>
            <a:r>
              <a:rPr lang="en-US" sz="10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Hemangiosarcomas</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of the Bovine Urinary Bladder: A Histologic, Immunohistochemical, and Ultrastructural Examination of Four Tumors. </a:t>
            </a:r>
            <a:r>
              <a:rPr lang="en-US" sz="10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J Vet </a:t>
            </a:r>
            <a:r>
              <a:rPr lang="en-US" sz="1000" i="1"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Diagn</a:t>
            </a:r>
            <a:r>
              <a:rPr lang="en-US" sz="10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Invest</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en-US" sz="1000" b="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2010</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en-US" sz="10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22</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116–119, doi:10.1177/104063871002200124.</a:t>
            </a:r>
            <a:endParaRPr lang="pt-PT"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endParaRPr>
          </a:p>
          <a:p>
            <a:pPr algn="just"/>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21. 	Pires, I.; Magalhães, A.; Diez, J.; Saraiva, C.; Silva, F. </a:t>
            </a:r>
            <a:r>
              <a:rPr lang="en-US" sz="10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Enzootic Bovine Hematuria.</a:t>
            </a:r>
            <a:r>
              <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Academic Publications, 2020</a:t>
            </a:r>
            <a:r>
              <a:rPr lang="en-US" sz="12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a:t>
            </a:r>
            <a:endParaRPr lang="pt-PT" sz="12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endParaRPr>
          </a:p>
        </p:txBody>
      </p:sp>
      <p:pic>
        <p:nvPicPr>
          <p:cNvPr id="3" name="Imagem 2" descr="Uma imagem com bico, pássaro&#10;&#10;Descrição gerada automaticamente">
            <a:extLst>
              <a:ext uri="{FF2B5EF4-FFF2-40B4-BE49-F238E27FC236}">
                <a16:creationId xmlns:a16="http://schemas.microsoft.com/office/drawing/2014/main" id="{C1B52E11-7617-D563-7DEA-86CF09292B2A}"/>
              </a:ext>
            </a:extLst>
          </p:cNvPr>
          <p:cNvPicPr>
            <a:picLocks noChangeAspect="1"/>
          </p:cNvPicPr>
          <p:nvPr/>
        </p:nvPicPr>
        <p:blipFill>
          <a:blip r:embed="rId15"/>
          <a:stretch>
            <a:fillRect/>
          </a:stretch>
        </p:blipFill>
        <p:spPr>
          <a:xfrm>
            <a:off x="23695169" y="3426624"/>
            <a:ext cx="978601" cy="1275146"/>
          </a:xfrm>
          <a:prstGeom prst="rect">
            <a:avLst/>
          </a:prstGeom>
        </p:spPr>
      </p:pic>
      <p:sp>
        <p:nvSpPr>
          <p:cNvPr id="4" name="AutoShape 2">
            <a:extLst>
              <a:ext uri="{FF2B5EF4-FFF2-40B4-BE49-F238E27FC236}">
                <a16:creationId xmlns:a16="http://schemas.microsoft.com/office/drawing/2014/main" id="{57608465-B320-2AAC-7370-AD2B292FD6D8}"/>
              </a:ext>
            </a:extLst>
          </p:cNvPr>
          <p:cNvSpPr>
            <a:spLocks noChangeAspect="1" noChangeArrowheads="1"/>
          </p:cNvSpPr>
          <p:nvPr/>
        </p:nvSpPr>
        <p:spPr bwMode="auto">
          <a:xfrm>
            <a:off x="14247813" y="17846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pic>
        <p:nvPicPr>
          <p:cNvPr id="5" name="Imagem 4">
            <a:extLst>
              <a:ext uri="{FF2B5EF4-FFF2-40B4-BE49-F238E27FC236}">
                <a16:creationId xmlns:a16="http://schemas.microsoft.com/office/drawing/2014/main" id="{7CA7764A-6127-9C08-F5B5-9ABE1F0E49D7}"/>
              </a:ext>
            </a:extLst>
          </p:cNvPr>
          <p:cNvPicPr>
            <a:picLocks noChangeAspect="1"/>
          </p:cNvPicPr>
          <p:nvPr/>
        </p:nvPicPr>
        <p:blipFill>
          <a:blip r:embed="rId16"/>
          <a:stretch>
            <a:fillRect/>
          </a:stretch>
        </p:blipFill>
        <p:spPr>
          <a:xfrm>
            <a:off x="7081117" y="15443420"/>
            <a:ext cx="6380018" cy="4773051"/>
          </a:xfrm>
          <a:prstGeom prst="rect">
            <a:avLst/>
          </a:prstGeom>
        </p:spPr>
      </p:pic>
      <p:sp>
        <p:nvSpPr>
          <p:cNvPr id="6" name="CaixaDeTexto 5">
            <a:extLst>
              <a:ext uri="{FF2B5EF4-FFF2-40B4-BE49-F238E27FC236}">
                <a16:creationId xmlns:a16="http://schemas.microsoft.com/office/drawing/2014/main" id="{07AC6FF9-B5B2-63A0-A4FA-62D3F9D82F8F}"/>
              </a:ext>
            </a:extLst>
          </p:cNvPr>
          <p:cNvSpPr txBox="1"/>
          <p:nvPr/>
        </p:nvSpPr>
        <p:spPr>
          <a:xfrm>
            <a:off x="699009" y="23679917"/>
            <a:ext cx="14152596" cy="707886"/>
          </a:xfrm>
          <a:prstGeom prst="rect">
            <a:avLst/>
          </a:prstGeom>
          <a:solidFill>
            <a:schemeClr val="accent6">
              <a:lumMod val="50000"/>
              <a:alpha val="71000"/>
            </a:schemeClr>
          </a:solidFill>
        </p:spPr>
        <p:txBody>
          <a:bodyPr wrap="square">
            <a:spAutoFit/>
          </a:bodyPr>
          <a:lstStyle/>
          <a:p>
            <a:pPr algn="ctr"/>
            <a:r>
              <a:rPr lang="pt-PT" sz="4000" b="1" dirty="0"/>
              <a:t>3. </a:t>
            </a:r>
            <a:r>
              <a:rPr lang="pt-PT" sz="4000" b="1" dirty="0" err="1"/>
              <a:t>Results</a:t>
            </a:r>
            <a:r>
              <a:rPr lang="pt-PT" sz="4000" b="1" dirty="0"/>
              <a:t> </a:t>
            </a:r>
            <a:r>
              <a:rPr lang="pt-PT" sz="4000" b="1" dirty="0" err="1"/>
              <a:t>and</a:t>
            </a:r>
            <a:r>
              <a:rPr lang="pt-PT" sz="4000" b="1" dirty="0"/>
              <a:t> </a:t>
            </a:r>
            <a:r>
              <a:rPr lang="pt-PT" sz="4000" b="1" dirty="0" err="1"/>
              <a:t>Discussion</a:t>
            </a:r>
            <a:endParaRPr lang="pt-PT" sz="4000" b="1" dirty="0"/>
          </a:p>
        </p:txBody>
      </p:sp>
      <p:sp>
        <p:nvSpPr>
          <p:cNvPr id="7" name="CaixaDeTexto 6">
            <a:extLst>
              <a:ext uri="{FF2B5EF4-FFF2-40B4-BE49-F238E27FC236}">
                <a16:creationId xmlns:a16="http://schemas.microsoft.com/office/drawing/2014/main" id="{1F9D3C87-583D-D834-C509-8DB711D00B7B}"/>
              </a:ext>
            </a:extLst>
          </p:cNvPr>
          <p:cNvSpPr txBox="1"/>
          <p:nvPr/>
        </p:nvSpPr>
        <p:spPr>
          <a:xfrm>
            <a:off x="15812597" y="27775267"/>
            <a:ext cx="12420100" cy="707886"/>
          </a:xfrm>
          <a:prstGeom prst="rect">
            <a:avLst/>
          </a:prstGeom>
          <a:solidFill>
            <a:schemeClr val="accent6">
              <a:lumMod val="50000"/>
              <a:alpha val="71000"/>
            </a:schemeClr>
          </a:solidFill>
        </p:spPr>
        <p:txBody>
          <a:bodyPr wrap="square">
            <a:spAutoFit/>
          </a:bodyPr>
          <a:lstStyle/>
          <a:p>
            <a:pPr algn="ctr"/>
            <a:r>
              <a:rPr lang="pt-PT" sz="4000" dirty="0" err="1"/>
              <a:t>Acknowledgments</a:t>
            </a:r>
            <a:endParaRPr lang="pt-PT" sz="4000" dirty="0"/>
          </a:p>
        </p:txBody>
      </p:sp>
      <p:sp>
        <p:nvSpPr>
          <p:cNvPr id="10" name="CaixaDeTexto 9">
            <a:extLst>
              <a:ext uri="{FF2B5EF4-FFF2-40B4-BE49-F238E27FC236}">
                <a16:creationId xmlns:a16="http://schemas.microsoft.com/office/drawing/2014/main" id="{E07C5F68-6CFE-8B54-4896-F800F1127553}"/>
              </a:ext>
            </a:extLst>
          </p:cNvPr>
          <p:cNvSpPr txBox="1"/>
          <p:nvPr/>
        </p:nvSpPr>
        <p:spPr>
          <a:xfrm>
            <a:off x="14128229" y="28755265"/>
            <a:ext cx="13994717" cy="1495794"/>
          </a:xfrm>
          <a:prstGeom prst="rect">
            <a:avLst/>
          </a:prstGeom>
          <a:noFill/>
        </p:spPr>
        <p:txBody>
          <a:bodyPr wrap="square">
            <a:spAutoFit/>
          </a:bodyPr>
          <a:lstStyle/>
          <a:p>
            <a:pPr marL="1656080" algn="just">
              <a:lnSpc>
                <a:spcPct val="95000"/>
              </a:lnSpc>
              <a:spcAft>
                <a:spcPts val="600"/>
              </a:spcAft>
            </a:pPr>
            <a:r>
              <a:rPr lang="en-US" sz="2400" dirty="0">
                <a:solidFill>
                  <a:srgbClr val="000000"/>
                </a:solidFill>
                <a:effectLst/>
                <a:ea typeface="Times New Roman" panose="02020603050405020304" pitchFamily="18" charset="0"/>
                <a:cs typeface="Times New Roman" panose="02020603050405020304" pitchFamily="18" charset="0"/>
              </a:rPr>
              <a:t>The participation of Pires I, Silva F. was supported by the projects UIDB/CVT/00772/2020 and LA/P/0059/2020, funded by the Portuguese Foundation for Science and Technology (FCT). (Project UIDB/CVT/0772/2020). The participation of Garcês A. was supported by National Funds from FCT Portuguese Foundation for Science and Technology, under the project UIDB/04033/2020.</a:t>
            </a:r>
            <a:endParaRPr lang="pt-PT" sz="2400" dirty="0">
              <a:solidFill>
                <a:srgbClr val="000000"/>
              </a:solidFill>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986426"/>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190</TotalTime>
  <Words>2225</Words>
  <Application>Microsoft Office PowerPoint</Application>
  <PresentationFormat>Personalizados</PresentationFormat>
  <Paragraphs>55</Paragraphs>
  <Slides>1</Slides>
  <Notes>1</Notes>
  <HiddenSlides>0</HiddenSlides>
  <MMClips>0</MMClips>
  <ScaleCrop>false</ScaleCrop>
  <HeadingPairs>
    <vt:vector size="6" baseType="variant">
      <vt:variant>
        <vt:lpstr>Tipos de letra usados</vt:lpstr>
      </vt:variant>
      <vt:variant>
        <vt:i4>4</vt:i4>
      </vt:variant>
      <vt:variant>
        <vt:lpstr>Tema</vt:lpstr>
      </vt:variant>
      <vt:variant>
        <vt:i4>1</vt:i4>
      </vt:variant>
      <vt:variant>
        <vt:lpstr>Títulos dos diapositivos</vt:lpstr>
      </vt:variant>
      <vt:variant>
        <vt:i4>1</vt:i4>
      </vt:variant>
    </vt:vector>
  </HeadingPairs>
  <TitlesOfParts>
    <vt:vector size="6" baseType="lpstr">
      <vt:lpstr>Arial</vt:lpstr>
      <vt:lpstr>Calibri</vt:lpstr>
      <vt:lpstr>Calibri Light</vt:lpstr>
      <vt:lpstr>Palatino Linotype</vt:lpstr>
      <vt:lpstr>Tema do Office</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Catarina Magalhães</dc:creator>
  <cp:lastModifiedBy>Andreia Garcês</cp:lastModifiedBy>
  <cp:revision>6</cp:revision>
  <dcterms:created xsi:type="dcterms:W3CDTF">2023-06-01T14:48:45Z</dcterms:created>
  <dcterms:modified xsi:type="dcterms:W3CDTF">2023-06-01T22:25:59Z</dcterms:modified>
</cp:coreProperties>
</file>