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4"/>
  </p:sldMasterIdLst>
  <p:notesMasterIdLst>
    <p:notesMasterId r:id="rId6"/>
  </p:notesMasterIdLst>
  <p:sldIdLst>
    <p:sldId id="272" r:id="rId5"/>
  </p:sldIdLst>
  <p:sldSz cx="30275213" cy="21383625"/>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68BA42-D60A-557D-393A-C1BA9C91A46B}" name="María Oikonomopoulou" initials="MO" userId="S::maria.oikonomopoulou@imdea.onmicrosoft.com::32babee0-4a5a-45ca-81a4-68f999b57e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F34"/>
    <a:srgbClr val="F09456"/>
    <a:srgbClr val="FFFFFF"/>
    <a:srgbClr val="F4B2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992" autoAdjust="0"/>
    <p:restoredTop sz="71475" autoAdjust="0"/>
  </p:normalViewPr>
  <p:slideViewPr>
    <p:cSldViewPr snapToGrid="0">
      <p:cViewPr>
        <p:scale>
          <a:sx n="25" d="100"/>
          <a:sy n="25" d="100"/>
        </p:scale>
        <p:origin x="2050"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9FC2C426-1B48-4B65-B534-05DA0E6654A8}" type="datetimeFigureOut">
              <a:rPr lang="es-ES" smtClean="0"/>
              <a:t>31/05/2023</a:t>
            </a:fld>
            <a:endParaRPr lang="es-ES"/>
          </a:p>
        </p:txBody>
      </p:sp>
      <p:sp>
        <p:nvSpPr>
          <p:cNvPr id="4" name="Marcador de imagen de diapositiva 3"/>
          <p:cNvSpPr>
            <a:spLocks noGrp="1" noRot="1" noChangeAspect="1"/>
          </p:cNvSpPr>
          <p:nvPr>
            <p:ph type="sldImg" idx="2"/>
          </p:nvPr>
        </p:nvSpPr>
        <p:spPr>
          <a:xfrm>
            <a:off x="3340100" y="850900"/>
            <a:ext cx="3246438" cy="2292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EFFC4191-39FD-46A4-80A1-2B5BA00CF197}" type="slidenum">
              <a:rPr lang="es-ES" smtClean="0"/>
              <a:t>‹Nº›</a:t>
            </a:fld>
            <a:endParaRPr lang="es-ES"/>
          </a:p>
        </p:txBody>
      </p:sp>
    </p:spTree>
    <p:extLst>
      <p:ext uri="{BB962C8B-B14F-4D97-AF65-F5344CB8AC3E}">
        <p14:creationId xmlns:p14="http://schemas.microsoft.com/office/powerpoint/2010/main" val="3553410220"/>
      </p:ext>
    </p:extLst>
  </p:cSld>
  <p:clrMap bg1="lt1" tx1="dk1" bg2="lt2" tx2="dk2" accent1="accent1" accent2="accent2" accent3="accent3" accent4="accent4" accent5="accent5" accent6="accent6" hlink="hlink" folHlink="folHlink"/>
  <p:notesStyle>
    <a:lvl1pPr marL="0" algn="l" defTabSz="2951866" rtl="0" eaLnBrk="1" latinLnBrk="0" hangingPunct="1">
      <a:defRPr sz="3874" kern="1200">
        <a:solidFill>
          <a:schemeClr val="tx1"/>
        </a:solidFill>
        <a:latin typeface="+mn-lt"/>
        <a:ea typeface="+mn-ea"/>
        <a:cs typeface="+mn-cs"/>
      </a:defRPr>
    </a:lvl1pPr>
    <a:lvl2pPr marL="1475933" algn="l" defTabSz="2951866" rtl="0" eaLnBrk="1" latinLnBrk="0" hangingPunct="1">
      <a:defRPr sz="3874" kern="1200">
        <a:solidFill>
          <a:schemeClr val="tx1"/>
        </a:solidFill>
        <a:latin typeface="+mn-lt"/>
        <a:ea typeface="+mn-ea"/>
        <a:cs typeface="+mn-cs"/>
      </a:defRPr>
    </a:lvl2pPr>
    <a:lvl3pPr marL="2951866" algn="l" defTabSz="2951866" rtl="0" eaLnBrk="1" latinLnBrk="0" hangingPunct="1">
      <a:defRPr sz="3874" kern="1200">
        <a:solidFill>
          <a:schemeClr val="tx1"/>
        </a:solidFill>
        <a:latin typeface="+mn-lt"/>
        <a:ea typeface="+mn-ea"/>
        <a:cs typeface="+mn-cs"/>
      </a:defRPr>
    </a:lvl3pPr>
    <a:lvl4pPr marL="4427799" algn="l" defTabSz="2951866" rtl="0" eaLnBrk="1" latinLnBrk="0" hangingPunct="1">
      <a:defRPr sz="3874" kern="1200">
        <a:solidFill>
          <a:schemeClr val="tx1"/>
        </a:solidFill>
        <a:latin typeface="+mn-lt"/>
        <a:ea typeface="+mn-ea"/>
        <a:cs typeface="+mn-cs"/>
      </a:defRPr>
    </a:lvl4pPr>
    <a:lvl5pPr marL="5903732" algn="l" defTabSz="2951866" rtl="0" eaLnBrk="1" latinLnBrk="0" hangingPunct="1">
      <a:defRPr sz="3874" kern="1200">
        <a:solidFill>
          <a:schemeClr val="tx1"/>
        </a:solidFill>
        <a:latin typeface="+mn-lt"/>
        <a:ea typeface="+mn-ea"/>
        <a:cs typeface="+mn-cs"/>
      </a:defRPr>
    </a:lvl5pPr>
    <a:lvl6pPr marL="7379665" algn="l" defTabSz="2951866" rtl="0" eaLnBrk="1" latinLnBrk="0" hangingPunct="1">
      <a:defRPr sz="3874" kern="1200">
        <a:solidFill>
          <a:schemeClr val="tx1"/>
        </a:solidFill>
        <a:latin typeface="+mn-lt"/>
        <a:ea typeface="+mn-ea"/>
        <a:cs typeface="+mn-cs"/>
      </a:defRPr>
    </a:lvl6pPr>
    <a:lvl7pPr marL="8855598" algn="l" defTabSz="2951866" rtl="0" eaLnBrk="1" latinLnBrk="0" hangingPunct="1">
      <a:defRPr sz="3874" kern="1200">
        <a:solidFill>
          <a:schemeClr val="tx1"/>
        </a:solidFill>
        <a:latin typeface="+mn-lt"/>
        <a:ea typeface="+mn-ea"/>
        <a:cs typeface="+mn-cs"/>
      </a:defRPr>
    </a:lvl7pPr>
    <a:lvl8pPr marL="10331531" algn="l" defTabSz="2951866" rtl="0" eaLnBrk="1" latinLnBrk="0" hangingPunct="1">
      <a:defRPr sz="3874" kern="1200">
        <a:solidFill>
          <a:schemeClr val="tx1"/>
        </a:solidFill>
        <a:latin typeface="+mn-lt"/>
        <a:ea typeface="+mn-ea"/>
        <a:cs typeface="+mn-cs"/>
      </a:defRPr>
    </a:lvl8pPr>
    <a:lvl9pPr marL="11807464" algn="l" defTabSz="2951866" rtl="0" eaLnBrk="1" latinLnBrk="0" hangingPunct="1">
      <a:defRPr sz="38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5556250" y="587375"/>
            <a:ext cx="2241550" cy="1584325"/>
          </a:xfrm>
        </p:spPr>
      </p:sp>
      <p:sp>
        <p:nvSpPr>
          <p:cNvPr id="3" name="Marcador de notas 2"/>
          <p:cNvSpPr>
            <a:spLocks noGrp="1"/>
          </p:cNvSpPr>
          <p:nvPr>
            <p:ph type="body" idx="1"/>
          </p:nvPr>
        </p:nvSpPr>
        <p:spPr/>
        <p:txBody>
          <a:bodyPr/>
          <a:lstStyle/>
          <a:p>
            <a:endParaRPr lang="en-US" dirty="0"/>
          </a:p>
          <a:p>
            <a:endParaRPr lang="en-US" dirty="0"/>
          </a:p>
        </p:txBody>
      </p:sp>
      <p:sp>
        <p:nvSpPr>
          <p:cNvPr id="4" name="Marcador de número de diapositiva 3"/>
          <p:cNvSpPr>
            <a:spLocks noGrp="1"/>
          </p:cNvSpPr>
          <p:nvPr>
            <p:ph type="sldNum" sz="quarter" idx="5"/>
          </p:nvPr>
        </p:nvSpPr>
        <p:spPr/>
        <p:txBody>
          <a:bodyPr/>
          <a:lstStyle/>
          <a:p>
            <a:fld id="{397A9157-8A46-4604-9BD1-33722C5191FE}" type="slidenum">
              <a:rPr lang="en-US" smtClean="0"/>
              <a:t>1</a:t>
            </a:fld>
            <a:endParaRPr lang="en-US"/>
          </a:p>
        </p:txBody>
      </p:sp>
    </p:spTree>
    <p:extLst>
      <p:ext uri="{BB962C8B-B14F-4D97-AF65-F5344CB8AC3E}">
        <p14:creationId xmlns:p14="http://schemas.microsoft.com/office/powerpoint/2010/main" val="240008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1856904-90DB-4CDB-96D8-DB827382F988}" type="datetimeFigureOut">
              <a:rPr lang="es-ES" smtClean="0"/>
              <a:t>31/05/2023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94170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856904-90DB-4CDB-96D8-DB827382F988}" type="datetimeFigureOut">
              <a:rPr lang="es-ES" smtClean="0"/>
              <a:t>31/05/2023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416348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856904-90DB-4CDB-96D8-DB827382F988}" type="datetimeFigureOut">
              <a:rPr lang="es-ES" smtClean="0"/>
              <a:t>31/05/2023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107261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856904-90DB-4CDB-96D8-DB827382F988}" type="datetimeFigureOut">
              <a:rPr lang="es-ES" smtClean="0"/>
              <a:t>31/05/2023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52438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856904-90DB-4CDB-96D8-DB827382F988}" type="datetimeFigureOut">
              <a:rPr lang="es-ES" smtClean="0"/>
              <a:t>31/05/2023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78255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1856904-90DB-4CDB-96D8-DB827382F988}" type="datetimeFigureOut">
              <a:rPr lang="es-ES" smtClean="0"/>
              <a:t>31/05/2023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327114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s-ES"/>
              <a:t>Haga clic para modificar los estilos de texto del patrón</a:t>
            </a:r>
          </a:p>
        </p:txBody>
      </p:sp>
      <p:sp>
        <p:nvSpPr>
          <p:cNvPr id="4" name="Content Placeholder 3"/>
          <p:cNvSpPr>
            <a:spLocks noGrp="1"/>
          </p:cNvSpPr>
          <p:nvPr>
            <p:ph sz="half" idx="2"/>
          </p:nvPr>
        </p:nvSpPr>
        <p:spPr>
          <a:xfrm>
            <a:off x="2085368" y="7810963"/>
            <a:ext cx="12807832" cy="114887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s-ES"/>
              <a:t>Haga clic para modificar los estilos de texto del patrón</a:t>
            </a:r>
          </a:p>
        </p:txBody>
      </p:sp>
      <p:sp>
        <p:nvSpPr>
          <p:cNvPr id="6" name="Content Placeholder 5"/>
          <p:cNvSpPr>
            <a:spLocks noGrp="1"/>
          </p:cNvSpPr>
          <p:nvPr>
            <p:ph sz="quarter" idx="4"/>
          </p:nvPr>
        </p:nvSpPr>
        <p:spPr>
          <a:xfrm>
            <a:off x="15326828" y="7810963"/>
            <a:ext cx="12870909" cy="114887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856904-90DB-4CDB-96D8-DB827382F988}" type="datetimeFigureOut">
              <a:rPr lang="es-ES" smtClean="0"/>
              <a:t>31/05/2023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281431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1856904-90DB-4CDB-96D8-DB827382F988}" type="datetimeFigureOut">
              <a:rPr lang="es-ES" smtClean="0"/>
              <a:t>31/05/2023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233992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56904-90DB-4CDB-96D8-DB827382F988}" type="datetimeFigureOut">
              <a:rPr lang="es-ES" smtClean="0"/>
              <a:t>31/05/2023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315606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856904-90DB-4CDB-96D8-DB827382F988}" type="datetimeFigureOut">
              <a:rPr lang="es-ES" smtClean="0"/>
              <a:t>31/05/2023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136699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856904-90DB-4CDB-96D8-DB827382F988}" type="datetimeFigureOut">
              <a:rPr lang="es-ES" smtClean="0"/>
              <a:t>31/05/2023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977C2F1-BCB5-418B-BFDC-270052F9ADC4}" type="slidenum">
              <a:rPr lang="es-ES" smtClean="0"/>
              <a:t>‹Nº›</a:t>
            </a:fld>
            <a:endParaRPr lang="es-ES"/>
          </a:p>
        </p:txBody>
      </p:sp>
    </p:spTree>
    <p:extLst>
      <p:ext uri="{BB962C8B-B14F-4D97-AF65-F5344CB8AC3E}">
        <p14:creationId xmlns:p14="http://schemas.microsoft.com/office/powerpoint/2010/main" val="243066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31856904-90DB-4CDB-96D8-DB827382F988}" type="datetimeFigureOut">
              <a:rPr lang="es-ES" smtClean="0"/>
              <a:t>31/05/2023</a:t>
            </a:fld>
            <a:endParaRPr lang="es-ES"/>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E977C2F1-BCB5-418B-BFDC-270052F9ADC4}" type="slidenum">
              <a:rPr lang="es-ES" smtClean="0"/>
              <a:t>‹Nº›</a:t>
            </a:fld>
            <a:endParaRPr lang="es-ES"/>
          </a:p>
        </p:txBody>
      </p:sp>
    </p:spTree>
    <p:extLst>
      <p:ext uri="{BB962C8B-B14F-4D97-AF65-F5344CB8AC3E}">
        <p14:creationId xmlns:p14="http://schemas.microsoft.com/office/powerpoint/2010/main" val="32099572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4.bin"/><Relationship Id="rId18" Type="http://schemas.openxmlformats.org/officeDocument/2006/relationships/image" Target="../media/image10.emf"/><Relationship Id="rId26" Type="http://schemas.openxmlformats.org/officeDocument/2006/relationships/oleObject" Target="../embeddings/oleObject9.bin"/><Relationship Id="rId3" Type="http://schemas.openxmlformats.org/officeDocument/2006/relationships/image" Target="../media/image1.png"/><Relationship Id="rId21" Type="http://schemas.openxmlformats.org/officeDocument/2006/relationships/image" Target="../media/image12.emf"/><Relationship Id="rId7" Type="http://schemas.openxmlformats.org/officeDocument/2006/relationships/oleObject" Target="../embeddings/oleObject1.bin"/><Relationship Id="rId12" Type="http://schemas.openxmlformats.org/officeDocument/2006/relationships/image" Target="../media/image7.emf"/><Relationship Id="rId17" Type="http://schemas.openxmlformats.org/officeDocument/2006/relationships/oleObject" Target="../embeddings/oleObject6.bin"/><Relationship Id="rId25" Type="http://schemas.openxmlformats.org/officeDocument/2006/relationships/image" Target="../media/image15.png"/><Relationship Id="rId33"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9.emf"/><Relationship Id="rId20" Type="http://schemas.openxmlformats.org/officeDocument/2006/relationships/oleObject" Target="../embeddings/oleObject7.bin"/><Relationship Id="rId29"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oleObject" Target="../embeddings/oleObject3.bin"/><Relationship Id="rId24" Type="http://schemas.openxmlformats.org/officeDocument/2006/relationships/image" Target="../media/image14.png"/><Relationship Id="rId32"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oleObject" Target="../embeddings/oleObject5.bin"/><Relationship Id="rId23" Type="http://schemas.openxmlformats.org/officeDocument/2006/relationships/image" Target="../media/image13.emf"/><Relationship Id="rId28" Type="http://schemas.openxmlformats.org/officeDocument/2006/relationships/image" Target="../media/image17.png"/><Relationship Id="rId10" Type="http://schemas.openxmlformats.org/officeDocument/2006/relationships/image" Target="../media/image6.emf"/><Relationship Id="rId19" Type="http://schemas.openxmlformats.org/officeDocument/2006/relationships/image" Target="../media/image11.png"/><Relationship Id="rId31"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oleObject" Target="../embeddings/oleObject2.bin"/><Relationship Id="rId14" Type="http://schemas.openxmlformats.org/officeDocument/2006/relationships/image" Target="../media/image8.emf"/><Relationship Id="rId22" Type="http://schemas.openxmlformats.org/officeDocument/2006/relationships/oleObject" Target="../embeddings/oleObject8.bin"/><Relationship Id="rId27" Type="http://schemas.openxmlformats.org/officeDocument/2006/relationships/image" Target="../media/image16.emf"/><Relationship Id="rId30" Type="http://schemas.openxmlformats.org/officeDocument/2006/relationships/image" Target="../media/image19.png"/><Relationship Id="rId8"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o 47">
            <a:extLst>
              <a:ext uri="{FF2B5EF4-FFF2-40B4-BE49-F238E27FC236}">
                <a16:creationId xmlns:a16="http://schemas.microsoft.com/office/drawing/2014/main" id="{8EA76172-D56D-AE44-82A4-99260834FA92}"/>
              </a:ext>
            </a:extLst>
          </p:cNvPr>
          <p:cNvGrpSpPr/>
          <p:nvPr/>
        </p:nvGrpSpPr>
        <p:grpSpPr>
          <a:xfrm>
            <a:off x="-2710" y="264493"/>
            <a:ext cx="30249411" cy="21119132"/>
            <a:chOff x="0" y="0"/>
            <a:chExt cx="30275215" cy="21411893"/>
          </a:xfrm>
        </p:grpSpPr>
        <p:pic>
          <p:nvPicPr>
            <p:cNvPr id="49" name="Imagen 48">
              <a:extLst>
                <a:ext uri="{FF2B5EF4-FFF2-40B4-BE49-F238E27FC236}">
                  <a16:creationId xmlns:a16="http://schemas.microsoft.com/office/drawing/2014/main" id="{65FF986A-AAE1-2060-8E26-B786BEF32DC6}"/>
                </a:ext>
              </a:extLst>
            </p:cNvPr>
            <p:cNvPicPr>
              <a:picLocks noChangeAspect="1"/>
            </p:cNvPicPr>
            <p:nvPr/>
          </p:nvPicPr>
          <p:blipFill rotWithShape="1">
            <a:blip r:embed="rId3">
              <a:alphaModFix amt="15000"/>
            </a:blip>
            <a:srcRect r="26934" b="14545"/>
            <a:stretch/>
          </p:blipFill>
          <p:spPr>
            <a:xfrm>
              <a:off x="9456763" y="2307797"/>
              <a:ext cx="20580835" cy="19104096"/>
            </a:xfrm>
            <a:prstGeom prst="rect">
              <a:avLst/>
            </a:prstGeom>
          </p:spPr>
        </p:pic>
        <p:sp>
          <p:nvSpPr>
            <p:cNvPr id="50" name="Rectángulo 49">
              <a:extLst>
                <a:ext uri="{FF2B5EF4-FFF2-40B4-BE49-F238E27FC236}">
                  <a16:creationId xmlns:a16="http://schemas.microsoft.com/office/drawing/2014/main" id="{2D92454C-8DE2-D6F2-2DCB-5D075D4183C3}"/>
                </a:ext>
              </a:extLst>
            </p:cNvPr>
            <p:cNvSpPr/>
            <p:nvPr/>
          </p:nvSpPr>
          <p:spPr>
            <a:xfrm>
              <a:off x="0" y="0"/>
              <a:ext cx="11917680" cy="2138362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a:extLst>
                <a:ext uri="{FF2B5EF4-FFF2-40B4-BE49-F238E27FC236}">
                  <a16:creationId xmlns:a16="http://schemas.microsoft.com/office/drawing/2014/main" id="{B01F4F12-2E2F-27D9-4861-7734B47F422F}"/>
                </a:ext>
              </a:extLst>
            </p:cNvPr>
            <p:cNvSpPr/>
            <p:nvPr/>
          </p:nvSpPr>
          <p:spPr>
            <a:xfrm rot="16200000">
              <a:off x="13552649" y="-13552647"/>
              <a:ext cx="3169919" cy="3027521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 name="Rectángulo 4">
            <a:extLst>
              <a:ext uri="{FF2B5EF4-FFF2-40B4-BE49-F238E27FC236}">
                <a16:creationId xmlns:a16="http://schemas.microsoft.com/office/drawing/2014/main" id="{047A63BE-111A-4B3E-A39B-90E4FA3FACE4}"/>
              </a:ext>
            </a:extLst>
          </p:cNvPr>
          <p:cNvSpPr/>
          <p:nvPr/>
        </p:nvSpPr>
        <p:spPr>
          <a:xfrm>
            <a:off x="0" y="17030"/>
            <a:ext cx="30275213" cy="2027134"/>
          </a:xfrm>
          <a:prstGeom prst="rect">
            <a:avLst/>
          </a:prstGeom>
          <a:solidFill>
            <a:schemeClr val="accent1">
              <a:lumMod val="75000"/>
            </a:schemeClr>
          </a:solid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p>
            <a:pPr algn="ctr"/>
            <a:endParaRPr lang="en-US" sz="2155" dirty="0"/>
          </a:p>
        </p:txBody>
      </p:sp>
      <p:sp>
        <p:nvSpPr>
          <p:cNvPr id="7" name="CuadroTexto 6">
            <a:extLst>
              <a:ext uri="{FF2B5EF4-FFF2-40B4-BE49-F238E27FC236}">
                <a16:creationId xmlns:a16="http://schemas.microsoft.com/office/drawing/2014/main" id="{2A614408-A9BA-49E1-94DB-7719418C7F59}"/>
              </a:ext>
            </a:extLst>
          </p:cNvPr>
          <p:cNvSpPr txBox="1"/>
          <p:nvPr/>
        </p:nvSpPr>
        <p:spPr>
          <a:xfrm>
            <a:off x="-521892" y="148545"/>
            <a:ext cx="26198362" cy="2616101"/>
          </a:xfrm>
          <a:prstGeom prst="rect">
            <a:avLst/>
          </a:prstGeom>
          <a:noFill/>
        </p:spPr>
        <p:txBody>
          <a:bodyPr wrap="square" rtlCol="0">
            <a:spAutoFit/>
          </a:bodyPr>
          <a:lstStyle/>
          <a:p>
            <a:pPr algn="ctr" defTabSz="0"/>
            <a:r>
              <a:rPr lang="en-US" sz="4400" b="1" dirty="0">
                <a:solidFill>
                  <a:schemeClr val="bg1"/>
                </a:solidFill>
                <a:latin typeface="Nunito" panose="00000500000000000000"/>
              </a:rPr>
              <a:t>Metabolism and mitochondria alterations in melanoma cells induced by Octpep-1</a:t>
            </a:r>
          </a:p>
          <a:p>
            <a:pPr algn="ctr" defTabSz="0"/>
            <a:r>
              <a:rPr lang="en-US" sz="2800" b="1" u="sng" dirty="0">
                <a:solidFill>
                  <a:schemeClr val="bg1"/>
                </a:solidFill>
                <a:latin typeface="Nunito" panose="00000500000000000000"/>
              </a:rPr>
              <a:t>Isabel Fernández-Carrasco</a:t>
            </a:r>
            <a:r>
              <a:rPr lang="en-US" sz="2800" b="1" baseline="30000" dirty="0">
                <a:solidFill>
                  <a:schemeClr val="bg1"/>
                </a:solidFill>
                <a:latin typeface="Nunito" panose="00000500000000000000"/>
              </a:rPr>
              <a:t>1</a:t>
            </a:r>
            <a:r>
              <a:rPr lang="en-US" sz="2800" b="1" dirty="0">
                <a:solidFill>
                  <a:schemeClr val="bg1"/>
                </a:solidFill>
                <a:latin typeface="Nunito" panose="00000500000000000000"/>
              </a:rPr>
              <a:t>, Javier Moral-Sanz</a:t>
            </a:r>
            <a:r>
              <a:rPr lang="en-US" sz="2800" b="1" baseline="30000" dirty="0">
                <a:solidFill>
                  <a:schemeClr val="bg1"/>
                </a:solidFill>
                <a:latin typeface="Nunito" panose="00000500000000000000"/>
              </a:rPr>
              <a:t>1</a:t>
            </a:r>
            <a:r>
              <a:rPr lang="en-US" sz="2800" b="1" dirty="0">
                <a:solidFill>
                  <a:schemeClr val="bg1"/>
                </a:solidFill>
                <a:latin typeface="Nunito" panose="00000500000000000000"/>
              </a:rPr>
              <a:t>, Claudia Camarero-Hoyos</a:t>
            </a:r>
            <a:r>
              <a:rPr lang="en-US" sz="2800" b="1" baseline="30000" dirty="0">
                <a:solidFill>
                  <a:schemeClr val="bg1"/>
                </a:solidFill>
                <a:latin typeface="Nunito" panose="00000500000000000000"/>
              </a:rPr>
              <a:t>1</a:t>
            </a:r>
            <a:r>
              <a:rPr lang="en-US" sz="2800" b="1" dirty="0">
                <a:solidFill>
                  <a:schemeClr val="bg1"/>
                </a:solidFill>
                <a:latin typeface="Nunito" panose="00000500000000000000"/>
              </a:rPr>
              <a:t>, Maria Ikonomopoulou</a:t>
            </a:r>
            <a:r>
              <a:rPr lang="en-US" sz="2800" b="1" baseline="30000" dirty="0">
                <a:solidFill>
                  <a:schemeClr val="bg1"/>
                </a:solidFill>
                <a:latin typeface="Nunito" panose="00000500000000000000"/>
              </a:rPr>
              <a:t>1,2</a:t>
            </a:r>
            <a:endParaRPr lang="en-US" sz="2000" b="1" baseline="30000" dirty="0">
              <a:solidFill>
                <a:schemeClr val="bg1"/>
              </a:solidFill>
              <a:latin typeface="Nunito" panose="00000500000000000000"/>
            </a:endParaRPr>
          </a:p>
          <a:p>
            <a:pPr algn="ctr" defTabSz="0"/>
            <a:r>
              <a:rPr lang="es-ES" b="1" dirty="0">
                <a:solidFill>
                  <a:schemeClr val="bg1"/>
                </a:solidFill>
                <a:latin typeface="Nunito" panose="00000500000000000000"/>
              </a:rPr>
              <a:t>1. </a:t>
            </a:r>
            <a:r>
              <a:rPr lang="es-ES" b="1" dirty="0" err="1">
                <a:solidFill>
                  <a:schemeClr val="bg1"/>
                </a:solidFill>
                <a:latin typeface="Nunito" panose="00000500000000000000"/>
              </a:rPr>
              <a:t>Translational</a:t>
            </a:r>
            <a:r>
              <a:rPr lang="es-ES" b="1" dirty="0">
                <a:solidFill>
                  <a:schemeClr val="bg1"/>
                </a:solidFill>
                <a:latin typeface="Nunito" panose="00000500000000000000"/>
              </a:rPr>
              <a:t> Venomics </a:t>
            </a:r>
            <a:r>
              <a:rPr lang="es-ES" b="1" dirty="0" err="1">
                <a:solidFill>
                  <a:schemeClr val="bg1"/>
                </a:solidFill>
                <a:latin typeface="Nunito" panose="00000500000000000000"/>
              </a:rPr>
              <a:t>Group</a:t>
            </a:r>
            <a:r>
              <a:rPr lang="es-ES" b="1" dirty="0">
                <a:solidFill>
                  <a:schemeClr val="bg1"/>
                </a:solidFill>
                <a:latin typeface="Nunito" panose="00000500000000000000"/>
              </a:rPr>
              <a:t>, </a:t>
            </a:r>
            <a:r>
              <a:rPr lang="es-ES" b="1" dirty="0" err="1">
                <a:solidFill>
                  <a:schemeClr val="bg1"/>
                </a:solidFill>
                <a:latin typeface="Nunito" panose="00000500000000000000"/>
              </a:rPr>
              <a:t>Institute</a:t>
            </a:r>
            <a:r>
              <a:rPr lang="es-ES" b="1" dirty="0">
                <a:solidFill>
                  <a:schemeClr val="bg1"/>
                </a:solidFill>
                <a:latin typeface="Nunito" panose="00000500000000000000"/>
              </a:rPr>
              <a:t> IMDEA Food, </a:t>
            </a:r>
            <a:r>
              <a:rPr lang="es-ES" b="1" dirty="0" err="1">
                <a:solidFill>
                  <a:schemeClr val="bg1"/>
                </a:solidFill>
                <a:latin typeface="Nunito" panose="00000500000000000000"/>
              </a:rPr>
              <a:t>Crta</a:t>
            </a:r>
            <a:r>
              <a:rPr lang="es-ES" b="1" dirty="0">
                <a:solidFill>
                  <a:schemeClr val="bg1"/>
                </a:solidFill>
                <a:latin typeface="Nunito" panose="00000500000000000000"/>
              </a:rPr>
              <a:t>. de Canto Blanco </a:t>
            </a:r>
            <a:r>
              <a:rPr lang="es-ES" b="1" dirty="0" err="1">
                <a:solidFill>
                  <a:schemeClr val="bg1"/>
                </a:solidFill>
                <a:latin typeface="Nunito" panose="00000500000000000000"/>
              </a:rPr>
              <a:t>nº</a:t>
            </a:r>
            <a:r>
              <a:rPr lang="es-ES" b="1" dirty="0">
                <a:solidFill>
                  <a:schemeClr val="bg1"/>
                </a:solidFill>
                <a:latin typeface="Nunito" panose="00000500000000000000"/>
              </a:rPr>
              <a:t> 8, E – 28049, Madrid, Spain</a:t>
            </a:r>
          </a:p>
          <a:p>
            <a:pPr algn="ctr" defTabSz="0"/>
            <a:r>
              <a:rPr lang="es-ES" b="1" dirty="0">
                <a:solidFill>
                  <a:schemeClr val="bg1"/>
                </a:solidFill>
                <a:latin typeface="Nunito" panose="00000500000000000000"/>
              </a:rPr>
              <a:t>2. </a:t>
            </a:r>
            <a:r>
              <a:rPr lang="es-ES" b="1" dirty="0" err="1">
                <a:solidFill>
                  <a:schemeClr val="bg1"/>
                </a:solidFill>
                <a:latin typeface="Nunito" panose="00000500000000000000"/>
              </a:rPr>
              <a:t>The</a:t>
            </a:r>
            <a:r>
              <a:rPr lang="es-ES" b="1" dirty="0">
                <a:solidFill>
                  <a:schemeClr val="bg1"/>
                </a:solidFill>
                <a:latin typeface="Nunito" panose="00000500000000000000"/>
              </a:rPr>
              <a:t> </a:t>
            </a:r>
            <a:r>
              <a:rPr lang="es-ES" b="1" dirty="0" err="1">
                <a:solidFill>
                  <a:schemeClr val="bg1"/>
                </a:solidFill>
                <a:latin typeface="Nunito" panose="00000500000000000000"/>
              </a:rPr>
              <a:t>University</a:t>
            </a:r>
            <a:r>
              <a:rPr lang="es-ES" b="1" dirty="0">
                <a:solidFill>
                  <a:schemeClr val="bg1"/>
                </a:solidFill>
                <a:latin typeface="Nunito" panose="00000500000000000000"/>
              </a:rPr>
              <a:t> </a:t>
            </a:r>
            <a:r>
              <a:rPr lang="es-ES" b="1" dirty="0" err="1">
                <a:solidFill>
                  <a:schemeClr val="bg1"/>
                </a:solidFill>
                <a:latin typeface="Nunito" panose="00000500000000000000"/>
              </a:rPr>
              <a:t>of</a:t>
            </a:r>
            <a:r>
              <a:rPr lang="es-ES" b="1" dirty="0">
                <a:solidFill>
                  <a:schemeClr val="bg1"/>
                </a:solidFill>
                <a:latin typeface="Nunito" panose="00000500000000000000"/>
              </a:rPr>
              <a:t> Queensland, St. Lucia, QLD 4072, Australia</a:t>
            </a:r>
          </a:p>
          <a:p>
            <a:pPr algn="ctr" defTabSz="0"/>
            <a:endParaRPr lang="es-ES" b="1" dirty="0">
              <a:solidFill>
                <a:schemeClr val="bg1"/>
              </a:solidFill>
              <a:latin typeface="Nunito" panose="00000500000000000000"/>
            </a:endParaRPr>
          </a:p>
          <a:p>
            <a:pPr algn="ctr"/>
            <a:endParaRPr lang="en-US" sz="2000" b="1" dirty="0">
              <a:solidFill>
                <a:schemeClr val="bg1"/>
              </a:solidFill>
              <a:latin typeface="Nunito" panose="00000500000000000000"/>
            </a:endParaRPr>
          </a:p>
          <a:p>
            <a:pPr algn="ctr"/>
            <a:endParaRPr lang="en-US" b="1" dirty="0">
              <a:solidFill>
                <a:schemeClr val="bg1"/>
              </a:solidFill>
              <a:latin typeface="Nunito" panose="00000500000000000000" pitchFamily="2" charset="0"/>
            </a:endParaRPr>
          </a:p>
        </p:txBody>
      </p:sp>
      <p:sp>
        <p:nvSpPr>
          <p:cNvPr id="16" name="Rounded Rectangle 73">
            <a:extLst>
              <a:ext uri="{FF2B5EF4-FFF2-40B4-BE49-F238E27FC236}">
                <a16:creationId xmlns:a16="http://schemas.microsoft.com/office/drawing/2014/main" id="{20E72FB3-58AA-708A-0621-401E8E37CF14}"/>
              </a:ext>
            </a:extLst>
          </p:cNvPr>
          <p:cNvSpPr/>
          <p:nvPr/>
        </p:nvSpPr>
        <p:spPr>
          <a:xfrm>
            <a:off x="155396" y="3012544"/>
            <a:ext cx="13122914" cy="2639569"/>
          </a:xfrm>
          <a:prstGeom prst="roundRect">
            <a:avLst>
              <a:gd name="adj" fmla="val 902"/>
            </a:avLst>
          </a:prstGeom>
          <a:no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defPPr>
              <a:defRPr kern="1200" smtId="4294967295"/>
            </a:defPPr>
          </a:lstStyle>
          <a:p>
            <a:pPr algn="ctr"/>
            <a:endParaRPr lang="en-US" sz="2155" dirty="0"/>
          </a:p>
        </p:txBody>
      </p:sp>
      <p:sp>
        <p:nvSpPr>
          <p:cNvPr id="30" name="Rectangle 5">
            <a:extLst>
              <a:ext uri="{FF2B5EF4-FFF2-40B4-BE49-F238E27FC236}">
                <a16:creationId xmlns:a16="http://schemas.microsoft.com/office/drawing/2014/main" id="{FC626FFF-A788-6D1A-66D6-AEFA327C7CD5}"/>
              </a:ext>
            </a:extLst>
          </p:cNvPr>
          <p:cNvSpPr>
            <a:spLocks noChangeArrowheads="1"/>
          </p:cNvSpPr>
          <p:nvPr/>
        </p:nvSpPr>
        <p:spPr bwMode="auto">
          <a:xfrm>
            <a:off x="6877909" y="5693557"/>
            <a:ext cx="135970" cy="3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71" tIns="27034" rIns="54071" bIns="27034" numCol="1" anchor="ctr" anchorCtr="0" compatLnSpc="1">
            <a:prstTxWarp prst="textNoShape">
              <a:avLst/>
            </a:prstTxWarp>
            <a:spAutoFit/>
          </a:bodyPr>
          <a:lstStyle/>
          <a:p>
            <a:endParaRPr lang="es-ES" sz="2155"/>
          </a:p>
        </p:txBody>
      </p:sp>
      <p:sp>
        <p:nvSpPr>
          <p:cNvPr id="33" name="Rectangle 6">
            <a:extLst>
              <a:ext uri="{FF2B5EF4-FFF2-40B4-BE49-F238E27FC236}">
                <a16:creationId xmlns:a16="http://schemas.microsoft.com/office/drawing/2014/main" id="{CFAA3713-C604-1189-9C74-DF576397F5E0}"/>
              </a:ext>
            </a:extLst>
          </p:cNvPr>
          <p:cNvSpPr>
            <a:spLocks noChangeArrowheads="1"/>
          </p:cNvSpPr>
          <p:nvPr/>
        </p:nvSpPr>
        <p:spPr bwMode="auto">
          <a:xfrm>
            <a:off x="12471087" y="12007159"/>
            <a:ext cx="135970" cy="27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71" tIns="27034" rIns="54071" bIns="27034" numCol="1" anchor="ctr" anchorCtr="0" compatLnSpc="1">
            <a:prstTxWarp prst="textNoShape">
              <a:avLst/>
            </a:prstTxWarp>
            <a:spAutoFit/>
          </a:bodyPr>
          <a:lstStyle/>
          <a:p>
            <a:endParaRPr lang="es-ES" sz="1400"/>
          </a:p>
        </p:txBody>
      </p:sp>
      <p:sp>
        <p:nvSpPr>
          <p:cNvPr id="3" name="Rounded Rectangle 73">
            <a:extLst>
              <a:ext uri="{FF2B5EF4-FFF2-40B4-BE49-F238E27FC236}">
                <a16:creationId xmlns:a16="http://schemas.microsoft.com/office/drawing/2014/main" id="{39D9886D-693A-3720-E353-ACC3D37735E3}"/>
              </a:ext>
            </a:extLst>
          </p:cNvPr>
          <p:cNvSpPr/>
          <p:nvPr/>
        </p:nvSpPr>
        <p:spPr>
          <a:xfrm>
            <a:off x="155396" y="8105288"/>
            <a:ext cx="24738527" cy="12750516"/>
          </a:xfrm>
          <a:prstGeom prst="roundRect">
            <a:avLst>
              <a:gd name="adj" fmla="val 902"/>
            </a:avLst>
          </a:prstGeom>
          <a:noFill/>
          <a:ln w="38100">
            <a:solidFill>
              <a:srgbClr val="ED7F34"/>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defPPr>
              <a:defRPr kern="1200" smtId="4294967295"/>
            </a:defPPr>
          </a:lstStyle>
          <a:p>
            <a:pPr algn="ctr"/>
            <a:endParaRPr lang="en-US" sz="2155" dirty="0"/>
          </a:p>
        </p:txBody>
      </p:sp>
      <p:sp>
        <p:nvSpPr>
          <p:cNvPr id="17" name="Rounded Rectangle 73">
            <a:extLst>
              <a:ext uri="{FF2B5EF4-FFF2-40B4-BE49-F238E27FC236}">
                <a16:creationId xmlns:a16="http://schemas.microsoft.com/office/drawing/2014/main" id="{08C11E49-2693-4719-F4CC-71BA87291742}"/>
              </a:ext>
            </a:extLst>
          </p:cNvPr>
          <p:cNvSpPr/>
          <p:nvPr/>
        </p:nvSpPr>
        <p:spPr>
          <a:xfrm>
            <a:off x="25186161" y="8105288"/>
            <a:ext cx="4881026" cy="3791035"/>
          </a:xfrm>
          <a:prstGeom prst="roundRect">
            <a:avLst>
              <a:gd name="adj" fmla="val 902"/>
            </a:avLst>
          </a:prstGeom>
          <a:no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defPPr>
              <a:defRPr kern="1200" smtId="4294967295"/>
            </a:defPPr>
          </a:lstStyle>
          <a:p>
            <a:pPr algn="ctr"/>
            <a:endParaRPr lang="en-US" sz="2155" dirty="0"/>
          </a:p>
        </p:txBody>
      </p:sp>
      <p:cxnSp>
        <p:nvCxnSpPr>
          <p:cNvPr id="23" name="Conector recto 22">
            <a:extLst>
              <a:ext uri="{FF2B5EF4-FFF2-40B4-BE49-F238E27FC236}">
                <a16:creationId xmlns:a16="http://schemas.microsoft.com/office/drawing/2014/main" id="{16A152F7-5E63-760D-C479-4FAEB5160FDE}"/>
              </a:ext>
            </a:extLst>
          </p:cNvPr>
          <p:cNvCxnSpPr>
            <a:cxnSpLocks/>
          </p:cNvCxnSpPr>
          <p:nvPr/>
        </p:nvCxnSpPr>
        <p:spPr>
          <a:xfrm flipH="1">
            <a:off x="8484544" y="8774517"/>
            <a:ext cx="45720" cy="1171511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6" name="Imagen 35" descr="Diagrama&#10;&#10;Descripción generada automáticamente">
            <a:extLst>
              <a:ext uri="{FF2B5EF4-FFF2-40B4-BE49-F238E27FC236}">
                <a16:creationId xmlns:a16="http://schemas.microsoft.com/office/drawing/2014/main" id="{120623F8-7DC3-FF8C-3CBF-790CD841D5F0}"/>
              </a:ext>
            </a:extLst>
          </p:cNvPr>
          <p:cNvPicPr>
            <a:picLocks noChangeAspect="1"/>
          </p:cNvPicPr>
          <p:nvPr/>
        </p:nvPicPr>
        <p:blipFill rotWithShape="1">
          <a:blip r:embed="rId4"/>
          <a:srcRect l="5611" r="54367" b="54613"/>
          <a:stretch/>
        </p:blipFill>
        <p:spPr bwMode="auto">
          <a:xfrm>
            <a:off x="5526838" y="18367000"/>
            <a:ext cx="2159172" cy="2036719"/>
          </a:xfrm>
          <a:prstGeom prst="rect">
            <a:avLst/>
          </a:prstGeom>
          <a:ln>
            <a:noFill/>
          </a:ln>
          <a:extLst>
            <a:ext uri="{53640926-AAD7-44D8-BBD7-CCE9431645EC}">
              <a14:shadowObscured xmlns:a14="http://schemas.microsoft.com/office/drawing/2010/main"/>
            </a:ext>
          </a:extLst>
        </p:spPr>
      </p:pic>
      <p:sp>
        <p:nvSpPr>
          <p:cNvPr id="43" name="CuadroTexto 42">
            <a:extLst>
              <a:ext uri="{FF2B5EF4-FFF2-40B4-BE49-F238E27FC236}">
                <a16:creationId xmlns:a16="http://schemas.microsoft.com/office/drawing/2014/main" id="{86F202B1-7BAA-451B-84FE-B3243D33982E}"/>
              </a:ext>
            </a:extLst>
          </p:cNvPr>
          <p:cNvSpPr txBox="1"/>
          <p:nvPr/>
        </p:nvSpPr>
        <p:spPr>
          <a:xfrm>
            <a:off x="8629973" y="8593076"/>
            <a:ext cx="8076636" cy="6724020"/>
          </a:xfrm>
          <a:prstGeom prst="rect">
            <a:avLst/>
          </a:prstGeom>
          <a:noFill/>
        </p:spPr>
        <p:txBody>
          <a:bodyPr wrap="square">
            <a:spAutoFit/>
          </a:bodyPr>
          <a:lstStyle/>
          <a:p>
            <a:pPr algn="just">
              <a:lnSpc>
                <a:spcPct val="115000"/>
              </a:lnSpc>
              <a:spcAft>
                <a:spcPts val="800"/>
              </a:spcAft>
            </a:pPr>
            <a:r>
              <a:rPr lang="en-US" sz="1600" b="1" u="sng" kern="100" dirty="0">
                <a:effectLst/>
                <a:latin typeface="Nunito" pitchFamily="2" charset="0"/>
                <a:ea typeface="Calibri" panose="020F0502020204030204" pitchFamily="34" charset="0"/>
                <a:cs typeface="Times New Roman" panose="02020603050405020304" pitchFamily="18" charset="0"/>
              </a:rPr>
              <a:t>Figure 4. Mitochondrial fusion might affect proliferation</a:t>
            </a:r>
          </a:p>
          <a:p>
            <a:pPr algn="just">
              <a:lnSpc>
                <a:spcPct val="115000"/>
              </a:lnSpc>
              <a:spcAft>
                <a:spcPts val="800"/>
              </a:spcAft>
            </a:pPr>
            <a:r>
              <a:rPr lang="en-US" sz="1400" kern="100" dirty="0">
                <a:effectLst/>
                <a:latin typeface="Nunito" pitchFamily="2" charset="0"/>
                <a:ea typeface="Calibri" panose="020F0502020204030204" pitchFamily="34" charset="0"/>
                <a:cs typeface="Times New Roman" panose="02020603050405020304" pitchFamily="18" charset="0"/>
              </a:rPr>
              <a:t>To examine whether Octpep-1 impacts proliferation, cells were grown in RPMI media under different percentages of Fetal Bovine Serum (FBS): 10% (proliferative conditions), 1% and 0% (serum starvation). After 48 hours, a stall in proliferation was observed </a:t>
            </a:r>
            <a:r>
              <a:rPr lang="en-US" sz="1400" kern="100" dirty="0">
                <a:latin typeface="Nunito" pitchFamily="2" charset="0"/>
                <a:ea typeface="Calibri" panose="020F0502020204030204" pitchFamily="34" charset="0"/>
                <a:cs typeface="Times New Roman" panose="02020603050405020304" pitchFamily="18" charset="0"/>
              </a:rPr>
              <a:t>by </a:t>
            </a:r>
            <a:r>
              <a:rPr lang="en-US" sz="1400" kern="100" dirty="0">
                <a:effectLst/>
                <a:latin typeface="Nunito" pitchFamily="2" charset="0"/>
                <a:ea typeface="Calibri" panose="020F0502020204030204" pitchFamily="34" charset="0"/>
                <a:cs typeface="Times New Roman" panose="02020603050405020304" pitchFamily="18" charset="0"/>
              </a:rPr>
              <a:t>MTT for both 0% and 1% FBS, compared to the active growth in 10% FBS</a:t>
            </a:r>
            <a:r>
              <a:rPr lang="en-US" sz="1400" kern="100" dirty="0">
                <a:latin typeface="Nunito" pitchFamily="2" charset="0"/>
                <a:ea typeface="Calibri" panose="020F0502020204030204" pitchFamily="34" charset="0"/>
                <a:cs typeface="Times New Roman" panose="02020603050405020304" pitchFamily="18" charset="0"/>
              </a:rPr>
              <a:t> (</a:t>
            </a:r>
            <a:r>
              <a:rPr lang="en-US" sz="1400" b="1" kern="100" dirty="0">
                <a:effectLst/>
                <a:latin typeface="Nunito" pitchFamily="2" charset="0"/>
                <a:ea typeface="Calibri" panose="020F0502020204030204" pitchFamily="34" charset="0"/>
                <a:cs typeface="Times New Roman" panose="02020603050405020304" pitchFamily="18" charset="0"/>
              </a:rPr>
              <a:t>Figure 4A)</a:t>
            </a:r>
            <a:r>
              <a:rPr lang="en-US" sz="1400" kern="100" dirty="0">
                <a:effectLst/>
                <a:latin typeface="Nunito" pitchFamily="2" charset="0"/>
                <a:ea typeface="Calibri" panose="020F0502020204030204" pitchFamily="34" charset="0"/>
                <a:cs typeface="Times New Roman" panose="02020603050405020304" pitchFamily="18" charset="0"/>
              </a:rPr>
              <a:t>, as expected</a:t>
            </a:r>
            <a:r>
              <a:rPr lang="en-US" sz="1400" b="1" kern="100" dirty="0">
                <a:effectLst/>
                <a:latin typeface="Nunito" pitchFamily="2" charset="0"/>
                <a:ea typeface="Calibri" panose="020F0502020204030204" pitchFamily="34" charset="0"/>
                <a:cs typeface="Times New Roman" panose="02020603050405020304" pitchFamily="18" charset="0"/>
              </a:rPr>
              <a:t>.</a:t>
            </a:r>
            <a:r>
              <a:rPr lang="en-US" sz="1400" kern="100" dirty="0">
                <a:effectLst/>
                <a:latin typeface="Nunito" pitchFamily="2" charset="0"/>
                <a:ea typeface="Calibri" panose="020F0502020204030204" pitchFamily="34" charset="0"/>
                <a:cs typeface="Times New Roman" panose="02020603050405020304" pitchFamily="18" charset="0"/>
              </a:rPr>
              <a:t>  Octpep-1 did not produce an effect neither with 0% nor with 1% FBS; whilst it did produce a noticeable effect only in the 10% FBS-medium (</a:t>
            </a:r>
            <a:r>
              <a:rPr lang="en-US" sz="1400" b="1" kern="100" dirty="0">
                <a:effectLst/>
                <a:latin typeface="Nunito" pitchFamily="2" charset="0"/>
                <a:ea typeface="Calibri" panose="020F0502020204030204" pitchFamily="34" charset="0"/>
                <a:cs typeface="Times New Roman" panose="02020603050405020304" pitchFamily="18" charset="0"/>
              </a:rPr>
              <a:t>Figure 4A)</a:t>
            </a:r>
            <a:r>
              <a:rPr lang="en-US" sz="1400" b="1" kern="100" dirty="0">
                <a:latin typeface="Nunito" pitchFamily="2" charset="0"/>
                <a:ea typeface="Calibri" panose="020F0502020204030204" pitchFamily="34" charset="0"/>
                <a:cs typeface="Times New Roman" panose="02020603050405020304" pitchFamily="18" charset="0"/>
              </a:rPr>
              <a:t>. </a:t>
            </a:r>
            <a:r>
              <a:rPr lang="en-US" sz="1400" kern="100" dirty="0">
                <a:latin typeface="Nunito" pitchFamily="2" charset="0"/>
                <a:ea typeface="Calibri" panose="020F0502020204030204" pitchFamily="34" charset="0"/>
                <a:cs typeface="Times New Roman" panose="02020603050405020304" pitchFamily="18" charset="0"/>
              </a:rPr>
              <a:t>In contrast,</a:t>
            </a:r>
            <a:r>
              <a:rPr lang="en-US" sz="1400" kern="100" dirty="0">
                <a:effectLst/>
                <a:latin typeface="Nunito" pitchFamily="2" charset="0"/>
                <a:ea typeface="Calibri" panose="020F0502020204030204" pitchFamily="34" charset="0"/>
                <a:cs typeface="Times New Roman" panose="02020603050405020304" pitchFamily="18" charset="0"/>
              </a:rPr>
              <a:t> </a:t>
            </a:r>
            <a:r>
              <a:rPr lang="en-US" sz="1400" kern="100" dirty="0" err="1">
                <a:effectLst/>
                <a:latin typeface="Nunito" pitchFamily="2" charset="0"/>
                <a:ea typeface="Calibri" panose="020F0502020204030204" pitchFamily="34" charset="0"/>
                <a:cs typeface="Times New Roman" panose="02020603050405020304" pitchFamily="18" charset="0"/>
              </a:rPr>
              <a:t>AgGomesin</a:t>
            </a:r>
            <a:r>
              <a:rPr lang="en-US" sz="1400" kern="100" dirty="0">
                <a:effectLst/>
                <a:latin typeface="Nunito" pitchFamily="2" charset="0"/>
                <a:ea typeface="Calibri" panose="020F0502020204030204" pitchFamily="34" charset="0"/>
                <a:cs typeface="Times New Roman" panose="02020603050405020304" pitchFamily="18" charset="0"/>
              </a:rPr>
              <a:t>, a spider venom-derived peptide</a:t>
            </a:r>
            <a:r>
              <a:rPr lang="en-US" sz="1400" kern="100" dirty="0">
                <a:latin typeface="Nunito" pitchFamily="2" charset="0"/>
                <a:ea typeface="Calibri" panose="020F0502020204030204" pitchFamily="34" charset="0"/>
                <a:cs typeface="Times New Roman" panose="02020603050405020304" pitchFamily="18" charset="0"/>
              </a:rPr>
              <a:t>,</a:t>
            </a:r>
            <a:r>
              <a:rPr lang="en-US" sz="1400" kern="100" dirty="0">
                <a:solidFill>
                  <a:schemeClr val="accent1"/>
                </a:solidFill>
                <a:latin typeface="Nunito" pitchFamily="2" charset="0"/>
                <a:ea typeface="Calibri" panose="020F0502020204030204" pitchFamily="34" charset="0"/>
                <a:cs typeface="Times New Roman" panose="02020603050405020304" pitchFamily="18" charset="0"/>
              </a:rPr>
              <a:t> </a:t>
            </a:r>
            <a:r>
              <a:rPr lang="en-US" sz="1400" kern="100" dirty="0">
                <a:effectLst/>
                <a:latin typeface="Nunito" pitchFamily="2" charset="0"/>
                <a:ea typeface="Calibri" panose="020F0502020204030204" pitchFamily="34" charset="0"/>
                <a:cs typeface="Times New Roman" panose="02020603050405020304" pitchFamily="18" charset="0"/>
              </a:rPr>
              <a:t>was similarly cytotoxic at 24 and 48 hours, in line with the reported data </a:t>
            </a:r>
            <a:r>
              <a:rPr lang="en-US" sz="1400" kern="100" dirty="0">
                <a:solidFill>
                  <a:schemeClr val="accent1"/>
                </a:solidFill>
                <a:latin typeface="Nunito" pitchFamily="2" charset="0"/>
                <a:ea typeface="Calibri" panose="020F0502020204030204" pitchFamily="34" charset="0"/>
                <a:cs typeface="Times New Roman" panose="02020603050405020304" pitchFamily="18" charset="0"/>
              </a:rPr>
              <a:t>[3]</a:t>
            </a:r>
            <a:r>
              <a:rPr lang="en-US" sz="1400" kern="100" dirty="0">
                <a:effectLst/>
                <a:latin typeface="Nunito" pitchFamily="2" charset="0"/>
                <a:ea typeface="Calibri" panose="020F0502020204030204" pitchFamily="34" charset="0"/>
                <a:cs typeface="Times New Roman" panose="02020603050405020304" pitchFamily="18" charset="0"/>
              </a:rPr>
              <a:t>, and thus, was used here as a positive death control. In the 10% FBS-medium, only 300 </a:t>
            </a:r>
            <a:r>
              <a:rPr lang="el-GR" sz="1400" kern="100" dirty="0">
                <a:effectLst/>
                <a:latin typeface="Nunito" pitchFamily="2" charset="0"/>
                <a:ea typeface="Calibri" panose="020F0502020204030204" pitchFamily="34" charset="0"/>
                <a:cs typeface="Times New Roman" panose="02020603050405020304" pitchFamily="18" charset="0"/>
              </a:rPr>
              <a:t>μ</a:t>
            </a:r>
            <a:r>
              <a:rPr lang="en-US" sz="1400" kern="100" dirty="0">
                <a:effectLst/>
                <a:latin typeface="Nunito" pitchFamily="2" charset="0"/>
                <a:ea typeface="Calibri" panose="020F0502020204030204" pitchFamily="34" charset="0"/>
                <a:cs typeface="Times New Roman" panose="02020603050405020304" pitchFamily="18" charset="0"/>
              </a:rPr>
              <a:t>M Octpep-1 produced a significant decrease in proliferation at 48 hours (p value &lt;0.05). Nonetheless, we can still see a clear trend to a decreasing viability for Octpep-1 at concentrations close to its IC50 (150 </a:t>
            </a:r>
            <a:r>
              <a:rPr lang="el-GR" sz="1400" kern="100" dirty="0">
                <a:effectLst/>
                <a:latin typeface="Nunito" pitchFamily="2" charset="0"/>
                <a:ea typeface="Calibri" panose="020F0502020204030204" pitchFamily="34" charset="0"/>
                <a:cs typeface="Times New Roman" panose="02020603050405020304" pitchFamily="18" charset="0"/>
              </a:rPr>
              <a:t>μ</a:t>
            </a:r>
            <a:r>
              <a:rPr lang="en-US" sz="1400" kern="100" dirty="0">
                <a:effectLst/>
                <a:latin typeface="Nunito" pitchFamily="2" charset="0"/>
                <a:ea typeface="Calibri" panose="020F0502020204030204" pitchFamily="34" charset="0"/>
                <a:cs typeface="Times New Roman" panose="02020603050405020304" pitchFamily="18" charset="0"/>
              </a:rPr>
              <a:t>M). </a:t>
            </a:r>
          </a:p>
          <a:p>
            <a:pPr algn="just">
              <a:lnSpc>
                <a:spcPct val="115000"/>
              </a:lnSpc>
              <a:spcAft>
                <a:spcPts val="800"/>
              </a:spcAft>
            </a:pPr>
            <a:r>
              <a:rPr lang="en-US" sz="1400" kern="100" dirty="0">
                <a:effectLst/>
                <a:latin typeface="Nunito" pitchFamily="2" charset="0"/>
                <a:ea typeface="Calibri" panose="020F0502020204030204" pitchFamily="34" charset="0"/>
                <a:cs typeface="Times New Roman" panose="02020603050405020304" pitchFamily="18" charset="0"/>
              </a:rPr>
              <a:t>Moreover, when comparing the effect of each treatment in the proliferation endured by non-treated cells after 48 hours in 10% FBS medium, both 150 and 300 </a:t>
            </a:r>
            <a:r>
              <a:rPr lang="el-GR" sz="1400" kern="100" dirty="0">
                <a:effectLst/>
                <a:latin typeface="Nunito" pitchFamily="2" charset="0"/>
                <a:ea typeface="Calibri" panose="020F0502020204030204" pitchFamily="34" charset="0"/>
                <a:cs typeface="Times New Roman" panose="02020603050405020304" pitchFamily="18" charset="0"/>
              </a:rPr>
              <a:t>μ</a:t>
            </a:r>
            <a:r>
              <a:rPr lang="es-ES" sz="1400" kern="100" dirty="0">
                <a:effectLst/>
                <a:latin typeface="Nunito" pitchFamily="2" charset="0"/>
                <a:ea typeface="Calibri" panose="020F0502020204030204" pitchFamily="34" charset="0"/>
                <a:cs typeface="Times New Roman" panose="02020603050405020304" pitchFamily="18" charset="0"/>
              </a:rPr>
              <a:t>M</a:t>
            </a:r>
            <a:r>
              <a:rPr lang="en-US" sz="1400" kern="100" dirty="0">
                <a:effectLst/>
                <a:latin typeface="Nunito" pitchFamily="2" charset="0"/>
                <a:ea typeface="Calibri" panose="020F0502020204030204" pitchFamily="34" charset="0"/>
                <a:cs typeface="Times New Roman" panose="02020603050405020304" pitchFamily="18" charset="0"/>
              </a:rPr>
              <a:t> Octpep-1 </a:t>
            </a:r>
            <a:r>
              <a:rPr lang="en-US" sz="1400" kern="100" dirty="0">
                <a:latin typeface="Nunito" pitchFamily="2" charset="0"/>
                <a:ea typeface="Calibri" panose="020F0502020204030204" pitchFamily="34" charset="0"/>
                <a:cs typeface="Times New Roman" panose="02020603050405020304" pitchFamily="18" charset="0"/>
              </a:rPr>
              <a:t>displayed</a:t>
            </a:r>
            <a:r>
              <a:rPr lang="en-US" sz="1400" kern="100" dirty="0">
                <a:effectLst/>
                <a:latin typeface="Nunito" pitchFamily="2" charset="0"/>
                <a:ea typeface="Calibri" panose="020F0502020204030204" pitchFamily="34" charset="0"/>
                <a:cs typeface="Times New Roman" panose="02020603050405020304" pitchFamily="18" charset="0"/>
              </a:rPr>
              <a:t> a significant decrease in viability as compared to their respective controls, 0.1% and 0.2% DMSO (p value for 150 </a:t>
            </a:r>
            <a:r>
              <a:rPr lang="el-GR" sz="1400" kern="100" dirty="0">
                <a:effectLst/>
                <a:latin typeface="Nunito" pitchFamily="2" charset="0"/>
                <a:ea typeface="Calibri" panose="020F0502020204030204" pitchFamily="34" charset="0"/>
                <a:cs typeface="Times New Roman" panose="02020603050405020304" pitchFamily="18" charset="0"/>
              </a:rPr>
              <a:t>μ</a:t>
            </a:r>
            <a:r>
              <a:rPr lang="en-US" sz="1400" kern="100" dirty="0">
                <a:effectLst/>
                <a:latin typeface="Nunito" pitchFamily="2" charset="0"/>
                <a:ea typeface="Calibri" panose="020F0502020204030204" pitchFamily="34" charset="0"/>
                <a:cs typeface="Times New Roman" panose="02020603050405020304" pitchFamily="18" charset="0"/>
              </a:rPr>
              <a:t>M &lt;0.05; for 300 </a:t>
            </a:r>
            <a:r>
              <a:rPr lang="el-GR" sz="1400" kern="100" dirty="0">
                <a:effectLst/>
                <a:latin typeface="Nunito" pitchFamily="2" charset="0"/>
                <a:ea typeface="Calibri" panose="020F0502020204030204" pitchFamily="34" charset="0"/>
                <a:cs typeface="Times New Roman" panose="02020603050405020304" pitchFamily="18" charset="0"/>
              </a:rPr>
              <a:t>μ</a:t>
            </a:r>
            <a:r>
              <a:rPr lang="en-US" sz="1400" kern="100" dirty="0">
                <a:effectLst/>
                <a:latin typeface="Nunito" pitchFamily="2" charset="0"/>
                <a:ea typeface="Calibri" panose="020F0502020204030204" pitchFamily="34" charset="0"/>
                <a:cs typeface="Times New Roman" panose="02020603050405020304" pitchFamily="18" charset="0"/>
              </a:rPr>
              <a:t>M &lt;0.01) (</a:t>
            </a:r>
            <a:r>
              <a:rPr lang="en-US" sz="1400" b="1" kern="100" dirty="0">
                <a:effectLst/>
                <a:latin typeface="Nunito" pitchFamily="2" charset="0"/>
                <a:ea typeface="Calibri" panose="020F0502020204030204" pitchFamily="34" charset="0"/>
                <a:cs typeface="Times New Roman" panose="02020603050405020304" pitchFamily="18" charset="0"/>
              </a:rPr>
              <a:t>Figure 4B</a:t>
            </a:r>
            <a:r>
              <a:rPr lang="en-US" sz="1400" kern="100" dirty="0">
                <a:effectLst/>
                <a:latin typeface="Nunito" pitchFamily="2" charset="0"/>
                <a:ea typeface="Calibri" panose="020F0502020204030204" pitchFamily="34" charset="0"/>
                <a:cs typeface="Times New Roman" panose="02020603050405020304" pitchFamily="18" charset="0"/>
              </a:rPr>
              <a:t>). In addition, the effects of Octpep-1 (150 </a:t>
            </a:r>
            <a:r>
              <a:rPr lang="el-GR" sz="1400" kern="100" dirty="0">
                <a:effectLst/>
                <a:latin typeface="Nunito" pitchFamily="2" charset="0"/>
                <a:ea typeface="Calibri" panose="020F0502020204030204" pitchFamily="34" charset="0"/>
                <a:cs typeface="Times New Roman" panose="02020603050405020304" pitchFamily="18" charset="0"/>
              </a:rPr>
              <a:t>μ</a:t>
            </a:r>
            <a:r>
              <a:rPr lang="es-ES" sz="1400" kern="100" dirty="0">
                <a:effectLst/>
                <a:latin typeface="Nunito" pitchFamily="2" charset="0"/>
                <a:ea typeface="Calibri" panose="020F0502020204030204" pitchFamily="34" charset="0"/>
                <a:cs typeface="Times New Roman" panose="02020603050405020304" pitchFamily="18" charset="0"/>
              </a:rPr>
              <a:t>M</a:t>
            </a:r>
            <a:r>
              <a:rPr lang="en-US" sz="1400" kern="100" dirty="0">
                <a:effectLst/>
                <a:latin typeface="Nunito" pitchFamily="2" charset="0"/>
                <a:ea typeface="Calibri" panose="020F0502020204030204" pitchFamily="34" charset="0"/>
                <a:cs typeface="Times New Roman" panose="02020603050405020304" pitchFamily="18" charset="0"/>
              </a:rPr>
              <a:t>), but not DMSO (0.1%), showed a significant correlation with the percentage of proliferation reported in the non-treated replicates (Pearson’s correlation, Octpep-1, R=-0.8 and DMSO, R=-0.46; p&lt;0.05) (</a:t>
            </a:r>
            <a:r>
              <a:rPr lang="en-US" sz="1400" b="1" kern="100" dirty="0">
                <a:effectLst/>
                <a:latin typeface="Nunito" pitchFamily="2" charset="0"/>
                <a:ea typeface="Calibri" panose="020F0502020204030204" pitchFamily="34" charset="0"/>
                <a:cs typeface="Times New Roman" panose="02020603050405020304" pitchFamily="18" charset="0"/>
              </a:rPr>
              <a:t>Figure 4C</a:t>
            </a:r>
            <a:r>
              <a:rPr lang="en-US" sz="1400" kern="100" dirty="0">
                <a:effectLst/>
                <a:latin typeface="Nunito" pitchFamily="2" charset="0"/>
                <a:ea typeface="Calibri" panose="020F0502020204030204" pitchFamily="34" charset="0"/>
                <a:cs typeface="Times New Roman" panose="02020603050405020304" pitchFamily="18" charset="0"/>
              </a:rPr>
              <a:t>). The effects of Octpep-1 </a:t>
            </a:r>
            <a:r>
              <a:rPr lang="en-US" sz="1400" kern="100" dirty="0">
                <a:latin typeface="Nunito" pitchFamily="2" charset="0"/>
                <a:ea typeface="Calibri" panose="020F0502020204030204" pitchFamily="34" charset="0"/>
                <a:cs typeface="Times New Roman" panose="02020603050405020304" pitchFamily="18" charset="0"/>
              </a:rPr>
              <a:t>in</a:t>
            </a:r>
            <a:r>
              <a:rPr lang="en-US" sz="1400" kern="100" dirty="0">
                <a:effectLst/>
                <a:latin typeface="Nunito" pitchFamily="2" charset="0"/>
                <a:ea typeface="Calibri" panose="020F0502020204030204" pitchFamily="34" charset="0"/>
                <a:cs typeface="Times New Roman" panose="02020603050405020304" pitchFamily="18" charset="0"/>
              </a:rPr>
              <a:t> cell cycle confirmed a stagnation in GO/G1 phase comparable to serum starvation conditions (</a:t>
            </a:r>
            <a:r>
              <a:rPr lang="en-US" sz="1400" b="1" kern="100" dirty="0">
                <a:effectLst/>
                <a:latin typeface="Nunito" pitchFamily="2" charset="0"/>
                <a:ea typeface="Calibri" panose="020F0502020204030204" pitchFamily="34" charset="0"/>
                <a:cs typeface="Times New Roman" panose="02020603050405020304" pitchFamily="18" charset="0"/>
              </a:rPr>
              <a:t>Figure 4D</a:t>
            </a:r>
            <a:r>
              <a:rPr lang="en-US" sz="1400" kern="100" dirty="0">
                <a:effectLst/>
                <a:latin typeface="Nunito" pitchFamily="2" charset="0"/>
                <a:ea typeface="Calibri" panose="020F0502020204030204" pitchFamily="34" charset="0"/>
                <a:cs typeface="Times New Roman" panose="02020603050405020304" pitchFamily="18" charset="0"/>
              </a:rPr>
              <a:t>). Altogether, suggested that this toxin hampers proliferation in melanoma cells, without apoptosis.</a:t>
            </a:r>
          </a:p>
          <a:p>
            <a:pPr algn="just">
              <a:lnSpc>
                <a:spcPct val="115000"/>
              </a:lnSpc>
              <a:spcAft>
                <a:spcPts val="800"/>
              </a:spcAft>
            </a:pPr>
            <a:r>
              <a:rPr lang="en-US" sz="1400" b="0" u="none" dirty="0">
                <a:latin typeface="Nunito" pitchFamily="2" charset="0"/>
              </a:rPr>
              <a:t>Next, we assessed whether the active region of Octpep-1 (C-terminal) affects the colony formation of MM96L cell. Colony formation evaluates the adhesion-independent cell proliferation of cancer cells. Preliminary results are shown in </a:t>
            </a:r>
            <a:r>
              <a:rPr lang="en-US" sz="1400" b="1" u="none" dirty="0">
                <a:latin typeface="Nunito" pitchFamily="2" charset="0"/>
              </a:rPr>
              <a:t>Figure 4E</a:t>
            </a:r>
            <a:r>
              <a:rPr lang="en-US" sz="1400" u="none" dirty="0">
                <a:latin typeface="Nunito" pitchFamily="2" charset="0"/>
              </a:rPr>
              <a:t>,</a:t>
            </a:r>
            <a:r>
              <a:rPr lang="en-US" sz="1400" b="1" u="none" dirty="0">
                <a:latin typeface="Nunito" pitchFamily="2" charset="0"/>
              </a:rPr>
              <a:t> </a:t>
            </a:r>
            <a:r>
              <a:rPr lang="en-US" sz="1400" b="0" u="none" dirty="0">
                <a:latin typeface="Nunito" pitchFamily="2" charset="0"/>
              </a:rPr>
              <a:t>suggesting that in the presence of C-terminal region, tumor cells lose the ability to form colonies. Furthermore, cells formed colonies once the C-terminus </a:t>
            </a:r>
            <a:r>
              <a:rPr lang="en-US" sz="1400" dirty="0">
                <a:latin typeface="Nunito" pitchFamily="2" charset="0"/>
              </a:rPr>
              <a:t>was </a:t>
            </a:r>
            <a:r>
              <a:rPr lang="en-US" sz="1400" b="0" u="none" dirty="0">
                <a:latin typeface="Nunito" pitchFamily="2" charset="0"/>
              </a:rPr>
              <a:t>removed from the medium.</a:t>
            </a:r>
            <a:endParaRPr lang="es-ES" sz="1400" kern="100" dirty="0">
              <a:effectLst/>
              <a:latin typeface="Nunito" pitchFamily="2" charset="0"/>
              <a:ea typeface="Calibri" panose="020F0502020204030204" pitchFamily="34" charset="0"/>
              <a:cs typeface="Times New Roman" panose="02020603050405020304" pitchFamily="18" charset="0"/>
            </a:endParaRPr>
          </a:p>
        </p:txBody>
      </p:sp>
      <p:sp>
        <p:nvSpPr>
          <p:cNvPr id="53" name="CuadroTexto 52">
            <a:extLst>
              <a:ext uri="{FF2B5EF4-FFF2-40B4-BE49-F238E27FC236}">
                <a16:creationId xmlns:a16="http://schemas.microsoft.com/office/drawing/2014/main" id="{C30306B1-B76E-1AD5-7EBF-0483115D4656}"/>
              </a:ext>
            </a:extLst>
          </p:cNvPr>
          <p:cNvSpPr txBox="1"/>
          <p:nvPr/>
        </p:nvSpPr>
        <p:spPr>
          <a:xfrm>
            <a:off x="16839862" y="8593076"/>
            <a:ext cx="7843952" cy="2947602"/>
          </a:xfrm>
          <a:prstGeom prst="rect">
            <a:avLst/>
          </a:prstGeom>
          <a:noFill/>
        </p:spPr>
        <p:txBody>
          <a:bodyPr wrap="square">
            <a:spAutoFit/>
          </a:bodyPr>
          <a:lstStyle/>
          <a:p>
            <a:pPr algn="just">
              <a:lnSpc>
                <a:spcPct val="115000"/>
              </a:lnSpc>
              <a:spcAft>
                <a:spcPts val="800"/>
              </a:spcAft>
            </a:pPr>
            <a:r>
              <a:rPr lang="en-US" sz="1600" b="1" u="sng" kern="100" dirty="0">
                <a:latin typeface="Nunito" pitchFamily="2" charset="0"/>
                <a:ea typeface="Calibri" panose="020F0502020204030204" pitchFamily="34" charset="0"/>
                <a:cs typeface="Times New Roman" panose="02020603050405020304" pitchFamily="18" charset="0"/>
              </a:rPr>
              <a:t>Figure 5. Octpep-1 as an inducer of cellular senescence</a:t>
            </a:r>
          </a:p>
          <a:p>
            <a:pPr algn="just">
              <a:lnSpc>
                <a:spcPct val="115000"/>
              </a:lnSpc>
              <a:spcAft>
                <a:spcPts val="800"/>
              </a:spcAft>
            </a:pPr>
            <a:r>
              <a:rPr lang="en-US" sz="1400" kern="100" dirty="0">
                <a:latin typeface="Nunito" pitchFamily="2" charset="0"/>
                <a:ea typeface="Calibri" panose="020F0502020204030204" pitchFamily="34" charset="0"/>
                <a:cs typeface="Times New Roman" panose="02020603050405020304" pitchFamily="18" charset="0"/>
              </a:rPr>
              <a:t>Octpep-1 increased ROS production whilst reduced cellular viability, but without inducing apoptosis </a:t>
            </a:r>
            <a:r>
              <a:rPr lang="en-US" sz="1400" kern="100" dirty="0">
                <a:solidFill>
                  <a:schemeClr val="accent1"/>
                </a:solidFill>
                <a:latin typeface="Nunito" pitchFamily="2" charset="0"/>
                <a:ea typeface="Calibri" panose="020F0502020204030204" pitchFamily="34" charset="0"/>
                <a:cs typeface="Times New Roman" panose="02020603050405020304" pitchFamily="18" charset="0"/>
              </a:rPr>
              <a:t>[2]</a:t>
            </a:r>
            <a:r>
              <a:rPr lang="en-US" sz="1400" kern="100" dirty="0">
                <a:latin typeface="Nunito" pitchFamily="2" charset="0"/>
                <a:ea typeface="Calibri" panose="020F0502020204030204" pitchFamily="34" charset="0"/>
                <a:cs typeface="Times New Roman" panose="02020603050405020304" pitchFamily="18" charset="0"/>
              </a:rPr>
              <a:t>. Hence, we examined whether cellular senescence, a permanent phase of cell cycle arrest in cells was a possible mechanism of action for Octpep-1. Therefore, we assessed β-galactosidase staining as a marker of cellular senescence in MM96L treated with Octpep-1 (300 </a:t>
            </a:r>
            <a:r>
              <a:rPr lang="en-US" sz="1400" kern="100" dirty="0" err="1">
                <a:latin typeface="Nunito" pitchFamily="2" charset="0"/>
                <a:ea typeface="Calibri" panose="020F0502020204030204" pitchFamily="34" charset="0"/>
                <a:cs typeface="Times New Roman" panose="02020603050405020304" pitchFamily="18" charset="0"/>
              </a:rPr>
              <a:t>μM</a:t>
            </a:r>
            <a:r>
              <a:rPr lang="en-US" sz="1400" kern="100" dirty="0">
                <a:latin typeface="Nunito" pitchFamily="2" charset="0"/>
                <a:ea typeface="Calibri" panose="020F0502020204030204" pitchFamily="34" charset="0"/>
                <a:cs typeface="Times New Roman" panose="02020603050405020304" pitchFamily="18" charset="0"/>
              </a:rPr>
              <a:t>, 7 days) as compared to vehicle (DMSO 0.2%, 7 days) or Palbociclib (10 </a:t>
            </a:r>
            <a:r>
              <a:rPr lang="en-US" sz="1400" kern="100" dirty="0" err="1">
                <a:latin typeface="Nunito" pitchFamily="2" charset="0"/>
                <a:ea typeface="Calibri" panose="020F0502020204030204" pitchFamily="34" charset="0"/>
                <a:cs typeface="Times New Roman" panose="02020603050405020304" pitchFamily="18" charset="0"/>
              </a:rPr>
              <a:t>μM</a:t>
            </a:r>
            <a:r>
              <a:rPr lang="en-US" sz="1400" kern="100" dirty="0">
                <a:latin typeface="Nunito" pitchFamily="2" charset="0"/>
                <a:ea typeface="Calibri" panose="020F0502020204030204" pitchFamily="34" charset="0"/>
                <a:cs typeface="Times New Roman" panose="02020603050405020304" pitchFamily="18" charset="0"/>
              </a:rPr>
              <a:t>, 7 days) (a chemical inducer of senescence </a:t>
            </a:r>
            <a:r>
              <a:rPr lang="en-US" sz="1400" kern="100" dirty="0">
                <a:solidFill>
                  <a:schemeClr val="accent1"/>
                </a:solidFill>
                <a:latin typeface="Nunito" pitchFamily="2" charset="0"/>
                <a:ea typeface="Calibri" panose="020F0502020204030204" pitchFamily="34" charset="0"/>
                <a:cs typeface="Times New Roman" panose="02020603050405020304" pitchFamily="18" charset="0"/>
              </a:rPr>
              <a:t>[4]</a:t>
            </a:r>
            <a:r>
              <a:rPr lang="en-US" sz="1400" kern="100" dirty="0">
                <a:latin typeface="Nunito" pitchFamily="2" charset="0"/>
                <a:ea typeface="Calibri" panose="020F0502020204030204" pitchFamily="34" charset="0"/>
                <a:cs typeface="Times New Roman" panose="02020603050405020304" pitchFamily="18" charset="0"/>
              </a:rPr>
              <a:t>). Palbociclib increased </a:t>
            </a:r>
            <a:r>
              <a:rPr lang="el-GR" sz="1400" kern="100" dirty="0">
                <a:latin typeface="Calibri" panose="020F0502020204030204" pitchFamily="34" charset="0"/>
                <a:ea typeface="Calibri" panose="020F0502020204030204" pitchFamily="34" charset="0"/>
                <a:cs typeface="Calibri" panose="020F0502020204030204" pitchFamily="34" charset="0"/>
              </a:rPr>
              <a:t>β</a:t>
            </a:r>
            <a:r>
              <a:rPr lang="en-US" sz="1400" kern="100" dirty="0">
                <a:latin typeface="Nunito" pitchFamily="2" charset="0"/>
                <a:ea typeface="Calibri" panose="020F0502020204030204" pitchFamily="34" charset="0"/>
                <a:cs typeface="Times New Roman" panose="02020603050405020304" pitchFamily="18" charset="0"/>
              </a:rPr>
              <a:t>-galactosidase activity as a marker of senescence and was used as a positive control (</a:t>
            </a:r>
            <a:r>
              <a:rPr lang="en-US" sz="1400" b="1" kern="100" dirty="0">
                <a:latin typeface="Nunito" pitchFamily="2" charset="0"/>
                <a:ea typeface="Calibri" panose="020F0502020204030204" pitchFamily="34" charset="0"/>
                <a:cs typeface="Times New Roman" panose="02020603050405020304" pitchFamily="18" charset="0"/>
              </a:rPr>
              <a:t>Figure 6A)</a:t>
            </a:r>
            <a:r>
              <a:rPr lang="en-US" sz="1400" kern="100" dirty="0">
                <a:latin typeface="Nunito" pitchFamily="2" charset="0"/>
                <a:ea typeface="Calibri" panose="020F0502020204030204" pitchFamily="34" charset="0"/>
                <a:cs typeface="Times New Roman" panose="02020603050405020304" pitchFamily="18" charset="0"/>
              </a:rPr>
              <a:t>. Results showed that both vehicle and Octpep-1 presented significantly low percentages of positive cells compared to Palbociclib (P&lt;0.0001) (</a:t>
            </a:r>
            <a:r>
              <a:rPr lang="en-US" sz="1400" b="1" kern="100" dirty="0">
                <a:latin typeface="Nunito" pitchFamily="2" charset="0"/>
                <a:ea typeface="Calibri" panose="020F0502020204030204" pitchFamily="34" charset="0"/>
                <a:cs typeface="Times New Roman" panose="02020603050405020304" pitchFamily="18" charset="0"/>
              </a:rPr>
              <a:t>Figures 6 A-B</a:t>
            </a:r>
            <a:r>
              <a:rPr lang="en-US" sz="1400" kern="100" dirty="0">
                <a:latin typeface="Nunito" pitchFamily="2" charset="0"/>
                <a:ea typeface="Calibri" panose="020F0502020204030204" pitchFamily="34" charset="0"/>
                <a:cs typeface="Times New Roman" panose="02020603050405020304" pitchFamily="18" charset="0"/>
              </a:rPr>
              <a:t>). Comparison of DMSO with Octpep-1 marked a significant difference (p P&lt;0.001) (</a:t>
            </a:r>
            <a:r>
              <a:rPr lang="en-US" sz="1400" b="1" kern="100" dirty="0">
                <a:latin typeface="Nunito" pitchFamily="2" charset="0"/>
                <a:ea typeface="Calibri" panose="020F0502020204030204" pitchFamily="34" charset="0"/>
                <a:cs typeface="Times New Roman" panose="02020603050405020304" pitchFamily="18" charset="0"/>
              </a:rPr>
              <a:t>Figure 6B</a:t>
            </a:r>
            <a:r>
              <a:rPr lang="en-US" sz="1400" kern="100" dirty="0">
                <a:latin typeface="Nunito" pitchFamily="2" charset="0"/>
                <a:ea typeface="Calibri" panose="020F0502020204030204" pitchFamily="34" charset="0"/>
                <a:cs typeface="Times New Roman" panose="02020603050405020304" pitchFamily="18" charset="0"/>
              </a:rPr>
              <a:t>). </a:t>
            </a:r>
            <a:endParaRPr lang="en-US" sz="1400" kern="100" dirty="0">
              <a:effectLst/>
              <a:latin typeface="Nunito" pitchFamily="2" charset="0"/>
              <a:ea typeface="Calibri" panose="020F0502020204030204" pitchFamily="34" charset="0"/>
              <a:cs typeface="Times New Roman" panose="02020603050405020304" pitchFamily="18" charset="0"/>
            </a:endParaRPr>
          </a:p>
        </p:txBody>
      </p:sp>
      <p:sp>
        <p:nvSpPr>
          <p:cNvPr id="57" name="CuadroTexto 56">
            <a:extLst>
              <a:ext uri="{FF2B5EF4-FFF2-40B4-BE49-F238E27FC236}">
                <a16:creationId xmlns:a16="http://schemas.microsoft.com/office/drawing/2014/main" id="{01FCB9A9-E5BC-10B1-48FC-B00E0EAE3431}"/>
              </a:ext>
            </a:extLst>
          </p:cNvPr>
          <p:cNvSpPr txBox="1"/>
          <p:nvPr/>
        </p:nvSpPr>
        <p:spPr>
          <a:xfrm>
            <a:off x="328440" y="3890090"/>
            <a:ext cx="10051945" cy="1676421"/>
          </a:xfrm>
          <a:prstGeom prst="rect">
            <a:avLst/>
          </a:prstGeom>
          <a:noFill/>
        </p:spPr>
        <p:txBody>
          <a:bodyPr wrap="square">
            <a:spAutoFit/>
          </a:bodyPr>
          <a:lstStyle/>
          <a:p>
            <a:pPr algn="just">
              <a:lnSpc>
                <a:spcPct val="115000"/>
              </a:lnSpc>
              <a:spcAft>
                <a:spcPts val="831"/>
              </a:spcAft>
            </a:pPr>
            <a:r>
              <a:rPr lang="en-US" sz="1500" kern="100" dirty="0">
                <a:latin typeface="Nunito" pitchFamily="2" charset="0"/>
                <a:ea typeface="Calibri" panose="020F0502020204030204" pitchFamily="34" charset="0"/>
                <a:cs typeface="Times New Roman" panose="02020603050405020304" pitchFamily="18" charset="0"/>
              </a:rPr>
              <a:t>The main melanoma mutation consists of the substitution of a valine to glutamine in codon six hundred (V600E) of the serine-threonine kinase BRAF. Octpep-1 impairs melanoma cellular viability without triggering apoptosis in human melanoma BRAF(V600E)-mutated cells, while is innocuous in healthy fibroblast </a:t>
            </a:r>
            <a:r>
              <a:rPr lang="en-US" sz="1500" kern="100" dirty="0">
                <a:solidFill>
                  <a:schemeClr val="accent1"/>
                </a:solidFill>
                <a:latin typeface="Nunito" pitchFamily="2" charset="0"/>
                <a:ea typeface="Calibri" panose="020F0502020204030204" pitchFamily="34" charset="0"/>
                <a:cs typeface="Times New Roman" panose="02020603050405020304" pitchFamily="18" charset="0"/>
              </a:rPr>
              <a:t>[1]</a:t>
            </a:r>
            <a:r>
              <a:rPr lang="en-US" sz="1500" kern="100" dirty="0">
                <a:latin typeface="Nunito" pitchFamily="2" charset="0"/>
                <a:ea typeface="Calibri" panose="020F0502020204030204" pitchFamily="34" charset="0"/>
                <a:cs typeface="Times New Roman" panose="02020603050405020304" pitchFamily="18" charset="0"/>
              </a:rPr>
              <a:t>. In addition, Octpep-1 diminishes tumor progression in </a:t>
            </a:r>
            <a:r>
              <a:rPr lang="en-US" sz="1500" i="1" kern="100" dirty="0">
                <a:latin typeface="Nunito" pitchFamily="2" charset="0"/>
                <a:ea typeface="Calibri" panose="020F0502020204030204" pitchFamily="34" charset="0"/>
                <a:cs typeface="Times New Roman" panose="02020603050405020304" pitchFamily="18" charset="0"/>
              </a:rPr>
              <a:t>in vivo</a:t>
            </a:r>
            <a:r>
              <a:rPr lang="en-US" sz="1500" kern="100" dirty="0">
                <a:latin typeface="Nunito" pitchFamily="2" charset="0"/>
                <a:ea typeface="Calibri" panose="020F0502020204030204" pitchFamily="34" charset="0"/>
                <a:cs typeface="Times New Roman" panose="02020603050405020304" pitchFamily="18" charset="0"/>
              </a:rPr>
              <a:t> animal xenograft melanoma models </a:t>
            </a:r>
            <a:r>
              <a:rPr lang="en-US" sz="1500" kern="100" dirty="0">
                <a:solidFill>
                  <a:schemeClr val="accent1"/>
                </a:solidFill>
                <a:latin typeface="Nunito" pitchFamily="2" charset="0"/>
                <a:ea typeface="Calibri" panose="020F0502020204030204" pitchFamily="34" charset="0"/>
                <a:cs typeface="Times New Roman" panose="02020603050405020304" pitchFamily="18" charset="0"/>
              </a:rPr>
              <a:t>[1]</a:t>
            </a:r>
            <a:r>
              <a:rPr lang="en-US" sz="1500" kern="100" dirty="0">
                <a:latin typeface="Nunito" pitchFamily="2" charset="0"/>
                <a:ea typeface="Calibri" panose="020F0502020204030204" pitchFamily="34" charset="0"/>
                <a:cs typeface="Times New Roman" panose="02020603050405020304" pitchFamily="18" charset="0"/>
              </a:rPr>
              <a:t>.  The C-terminal region holds the active site of the peptide, while the N-terminal end modulates the potency and selectivity (</a:t>
            </a:r>
            <a:r>
              <a:rPr lang="en-US" sz="1500" b="1" kern="100" dirty="0">
                <a:latin typeface="Nunito" pitchFamily="2" charset="0"/>
                <a:ea typeface="Calibri" panose="020F0502020204030204" pitchFamily="34" charset="0"/>
                <a:cs typeface="Times New Roman" panose="02020603050405020304" pitchFamily="18" charset="0"/>
              </a:rPr>
              <a:t>Figure 1</a:t>
            </a:r>
            <a:r>
              <a:rPr lang="en-US" sz="1500" kern="100" dirty="0">
                <a:latin typeface="Nunito" pitchFamily="2" charset="0"/>
                <a:ea typeface="Calibri" panose="020F0502020204030204" pitchFamily="34" charset="0"/>
                <a:cs typeface="Times New Roman" panose="02020603050405020304" pitchFamily="18" charset="0"/>
              </a:rPr>
              <a:t>).  Altogether, support Octpep-1 as an optimal candidate in combination therapies for melanoma BRAF(V600E) mutations. </a:t>
            </a:r>
            <a:endParaRPr lang="es-ES" sz="1500" kern="100" dirty="0">
              <a:latin typeface="Nunito" pitchFamily="2" charset="0"/>
              <a:ea typeface="Calibri" panose="020F0502020204030204" pitchFamily="34" charset="0"/>
              <a:cs typeface="Times New Roman" panose="02020603050405020304" pitchFamily="18" charset="0"/>
            </a:endParaRPr>
          </a:p>
        </p:txBody>
      </p:sp>
      <p:sp>
        <p:nvSpPr>
          <p:cNvPr id="60" name="Rectangle 1">
            <a:extLst>
              <a:ext uri="{FF2B5EF4-FFF2-40B4-BE49-F238E27FC236}">
                <a16:creationId xmlns:a16="http://schemas.microsoft.com/office/drawing/2014/main" id="{8C62BBCB-68ED-B4BB-E829-738A29BB1AB1}"/>
              </a:ext>
            </a:extLst>
          </p:cNvPr>
          <p:cNvSpPr>
            <a:spLocks noChangeArrowheads="1"/>
          </p:cNvSpPr>
          <p:nvPr/>
        </p:nvSpPr>
        <p:spPr bwMode="auto">
          <a:xfrm rot="10800000" flipV="1">
            <a:off x="25251110" y="8377829"/>
            <a:ext cx="4693526"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s-ES" sz="16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The dysfunction of mitochondrial dynamics is caused by a </a:t>
            </a:r>
            <a:r>
              <a:rPr kumimoji="0" lang="en-GB" altLang="es-ES" sz="1600" b="1"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mitochondrial</a:t>
            </a:r>
            <a:r>
              <a:rPr kumimoji="0" lang="en-GB" altLang="es-ES" sz="16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 </a:t>
            </a:r>
            <a:r>
              <a:rPr kumimoji="0" lang="en-GB" altLang="es-ES" sz="1600" b="1"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rPr>
              <a:t>hyperfusion</a:t>
            </a:r>
            <a:r>
              <a:rPr kumimoji="0" lang="en-GB" altLang="es-ES" sz="16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 triggered by Octpep-1 in melanoma cells.</a:t>
            </a:r>
          </a:p>
          <a:p>
            <a:pPr marR="0" lvl="0" algn="just" defTabSz="914400" rtl="0" eaLnBrk="0" fontAlgn="base" latinLnBrk="0" hangingPunct="0">
              <a:lnSpc>
                <a:spcPct val="100000"/>
              </a:lnSpc>
              <a:spcBef>
                <a:spcPct val="0"/>
              </a:spcBef>
              <a:spcAft>
                <a:spcPct val="0"/>
              </a:spcAft>
              <a:buClrTx/>
              <a:buSzTx/>
              <a:tabLst/>
            </a:pPr>
            <a:endParaRPr kumimoji="0" lang="es-ES" altLang="es-ES" sz="1600" b="0" i="0" u="none" strike="noStrike" cap="none" normalizeH="0" baseline="0" dirty="0">
              <a:ln>
                <a:noFill/>
              </a:ln>
              <a:effectLst/>
              <a:latin typeface="Nunito" pitchFamily="2"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s-ES" sz="16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Octpep-1 </a:t>
            </a:r>
            <a:r>
              <a:rPr lang="en-GB" altLang="es-ES" sz="1600" dirty="0">
                <a:latin typeface="Nunito" pitchFamily="2" charset="0"/>
                <a:ea typeface="Calibri" panose="020F0502020204030204" pitchFamily="34" charset="0"/>
                <a:cs typeface="Times New Roman" panose="02020603050405020304" pitchFamily="18" charset="0"/>
              </a:rPr>
              <a:t>d</a:t>
            </a:r>
            <a:r>
              <a:rPr kumimoji="0" lang="en-GB" altLang="es-ES" sz="16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oes not affect cellular </a:t>
            </a:r>
            <a:r>
              <a:rPr kumimoji="0" lang="en-GB" altLang="es-ES" sz="1600" b="1"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migration </a:t>
            </a:r>
            <a:r>
              <a:rPr kumimoji="0" lang="en-US" altLang="es-ES" sz="1600" b="1"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 </a:t>
            </a:r>
            <a:r>
              <a:rPr kumimoji="0" lang="en-US" altLang="es-ES" sz="160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and</a:t>
            </a:r>
            <a:r>
              <a:rPr kumimoji="0" lang="en-US" altLang="es-ES" sz="1600" b="1"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 </a:t>
            </a:r>
            <a:r>
              <a:rPr kumimoji="0" lang="en-US" altLang="es-ES" sz="160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fails to exhibit all the characteristic markers associated with </a:t>
            </a:r>
            <a:r>
              <a:rPr kumimoji="0" lang="en-US" altLang="es-ES" sz="1600" b="1"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cellular senescence</a:t>
            </a:r>
            <a:r>
              <a:rPr kumimoji="0" lang="en-US" altLang="es-ES" sz="160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rPr>
              <a:t>.</a:t>
            </a:r>
            <a:endParaRPr kumimoji="0" lang="es-ES" altLang="es-ES" sz="16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S" altLang="es-ES" sz="1600" b="0" i="0" u="none" strike="noStrike" cap="none" normalizeH="0" baseline="0" dirty="0">
              <a:ln>
                <a:noFill/>
              </a:ln>
              <a:effectLst/>
              <a:latin typeface="Nunito" pitchFamily="2" charset="0"/>
              <a:sym typeface="Symbol" panose="05050102010706020507" pitchFamily="18" charset="2"/>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s-ES" sz="16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Octpep-1 inhibits melanoma proliferation via mitochondrial </a:t>
            </a:r>
            <a:r>
              <a:rPr kumimoji="0" lang="en-GB" altLang="es-ES" sz="16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hyperfusion</a:t>
            </a:r>
            <a:r>
              <a:rPr kumimoji="0" lang="en-GB" altLang="es-ES" sz="16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ROS generation and metabolic alterations but without apoptosis; thus, displays a </a:t>
            </a:r>
            <a:r>
              <a:rPr kumimoji="0" lang="en-GB" altLang="es-ES" sz="1600" b="1"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distinct</a:t>
            </a:r>
            <a:r>
              <a:rPr kumimoji="0" lang="en-GB" altLang="es-ES" sz="16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lang="en-GB" altLang="es-ES" sz="1600" dirty="0">
                <a:latin typeface="Nunito" pitchFamily="2" charset="0"/>
                <a:ea typeface="Calibri" panose="020F0502020204030204" pitchFamily="34" charset="0"/>
                <a:cs typeface="Times New Roman" panose="02020603050405020304" pitchFamily="18" charset="0"/>
                <a:sym typeface="Symbol" panose="05050102010706020507" pitchFamily="18" charset="2"/>
              </a:rPr>
              <a:t>not cytotoxic) </a:t>
            </a:r>
            <a:r>
              <a:rPr kumimoji="0" lang="en-GB" altLang="es-ES" sz="1600" b="1"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mechanism of action</a:t>
            </a:r>
            <a:r>
              <a:rPr kumimoji="0" lang="en-GB" altLang="es-ES" sz="16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a:t>
            </a:r>
          </a:p>
        </p:txBody>
      </p:sp>
      <p:sp>
        <p:nvSpPr>
          <p:cNvPr id="63" name="Rectángulo: esquinas redondeadas 62">
            <a:extLst>
              <a:ext uri="{FF2B5EF4-FFF2-40B4-BE49-F238E27FC236}">
                <a16:creationId xmlns:a16="http://schemas.microsoft.com/office/drawing/2014/main" id="{40A19B21-7FBF-FB81-BE99-CF0214DA16CA}"/>
              </a:ext>
            </a:extLst>
          </p:cNvPr>
          <p:cNvSpPr/>
          <p:nvPr/>
        </p:nvSpPr>
        <p:spPr>
          <a:xfrm>
            <a:off x="116054" y="2416943"/>
            <a:ext cx="13182727" cy="446179"/>
          </a:xfrm>
          <a:prstGeom prst="roundRect">
            <a:avLst/>
          </a:prstGeom>
          <a:solidFill>
            <a:schemeClr val="accent1">
              <a:lumMod val="75000"/>
            </a:schemeClr>
          </a:solid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p>
            <a:pPr algn="ctr"/>
            <a:r>
              <a:rPr lang="es-ES" sz="2155" b="1" dirty="0"/>
              <a:t>             </a:t>
            </a:r>
            <a:r>
              <a:rPr lang="es-ES" sz="2837" b="1" dirty="0">
                <a:latin typeface="Nunito" pitchFamily="2" charset="0"/>
              </a:rPr>
              <a:t>INTRODUCTION</a:t>
            </a:r>
            <a:endParaRPr lang="en-US" sz="2155" b="1" dirty="0">
              <a:latin typeface="Nunito" pitchFamily="2" charset="0"/>
            </a:endParaRPr>
          </a:p>
        </p:txBody>
      </p:sp>
      <p:sp>
        <p:nvSpPr>
          <p:cNvPr id="66" name="Rounded Rectangle 73">
            <a:extLst>
              <a:ext uri="{FF2B5EF4-FFF2-40B4-BE49-F238E27FC236}">
                <a16:creationId xmlns:a16="http://schemas.microsoft.com/office/drawing/2014/main" id="{17A6F5A7-2F8F-92F0-3908-9A2B566A03FC}"/>
              </a:ext>
            </a:extLst>
          </p:cNvPr>
          <p:cNvSpPr/>
          <p:nvPr/>
        </p:nvSpPr>
        <p:spPr>
          <a:xfrm>
            <a:off x="25181747" y="12727675"/>
            <a:ext cx="4885441" cy="5271207"/>
          </a:xfrm>
          <a:prstGeom prst="roundRect">
            <a:avLst>
              <a:gd name="adj" fmla="val 902"/>
            </a:avLst>
          </a:prstGeom>
          <a:no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defPPr>
              <a:defRPr kern="1200" smtId="4294967295"/>
            </a:defPPr>
          </a:lstStyle>
          <a:p>
            <a:pPr algn="ctr"/>
            <a:endParaRPr lang="en-US" sz="2155" dirty="0"/>
          </a:p>
        </p:txBody>
      </p:sp>
      <p:sp>
        <p:nvSpPr>
          <p:cNvPr id="67" name="Rectangle 1">
            <a:extLst>
              <a:ext uri="{FF2B5EF4-FFF2-40B4-BE49-F238E27FC236}">
                <a16:creationId xmlns:a16="http://schemas.microsoft.com/office/drawing/2014/main" id="{020A7D18-2F68-7212-77AE-A6F83D0980E7}"/>
              </a:ext>
            </a:extLst>
          </p:cNvPr>
          <p:cNvSpPr>
            <a:spLocks noChangeArrowheads="1"/>
          </p:cNvSpPr>
          <p:nvPr/>
        </p:nvSpPr>
        <p:spPr bwMode="auto">
          <a:xfrm rot="10800000" flipV="1">
            <a:off x="25215845" y="12748741"/>
            <a:ext cx="469773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914400"/>
            <a:r>
              <a:rPr lang="en-US" sz="1400" b="1" dirty="0">
                <a:effectLst/>
                <a:latin typeface="Nunito" pitchFamily="2" charset="0"/>
                <a:ea typeface="Times New Roman" panose="02020603050405020304" pitchFamily="18" charset="0"/>
                <a:cs typeface="Times New Roman" panose="02020603050405020304" pitchFamily="18" charset="0"/>
              </a:rPr>
              <a:t>[1] </a:t>
            </a:r>
            <a:r>
              <a:rPr lang="en-US" sz="1400" dirty="0">
                <a:effectLst/>
                <a:latin typeface="Nunito" pitchFamily="2" charset="0"/>
                <a:ea typeface="Times New Roman" panose="02020603050405020304" pitchFamily="18" charset="0"/>
                <a:cs typeface="Times New Roman" panose="02020603050405020304" pitchFamily="18" charset="0"/>
              </a:rPr>
              <a:t>Moral-Sanz, J. </a:t>
            </a:r>
            <a:r>
              <a:rPr lang="en-US" sz="1400" i="1" dirty="0">
                <a:effectLst/>
                <a:latin typeface="Nunito" pitchFamily="2" charset="0"/>
                <a:ea typeface="Times New Roman" panose="02020603050405020304" pitchFamily="18" charset="0"/>
                <a:cs typeface="Times New Roman" panose="02020603050405020304" pitchFamily="18" charset="0"/>
              </a:rPr>
              <a:t>et al.</a:t>
            </a:r>
            <a:r>
              <a:rPr lang="en-US" sz="1400" i="1" dirty="0">
                <a:latin typeface="Nunito" pitchFamily="2" charset="0"/>
                <a:ea typeface="Times New Roman" panose="02020603050405020304" pitchFamily="18" charset="0"/>
                <a:cs typeface="Times New Roman" panose="02020603050405020304" pitchFamily="18" charset="0"/>
              </a:rPr>
              <a:t> </a:t>
            </a:r>
            <a:r>
              <a:rPr lang="en-US" sz="1400" dirty="0">
                <a:effectLst/>
                <a:latin typeface="Nunito" pitchFamily="2" charset="0"/>
                <a:ea typeface="Times New Roman" panose="02020603050405020304" pitchFamily="18" charset="0"/>
                <a:cs typeface="Times New Roman" panose="02020603050405020304" pitchFamily="18" charset="0"/>
              </a:rPr>
              <a:t>The structural conformation of the tachykinin domain drives the anti-</a:t>
            </a:r>
            <a:r>
              <a:rPr lang="en-US" sz="1400" dirty="0" err="1">
                <a:effectLst/>
                <a:latin typeface="Nunito" pitchFamily="2" charset="0"/>
                <a:ea typeface="Times New Roman" panose="02020603050405020304" pitchFamily="18" charset="0"/>
                <a:cs typeface="Times New Roman" panose="02020603050405020304" pitchFamily="18" charset="0"/>
              </a:rPr>
              <a:t>tumoural</a:t>
            </a:r>
            <a:r>
              <a:rPr lang="en-US" sz="1400" dirty="0">
                <a:effectLst/>
                <a:latin typeface="Nunito" pitchFamily="2" charset="0"/>
                <a:ea typeface="Times New Roman" panose="02020603050405020304" pitchFamily="18" charset="0"/>
                <a:cs typeface="Times New Roman" panose="02020603050405020304" pitchFamily="18" charset="0"/>
              </a:rPr>
              <a:t> activity of an octopus peptide in melanoma BRAFV600E</a:t>
            </a:r>
            <a:r>
              <a:rPr lang="en-US" sz="1400" dirty="0">
                <a:latin typeface="Nunito" pitchFamily="2" charset="0"/>
                <a:ea typeface="Times New Roman" panose="02020603050405020304" pitchFamily="18" charset="0"/>
                <a:cs typeface="Times New Roman" panose="02020603050405020304" pitchFamily="18" charset="0"/>
              </a:rPr>
              <a:t>.</a:t>
            </a:r>
            <a:r>
              <a:rPr lang="en-US" sz="1400" dirty="0">
                <a:effectLst/>
                <a:latin typeface="Nunito" pitchFamily="2" charset="0"/>
                <a:ea typeface="Times New Roman" panose="02020603050405020304" pitchFamily="18" charset="0"/>
                <a:cs typeface="Times New Roman" panose="02020603050405020304" pitchFamily="18" charset="0"/>
              </a:rPr>
              <a:t> </a:t>
            </a:r>
            <a:r>
              <a:rPr lang="en-US" sz="1400" i="1" dirty="0">
                <a:effectLst/>
                <a:latin typeface="Nunito" pitchFamily="2" charset="0"/>
                <a:ea typeface="Times New Roman" panose="02020603050405020304" pitchFamily="18" charset="0"/>
                <a:cs typeface="Times New Roman" panose="02020603050405020304" pitchFamily="18" charset="0"/>
              </a:rPr>
              <a:t>Br J </a:t>
            </a:r>
            <a:r>
              <a:rPr lang="en-US" sz="1400" i="1" dirty="0" err="1">
                <a:effectLst/>
                <a:latin typeface="Nunito" pitchFamily="2" charset="0"/>
                <a:ea typeface="Times New Roman" panose="02020603050405020304" pitchFamily="18" charset="0"/>
                <a:cs typeface="Times New Roman" panose="02020603050405020304" pitchFamily="18" charset="0"/>
              </a:rPr>
              <a:t>Pharmacol</a:t>
            </a:r>
            <a:r>
              <a:rPr lang="en-US" sz="1400" dirty="0">
                <a:effectLst/>
                <a:latin typeface="Nunito" pitchFamily="2" charset="0"/>
                <a:ea typeface="Times New Roman" panose="02020603050405020304" pitchFamily="18" charset="0"/>
                <a:cs typeface="Times New Roman" panose="02020603050405020304" pitchFamily="18" charset="0"/>
              </a:rPr>
              <a:t>, </a:t>
            </a:r>
            <a:r>
              <a:rPr lang="en-US" sz="1400" b="1" dirty="0">
                <a:effectLst/>
                <a:latin typeface="Nunito" pitchFamily="2" charset="0"/>
                <a:ea typeface="Times New Roman" panose="02020603050405020304" pitchFamily="18" charset="0"/>
                <a:cs typeface="Times New Roman" panose="02020603050405020304" pitchFamily="18" charset="0"/>
              </a:rPr>
              <a:t>179</a:t>
            </a:r>
            <a:r>
              <a:rPr lang="en-US" sz="1400" dirty="0">
                <a:effectLst/>
                <a:latin typeface="Nunito" pitchFamily="2" charset="0"/>
                <a:ea typeface="Times New Roman" panose="02020603050405020304" pitchFamily="18" charset="0"/>
                <a:cs typeface="Times New Roman" panose="02020603050405020304" pitchFamily="18" charset="0"/>
              </a:rPr>
              <a:t>, 20, 4878–4896 (2022</a:t>
            </a:r>
            <a:r>
              <a:rPr lang="en-US" sz="1400" dirty="0">
                <a:latin typeface="Nunito" pitchFamily="2" charset="0"/>
                <a:ea typeface="Times New Roman" panose="02020603050405020304" pitchFamily="18" charset="0"/>
                <a:cs typeface="Times New Roman" panose="02020603050405020304" pitchFamily="18" charset="0"/>
              </a:rPr>
              <a:t>). </a:t>
            </a:r>
          </a:p>
          <a:p>
            <a:pPr algn="just" defTabSz="914400"/>
            <a:endParaRPr lang="es-ES" sz="1400" dirty="0">
              <a:effectLst/>
              <a:latin typeface="Nunito" pitchFamily="2" charset="0"/>
              <a:ea typeface="Calibri" panose="020F0502020204030204" pitchFamily="34" charset="0"/>
              <a:cs typeface="Times New Roman" panose="02020603050405020304" pitchFamily="18" charset="0"/>
            </a:endParaRPr>
          </a:p>
          <a:p>
            <a:pPr algn="just" defTabSz="914400"/>
            <a:r>
              <a:rPr lang="en-US" sz="1400" b="1" dirty="0">
                <a:effectLst/>
                <a:latin typeface="Nunito" pitchFamily="2" charset="0"/>
                <a:ea typeface="Times New Roman" panose="02020603050405020304" pitchFamily="18" charset="0"/>
                <a:cs typeface="Times New Roman" panose="02020603050405020304" pitchFamily="18" charset="0"/>
              </a:rPr>
              <a:t>[2] </a:t>
            </a:r>
            <a:r>
              <a:rPr lang="es-ES" sz="1400" dirty="0">
                <a:effectLst/>
                <a:latin typeface="Nunito" pitchFamily="2" charset="0"/>
                <a:ea typeface="Calibri" panose="020F0502020204030204" pitchFamily="34" charset="0"/>
                <a:cs typeface="Times New Roman" panose="02020603050405020304" pitchFamily="18" charset="0"/>
              </a:rPr>
              <a:t>Moral-Sanz, J. </a:t>
            </a:r>
            <a:r>
              <a:rPr lang="es-ES" sz="1400" i="1" dirty="0">
                <a:effectLst/>
                <a:latin typeface="Nunito" pitchFamily="2" charset="0"/>
                <a:ea typeface="Calibri" panose="020F0502020204030204" pitchFamily="34" charset="0"/>
                <a:cs typeface="Times New Roman" panose="02020603050405020304" pitchFamily="18" charset="0"/>
              </a:rPr>
              <a:t>et al</a:t>
            </a:r>
            <a:r>
              <a:rPr lang="es-ES" sz="1400" dirty="0">
                <a:effectLst/>
                <a:latin typeface="Nunito" pitchFamily="2" charset="0"/>
                <a:ea typeface="Calibri" panose="020F0502020204030204" pitchFamily="34" charset="0"/>
                <a:cs typeface="Times New Roman" panose="02020603050405020304" pitchFamily="18" charset="0"/>
              </a:rPr>
              <a:t>. ERK and mTORC1 </a:t>
            </a:r>
            <a:r>
              <a:rPr lang="es-ES" sz="1400" dirty="0" err="1">
                <a:effectLst/>
                <a:latin typeface="Nunito" pitchFamily="2" charset="0"/>
                <a:ea typeface="Calibri" panose="020F0502020204030204" pitchFamily="34" charset="0"/>
                <a:cs typeface="Times New Roman" panose="02020603050405020304" pitchFamily="18" charset="0"/>
              </a:rPr>
              <a:t>Inhibitors</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Enhance</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the</a:t>
            </a:r>
            <a:r>
              <a:rPr lang="es-ES" sz="1400" dirty="0">
                <a:effectLst/>
                <a:latin typeface="Nunito" pitchFamily="2" charset="0"/>
                <a:ea typeface="Calibri" panose="020F0502020204030204" pitchFamily="34" charset="0"/>
                <a:cs typeface="Times New Roman" panose="02020603050405020304" pitchFamily="18" charset="0"/>
              </a:rPr>
              <a:t> Anti-</a:t>
            </a:r>
            <a:r>
              <a:rPr lang="es-ES" sz="1400" dirty="0" err="1">
                <a:effectLst/>
                <a:latin typeface="Nunito" pitchFamily="2" charset="0"/>
                <a:ea typeface="Calibri" panose="020F0502020204030204" pitchFamily="34" charset="0"/>
                <a:cs typeface="Times New Roman" panose="02020603050405020304" pitchFamily="18" charset="0"/>
              </a:rPr>
              <a:t>Cancer</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Capacity</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of</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the</a:t>
            </a:r>
            <a:r>
              <a:rPr lang="es-ES" sz="1400" dirty="0">
                <a:effectLst/>
                <a:latin typeface="Nunito" pitchFamily="2" charset="0"/>
                <a:ea typeface="Calibri" panose="020F0502020204030204" pitchFamily="34" charset="0"/>
                <a:cs typeface="Times New Roman" panose="02020603050405020304" pitchFamily="18" charset="0"/>
              </a:rPr>
              <a:t> Octpep-1 </a:t>
            </a:r>
            <a:r>
              <a:rPr lang="es-ES" sz="1400" dirty="0" err="1">
                <a:effectLst/>
                <a:latin typeface="Nunito" pitchFamily="2" charset="0"/>
                <a:ea typeface="Calibri" panose="020F0502020204030204" pitchFamily="34" charset="0"/>
                <a:cs typeface="Times New Roman" panose="02020603050405020304" pitchFamily="18" charset="0"/>
              </a:rPr>
              <a:t>Venom-Derived</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Peptide</a:t>
            </a:r>
            <a:r>
              <a:rPr lang="es-ES" sz="1400" dirty="0">
                <a:effectLst/>
                <a:latin typeface="Nunito" pitchFamily="2" charset="0"/>
                <a:ea typeface="Calibri" panose="020F0502020204030204" pitchFamily="34" charset="0"/>
                <a:cs typeface="Times New Roman" panose="02020603050405020304" pitchFamily="18" charset="0"/>
              </a:rPr>
              <a:t> in Melanoma BRAF(V600E) </a:t>
            </a:r>
            <a:r>
              <a:rPr lang="es-ES" sz="1400" dirty="0" err="1">
                <a:effectLst/>
                <a:latin typeface="Nunito" pitchFamily="2" charset="0"/>
                <a:ea typeface="Calibri" panose="020F0502020204030204" pitchFamily="34" charset="0"/>
                <a:cs typeface="Times New Roman" panose="02020603050405020304" pitchFamily="18" charset="0"/>
              </a:rPr>
              <a:t>Mutations</a:t>
            </a:r>
            <a:r>
              <a:rPr lang="es-ES" sz="1400" dirty="0">
                <a:effectLst/>
                <a:latin typeface="Nunito" pitchFamily="2" charset="0"/>
                <a:ea typeface="Calibri" panose="020F0502020204030204" pitchFamily="34" charset="0"/>
                <a:cs typeface="Times New Roman" panose="02020603050405020304" pitchFamily="18" charset="0"/>
              </a:rPr>
              <a:t>. </a:t>
            </a:r>
            <a:r>
              <a:rPr lang="es-ES" sz="1400" i="1" dirty="0" err="1">
                <a:effectLst/>
                <a:latin typeface="Nunito" pitchFamily="2" charset="0"/>
                <a:ea typeface="Calibri" panose="020F0502020204030204" pitchFamily="34" charset="0"/>
                <a:cs typeface="Times New Roman" panose="02020603050405020304" pitchFamily="18" charset="0"/>
              </a:rPr>
              <a:t>Toxins</a:t>
            </a:r>
            <a:r>
              <a:rPr lang="es-ES" sz="1400" i="1" dirty="0">
                <a:latin typeface="Nunito" pitchFamily="2" charset="0"/>
                <a:ea typeface="Calibri" panose="020F0502020204030204" pitchFamily="34" charset="0"/>
                <a:cs typeface="Times New Roman" panose="02020603050405020304" pitchFamily="18" charset="0"/>
              </a:rPr>
              <a:t>, </a:t>
            </a:r>
            <a:r>
              <a:rPr lang="es-ES" sz="1400" b="1" dirty="0">
                <a:latin typeface="Nunito" pitchFamily="2" charset="0"/>
                <a:ea typeface="Calibri" panose="020F0502020204030204" pitchFamily="34" charset="0"/>
                <a:cs typeface="Times New Roman" panose="02020603050405020304" pitchFamily="18" charset="0"/>
              </a:rPr>
              <a:t>13</a:t>
            </a:r>
            <a:r>
              <a:rPr lang="es-ES" sz="1400" i="1" dirty="0">
                <a:latin typeface="Nunito" pitchFamily="2" charset="0"/>
                <a:ea typeface="Calibri" panose="020F0502020204030204" pitchFamily="34" charset="0"/>
                <a:cs typeface="Times New Roman" panose="02020603050405020304" pitchFamily="18" charset="0"/>
              </a:rPr>
              <a:t>, </a:t>
            </a:r>
            <a:r>
              <a:rPr lang="es-ES" sz="1400" dirty="0">
                <a:latin typeface="Nunito" pitchFamily="2" charset="0"/>
                <a:ea typeface="Calibri" panose="020F0502020204030204" pitchFamily="34" charset="0"/>
                <a:cs typeface="Times New Roman" panose="02020603050405020304" pitchFamily="18" charset="0"/>
              </a:rPr>
              <a:t>146</a:t>
            </a:r>
            <a:r>
              <a:rPr lang="es-ES" sz="1400" dirty="0">
                <a:effectLst/>
                <a:latin typeface="Nunito" pitchFamily="2" charset="0"/>
                <a:ea typeface="Calibri" panose="020F0502020204030204" pitchFamily="34" charset="0"/>
                <a:cs typeface="Times New Roman" panose="02020603050405020304" pitchFamily="18" charset="0"/>
              </a:rPr>
              <a:t> (2021).</a:t>
            </a:r>
          </a:p>
          <a:p>
            <a:pPr algn="just" defTabSz="914400"/>
            <a:endParaRPr lang="es-ES" sz="1400" dirty="0">
              <a:latin typeface="Nunito" pitchFamily="2" charset="0"/>
              <a:ea typeface="Calibri" panose="020F0502020204030204" pitchFamily="34" charset="0"/>
              <a:cs typeface="Times New Roman" panose="02020603050405020304" pitchFamily="18" charset="0"/>
            </a:endParaRPr>
          </a:p>
          <a:p>
            <a:pPr algn="just" defTabSz="914400"/>
            <a:r>
              <a:rPr lang="en-US" sz="1400" b="1" dirty="0">
                <a:effectLst/>
                <a:latin typeface="Nunito" pitchFamily="2" charset="0"/>
                <a:ea typeface="Times New Roman" panose="02020603050405020304" pitchFamily="18" charset="0"/>
                <a:cs typeface="Times New Roman" panose="02020603050405020304" pitchFamily="18" charset="0"/>
              </a:rPr>
              <a:t>[3] </a:t>
            </a:r>
            <a:r>
              <a:rPr lang="es-ES" sz="1400" dirty="0">
                <a:effectLst/>
                <a:latin typeface="Nunito" pitchFamily="2" charset="0"/>
                <a:ea typeface="Calibri" panose="020F0502020204030204" pitchFamily="34" charset="0"/>
                <a:cs typeface="Times New Roman" panose="02020603050405020304" pitchFamily="18" charset="0"/>
              </a:rPr>
              <a:t>Ikonomopoulou, M.P. </a:t>
            </a:r>
            <a:r>
              <a:rPr lang="es-ES" sz="1400" i="1" dirty="0">
                <a:effectLst/>
                <a:latin typeface="Nunito" pitchFamily="2" charset="0"/>
                <a:ea typeface="Calibri" panose="020F0502020204030204" pitchFamily="34" charset="0"/>
                <a:cs typeface="Times New Roman" panose="02020603050405020304" pitchFamily="18" charset="0"/>
              </a:rPr>
              <a:t>et al</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Gomesin</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inhibits</a:t>
            </a:r>
            <a:r>
              <a:rPr lang="es-ES" sz="1400" dirty="0">
                <a:effectLst/>
                <a:latin typeface="Nunito" pitchFamily="2" charset="0"/>
                <a:ea typeface="Calibri" panose="020F0502020204030204" pitchFamily="34" charset="0"/>
                <a:cs typeface="Times New Roman" panose="02020603050405020304" pitchFamily="18" charset="0"/>
              </a:rPr>
              <a:t> melanoma </a:t>
            </a:r>
            <a:r>
              <a:rPr lang="es-ES" sz="1400" dirty="0" err="1">
                <a:effectLst/>
                <a:latin typeface="Nunito" pitchFamily="2" charset="0"/>
                <a:ea typeface="Calibri" panose="020F0502020204030204" pitchFamily="34" charset="0"/>
                <a:cs typeface="Times New Roman" panose="02020603050405020304" pitchFamily="18" charset="0"/>
              </a:rPr>
              <a:t>growth</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by</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manipulating</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key</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signaling</a:t>
            </a:r>
            <a:r>
              <a:rPr lang="es-ES" sz="1400" dirty="0">
                <a:effectLst/>
                <a:latin typeface="Nunito" pitchFamily="2" charset="0"/>
                <a:ea typeface="Calibri" panose="020F0502020204030204" pitchFamily="34" charset="0"/>
                <a:cs typeface="Times New Roman" panose="02020603050405020304" pitchFamily="18" charset="0"/>
              </a:rPr>
              <a:t> cascades </a:t>
            </a:r>
            <a:r>
              <a:rPr lang="es-ES" sz="1400" dirty="0" err="1">
                <a:effectLst/>
                <a:latin typeface="Nunito" pitchFamily="2" charset="0"/>
                <a:ea typeface="Calibri" panose="020F0502020204030204" pitchFamily="34" charset="0"/>
                <a:cs typeface="Times New Roman" panose="02020603050405020304" pitchFamily="18" charset="0"/>
              </a:rPr>
              <a:t>that</a:t>
            </a:r>
            <a:r>
              <a:rPr lang="es-ES" sz="1400" dirty="0">
                <a:effectLst/>
                <a:latin typeface="Nunito" pitchFamily="2" charset="0"/>
                <a:ea typeface="Calibri" panose="020F0502020204030204" pitchFamily="34" charset="0"/>
                <a:cs typeface="Times New Roman" panose="02020603050405020304" pitchFamily="18" charset="0"/>
              </a:rPr>
              <a:t> control </a:t>
            </a:r>
            <a:r>
              <a:rPr lang="es-ES" sz="1400" dirty="0" err="1">
                <a:effectLst/>
                <a:latin typeface="Nunito" pitchFamily="2" charset="0"/>
                <a:ea typeface="Calibri" panose="020F0502020204030204" pitchFamily="34" charset="0"/>
                <a:cs typeface="Times New Roman" panose="02020603050405020304" pitchFamily="18" charset="0"/>
              </a:rPr>
              <a:t>cell</a:t>
            </a:r>
            <a:r>
              <a:rPr lang="es-ES" sz="1400" dirty="0">
                <a:effectLst/>
                <a:latin typeface="Nunito" pitchFamily="2" charset="0"/>
                <a:ea typeface="Calibri" panose="020F0502020204030204" pitchFamily="34" charset="0"/>
                <a:cs typeface="Times New Roman" panose="02020603050405020304" pitchFamily="18" charset="0"/>
              </a:rPr>
              <a:t> </a:t>
            </a:r>
            <a:r>
              <a:rPr lang="es-ES" sz="1400" dirty="0" err="1">
                <a:effectLst/>
                <a:latin typeface="Nunito" pitchFamily="2" charset="0"/>
                <a:ea typeface="Calibri" panose="020F0502020204030204" pitchFamily="34" charset="0"/>
                <a:cs typeface="Times New Roman" panose="02020603050405020304" pitchFamily="18" charset="0"/>
              </a:rPr>
              <a:t>death</a:t>
            </a:r>
            <a:r>
              <a:rPr lang="es-ES" sz="1400" dirty="0">
                <a:effectLst/>
                <a:latin typeface="Nunito" pitchFamily="2" charset="0"/>
                <a:ea typeface="Calibri" panose="020F0502020204030204" pitchFamily="34" charset="0"/>
                <a:cs typeface="Times New Roman" panose="02020603050405020304" pitchFamily="18" charset="0"/>
              </a:rPr>
              <a:t> and </a:t>
            </a:r>
            <a:r>
              <a:rPr lang="es-ES" sz="1400" dirty="0" err="1">
                <a:effectLst/>
                <a:latin typeface="Nunito" pitchFamily="2" charset="0"/>
                <a:ea typeface="Calibri" panose="020F0502020204030204" pitchFamily="34" charset="0"/>
                <a:cs typeface="Times New Roman" panose="02020603050405020304" pitchFamily="18" charset="0"/>
              </a:rPr>
              <a:t>proliferation</a:t>
            </a:r>
            <a:r>
              <a:rPr lang="es-ES" sz="1400" dirty="0">
                <a:effectLst/>
                <a:latin typeface="Nunito" pitchFamily="2" charset="0"/>
                <a:ea typeface="Calibri" panose="020F0502020204030204" pitchFamily="34" charset="0"/>
                <a:cs typeface="Times New Roman" panose="02020603050405020304" pitchFamily="18" charset="0"/>
              </a:rPr>
              <a:t>. </a:t>
            </a:r>
            <a:r>
              <a:rPr lang="es-ES" sz="1400" i="1" dirty="0" err="1">
                <a:effectLst/>
                <a:latin typeface="Nunito" pitchFamily="2" charset="0"/>
                <a:ea typeface="Calibri" panose="020F0502020204030204" pitchFamily="34" charset="0"/>
                <a:cs typeface="Times New Roman" panose="02020603050405020304" pitchFamily="18" charset="0"/>
              </a:rPr>
              <a:t>Sci</a:t>
            </a:r>
            <a:r>
              <a:rPr lang="es-ES" sz="1400" i="1" dirty="0">
                <a:effectLst/>
                <a:latin typeface="Nunito" pitchFamily="2" charset="0"/>
                <a:ea typeface="Calibri" panose="020F0502020204030204" pitchFamily="34" charset="0"/>
                <a:cs typeface="Times New Roman" panose="02020603050405020304" pitchFamily="18" charset="0"/>
              </a:rPr>
              <a:t> Rep</a:t>
            </a:r>
            <a:r>
              <a:rPr lang="es-ES" sz="1400" dirty="0">
                <a:effectLst/>
                <a:latin typeface="Nunito" pitchFamily="2" charset="0"/>
                <a:ea typeface="Calibri" panose="020F0502020204030204" pitchFamily="34" charset="0"/>
                <a:cs typeface="Times New Roman" panose="02020603050405020304" pitchFamily="18" charset="0"/>
              </a:rPr>
              <a:t>. </a:t>
            </a:r>
            <a:r>
              <a:rPr lang="es-ES" sz="1400" b="1" dirty="0">
                <a:effectLst/>
                <a:latin typeface="Nunito" pitchFamily="2" charset="0"/>
                <a:ea typeface="Calibri" panose="020F0502020204030204" pitchFamily="34" charset="0"/>
                <a:cs typeface="Times New Roman" panose="02020603050405020304" pitchFamily="18" charset="0"/>
              </a:rPr>
              <a:t>8</a:t>
            </a:r>
            <a:r>
              <a:rPr lang="es-ES" sz="1400" dirty="0">
                <a:effectLst/>
                <a:latin typeface="Nunito" pitchFamily="2" charset="0"/>
                <a:ea typeface="Calibri" panose="020F0502020204030204" pitchFamily="34" charset="0"/>
                <a:cs typeface="Times New Roman" panose="02020603050405020304" pitchFamily="18" charset="0"/>
              </a:rPr>
              <a:t>, 1-14 (2018).  </a:t>
            </a:r>
          </a:p>
          <a:p>
            <a:pPr algn="just" defTabSz="914400"/>
            <a:endParaRPr lang="es-ES" sz="1400" dirty="0">
              <a:effectLst/>
              <a:latin typeface="Nunito" pitchFamily="2" charset="0"/>
              <a:ea typeface="Calibri" panose="020F0502020204030204" pitchFamily="34" charset="0"/>
              <a:cs typeface="Times New Roman" panose="02020603050405020304" pitchFamily="18" charset="0"/>
            </a:endParaRPr>
          </a:p>
          <a:p>
            <a:pPr algn="just" defTabSz="914400"/>
            <a:r>
              <a:rPr lang="en-US" sz="1400" b="1" dirty="0">
                <a:effectLst/>
                <a:latin typeface="Nunito" pitchFamily="2" charset="0"/>
                <a:ea typeface="Times New Roman" panose="02020603050405020304" pitchFamily="18" charset="0"/>
                <a:cs typeface="Times New Roman" panose="02020603050405020304" pitchFamily="18" charset="0"/>
              </a:rPr>
              <a:t>[4] </a:t>
            </a:r>
            <a:r>
              <a:rPr kumimoji="0" lang="es-ES" altLang="es-ES" sz="1400" b="0" i="0" u="none" strike="noStrike" cap="none" normalizeH="0" baseline="0" dirty="0" err="1">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Niu</a:t>
            </a:r>
            <a:r>
              <a:rPr kumimoji="0" lang="es-ES" altLang="es-ES" sz="1400" b="0" i="0"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 Y. et al. Oxidative stress </a:t>
            </a:r>
            <a:r>
              <a:rPr kumimoji="0" lang="es-ES" altLang="es-ES" sz="1400" b="0" i="0" u="none" strike="noStrike" cap="none" normalizeH="0" baseline="0" dirty="0" err="1">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alters</a:t>
            </a:r>
            <a:r>
              <a:rPr kumimoji="0" lang="es-ES" altLang="es-ES" sz="1400" b="0" i="0"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 global </a:t>
            </a:r>
            <a:r>
              <a:rPr kumimoji="0" lang="es-ES" altLang="es-ES" sz="1400" b="0" i="0" u="none" strike="noStrike" cap="none" normalizeH="0" baseline="0" dirty="0" err="1">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histone</a:t>
            </a:r>
            <a:r>
              <a:rPr kumimoji="0" lang="es-ES" altLang="es-ES" sz="1400" b="0" i="0"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0" u="none" strike="noStrike" cap="none" normalizeH="0" baseline="0" dirty="0" err="1">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modification</a:t>
            </a:r>
            <a:r>
              <a:rPr kumimoji="0" lang="es-ES" altLang="es-ES" sz="1400" b="0" i="0"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 and DNA </a:t>
            </a:r>
            <a:r>
              <a:rPr kumimoji="0" lang="es-ES" altLang="es-ES" sz="1400" b="0" i="0" u="none" strike="noStrike" cap="none" normalizeH="0" baseline="0" dirty="0" err="1">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methylation</a:t>
            </a:r>
            <a:r>
              <a:rPr kumimoji="0" lang="es-ES" altLang="es-ES" sz="1400" b="0" i="0"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1"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Free </a:t>
            </a:r>
            <a:r>
              <a:rPr kumimoji="0" lang="es-ES" altLang="es-ES" sz="1400" b="0" i="1" u="none" strike="noStrike" cap="none" normalizeH="0" baseline="0" dirty="0" err="1">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Radic</a:t>
            </a:r>
            <a:r>
              <a:rPr kumimoji="0" lang="es-ES" altLang="es-ES" sz="1400" b="0" i="1"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1" u="none" strike="noStrike" cap="none" normalizeH="0" baseline="0" dirty="0" err="1">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Biol</a:t>
            </a:r>
            <a:r>
              <a:rPr kumimoji="0" lang="es-ES" altLang="es-ES" sz="1400" b="0" i="1"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1" u="none" strike="noStrike" cap="none" normalizeH="0" baseline="0" dirty="0" err="1">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Med</a:t>
            </a:r>
            <a:r>
              <a:rPr kumimoji="0" lang="es-ES" altLang="es-ES" sz="1400" b="0" i="1"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1"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82</a:t>
            </a:r>
            <a:r>
              <a:rPr lang="es-ES" altLang="es-ES" sz="1400" dirty="0">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22-8</a:t>
            </a:r>
            <a:r>
              <a:rPr kumimoji="0" lang="es-ES" altLang="es-ES" sz="1400" b="0" i="1"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0"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(2015).</a:t>
            </a:r>
          </a:p>
          <a:p>
            <a:pPr algn="just" defTabSz="914400"/>
            <a:r>
              <a:rPr kumimoji="0" lang="es-ES" altLang="es-ES" sz="1400" b="0" i="0" u="none" strike="noStrike" cap="none" normalizeH="0" baseline="0" dirty="0">
                <a:ln>
                  <a:noFill/>
                </a:ln>
                <a:latin typeface="Nunito" pitchFamily="2" charset="0"/>
                <a:ea typeface="Calibri" panose="020F0502020204030204" pitchFamily="34" charset="0"/>
                <a:cs typeface="Times New Roman" panose="02020603050405020304" pitchFamily="18" charset="0"/>
                <a:sym typeface="Symbol" panose="05050102010706020507" pitchFamily="18" charset="2"/>
              </a:rPr>
              <a:t> </a:t>
            </a:r>
          </a:p>
          <a:p>
            <a:pPr algn="just" defTabSz="914400"/>
            <a:r>
              <a:rPr lang="en-US" sz="1400" b="1" dirty="0">
                <a:effectLst/>
                <a:latin typeface="Nunito" pitchFamily="2" charset="0"/>
                <a:ea typeface="Times New Roman" panose="02020603050405020304" pitchFamily="18" charset="0"/>
                <a:cs typeface="Times New Roman" panose="02020603050405020304" pitchFamily="18" charset="0"/>
              </a:rPr>
              <a:t>[5]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Shimoda</a:t>
            </a:r>
            <a:r>
              <a:rPr lang="es-ES" altLang="es-ES" sz="1400" dirty="0">
                <a:latin typeface="Nunito" pitchFamily="2" charset="0"/>
                <a:ea typeface="Calibri" panose="020F0502020204030204" pitchFamily="34" charset="0"/>
                <a:cs typeface="Times New Roman" panose="02020603050405020304" pitchFamily="18" charset="0"/>
                <a:sym typeface="Symbol" panose="05050102010706020507" pitchFamily="18" charset="2"/>
              </a:rPr>
              <a:t>, H. </a:t>
            </a:r>
            <a:r>
              <a:rPr lang="es-ES" altLang="es-ES" sz="1400" i="1" dirty="0">
                <a:latin typeface="Nunito" pitchFamily="2" charset="0"/>
                <a:ea typeface="Calibri" panose="020F0502020204030204" pitchFamily="34" charset="0"/>
                <a:cs typeface="Times New Roman" panose="02020603050405020304" pitchFamily="18" charset="0"/>
                <a:sym typeface="Symbol" panose="05050102010706020507" pitchFamily="18" charset="2"/>
              </a:rPr>
              <a:t>et al.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Inhibition</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of</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the</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H3K4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methyltransferase</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MLL1/WDR5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complex</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attenuates</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renal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senescence</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in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ischemia</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reperfusion</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mice</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by</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reduction</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0"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of</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p16INK4a. </a:t>
            </a:r>
            <a:r>
              <a:rPr kumimoji="0" lang="es-ES" altLang="es-ES" sz="1400" b="0" i="1"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Kidney</a:t>
            </a:r>
            <a:r>
              <a:rPr kumimoji="0" lang="es-ES" altLang="es-ES" sz="1400" b="0" i="1"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0" i="1" u="none" strike="noStrike" cap="none" normalizeH="0" baseline="0" dirty="0" err="1">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Int</a:t>
            </a:r>
            <a:r>
              <a:rPr kumimoji="0" lang="es-ES" altLang="es-ES" sz="1400" b="0" i="1"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a:t>
            </a:r>
            <a:r>
              <a:rPr kumimoji="0" lang="es-ES" altLang="es-ES" sz="1400" b="1"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96</a:t>
            </a:r>
            <a:r>
              <a:rPr kumimoji="0" lang="es-ES" altLang="es-ES" sz="1400" b="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 (5), 1162-1175  </a:t>
            </a:r>
            <a:r>
              <a:rPr kumimoji="0" lang="es-ES" altLang="es-ES" sz="1400" b="0" i="1"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a:t>
            </a:r>
            <a:r>
              <a:rPr kumimoji="0" lang="es-ES" altLang="es-ES" sz="1400" b="0" i="0" u="none" strike="noStrike" cap="none" normalizeH="0" baseline="0" dirty="0">
                <a:ln>
                  <a:noFill/>
                </a:ln>
                <a:effectLst/>
                <a:latin typeface="Nunito" pitchFamily="2" charset="0"/>
                <a:ea typeface="Calibri" panose="020F0502020204030204" pitchFamily="34" charset="0"/>
                <a:cs typeface="Times New Roman" panose="02020603050405020304" pitchFamily="18" charset="0"/>
                <a:sym typeface="Symbol" panose="05050102010706020507" pitchFamily="18" charset="2"/>
              </a:rPr>
              <a:t>2019). </a:t>
            </a:r>
          </a:p>
        </p:txBody>
      </p:sp>
      <p:grpSp>
        <p:nvGrpSpPr>
          <p:cNvPr id="129" name="Grupo 128">
            <a:extLst>
              <a:ext uri="{FF2B5EF4-FFF2-40B4-BE49-F238E27FC236}">
                <a16:creationId xmlns:a16="http://schemas.microsoft.com/office/drawing/2014/main" id="{8498B705-6661-2583-C8B5-0A00134CB296}"/>
              </a:ext>
            </a:extLst>
          </p:cNvPr>
          <p:cNvGrpSpPr/>
          <p:nvPr/>
        </p:nvGrpSpPr>
        <p:grpSpPr>
          <a:xfrm>
            <a:off x="17423194" y="11749653"/>
            <a:ext cx="6417590" cy="1776703"/>
            <a:chOff x="17831530" y="11400804"/>
            <a:chExt cx="6417590" cy="1776703"/>
          </a:xfrm>
        </p:grpSpPr>
        <p:pic>
          <p:nvPicPr>
            <p:cNvPr id="74" name="Imagen 73" descr="Interfaz de usuario gráfica&#10;&#10;Descripción generada automáticamente">
              <a:extLst>
                <a:ext uri="{FF2B5EF4-FFF2-40B4-BE49-F238E27FC236}">
                  <a16:creationId xmlns:a16="http://schemas.microsoft.com/office/drawing/2014/main" id="{1CABB190-5B16-1A96-8AE4-93396E70FB01}"/>
                </a:ext>
              </a:extLst>
            </p:cNvPr>
            <p:cNvPicPr>
              <a:picLocks noChangeAspect="1"/>
            </p:cNvPicPr>
            <p:nvPr/>
          </p:nvPicPr>
          <p:blipFill rotWithShape="1">
            <a:blip r:embed="rId5">
              <a:extLst>
                <a:ext uri="{28A0092B-C50C-407E-A947-70E740481C1C}">
                  <a14:useLocalDpi xmlns:a14="http://schemas.microsoft.com/office/drawing/2010/main" val="0"/>
                </a:ext>
              </a:extLst>
            </a:blip>
            <a:srcRect t="5265" r="41345" b="67579"/>
            <a:stretch/>
          </p:blipFill>
          <p:spPr>
            <a:xfrm>
              <a:off x="17831530" y="11488422"/>
              <a:ext cx="3828209" cy="1575666"/>
            </a:xfrm>
            <a:prstGeom prst="rect">
              <a:avLst/>
            </a:prstGeom>
          </p:spPr>
        </p:pic>
        <p:pic>
          <p:nvPicPr>
            <p:cNvPr id="75" name="Imagen 74" descr="Interfaz de usuario gráfica&#10;&#10;Descripción generada automáticamente">
              <a:extLst>
                <a:ext uri="{FF2B5EF4-FFF2-40B4-BE49-F238E27FC236}">
                  <a16:creationId xmlns:a16="http://schemas.microsoft.com/office/drawing/2014/main" id="{305A1677-89E9-2DA8-213B-288A82AC2B60}"/>
                </a:ext>
              </a:extLst>
            </p:cNvPr>
            <p:cNvPicPr>
              <a:picLocks noChangeAspect="1"/>
            </p:cNvPicPr>
            <p:nvPr/>
          </p:nvPicPr>
          <p:blipFill rotWithShape="1">
            <a:blip r:embed="rId5">
              <a:extLst>
                <a:ext uri="{28A0092B-C50C-407E-A947-70E740481C1C}">
                  <a14:useLocalDpi xmlns:a14="http://schemas.microsoft.com/office/drawing/2010/main" val="0"/>
                </a:ext>
              </a:extLst>
            </a:blip>
            <a:srcRect l="59542" t="919" r="6216" b="62011"/>
            <a:stretch/>
          </p:blipFill>
          <p:spPr>
            <a:xfrm>
              <a:off x="22403124" y="11400804"/>
              <a:ext cx="1845996" cy="1776703"/>
            </a:xfrm>
            <a:prstGeom prst="rect">
              <a:avLst/>
            </a:prstGeom>
          </p:spPr>
        </p:pic>
      </p:grpSp>
      <p:sp>
        <p:nvSpPr>
          <p:cNvPr id="80" name="CuadroTexto 79">
            <a:extLst>
              <a:ext uri="{FF2B5EF4-FFF2-40B4-BE49-F238E27FC236}">
                <a16:creationId xmlns:a16="http://schemas.microsoft.com/office/drawing/2014/main" id="{30A94070-0A53-9694-0107-D2A941D2534D}"/>
              </a:ext>
            </a:extLst>
          </p:cNvPr>
          <p:cNvSpPr txBox="1"/>
          <p:nvPr/>
        </p:nvSpPr>
        <p:spPr>
          <a:xfrm>
            <a:off x="322619" y="8593076"/>
            <a:ext cx="8161925" cy="4076629"/>
          </a:xfrm>
          <a:prstGeom prst="rect">
            <a:avLst/>
          </a:prstGeom>
          <a:noFill/>
        </p:spPr>
        <p:txBody>
          <a:bodyPr wrap="square" rtlCol="0">
            <a:spAutoFit/>
          </a:bodyPr>
          <a:lstStyle/>
          <a:p>
            <a:pPr algn="just">
              <a:lnSpc>
                <a:spcPct val="115000"/>
              </a:lnSpc>
              <a:spcAft>
                <a:spcPts val="800"/>
              </a:spcAft>
            </a:pPr>
            <a:r>
              <a:rPr lang="en-US" sz="1600" b="1" u="sng" kern="100" dirty="0">
                <a:solidFill>
                  <a:srgbClr val="4A4A4A"/>
                </a:solidFill>
                <a:effectLst/>
                <a:latin typeface="Nunito" pitchFamily="2" charset="0"/>
                <a:ea typeface="Calibri" panose="020F0502020204030204" pitchFamily="34" charset="0"/>
                <a:cs typeface="Times New Roman" panose="02020603050405020304" pitchFamily="18" charset="0"/>
              </a:rPr>
              <a:t>Figure 2. Mitochondrial respiration, content and dynamics in melanoma cells after treatment with Octpep-1</a:t>
            </a:r>
            <a:endParaRPr lang="es-ES" sz="1600" b="1" kern="100" dirty="0">
              <a:solidFill>
                <a:srgbClr val="4472C4"/>
              </a:solidFill>
              <a:latin typeface="Nunito" pitchFamily="2" charset="0"/>
              <a:cs typeface="Times New Roman" panose="02020603050405020304" pitchFamily="18" charset="0"/>
            </a:endParaRPr>
          </a:p>
          <a:p>
            <a:pPr algn="just">
              <a:lnSpc>
                <a:spcPct val="115000"/>
              </a:lnSpc>
              <a:spcAft>
                <a:spcPts val="800"/>
              </a:spcAft>
            </a:pPr>
            <a:r>
              <a:rPr lang="en-US" sz="1400" kern="100" dirty="0">
                <a:effectLst/>
                <a:latin typeface="Nunito" pitchFamily="2" charset="0"/>
                <a:ea typeface="Calibri" panose="020F0502020204030204" pitchFamily="34" charset="0"/>
                <a:cs typeface="Times New Roman" panose="02020603050405020304" pitchFamily="18" charset="0"/>
              </a:rPr>
              <a:t>Using </a:t>
            </a:r>
            <a:r>
              <a:rPr lang="en-US" sz="1400" kern="100" dirty="0">
                <a:latin typeface="Nunito" pitchFamily="2" charset="0"/>
                <a:ea typeface="Calibri" panose="020F0502020204030204" pitchFamily="34" charset="0"/>
                <a:cs typeface="Times New Roman" panose="02020603050405020304" pitchFamily="18" charset="0"/>
              </a:rPr>
              <a:t>the </a:t>
            </a:r>
            <a:r>
              <a:rPr lang="en-US" sz="1400" kern="100" dirty="0" err="1">
                <a:effectLst/>
                <a:latin typeface="Nunito" pitchFamily="2" charset="0"/>
                <a:ea typeface="Calibri" panose="020F0502020204030204" pitchFamily="34" charset="0"/>
                <a:cs typeface="Times New Roman" panose="02020603050405020304" pitchFamily="18" charset="0"/>
              </a:rPr>
              <a:t>SeaHorse</a:t>
            </a:r>
            <a:r>
              <a:rPr lang="en-US" sz="1400" kern="100" dirty="0">
                <a:effectLst/>
                <a:latin typeface="Nunito" pitchFamily="2" charset="0"/>
                <a:ea typeface="Calibri" panose="020F0502020204030204" pitchFamily="34" charset="0"/>
                <a:cs typeface="Times New Roman" panose="02020603050405020304" pitchFamily="18" charset="0"/>
              </a:rPr>
              <a:t> technology, we observed that Octpep-1 treated MM96L cells increased oxygen consumption rates and mitochondrial respiration (</a:t>
            </a:r>
            <a:r>
              <a:rPr lang="en-US" sz="1400" b="1" kern="100" dirty="0">
                <a:effectLst/>
                <a:latin typeface="Nunito" pitchFamily="2" charset="0"/>
                <a:ea typeface="Calibri" panose="020F0502020204030204" pitchFamily="34" charset="0"/>
                <a:cs typeface="Times New Roman" panose="02020603050405020304" pitchFamily="18" charset="0"/>
              </a:rPr>
              <a:t>Figure 2A</a:t>
            </a:r>
            <a:r>
              <a:rPr lang="en-US" sz="1400" kern="100" dirty="0">
                <a:effectLst/>
                <a:latin typeface="Nunito" pitchFamily="2" charset="0"/>
                <a:ea typeface="Calibri" panose="020F0502020204030204" pitchFamily="34" charset="0"/>
                <a:cs typeface="Times New Roman" panose="02020603050405020304" pitchFamily="18" charset="0"/>
              </a:rPr>
              <a:t>), without changes in glycolysis (not shown). </a:t>
            </a:r>
            <a:r>
              <a:rPr lang="en-US" sz="1400" kern="100" dirty="0">
                <a:latin typeface="Nunito" pitchFamily="2" charset="0"/>
                <a:ea typeface="Calibri" panose="020F0502020204030204" pitchFamily="34" charset="0"/>
                <a:cs typeface="Times New Roman" panose="02020603050405020304" pitchFamily="18" charset="0"/>
              </a:rPr>
              <a:t>These alterations were</a:t>
            </a:r>
            <a:r>
              <a:rPr lang="en-US" sz="1400" kern="100" dirty="0">
                <a:effectLst/>
                <a:latin typeface="Nunito" pitchFamily="2" charset="0"/>
                <a:ea typeface="Calibri" panose="020F0502020204030204" pitchFamily="34" charset="0"/>
                <a:cs typeface="Times New Roman" panose="02020603050405020304" pitchFamily="18" charset="0"/>
              </a:rPr>
              <a:t> not linked to changes in mitochondrial ATP production (</a:t>
            </a:r>
            <a:r>
              <a:rPr lang="en-US" sz="1400" b="1" kern="100" dirty="0">
                <a:effectLst/>
                <a:latin typeface="Nunito" pitchFamily="2" charset="0"/>
                <a:ea typeface="Calibri" panose="020F0502020204030204" pitchFamily="34" charset="0"/>
                <a:cs typeface="Times New Roman" panose="02020603050405020304" pitchFamily="18" charset="0"/>
              </a:rPr>
              <a:t>Figure 2B</a:t>
            </a:r>
            <a:r>
              <a:rPr lang="en-US" sz="1400" kern="100" dirty="0">
                <a:effectLst/>
                <a:latin typeface="Nunito" pitchFamily="2" charset="0"/>
                <a:ea typeface="Calibri" panose="020F0502020204030204" pitchFamily="34" charset="0"/>
                <a:cs typeface="Times New Roman" panose="02020603050405020304" pitchFamily="18" charset="0"/>
              </a:rPr>
              <a:t>), suggesting that Octpep-1 promotes an uncoupled state of mitochondrial respiration </a:t>
            </a:r>
            <a:r>
              <a:rPr lang="en-US" sz="1400" kern="100" dirty="0">
                <a:solidFill>
                  <a:schemeClr val="accent1"/>
                </a:solidFill>
                <a:latin typeface="Nunito" pitchFamily="2" charset="0"/>
                <a:ea typeface="Calibri" panose="020F0502020204030204" pitchFamily="34" charset="0"/>
                <a:cs typeface="Times New Roman" panose="02020603050405020304" pitchFamily="18" charset="0"/>
              </a:rPr>
              <a:t>[2]</a:t>
            </a:r>
            <a:r>
              <a:rPr lang="en-US" sz="1400" kern="100" dirty="0">
                <a:latin typeface="Nunito" pitchFamily="2" charset="0"/>
                <a:ea typeface="Calibri" panose="020F0502020204030204" pitchFamily="34" charset="0"/>
                <a:cs typeface="Times New Roman" panose="02020603050405020304" pitchFamily="18" charset="0"/>
              </a:rPr>
              <a:t>.</a:t>
            </a:r>
            <a:r>
              <a:rPr lang="en-US" sz="1400" kern="100" dirty="0">
                <a:effectLst/>
                <a:latin typeface="Nunito" pitchFamily="2" charset="0"/>
                <a:ea typeface="Calibri" panose="020F0502020204030204" pitchFamily="34" charset="0"/>
                <a:cs typeface="Times New Roman" panose="02020603050405020304" pitchFamily="18" charset="0"/>
              </a:rPr>
              <a:t> </a:t>
            </a:r>
            <a:r>
              <a:rPr lang="en-US" sz="1400" kern="100" dirty="0">
                <a:latin typeface="Nunito" pitchFamily="2" charset="0"/>
                <a:ea typeface="Calibri" panose="020F0502020204030204" pitchFamily="34" charset="0"/>
                <a:cs typeface="Times New Roman" panose="02020603050405020304" pitchFamily="18" charset="0"/>
              </a:rPr>
              <a:t>H</a:t>
            </a:r>
            <a:r>
              <a:rPr lang="en-US" sz="1400" kern="100" dirty="0">
                <a:effectLst/>
                <a:latin typeface="Nunito" pitchFamily="2" charset="0"/>
                <a:ea typeface="Calibri" panose="020F0502020204030204" pitchFamily="34" charset="0"/>
                <a:cs typeface="Times New Roman" panose="02020603050405020304" pitchFamily="18" charset="0"/>
              </a:rPr>
              <a:t>yperactivity of mitochondrial metabolism correlates generation of reactive oxygen species (ROS) in Octpep-1 treated cells (</a:t>
            </a:r>
            <a:r>
              <a:rPr lang="en-US" sz="1400" b="1" kern="100" dirty="0">
                <a:effectLst/>
                <a:latin typeface="Nunito" pitchFamily="2" charset="0"/>
                <a:ea typeface="Calibri" panose="020F0502020204030204" pitchFamily="34" charset="0"/>
                <a:cs typeface="Times New Roman" panose="02020603050405020304" pitchFamily="18" charset="0"/>
              </a:rPr>
              <a:t>Figure 2C</a:t>
            </a:r>
            <a:r>
              <a:rPr lang="en-US" sz="1400" kern="100" dirty="0">
                <a:effectLst/>
                <a:latin typeface="Nunito" pitchFamily="2" charset="0"/>
                <a:ea typeface="Calibri" panose="020F0502020204030204" pitchFamily="34" charset="0"/>
                <a:cs typeface="Times New Roman" panose="02020603050405020304" pitchFamily="18" charset="0"/>
              </a:rPr>
              <a:t>) and without leading to cell apoptosis </a:t>
            </a:r>
            <a:r>
              <a:rPr lang="en-US" sz="1400" kern="100" dirty="0">
                <a:solidFill>
                  <a:schemeClr val="accent1"/>
                </a:solidFill>
                <a:latin typeface="Nunito" pitchFamily="2" charset="0"/>
                <a:ea typeface="Calibri" panose="020F0502020204030204" pitchFamily="34" charset="0"/>
                <a:cs typeface="Times New Roman" panose="02020603050405020304" pitchFamily="18" charset="0"/>
              </a:rPr>
              <a:t>[1]</a:t>
            </a:r>
            <a:r>
              <a:rPr lang="en-US" sz="1400" kern="100" dirty="0">
                <a:effectLst/>
                <a:latin typeface="Nunito" pitchFamily="2" charset="0"/>
                <a:ea typeface="Calibri" panose="020F0502020204030204" pitchFamily="34" charset="0"/>
                <a:cs typeface="Times New Roman" panose="02020603050405020304" pitchFamily="18" charset="0"/>
              </a:rPr>
              <a:t>. </a:t>
            </a:r>
          </a:p>
          <a:p>
            <a:pPr algn="just">
              <a:lnSpc>
                <a:spcPct val="115000"/>
              </a:lnSpc>
              <a:spcAft>
                <a:spcPts val="800"/>
              </a:spcAft>
            </a:pPr>
            <a:r>
              <a:rPr lang="en-US" sz="1400" kern="100" dirty="0">
                <a:effectLst/>
                <a:latin typeface="Nunito" pitchFamily="2" charset="0"/>
                <a:ea typeface="Calibri" panose="020F0502020204030204" pitchFamily="34" charset="0"/>
                <a:cs typeface="Times New Roman" panose="02020603050405020304" pitchFamily="18" charset="0"/>
              </a:rPr>
              <a:t>We studied, using </a:t>
            </a:r>
            <a:r>
              <a:rPr lang="en-US" sz="1400" kern="100" dirty="0" err="1">
                <a:effectLst/>
                <a:latin typeface="Nunito" pitchFamily="2" charset="0"/>
                <a:ea typeface="Calibri" panose="020F0502020204030204" pitchFamily="34" charset="0"/>
                <a:cs typeface="Times New Roman" panose="02020603050405020304" pitchFamily="18" charset="0"/>
              </a:rPr>
              <a:t>MitoTracker</a:t>
            </a:r>
            <a:r>
              <a:rPr lang="en-US" sz="1400" kern="100" dirty="0">
                <a:effectLst/>
                <a:latin typeface="Nunito" pitchFamily="2" charset="0"/>
                <a:ea typeface="Calibri" panose="020F0502020204030204" pitchFamily="34" charset="0"/>
                <a:cs typeface="Times New Roman" panose="02020603050405020304" pitchFamily="18" charset="0"/>
              </a:rPr>
              <a:t>™ Red to selectively label mitochondria, if this effect could be due to a higher mitochondrial content or to changes in the mitochondrial dynamics. Pictures taken after 48 hours of treatment demonstrated that Octpep-1 treated cells presented fused accumulation of mitochondrial clusters present in the perinuclear area of MM96L cells, whilst in control-treated, they appeared scattered (</a:t>
            </a:r>
            <a:r>
              <a:rPr lang="en-US" sz="1400" b="1" kern="100" dirty="0">
                <a:effectLst/>
                <a:latin typeface="Nunito" pitchFamily="2" charset="0"/>
                <a:ea typeface="Calibri" panose="020F0502020204030204" pitchFamily="34" charset="0"/>
                <a:cs typeface="Times New Roman" panose="02020603050405020304" pitchFamily="18" charset="0"/>
              </a:rPr>
              <a:t>Figure 2D</a:t>
            </a:r>
            <a:r>
              <a:rPr lang="en-US" sz="1400" kern="100" dirty="0">
                <a:effectLst/>
                <a:latin typeface="Nunito" pitchFamily="2" charset="0"/>
                <a:ea typeface="Calibri" panose="020F0502020204030204" pitchFamily="34" charset="0"/>
                <a:cs typeface="Times New Roman" panose="02020603050405020304" pitchFamily="18" charset="0"/>
              </a:rPr>
              <a:t>). Octpep-1 did not alter neither cell area nor mitochondrial area (</a:t>
            </a:r>
            <a:r>
              <a:rPr lang="en-US" sz="1400" b="1" kern="100" dirty="0">
                <a:effectLst/>
                <a:latin typeface="Nunito" pitchFamily="2" charset="0"/>
                <a:ea typeface="Calibri" panose="020F0502020204030204" pitchFamily="34" charset="0"/>
                <a:cs typeface="Times New Roman" panose="02020603050405020304" pitchFamily="18" charset="0"/>
              </a:rPr>
              <a:t>Figures 2E-F</a:t>
            </a:r>
            <a:r>
              <a:rPr lang="en-US" sz="1400" kern="100" dirty="0">
                <a:effectLst/>
                <a:latin typeface="Nunito" pitchFamily="2" charset="0"/>
                <a:ea typeface="Calibri" panose="020F0502020204030204" pitchFamily="34" charset="0"/>
                <a:cs typeface="Times New Roman" panose="02020603050405020304" pitchFamily="18" charset="0"/>
              </a:rPr>
              <a:t>). Nevertheless, it produced a significant diminution in the number of mitochondrial clusters</a:t>
            </a:r>
            <a:r>
              <a:rPr lang="en-US" sz="1400" kern="100" dirty="0">
                <a:latin typeface="Nunito" pitchFamily="2" charset="0"/>
                <a:ea typeface="Calibri" panose="020F0502020204030204" pitchFamily="34" charset="0"/>
                <a:cs typeface="Times New Roman" panose="02020603050405020304" pitchFamily="18" charset="0"/>
              </a:rPr>
              <a:t> and </a:t>
            </a:r>
            <a:r>
              <a:rPr lang="en-US" sz="1400" kern="100" dirty="0">
                <a:effectLst/>
                <a:latin typeface="Nunito" pitchFamily="2" charset="0"/>
                <a:ea typeface="Calibri" panose="020F0502020204030204" pitchFamily="34" charset="0"/>
                <a:cs typeface="Times New Roman" panose="02020603050405020304" pitchFamily="18" charset="0"/>
              </a:rPr>
              <a:t>in the ratio cluster number/cell area (</a:t>
            </a:r>
            <a:r>
              <a:rPr lang="en-US" sz="1400" b="1" kern="100" dirty="0">
                <a:effectLst/>
                <a:latin typeface="Nunito" pitchFamily="2" charset="0"/>
                <a:ea typeface="Calibri" panose="020F0502020204030204" pitchFamily="34" charset="0"/>
                <a:cs typeface="Times New Roman" panose="02020603050405020304" pitchFamily="18" charset="0"/>
              </a:rPr>
              <a:t>Figure 2G</a:t>
            </a:r>
            <a:r>
              <a:rPr lang="en-US" sz="1400" kern="100" dirty="0">
                <a:effectLst/>
                <a:latin typeface="Nunito" pitchFamily="2" charset="0"/>
                <a:ea typeface="Calibri" panose="020F0502020204030204" pitchFamily="34" charset="0"/>
                <a:cs typeface="Times New Roman" panose="02020603050405020304" pitchFamily="18" charset="0"/>
              </a:rPr>
              <a:t>).</a:t>
            </a:r>
            <a:endParaRPr lang="es-ES" sz="1400" kern="100" dirty="0">
              <a:solidFill>
                <a:srgbClr val="4472C4"/>
              </a:solidFill>
              <a:latin typeface="Nunito" pitchFamily="2" charset="0"/>
              <a:cs typeface="Times New Roman" panose="02020603050405020304" pitchFamily="18" charset="0"/>
            </a:endParaRPr>
          </a:p>
        </p:txBody>
      </p:sp>
      <p:sp>
        <p:nvSpPr>
          <p:cNvPr id="82" name="CuadroTexto 81">
            <a:extLst>
              <a:ext uri="{FF2B5EF4-FFF2-40B4-BE49-F238E27FC236}">
                <a16:creationId xmlns:a16="http://schemas.microsoft.com/office/drawing/2014/main" id="{6AA3C45C-15D3-475E-74D1-9791B37B069F}"/>
              </a:ext>
            </a:extLst>
          </p:cNvPr>
          <p:cNvSpPr txBox="1"/>
          <p:nvPr/>
        </p:nvSpPr>
        <p:spPr>
          <a:xfrm>
            <a:off x="361207" y="16707373"/>
            <a:ext cx="8030048" cy="1708801"/>
          </a:xfrm>
          <a:prstGeom prst="rect">
            <a:avLst/>
          </a:prstGeom>
          <a:noFill/>
        </p:spPr>
        <p:txBody>
          <a:bodyPr wrap="square">
            <a:spAutoFit/>
          </a:bodyPr>
          <a:lstStyle/>
          <a:p>
            <a:pPr algn="just">
              <a:lnSpc>
                <a:spcPct val="115000"/>
              </a:lnSpc>
              <a:spcAft>
                <a:spcPts val="800"/>
              </a:spcAft>
            </a:pPr>
            <a:r>
              <a:rPr lang="en-US" sz="1600" b="1" u="sng" kern="100" dirty="0">
                <a:effectLst/>
                <a:latin typeface="Nunito" pitchFamily="2" charset="0"/>
                <a:ea typeface="Calibri" panose="020F0502020204030204" pitchFamily="34" charset="0"/>
                <a:cs typeface="Times New Roman" panose="02020603050405020304" pitchFamily="18" charset="0"/>
              </a:rPr>
              <a:t>Figure 3. Mitochondrial fusion might affect migration</a:t>
            </a:r>
          </a:p>
          <a:p>
            <a:pPr algn="just">
              <a:lnSpc>
                <a:spcPct val="115000"/>
              </a:lnSpc>
              <a:spcAft>
                <a:spcPts val="800"/>
              </a:spcAft>
            </a:pPr>
            <a:r>
              <a:rPr lang="en-US" sz="1400" kern="100" dirty="0">
                <a:effectLst/>
                <a:latin typeface="Nunito" pitchFamily="2" charset="0"/>
                <a:ea typeface="Calibri" panose="020F0502020204030204" pitchFamily="34" charset="0"/>
                <a:cs typeface="Times New Roman" panose="02020603050405020304" pitchFamily="18" charset="0"/>
              </a:rPr>
              <a:t>In order to test whether these observed changes in mitochondria dynamics induced by Octpep-1 have any effect on migration, a scratch assay was performed mechanically in a monolayer of MM96L cells. </a:t>
            </a:r>
            <a:r>
              <a:rPr lang="en-US" sz="1400" kern="100" dirty="0">
                <a:latin typeface="Nunito" pitchFamily="2" charset="0"/>
                <a:ea typeface="Calibri" panose="020F0502020204030204" pitchFamily="34" charset="0"/>
                <a:cs typeface="Times New Roman" panose="02020603050405020304" pitchFamily="18" charset="0"/>
              </a:rPr>
              <a:t>C</a:t>
            </a:r>
            <a:r>
              <a:rPr lang="en-US" sz="1400" kern="100" dirty="0">
                <a:effectLst/>
                <a:latin typeface="Nunito" pitchFamily="2" charset="0"/>
                <a:ea typeface="Calibri" panose="020F0502020204030204" pitchFamily="34" charset="0"/>
                <a:cs typeface="Times New Roman" panose="02020603050405020304" pitchFamily="18" charset="0"/>
              </a:rPr>
              <a:t>hanges in mitochondria dynamics induced by Octpep-1 were observed </a:t>
            </a:r>
            <a:r>
              <a:rPr lang="en-US" sz="1400" b="1" kern="100" dirty="0">
                <a:effectLst/>
                <a:latin typeface="Nunito" pitchFamily="2" charset="0"/>
                <a:ea typeface="Calibri" panose="020F0502020204030204" pitchFamily="34" charset="0"/>
                <a:cs typeface="Times New Roman" panose="02020603050405020304" pitchFamily="18" charset="0"/>
              </a:rPr>
              <a:t>(Figure 3A). </a:t>
            </a:r>
            <a:r>
              <a:rPr lang="en-US" sz="1400" kern="100" dirty="0">
                <a:effectLst/>
                <a:latin typeface="Nunito" pitchFamily="2" charset="0"/>
                <a:ea typeface="Calibri" panose="020F0502020204030204" pitchFamily="34" charset="0"/>
                <a:cs typeface="Times New Roman" panose="02020603050405020304" pitchFamily="18" charset="0"/>
              </a:rPr>
              <a:t>The wound size compared to its initial measurements decreased with time, but neither 150 nor 300 </a:t>
            </a:r>
            <a:r>
              <a:rPr lang="el-GR" sz="1400" kern="100" dirty="0">
                <a:effectLst/>
                <a:latin typeface="Nunito" pitchFamily="2" charset="0"/>
                <a:ea typeface="Calibri" panose="020F0502020204030204" pitchFamily="34" charset="0"/>
                <a:cs typeface="Times New Roman" panose="02020603050405020304" pitchFamily="18" charset="0"/>
              </a:rPr>
              <a:t>μ</a:t>
            </a:r>
            <a:r>
              <a:rPr lang="en-US" sz="1400" kern="100" dirty="0">
                <a:effectLst/>
                <a:latin typeface="Nunito" pitchFamily="2" charset="0"/>
                <a:ea typeface="Calibri" panose="020F0502020204030204" pitchFamily="34" charset="0"/>
                <a:cs typeface="Times New Roman" panose="02020603050405020304" pitchFamily="18" charset="0"/>
              </a:rPr>
              <a:t>M Octpep-1 produced a significant reduction compared to vehicle </a:t>
            </a:r>
            <a:r>
              <a:rPr lang="en-US" sz="1400" b="1" kern="100" dirty="0">
                <a:effectLst/>
                <a:latin typeface="Nunito" pitchFamily="2" charset="0"/>
                <a:ea typeface="Calibri" panose="020F0502020204030204" pitchFamily="34" charset="0"/>
                <a:cs typeface="Times New Roman" panose="02020603050405020304" pitchFamily="18" charset="0"/>
              </a:rPr>
              <a:t>(Figure 3B).</a:t>
            </a:r>
            <a:endParaRPr lang="es-ES" sz="1400" b="1" kern="100" dirty="0">
              <a:effectLst/>
              <a:latin typeface="Nunito" pitchFamily="2" charset="0"/>
              <a:ea typeface="Calibri" panose="020F0502020204030204" pitchFamily="34" charset="0"/>
              <a:cs typeface="Times New Roman" panose="02020603050405020304" pitchFamily="18" charset="0"/>
            </a:endParaRPr>
          </a:p>
        </p:txBody>
      </p:sp>
      <p:grpSp>
        <p:nvGrpSpPr>
          <p:cNvPr id="97" name="Grupo 96">
            <a:extLst>
              <a:ext uri="{FF2B5EF4-FFF2-40B4-BE49-F238E27FC236}">
                <a16:creationId xmlns:a16="http://schemas.microsoft.com/office/drawing/2014/main" id="{4306B540-967B-5A9A-96E4-25759FDD2C0D}"/>
              </a:ext>
            </a:extLst>
          </p:cNvPr>
          <p:cNvGrpSpPr/>
          <p:nvPr/>
        </p:nvGrpSpPr>
        <p:grpSpPr>
          <a:xfrm>
            <a:off x="380427" y="12786392"/>
            <a:ext cx="8233532" cy="3776636"/>
            <a:chOff x="461134" y="12673739"/>
            <a:chExt cx="8233532" cy="3776636"/>
          </a:xfrm>
        </p:grpSpPr>
        <p:pic>
          <p:nvPicPr>
            <p:cNvPr id="76" name="Imagen 75" descr="Imagen que contiene Patrón de fondo&#10;&#10;Descripción generada automáticamente">
              <a:extLst>
                <a:ext uri="{FF2B5EF4-FFF2-40B4-BE49-F238E27FC236}">
                  <a16:creationId xmlns:a16="http://schemas.microsoft.com/office/drawing/2014/main" id="{CAD9439D-545D-354C-E295-81ABD5AACB5F}"/>
                </a:ext>
              </a:extLst>
            </p:cNvPr>
            <p:cNvPicPr>
              <a:picLocks noChangeAspect="1"/>
            </p:cNvPicPr>
            <p:nvPr/>
          </p:nvPicPr>
          <p:blipFill rotWithShape="1">
            <a:blip r:embed="rId6">
              <a:extLst>
                <a:ext uri="{28A0092B-C50C-407E-A947-70E740481C1C}">
                  <a14:useLocalDpi xmlns:a14="http://schemas.microsoft.com/office/drawing/2010/main" val="0"/>
                </a:ext>
              </a:extLst>
            </a:blip>
            <a:srcRect r="7712" b="45892"/>
            <a:stretch/>
          </p:blipFill>
          <p:spPr>
            <a:xfrm>
              <a:off x="461134" y="14485383"/>
              <a:ext cx="3998039" cy="1964992"/>
            </a:xfrm>
            <a:prstGeom prst="rect">
              <a:avLst/>
            </a:prstGeom>
          </p:spPr>
        </p:pic>
        <p:grpSp>
          <p:nvGrpSpPr>
            <p:cNvPr id="83" name="Grupo 82">
              <a:extLst>
                <a:ext uri="{FF2B5EF4-FFF2-40B4-BE49-F238E27FC236}">
                  <a16:creationId xmlns:a16="http://schemas.microsoft.com/office/drawing/2014/main" id="{AE98BAD1-4F26-04DC-3E15-49AFB7D1C9CD}"/>
                </a:ext>
              </a:extLst>
            </p:cNvPr>
            <p:cNvGrpSpPr/>
            <p:nvPr/>
          </p:nvGrpSpPr>
          <p:grpSpPr>
            <a:xfrm>
              <a:off x="690727" y="12673739"/>
              <a:ext cx="7698657" cy="1769335"/>
              <a:chOff x="1451923" y="9413513"/>
              <a:chExt cx="17983876" cy="4021102"/>
            </a:xfrm>
          </p:grpSpPr>
          <p:graphicFrame>
            <p:nvGraphicFramePr>
              <p:cNvPr id="84" name="Objeto 83">
                <a:extLst>
                  <a:ext uri="{FF2B5EF4-FFF2-40B4-BE49-F238E27FC236}">
                    <a16:creationId xmlns:a16="http://schemas.microsoft.com/office/drawing/2014/main" id="{4DAB3330-64D4-5099-4C20-DBC4A9FB385B}"/>
                  </a:ext>
                </a:extLst>
              </p:cNvPr>
              <p:cNvGraphicFramePr>
                <a:graphicFrameLocks noChangeAspect="1"/>
              </p:cNvGraphicFramePr>
              <p:nvPr>
                <p:extLst>
                  <p:ext uri="{D42A27DB-BD31-4B8C-83A1-F6EECF244321}">
                    <p14:modId xmlns:p14="http://schemas.microsoft.com/office/powerpoint/2010/main" val="2065322692"/>
                  </p:ext>
                </p:extLst>
              </p:nvPr>
            </p:nvGraphicFramePr>
            <p:xfrm>
              <a:off x="1451923" y="9413513"/>
              <a:ext cx="6975175" cy="3715893"/>
            </p:xfrm>
            <a:graphic>
              <a:graphicData uri="http://schemas.openxmlformats.org/presentationml/2006/ole">
                <mc:AlternateContent xmlns:mc="http://schemas.openxmlformats.org/markup-compatibility/2006">
                  <mc:Choice xmlns:v="urn:schemas-microsoft-com:vml" Requires="v">
                    <p:oleObj name="Prism 8" r:id="rId7" imgW="9312017" imgH="4961711" progId="Prism8.Document">
                      <p:embed/>
                    </p:oleObj>
                  </mc:Choice>
                  <mc:Fallback>
                    <p:oleObj name="Prism 8" r:id="rId7" imgW="9312017" imgH="4961711" progId="Prism8.Document">
                      <p:embed/>
                      <p:pic>
                        <p:nvPicPr>
                          <p:cNvPr id="84" name="Objeto 83">
                            <a:extLst>
                              <a:ext uri="{FF2B5EF4-FFF2-40B4-BE49-F238E27FC236}">
                                <a16:creationId xmlns:a16="http://schemas.microsoft.com/office/drawing/2014/main" id="{4DAB3330-64D4-5099-4C20-DBC4A9FB385B}"/>
                              </a:ext>
                            </a:extLst>
                          </p:cNvPr>
                          <p:cNvPicPr/>
                          <p:nvPr/>
                        </p:nvPicPr>
                        <p:blipFill>
                          <a:blip r:embed="rId8"/>
                          <a:stretch>
                            <a:fillRect/>
                          </a:stretch>
                        </p:blipFill>
                        <p:spPr>
                          <a:xfrm>
                            <a:off x="1451923" y="9413513"/>
                            <a:ext cx="6975175" cy="3715893"/>
                          </a:xfrm>
                          <a:prstGeom prst="rect">
                            <a:avLst/>
                          </a:prstGeom>
                        </p:spPr>
                      </p:pic>
                    </p:oleObj>
                  </mc:Fallback>
                </mc:AlternateContent>
              </a:graphicData>
            </a:graphic>
          </p:graphicFrame>
          <p:graphicFrame>
            <p:nvGraphicFramePr>
              <p:cNvPr id="85" name="Objeto 84">
                <a:extLst>
                  <a:ext uri="{FF2B5EF4-FFF2-40B4-BE49-F238E27FC236}">
                    <a16:creationId xmlns:a16="http://schemas.microsoft.com/office/drawing/2014/main" id="{A97BA537-8570-6053-9577-933B57922667}"/>
                  </a:ext>
                </a:extLst>
              </p:cNvPr>
              <p:cNvGraphicFramePr>
                <a:graphicFrameLocks noChangeAspect="1"/>
              </p:cNvGraphicFramePr>
              <p:nvPr/>
            </p:nvGraphicFramePr>
            <p:xfrm>
              <a:off x="15692475" y="9619442"/>
              <a:ext cx="3743324" cy="3509962"/>
            </p:xfrm>
            <a:graphic>
              <a:graphicData uri="http://schemas.openxmlformats.org/presentationml/2006/ole">
                <mc:AlternateContent xmlns:mc="http://schemas.openxmlformats.org/markup-compatibility/2006">
                  <mc:Choice xmlns:v="urn:schemas-microsoft-com:vml" Requires="v">
                    <p:oleObj name="Prism 8" r:id="rId9" imgW="3743885" imgH="3509266" progId="Prism8.Document">
                      <p:embed/>
                    </p:oleObj>
                  </mc:Choice>
                  <mc:Fallback>
                    <p:oleObj name="Prism 8" r:id="rId9" imgW="3743885" imgH="3509266" progId="Prism8.Document">
                      <p:embed/>
                      <p:pic>
                        <p:nvPicPr>
                          <p:cNvPr id="85" name="Objeto 84">
                            <a:extLst>
                              <a:ext uri="{FF2B5EF4-FFF2-40B4-BE49-F238E27FC236}">
                                <a16:creationId xmlns:a16="http://schemas.microsoft.com/office/drawing/2014/main" id="{A97BA537-8570-6053-9577-933B57922667}"/>
                              </a:ext>
                            </a:extLst>
                          </p:cNvPr>
                          <p:cNvPicPr/>
                          <p:nvPr/>
                        </p:nvPicPr>
                        <p:blipFill>
                          <a:blip r:embed="rId10"/>
                          <a:stretch>
                            <a:fillRect/>
                          </a:stretch>
                        </p:blipFill>
                        <p:spPr>
                          <a:xfrm>
                            <a:off x="15692475" y="9619442"/>
                            <a:ext cx="3743324" cy="3509962"/>
                          </a:xfrm>
                          <a:prstGeom prst="rect">
                            <a:avLst/>
                          </a:prstGeom>
                        </p:spPr>
                      </p:pic>
                    </p:oleObj>
                  </mc:Fallback>
                </mc:AlternateContent>
              </a:graphicData>
            </a:graphic>
          </p:graphicFrame>
          <p:graphicFrame>
            <p:nvGraphicFramePr>
              <p:cNvPr id="86" name="Objeto 85">
                <a:extLst>
                  <a:ext uri="{FF2B5EF4-FFF2-40B4-BE49-F238E27FC236}">
                    <a16:creationId xmlns:a16="http://schemas.microsoft.com/office/drawing/2014/main" id="{E3D0D429-5BDE-51A4-2BAA-4F52F88F1459}"/>
                  </a:ext>
                </a:extLst>
              </p:cNvPr>
              <p:cNvGraphicFramePr>
                <a:graphicFrameLocks noChangeAspect="1"/>
              </p:cNvGraphicFramePr>
              <p:nvPr/>
            </p:nvGraphicFramePr>
            <p:xfrm>
              <a:off x="8556761" y="9512881"/>
              <a:ext cx="7490890" cy="3921734"/>
            </p:xfrm>
            <a:graphic>
              <a:graphicData uri="http://schemas.openxmlformats.org/presentationml/2006/ole">
                <mc:AlternateContent xmlns:mc="http://schemas.openxmlformats.org/markup-compatibility/2006">
                  <mc:Choice xmlns:v="urn:schemas-microsoft-com:vml" Requires="v">
                    <p:oleObj name="Prism 8" r:id="rId11" imgW="9308778" imgH="4873160" progId="Prism8.Document">
                      <p:embed/>
                    </p:oleObj>
                  </mc:Choice>
                  <mc:Fallback>
                    <p:oleObj name="Prism 8" r:id="rId11" imgW="9308778" imgH="4873160" progId="Prism8.Document">
                      <p:embed/>
                      <p:pic>
                        <p:nvPicPr>
                          <p:cNvPr id="86" name="Objeto 85">
                            <a:extLst>
                              <a:ext uri="{FF2B5EF4-FFF2-40B4-BE49-F238E27FC236}">
                                <a16:creationId xmlns:a16="http://schemas.microsoft.com/office/drawing/2014/main" id="{E3D0D429-5BDE-51A4-2BAA-4F52F88F1459}"/>
                              </a:ext>
                            </a:extLst>
                          </p:cNvPr>
                          <p:cNvPicPr/>
                          <p:nvPr/>
                        </p:nvPicPr>
                        <p:blipFill>
                          <a:blip r:embed="rId12"/>
                          <a:stretch>
                            <a:fillRect/>
                          </a:stretch>
                        </p:blipFill>
                        <p:spPr>
                          <a:xfrm>
                            <a:off x="8556761" y="9512881"/>
                            <a:ext cx="7490890" cy="3921734"/>
                          </a:xfrm>
                          <a:prstGeom prst="rect">
                            <a:avLst/>
                          </a:prstGeom>
                        </p:spPr>
                      </p:pic>
                    </p:oleObj>
                  </mc:Fallback>
                </mc:AlternateContent>
              </a:graphicData>
            </a:graphic>
          </p:graphicFrame>
        </p:grpSp>
        <p:grpSp>
          <p:nvGrpSpPr>
            <p:cNvPr id="95" name="Grupo 94">
              <a:extLst>
                <a:ext uri="{FF2B5EF4-FFF2-40B4-BE49-F238E27FC236}">
                  <a16:creationId xmlns:a16="http://schemas.microsoft.com/office/drawing/2014/main" id="{9C1325B2-E3DF-A255-4CA1-B2B0E2FB0BEC}"/>
                </a:ext>
              </a:extLst>
            </p:cNvPr>
            <p:cNvGrpSpPr/>
            <p:nvPr/>
          </p:nvGrpSpPr>
          <p:grpSpPr>
            <a:xfrm>
              <a:off x="4381528" y="14774212"/>
              <a:ext cx="4313138" cy="1539259"/>
              <a:chOff x="4387076" y="14754077"/>
              <a:chExt cx="4313138" cy="1539259"/>
            </a:xfrm>
          </p:grpSpPr>
          <p:graphicFrame>
            <p:nvGraphicFramePr>
              <p:cNvPr id="90" name="Objeto 89">
                <a:extLst>
                  <a:ext uri="{FF2B5EF4-FFF2-40B4-BE49-F238E27FC236}">
                    <a16:creationId xmlns:a16="http://schemas.microsoft.com/office/drawing/2014/main" id="{62EFFE00-BC43-8D81-493A-B344C4D2977C}"/>
                  </a:ext>
                </a:extLst>
              </p:cNvPr>
              <p:cNvGraphicFramePr>
                <a:graphicFrameLocks noChangeAspect="1"/>
              </p:cNvGraphicFramePr>
              <p:nvPr/>
            </p:nvGraphicFramePr>
            <p:xfrm>
              <a:off x="4387076" y="14754077"/>
              <a:ext cx="1617588" cy="1527491"/>
            </p:xfrm>
            <a:graphic>
              <a:graphicData uri="http://schemas.openxmlformats.org/presentationml/2006/ole">
                <mc:AlternateContent xmlns:mc="http://schemas.openxmlformats.org/markup-compatibility/2006">
                  <mc:Choice xmlns:v="urn:schemas-microsoft-com:vml" Requires="v">
                    <p:oleObj name="Prism 8" r:id="rId13" imgW="2479365" imgH="2342270" progId="Prism8.Document">
                      <p:embed/>
                    </p:oleObj>
                  </mc:Choice>
                  <mc:Fallback>
                    <p:oleObj name="Prism 8" r:id="rId13" imgW="2479365" imgH="2342270" progId="Prism8.Document">
                      <p:embed/>
                      <p:pic>
                        <p:nvPicPr>
                          <p:cNvPr id="90" name="Objeto 89">
                            <a:extLst>
                              <a:ext uri="{FF2B5EF4-FFF2-40B4-BE49-F238E27FC236}">
                                <a16:creationId xmlns:a16="http://schemas.microsoft.com/office/drawing/2014/main" id="{62EFFE00-BC43-8D81-493A-B344C4D2977C}"/>
                              </a:ext>
                            </a:extLst>
                          </p:cNvPr>
                          <p:cNvPicPr/>
                          <p:nvPr/>
                        </p:nvPicPr>
                        <p:blipFill>
                          <a:blip r:embed="rId14"/>
                          <a:stretch>
                            <a:fillRect/>
                          </a:stretch>
                        </p:blipFill>
                        <p:spPr>
                          <a:xfrm>
                            <a:off x="4387076" y="14754077"/>
                            <a:ext cx="1617588" cy="1527491"/>
                          </a:xfrm>
                          <a:prstGeom prst="rect">
                            <a:avLst/>
                          </a:prstGeom>
                        </p:spPr>
                      </p:pic>
                    </p:oleObj>
                  </mc:Fallback>
                </mc:AlternateContent>
              </a:graphicData>
            </a:graphic>
          </p:graphicFrame>
          <p:graphicFrame>
            <p:nvGraphicFramePr>
              <p:cNvPr id="91" name="Objeto 90">
                <a:extLst>
                  <a:ext uri="{FF2B5EF4-FFF2-40B4-BE49-F238E27FC236}">
                    <a16:creationId xmlns:a16="http://schemas.microsoft.com/office/drawing/2014/main" id="{BA418705-9630-D526-8A39-D785C3EAA8E0}"/>
                  </a:ext>
                </a:extLst>
              </p:cNvPr>
              <p:cNvGraphicFramePr>
                <a:graphicFrameLocks noChangeAspect="1"/>
              </p:cNvGraphicFramePr>
              <p:nvPr/>
            </p:nvGraphicFramePr>
            <p:xfrm>
              <a:off x="5811587" y="14765844"/>
              <a:ext cx="1560630" cy="1527491"/>
            </p:xfrm>
            <a:graphic>
              <a:graphicData uri="http://schemas.openxmlformats.org/presentationml/2006/ole">
                <mc:AlternateContent xmlns:mc="http://schemas.openxmlformats.org/markup-compatibility/2006">
                  <mc:Choice xmlns:v="urn:schemas-microsoft-com:vml" Requires="v">
                    <p:oleObj name="Prism 8" r:id="rId15" imgW="2392256" imgH="2342270" progId="Prism8.Document">
                      <p:embed/>
                    </p:oleObj>
                  </mc:Choice>
                  <mc:Fallback>
                    <p:oleObj name="Prism 8" r:id="rId15" imgW="2392256" imgH="2342270" progId="Prism8.Document">
                      <p:embed/>
                      <p:pic>
                        <p:nvPicPr>
                          <p:cNvPr id="91" name="Objeto 90">
                            <a:extLst>
                              <a:ext uri="{FF2B5EF4-FFF2-40B4-BE49-F238E27FC236}">
                                <a16:creationId xmlns:a16="http://schemas.microsoft.com/office/drawing/2014/main" id="{BA418705-9630-D526-8A39-D785C3EAA8E0}"/>
                              </a:ext>
                            </a:extLst>
                          </p:cNvPr>
                          <p:cNvPicPr/>
                          <p:nvPr/>
                        </p:nvPicPr>
                        <p:blipFill>
                          <a:blip r:embed="rId16"/>
                          <a:stretch>
                            <a:fillRect/>
                          </a:stretch>
                        </p:blipFill>
                        <p:spPr>
                          <a:xfrm>
                            <a:off x="5811587" y="14765844"/>
                            <a:ext cx="1560630" cy="1527491"/>
                          </a:xfrm>
                          <a:prstGeom prst="rect">
                            <a:avLst/>
                          </a:prstGeom>
                        </p:spPr>
                      </p:pic>
                    </p:oleObj>
                  </mc:Fallback>
                </mc:AlternateContent>
              </a:graphicData>
            </a:graphic>
          </p:graphicFrame>
          <p:graphicFrame>
            <p:nvGraphicFramePr>
              <p:cNvPr id="93" name="Objeto 92">
                <a:extLst>
                  <a:ext uri="{FF2B5EF4-FFF2-40B4-BE49-F238E27FC236}">
                    <a16:creationId xmlns:a16="http://schemas.microsoft.com/office/drawing/2014/main" id="{764A94E3-2FB5-A6DE-7573-327E17F98DFB}"/>
                  </a:ext>
                </a:extLst>
              </p:cNvPr>
              <p:cNvGraphicFramePr>
                <a:graphicFrameLocks noChangeAspect="1"/>
              </p:cNvGraphicFramePr>
              <p:nvPr/>
            </p:nvGraphicFramePr>
            <p:xfrm>
              <a:off x="7212510" y="14765844"/>
              <a:ext cx="1487704" cy="1527492"/>
            </p:xfrm>
            <a:graphic>
              <a:graphicData uri="http://schemas.openxmlformats.org/presentationml/2006/ole">
                <mc:AlternateContent xmlns:mc="http://schemas.openxmlformats.org/markup-compatibility/2006">
                  <mc:Choice xmlns:v="urn:schemas-microsoft-com:vml" Requires="v">
                    <p:oleObj name="Prism 8" r:id="rId17" imgW="2433651" imgH="2499214" progId="Prism8.Document">
                      <p:embed/>
                    </p:oleObj>
                  </mc:Choice>
                  <mc:Fallback>
                    <p:oleObj name="Prism 8" r:id="rId17" imgW="2433651" imgH="2499214" progId="Prism8.Document">
                      <p:embed/>
                      <p:pic>
                        <p:nvPicPr>
                          <p:cNvPr id="93" name="Objeto 92">
                            <a:extLst>
                              <a:ext uri="{FF2B5EF4-FFF2-40B4-BE49-F238E27FC236}">
                                <a16:creationId xmlns:a16="http://schemas.microsoft.com/office/drawing/2014/main" id="{764A94E3-2FB5-A6DE-7573-327E17F98DFB}"/>
                              </a:ext>
                            </a:extLst>
                          </p:cNvPr>
                          <p:cNvPicPr/>
                          <p:nvPr/>
                        </p:nvPicPr>
                        <p:blipFill>
                          <a:blip r:embed="rId18"/>
                          <a:stretch>
                            <a:fillRect/>
                          </a:stretch>
                        </p:blipFill>
                        <p:spPr>
                          <a:xfrm>
                            <a:off x="7212510" y="14765844"/>
                            <a:ext cx="1487704" cy="1527492"/>
                          </a:xfrm>
                          <a:prstGeom prst="rect">
                            <a:avLst/>
                          </a:prstGeom>
                        </p:spPr>
                      </p:pic>
                    </p:oleObj>
                  </mc:Fallback>
                </mc:AlternateContent>
              </a:graphicData>
            </a:graphic>
          </p:graphicFrame>
        </p:grpSp>
        <p:sp>
          <p:nvSpPr>
            <p:cNvPr id="96" name="Rectángulo 95">
              <a:extLst>
                <a:ext uri="{FF2B5EF4-FFF2-40B4-BE49-F238E27FC236}">
                  <a16:creationId xmlns:a16="http://schemas.microsoft.com/office/drawing/2014/main" id="{9CE5C210-55AA-4FD9-6655-41D066B38236}"/>
                </a:ext>
              </a:extLst>
            </p:cNvPr>
            <p:cNvSpPr/>
            <p:nvPr/>
          </p:nvSpPr>
          <p:spPr>
            <a:xfrm>
              <a:off x="523927" y="14482766"/>
              <a:ext cx="192582" cy="14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06" name="Imagen 105">
            <a:extLst>
              <a:ext uri="{FF2B5EF4-FFF2-40B4-BE49-F238E27FC236}">
                <a16:creationId xmlns:a16="http://schemas.microsoft.com/office/drawing/2014/main" id="{D38A3246-CDC6-F69C-F6C5-04DAE18D378F}"/>
              </a:ext>
            </a:extLst>
          </p:cNvPr>
          <p:cNvPicPr>
            <a:picLocks noChangeAspect="1"/>
          </p:cNvPicPr>
          <p:nvPr/>
        </p:nvPicPr>
        <p:blipFill>
          <a:blip r:embed="rId19"/>
          <a:stretch>
            <a:fillRect/>
          </a:stretch>
        </p:blipFill>
        <p:spPr>
          <a:xfrm>
            <a:off x="648631" y="18431064"/>
            <a:ext cx="4584288" cy="2013756"/>
          </a:xfrm>
          <a:prstGeom prst="rect">
            <a:avLst/>
          </a:prstGeom>
        </p:spPr>
      </p:pic>
      <p:graphicFrame>
        <p:nvGraphicFramePr>
          <p:cNvPr id="113" name="Objeto 112">
            <a:extLst>
              <a:ext uri="{FF2B5EF4-FFF2-40B4-BE49-F238E27FC236}">
                <a16:creationId xmlns:a16="http://schemas.microsoft.com/office/drawing/2014/main" id="{E4DA0753-8BC7-3295-6946-D6286EA184EF}"/>
              </a:ext>
            </a:extLst>
          </p:cNvPr>
          <p:cNvGraphicFramePr>
            <a:graphicFrameLocks noChangeAspect="1"/>
          </p:cNvGraphicFramePr>
          <p:nvPr>
            <p:extLst>
              <p:ext uri="{D42A27DB-BD31-4B8C-83A1-F6EECF244321}">
                <p14:modId xmlns:p14="http://schemas.microsoft.com/office/powerpoint/2010/main" val="3402750391"/>
              </p:ext>
            </p:extLst>
          </p:nvPr>
        </p:nvGraphicFramePr>
        <p:xfrm>
          <a:off x="9029053" y="17085967"/>
          <a:ext cx="1660936" cy="2240138"/>
        </p:xfrm>
        <a:graphic>
          <a:graphicData uri="http://schemas.openxmlformats.org/presentationml/2006/ole">
            <mc:AlternateContent xmlns:mc="http://schemas.openxmlformats.org/markup-compatibility/2006">
              <mc:Choice xmlns:v="urn:schemas-microsoft-com:vml" Requires="v">
                <p:oleObj name="Prism 8" r:id="rId20" imgW="3163278" imgH="4266625" progId="Prism8.Document">
                  <p:embed/>
                </p:oleObj>
              </mc:Choice>
              <mc:Fallback>
                <p:oleObj name="Prism 8" r:id="rId20" imgW="3163278" imgH="4266625" progId="Prism8.Document">
                  <p:embed/>
                  <p:pic>
                    <p:nvPicPr>
                      <p:cNvPr id="113" name="Objeto 112">
                        <a:extLst>
                          <a:ext uri="{FF2B5EF4-FFF2-40B4-BE49-F238E27FC236}">
                            <a16:creationId xmlns:a16="http://schemas.microsoft.com/office/drawing/2014/main" id="{E4DA0753-8BC7-3295-6946-D6286EA184EF}"/>
                          </a:ext>
                        </a:extLst>
                      </p:cNvPr>
                      <p:cNvPicPr/>
                      <p:nvPr/>
                    </p:nvPicPr>
                    <p:blipFill>
                      <a:blip r:embed="rId21"/>
                      <a:stretch>
                        <a:fillRect/>
                      </a:stretch>
                    </p:blipFill>
                    <p:spPr>
                      <a:xfrm>
                        <a:off x="9029053" y="17085967"/>
                        <a:ext cx="1660936" cy="2240138"/>
                      </a:xfrm>
                      <a:prstGeom prst="rect">
                        <a:avLst/>
                      </a:prstGeom>
                    </p:spPr>
                  </p:pic>
                </p:oleObj>
              </mc:Fallback>
            </mc:AlternateContent>
          </a:graphicData>
        </a:graphic>
      </p:graphicFrame>
      <p:graphicFrame>
        <p:nvGraphicFramePr>
          <p:cNvPr id="117" name="Objeto 116">
            <a:extLst>
              <a:ext uri="{FF2B5EF4-FFF2-40B4-BE49-F238E27FC236}">
                <a16:creationId xmlns:a16="http://schemas.microsoft.com/office/drawing/2014/main" id="{452CE445-C729-A5D7-41AE-2A647F771166}"/>
              </a:ext>
            </a:extLst>
          </p:cNvPr>
          <p:cNvGraphicFramePr>
            <a:graphicFrameLocks noChangeAspect="1"/>
          </p:cNvGraphicFramePr>
          <p:nvPr>
            <p:extLst>
              <p:ext uri="{D42A27DB-BD31-4B8C-83A1-F6EECF244321}">
                <p14:modId xmlns:p14="http://schemas.microsoft.com/office/powerpoint/2010/main" val="1516418237"/>
              </p:ext>
            </p:extLst>
          </p:nvPr>
        </p:nvGraphicFramePr>
        <p:xfrm>
          <a:off x="11136655" y="18864888"/>
          <a:ext cx="1638185" cy="1404403"/>
        </p:xfrm>
        <a:graphic>
          <a:graphicData uri="http://schemas.openxmlformats.org/presentationml/2006/ole">
            <mc:AlternateContent xmlns:mc="http://schemas.openxmlformats.org/markup-compatibility/2006">
              <mc:Choice xmlns:v="urn:schemas-microsoft-com:vml" Requires="v">
                <p:oleObj name="Prism 8" r:id="rId22" imgW="4550182" imgH="3900904" progId="Prism8.Document">
                  <p:embed/>
                </p:oleObj>
              </mc:Choice>
              <mc:Fallback>
                <p:oleObj name="Prism 8" r:id="rId22" imgW="4550182" imgH="3900904" progId="Prism8.Document">
                  <p:embed/>
                  <p:pic>
                    <p:nvPicPr>
                      <p:cNvPr id="117" name="Objeto 116">
                        <a:extLst>
                          <a:ext uri="{FF2B5EF4-FFF2-40B4-BE49-F238E27FC236}">
                            <a16:creationId xmlns:a16="http://schemas.microsoft.com/office/drawing/2014/main" id="{452CE445-C729-A5D7-41AE-2A647F771166}"/>
                          </a:ext>
                        </a:extLst>
                      </p:cNvPr>
                      <p:cNvPicPr/>
                      <p:nvPr/>
                    </p:nvPicPr>
                    <p:blipFill>
                      <a:blip r:embed="rId23"/>
                      <a:stretch>
                        <a:fillRect/>
                      </a:stretch>
                    </p:blipFill>
                    <p:spPr>
                      <a:xfrm>
                        <a:off x="11136655" y="18864888"/>
                        <a:ext cx="1638185" cy="1404403"/>
                      </a:xfrm>
                      <a:prstGeom prst="rect">
                        <a:avLst/>
                      </a:prstGeom>
                    </p:spPr>
                  </p:pic>
                </p:oleObj>
              </mc:Fallback>
            </mc:AlternateContent>
          </a:graphicData>
        </a:graphic>
      </p:graphicFrame>
      <p:pic>
        <p:nvPicPr>
          <p:cNvPr id="125" name="Imagen 124" descr="Interfaz de usuario gráfica&#10;&#10;Descripción generada automáticamente con confianza media">
            <a:extLst>
              <a:ext uri="{FF2B5EF4-FFF2-40B4-BE49-F238E27FC236}">
                <a16:creationId xmlns:a16="http://schemas.microsoft.com/office/drawing/2014/main" id="{D717BF7B-059D-F1B5-8C97-72BC67D45422}"/>
              </a:ext>
            </a:extLst>
          </p:cNvPr>
          <p:cNvPicPr>
            <a:picLocks noChangeAspect="1"/>
          </p:cNvPicPr>
          <p:nvPr/>
        </p:nvPicPr>
        <p:blipFill rotWithShape="1">
          <a:blip r:embed="rId24">
            <a:extLst>
              <a:ext uri="{28A0092B-C50C-407E-A947-70E740481C1C}">
                <a14:useLocalDpi xmlns:a14="http://schemas.microsoft.com/office/drawing/2010/main" val="0"/>
              </a:ext>
            </a:extLst>
          </a:blip>
          <a:srcRect t="36621" b="52403"/>
          <a:stretch/>
        </p:blipFill>
        <p:spPr>
          <a:xfrm>
            <a:off x="12766052" y="15894565"/>
            <a:ext cx="4296734" cy="376812"/>
          </a:xfrm>
          <a:prstGeom prst="rect">
            <a:avLst/>
          </a:prstGeom>
        </p:spPr>
      </p:pic>
      <p:pic>
        <p:nvPicPr>
          <p:cNvPr id="133" name="Imagen 132" descr="Interfaz de usuario gráfica&#10;&#10;Descripción generada automáticamente">
            <a:extLst>
              <a:ext uri="{FF2B5EF4-FFF2-40B4-BE49-F238E27FC236}">
                <a16:creationId xmlns:a16="http://schemas.microsoft.com/office/drawing/2014/main" id="{83E43B7C-78A5-E7EB-2E3C-6DC549DD01D3}"/>
              </a:ext>
            </a:extLst>
          </p:cNvPr>
          <p:cNvPicPr>
            <a:picLocks noChangeAspect="1"/>
          </p:cNvPicPr>
          <p:nvPr/>
        </p:nvPicPr>
        <p:blipFill rotWithShape="1">
          <a:blip r:embed="rId5">
            <a:extLst>
              <a:ext uri="{28A0092B-C50C-407E-A947-70E740481C1C}">
                <a14:useLocalDpi xmlns:a14="http://schemas.microsoft.com/office/drawing/2010/main" val="0"/>
              </a:ext>
            </a:extLst>
          </a:blip>
          <a:srcRect l="14805" t="84867" r="66206" b="5420"/>
          <a:stretch/>
        </p:blipFill>
        <p:spPr>
          <a:xfrm>
            <a:off x="23136718" y="16045024"/>
            <a:ext cx="1229360" cy="559034"/>
          </a:xfrm>
          <a:prstGeom prst="rect">
            <a:avLst/>
          </a:prstGeom>
          <a:ln>
            <a:solidFill>
              <a:schemeClr val="tx1"/>
            </a:solidFill>
          </a:ln>
        </p:spPr>
      </p:pic>
      <p:pic>
        <p:nvPicPr>
          <p:cNvPr id="137" name="Imagen 136">
            <a:extLst>
              <a:ext uri="{FF2B5EF4-FFF2-40B4-BE49-F238E27FC236}">
                <a16:creationId xmlns:a16="http://schemas.microsoft.com/office/drawing/2014/main" id="{EF6F67CD-C952-20AB-6959-539EDA455CDF}"/>
              </a:ext>
            </a:extLst>
          </p:cNvPr>
          <p:cNvPicPr>
            <a:picLocks noChangeAspect="1"/>
          </p:cNvPicPr>
          <p:nvPr/>
        </p:nvPicPr>
        <p:blipFill>
          <a:blip r:embed="rId25"/>
          <a:stretch>
            <a:fillRect/>
          </a:stretch>
        </p:blipFill>
        <p:spPr>
          <a:xfrm>
            <a:off x="13217630" y="17070859"/>
            <a:ext cx="3131433" cy="2544290"/>
          </a:xfrm>
          <a:prstGeom prst="rect">
            <a:avLst/>
          </a:prstGeom>
        </p:spPr>
      </p:pic>
      <p:graphicFrame>
        <p:nvGraphicFramePr>
          <p:cNvPr id="124" name="Objeto 123">
            <a:extLst>
              <a:ext uri="{FF2B5EF4-FFF2-40B4-BE49-F238E27FC236}">
                <a16:creationId xmlns:a16="http://schemas.microsoft.com/office/drawing/2014/main" id="{96C0F279-3264-B70B-9C18-2499C31344B6}"/>
              </a:ext>
            </a:extLst>
          </p:cNvPr>
          <p:cNvGraphicFramePr>
            <a:graphicFrameLocks noChangeAspect="1"/>
          </p:cNvGraphicFramePr>
          <p:nvPr>
            <p:extLst>
              <p:ext uri="{D42A27DB-BD31-4B8C-83A1-F6EECF244321}">
                <p14:modId xmlns:p14="http://schemas.microsoft.com/office/powerpoint/2010/main" val="931156607"/>
              </p:ext>
            </p:extLst>
          </p:nvPr>
        </p:nvGraphicFramePr>
        <p:xfrm>
          <a:off x="8637402" y="15437858"/>
          <a:ext cx="4862512" cy="1554162"/>
        </p:xfrm>
        <a:graphic>
          <a:graphicData uri="http://schemas.openxmlformats.org/presentationml/2006/ole">
            <mc:AlternateContent xmlns:mc="http://schemas.openxmlformats.org/markup-compatibility/2006">
              <mc:Choice xmlns:v="urn:schemas-microsoft-com:vml" Requires="v">
                <p:oleObj name="Prism 8" r:id="rId26" imgW="8812041" imgH="2815980" progId="Prism8.Document">
                  <p:embed/>
                </p:oleObj>
              </mc:Choice>
              <mc:Fallback>
                <p:oleObj name="Prism 8" r:id="rId26" imgW="8812041" imgH="2815980" progId="Prism8.Document">
                  <p:embed/>
                  <p:pic>
                    <p:nvPicPr>
                      <p:cNvPr id="124" name="Objeto 123">
                        <a:extLst>
                          <a:ext uri="{FF2B5EF4-FFF2-40B4-BE49-F238E27FC236}">
                            <a16:creationId xmlns:a16="http://schemas.microsoft.com/office/drawing/2014/main" id="{96C0F279-3264-B70B-9C18-2499C31344B6}"/>
                          </a:ext>
                        </a:extLst>
                      </p:cNvPr>
                      <p:cNvPicPr/>
                      <p:nvPr/>
                    </p:nvPicPr>
                    <p:blipFill>
                      <a:blip r:embed="rId27"/>
                      <a:stretch>
                        <a:fillRect/>
                      </a:stretch>
                    </p:blipFill>
                    <p:spPr>
                      <a:xfrm>
                        <a:off x="8637402" y="15437858"/>
                        <a:ext cx="4862512" cy="1554162"/>
                      </a:xfrm>
                      <a:prstGeom prst="rect">
                        <a:avLst/>
                      </a:prstGeom>
                    </p:spPr>
                  </p:pic>
                </p:oleObj>
              </mc:Fallback>
            </mc:AlternateContent>
          </a:graphicData>
        </a:graphic>
      </p:graphicFrame>
      <p:pic>
        <p:nvPicPr>
          <p:cNvPr id="138" name="Imagen 137" descr="Interfaz de usuario gráfica&#10;&#10;Descripción generada automáticamente con confianza media">
            <a:extLst>
              <a:ext uri="{FF2B5EF4-FFF2-40B4-BE49-F238E27FC236}">
                <a16:creationId xmlns:a16="http://schemas.microsoft.com/office/drawing/2014/main" id="{E2DF80B4-706E-BC43-F848-B66B5D770037}"/>
              </a:ext>
            </a:extLst>
          </p:cNvPr>
          <p:cNvPicPr>
            <a:picLocks noChangeAspect="1"/>
          </p:cNvPicPr>
          <p:nvPr/>
        </p:nvPicPr>
        <p:blipFill rotWithShape="1">
          <a:blip r:embed="rId28">
            <a:extLst>
              <a:ext uri="{28A0092B-C50C-407E-A947-70E740481C1C}">
                <a14:useLocalDpi xmlns:a14="http://schemas.microsoft.com/office/drawing/2010/main" val="0"/>
              </a:ext>
            </a:extLst>
          </a:blip>
          <a:srcRect l="47223" t="50080" b="2323"/>
          <a:stretch/>
        </p:blipFill>
        <p:spPr>
          <a:xfrm>
            <a:off x="10781218" y="17139752"/>
            <a:ext cx="2394020" cy="1725135"/>
          </a:xfrm>
          <a:prstGeom prst="rect">
            <a:avLst/>
          </a:prstGeom>
        </p:spPr>
      </p:pic>
      <p:pic>
        <p:nvPicPr>
          <p:cNvPr id="132" name="Imagen 131" descr="Interfaz de usuario gráfica&#10;&#10;Descripción generada automáticamente">
            <a:extLst>
              <a:ext uri="{FF2B5EF4-FFF2-40B4-BE49-F238E27FC236}">
                <a16:creationId xmlns:a16="http://schemas.microsoft.com/office/drawing/2014/main" id="{45375941-A394-AC94-C326-CCD5040F48F0}"/>
              </a:ext>
            </a:extLst>
          </p:cNvPr>
          <p:cNvPicPr>
            <a:picLocks noChangeAspect="1"/>
          </p:cNvPicPr>
          <p:nvPr/>
        </p:nvPicPr>
        <p:blipFill rotWithShape="1">
          <a:blip r:embed="rId5">
            <a:extLst>
              <a:ext uri="{28A0092B-C50C-407E-A947-70E740481C1C}">
                <a14:useLocalDpi xmlns:a14="http://schemas.microsoft.com/office/drawing/2010/main" val="0"/>
              </a:ext>
            </a:extLst>
          </a:blip>
          <a:srcRect l="41184" t="37830" b="3027"/>
          <a:stretch/>
        </p:blipFill>
        <p:spPr>
          <a:xfrm>
            <a:off x="19898435" y="13735332"/>
            <a:ext cx="3385437" cy="3026532"/>
          </a:xfrm>
          <a:prstGeom prst="rect">
            <a:avLst/>
          </a:prstGeom>
        </p:spPr>
      </p:pic>
      <p:sp>
        <p:nvSpPr>
          <p:cNvPr id="139" name="CuadroTexto 138">
            <a:extLst>
              <a:ext uri="{FF2B5EF4-FFF2-40B4-BE49-F238E27FC236}">
                <a16:creationId xmlns:a16="http://schemas.microsoft.com/office/drawing/2014/main" id="{8ABE5203-1E7E-FB41-9AA2-4DF960BF6D7D}"/>
              </a:ext>
            </a:extLst>
          </p:cNvPr>
          <p:cNvSpPr txBox="1"/>
          <p:nvPr/>
        </p:nvSpPr>
        <p:spPr>
          <a:xfrm>
            <a:off x="16839862" y="16936739"/>
            <a:ext cx="7842193" cy="3552896"/>
          </a:xfrm>
          <a:prstGeom prst="rect">
            <a:avLst/>
          </a:prstGeom>
          <a:noFill/>
        </p:spPr>
        <p:txBody>
          <a:bodyPr wrap="square">
            <a:spAutoFit/>
          </a:bodyPr>
          <a:lstStyle/>
          <a:p>
            <a:pPr algn="just">
              <a:lnSpc>
                <a:spcPct val="115000"/>
              </a:lnSpc>
              <a:spcAft>
                <a:spcPts val="800"/>
              </a:spcAft>
            </a:pPr>
            <a:r>
              <a:rPr lang="en-US" sz="1400" kern="100" dirty="0">
                <a:latin typeface="Nunito" pitchFamily="2" charset="0"/>
                <a:ea typeface="Calibri" panose="020F0502020204030204" pitchFamily="34" charset="0"/>
                <a:cs typeface="Times New Roman" panose="02020603050405020304" pitchFamily="18" charset="0"/>
              </a:rPr>
              <a:t>We then</a:t>
            </a:r>
            <a:r>
              <a:rPr lang="en-US" sz="1400" kern="100" dirty="0">
                <a:effectLst/>
                <a:latin typeface="Nunito" pitchFamily="2" charset="0"/>
                <a:ea typeface="Calibri" panose="020F0502020204030204" pitchFamily="34" charset="0"/>
                <a:cs typeface="Times New Roman" panose="02020603050405020304" pitchFamily="18" charset="0"/>
              </a:rPr>
              <a:t> studied the protein expression of different senescence markers (p16, p53, H3, phosphorylation of p-53(Ser15) and trimethylation of H3, H3K4me3) (</a:t>
            </a:r>
            <a:r>
              <a:rPr lang="en-US" sz="1400" b="1" kern="100" dirty="0">
                <a:effectLst/>
                <a:latin typeface="Nunito" pitchFamily="2" charset="0"/>
                <a:ea typeface="Calibri" panose="020F0502020204030204" pitchFamily="34" charset="0"/>
                <a:cs typeface="Times New Roman" panose="02020603050405020304" pitchFamily="18" charset="0"/>
              </a:rPr>
              <a:t>Figure 5C</a:t>
            </a:r>
            <a:r>
              <a:rPr lang="en-US" sz="1400" kern="100" dirty="0">
                <a:effectLst/>
                <a:latin typeface="Nunito" pitchFamily="2" charset="0"/>
                <a:ea typeface="Calibri" panose="020F0502020204030204" pitchFamily="34" charset="0"/>
                <a:cs typeface="Times New Roman" panose="02020603050405020304" pitchFamily="18" charset="0"/>
              </a:rPr>
              <a:t>). Palbociclib- treated cells, contrary to what is expected </a:t>
            </a:r>
            <a:r>
              <a:rPr lang="en-US" sz="1400" kern="100" dirty="0">
                <a:latin typeface="Nunito" pitchFamily="2" charset="0"/>
                <a:ea typeface="Calibri" panose="020F0502020204030204" pitchFamily="34" charset="0"/>
                <a:cs typeface="Times New Roman" panose="02020603050405020304" pitchFamily="18" charset="0"/>
              </a:rPr>
              <a:t>during</a:t>
            </a:r>
            <a:r>
              <a:rPr lang="en-US" sz="1400" kern="100" dirty="0">
                <a:effectLst/>
                <a:latin typeface="Nunito" pitchFamily="2" charset="0"/>
                <a:ea typeface="Calibri" panose="020F0502020204030204" pitchFamily="34" charset="0"/>
                <a:cs typeface="Times New Roman" panose="02020603050405020304" pitchFamily="18" charset="0"/>
              </a:rPr>
              <a:t> cellular senescence </a:t>
            </a:r>
            <a:r>
              <a:rPr lang="en-US" sz="1400" kern="100" dirty="0">
                <a:solidFill>
                  <a:schemeClr val="accent1"/>
                </a:solidFill>
                <a:latin typeface="Nunito" pitchFamily="2" charset="0"/>
                <a:ea typeface="Calibri" panose="020F0502020204030204" pitchFamily="34" charset="0"/>
                <a:cs typeface="Times New Roman" panose="02020603050405020304" pitchFamily="18" charset="0"/>
              </a:rPr>
              <a:t>[4]</a:t>
            </a:r>
            <a:r>
              <a:rPr lang="en-US" sz="1400" kern="100" dirty="0">
                <a:effectLst/>
                <a:latin typeface="Nunito" pitchFamily="2" charset="0"/>
                <a:ea typeface="Calibri" panose="020F0502020204030204" pitchFamily="34" charset="0"/>
                <a:cs typeface="Times New Roman" panose="02020603050405020304" pitchFamily="18" charset="0"/>
              </a:rPr>
              <a:t>, showed inhibited protein expression levels of p16, p53, p-p53 and H3, while Lamin B1 was increased. These implied that Palbociclib-treated MM96L cells might not be a good model to study cellular senescence in our experimental conditions. Additionally, Octpep-1 did not alter Lamin B1, p53 or p-p53(Ser15). </a:t>
            </a:r>
            <a:r>
              <a:rPr lang="en-US" sz="1400" kern="100" dirty="0">
                <a:latin typeface="Nunito" pitchFamily="2" charset="0"/>
                <a:ea typeface="Calibri" panose="020F0502020204030204" pitchFamily="34" charset="0"/>
                <a:cs typeface="Times New Roman" panose="02020603050405020304" pitchFamily="18" charset="0"/>
              </a:rPr>
              <a:t>H</a:t>
            </a:r>
            <a:r>
              <a:rPr lang="en-US" sz="1400" kern="100" dirty="0">
                <a:effectLst/>
                <a:latin typeface="Nunito" pitchFamily="2" charset="0"/>
                <a:ea typeface="Calibri" panose="020F0502020204030204" pitchFamily="34" charset="0"/>
                <a:cs typeface="Times New Roman" panose="02020603050405020304" pitchFamily="18" charset="0"/>
              </a:rPr>
              <a:t>owever, it augmented the expression of p16 and H3K4me3. Literature reports that the accumulation of p16 can mediate Histone 3 Lysine 4 trimethylation </a:t>
            </a:r>
            <a:r>
              <a:rPr lang="en-US" sz="1400" kern="100" dirty="0">
                <a:solidFill>
                  <a:schemeClr val="accent1"/>
                </a:solidFill>
                <a:latin typeface="Nunito" pitchFamily="2" charset="0"/>
                <a:ea typeface="Calibri" panose="020F0502020204030204" pitchFamily="34" charset="0"/>
                <a:cs typeface="Times New Roman" panose="02020603050405020304" pitchFamily="18" charset="0"/>
              </a:rPr>
              <a:t>[5]. </a:t>
            </a:r>
            <a:r>
              <a:rPr lang="en-US" sz="1400" kern="100" dirty="0">
                <a:effectLst/>
                <a:latin typeface="Nunito" pitchFamily="2" charset="0"/>
                <a:ea typeface="Calibri" panose="020F0502020204030204" pitchFamily="34" charset="0"/>
                <a:cs typeface="Times New Roman" panose="02020603050405020304" pitchFamily="18" charset="0"/>
              </a:rPr>
              <a:t>This suggests that there are many different mechanisms when regulating gene expression, and that not the simultaneously activation of all induces cellular senescence. Overall, Octpep-1 induced the expression of several senescence markers but does not alter others, such as β-galactosidase activity, indicating that it does not recapitulate all the characteristic markers for cellular senescence, leaving the door open to the study of another type of cell cycle arrest, such as quiescence.</a:t>
            </a:r>
            <a:endParaRPr lang="es-ES" sz="1400" kern="100" dirty="0">
              <a:effectLst/>
              <a:latin typeface="Nunito" pitchFamily="2" charset="0"/>
              <a:ea typeface="Calibri" panose="020F0502020204030204" pitchFamily="34" charset="0"/>
              <a:cs typeface="Times New Roman" panose="02020603050405020304" pitchFamily="18" charset="0"/>
            </a:endParaRPr>
          </a:p>
        </p:txBody>
      </p:sp>
      <p:pic>
        <p:nvPicPr>
          <p:cNvPr id="165" name="Imagen 164" descr="Interfaz de usuario gráfica&#10;&#10;Descripción generada automáticamente">
            <a:extLst>
              <a:ext uri="{FF2B5EF4-FFF2-40B4-BE49-F238E27FC236}">
                <a16:creationId xmlns:a16="http://schemas.microsoft.com/office/drawing/2014/main" id="{89887BD1-32DF-5E23-0EBE-AD011231574A}"/>
              </a:ext>
            </a:extLst>
          </p:cNvPr>
          <p:cNvPicPr>
            <a:picLocks noChangeAspect="1"/>
          </p:cNvPicPr>
          <p:nvPr/>
        </p:nvPicPr>
        <p:blipFill rotWithShape="1">
          <a:blip r:embed="rId5">
            <a:extLst>
              <a:ext uri="{28A0092B-C50C-407E-A947-70E740481C1C}">
                <a14:useLocalDpi xmlns:a14="http://schemas.microsoft.com/office/drawing/2010/main" val="0"/>
              </a:ext>
            </a:extLst>
          </a:blip>
          <a:srcRect t="37830" r="62643" b="16811"/>
          <a:stretch/>
        </p:blipFill>
        <p:spPr>
          <a:xfrm>
            <a:off x="17180404" y="13647858"/>
            <a:ext cx="2718031" cy="2934050"/>
          </a:xfrm>
          <a:prstGeom prst="rect">
            <a:avLst/>
          </a:prstGeom>
        </p:spPr>
      </p:pic>
      <p:sp>
        <p:nvSpPr>
          <p:cNvPr id="170" name="CuadroTexto 169">
            <a:extLst>
              <a:ext uri="{FF2B5EF4-FFF2-40B4-BE49-F238E27FC236}">
                <a16:creationId xmlns:a16="http://schemas.microsoft.com/office/drawing/2014/main" id="{01977D95-152A-5255-CE03-9F8983B3B984}"/>
              </a:ext>
            </a:extLst>
          </p:cNvPr>
          <p:cNvSpPr txBox="1"/>
          <p:nvPr/>
        </p:nvSpPr>
        <p:spPr>
          <a:xfrm>
            <a:off x="371035" y="12875424"/>
            <a:ext cx="336952" cy="338554"/>
          </a:xfrm>
          <a:prstGeom prst="rect">
            <a:avLst/>
          </a:prstGeom>
          <a:noFill/>
        </p:spPr>
        <p:txBody>
          <a:bodyPr wrap="none" rtlCol="0">
            <a:spAutoFit/>
          </a:bodyPr>
          <a:lstStyle/>
          <a:p>
            <a:r>
              <a:rPr lang="es-ES" sz="1600" b="1" dirty="0">
                <a:latin typeface="Nunito" pitchFamily="2" charset="0"/>
              </a:rPr>
              <a:t>A</a:t>
            </a:r>
          </a:p>
        </p:txBody>
      </p:sp>
      <p:sp>
        <p:nvSpPr>
          <p:cNvPr id="171" name="CuadroTexto 170">
            <a:extLst>
              <a:ext uri="{FF2B5EF4-FFF2-40B4-BE49-F238E27FC236}">
                <a16:creationId xmlns:a16="http://schemas.microsoft.com/office/drawing/2014/main" id="{4F31F593-5C54-1E54-7170-2956068F8194}"/>
              </a:ext>
            </a:extLst>
          </p:cNvPr>
          <p:cNvSpPr txBox="1"/>
          <p:nvPr/>
        </p:nvSpPr>
        <p:spPr>
          <a:xfrm>
            <a:off x="3494833" y="12806844"/>
            <a:ext cx="325730" cy="338554"/>
          </a:xfrm>
          <a:prstGeom prst="rect">
            <a:avLst/>
          </a:prstGeom>
          <a:noFill/>
        </p:spPr>
        <p:txBody>
          <a:bodyPr wrap="none" rtlCol="0">
            <a:spAutoFit/>
          </a:bodyPr>
          <a:lstStyle/>
          <a:p>
            <a:r>
              <a:rPr lang="es-ES" sz="1600" b="1" dirty="0">
                <a:latin typeface="Nunito" pitchFamily="2" charset="0"/>
              </a:rPr>
              <a:t>B</a:t>
            </a:r>
          </a:p>
        </p:txBody>
      </p:sp>
      <p:sp>
        <p:nvSpPr>
          <p:cNvPr id="172" name="CuadroTexto 171">
            <a:extLst>
              <a:ext uri="{FF2B5EF4-FFF2-40B4-BE49-F238E27FC236}">
                <a16:creationId xmlns:a16="http://schemas.microsoft.com/office/drawing/2014/main" id="{AB755C6F-FFFB-3179-2B8C-20ECE15A1EA0}"/>
              </a:ext>
            </a:extLst>
          </p:cNvPr>
          <p:cNvSpPr txBox="1"/>
          <p:nvPr/>
        </p:nvSpPr>
        <p:spPr>
          <a:xfrm>
            <a:off x="6566379" y="12806844"/>
            <a:ext cx="325730" cy="338554"/>
          </a:xfrm>
          <a:prstGeom prst="rect">
            <a:avLst/>
          </a:prstGeom>
          <a:noFill/>
        </p:spPr>
        <p:txBody>
          <a:bodyPr wrap="none" rtlCol="0">
            <a:spAutoFit/>
          </a:bodyPr>
          <a:lstStyle/>
          <a:p>
            <a:r>
              <a:rPr lang="es-ES" sz="1600" b="1" dirty="0">
                <a:latin typeface="Nunito" pitchFamily="2" charset="0"/>
              </a:rPr>
              <a:t>C</a:t>
            </a:r>
          </a:p>
        </p:txBody>
      </p:sp>
      <p:sp>
        <p:nvSpPr>
          <p:cNvPr id="173" name="CuadroTexto 172">
            <a:extLst>
              <a:ext uri="{FF2B5EF4-FFF2-40B4-BE49-F238E27FC236}">
                <a16:creationId xmlns:a16="http://schemas.microsoft.com/office/drawing/2014/main" id="{D93A2015-80DF-E221-1CD7-8A398E9E01E9}"/>
              </a:ext>
            </a:extLst>
          </p:cNvPr>
          <p:cNvSpPr txBox="1"/>
          <p:nvPr/>
        </p:nvSpPr>
        <p:spPr>
          <a:xfrm>
            <a:off x="366227" y="14646982"/>
            <a:ext cx="341760" cy="338554"/>
          </a:xfrm>
          <a:prstGeom prst="rect">
            <a:avLst/>
          </a:prstGeom>
          <a:noFill/>
        </p:spPr>
        <p:txBody>
          <a:bodyPr wrap="none" rtlCol="0">
            <a:spAutoFit/>
          </a:bodyPr>
          <a:lstStyle/>
          <a:p>
            <a:r>
              <a:rPr lang="es-ES" sz="1600" b="1" dirty="0">
                <a:latin typeface="Nunito" pitchFamily="2" charset="0"/>
              </a:rPr>
              <a:t>D</a:t>
            </a:r>
          </a:p>
        </p:txBody>
      </p:sp>
      <p:sp>
        <p:nvSpPr>
          <p:cNvPr id="174" name="CuadroTexto 173">
            <a:extLst>
              <a:ext uri="{FF2B5EF4-FFF2-40B4-BE49-F238E27FC236}">
                <a16:creationId xmlns:a16="http://schemas.microsoft.com/office/drawing/2014/main" id="{6E67D843-AFC0-4202-CD05-7EE1E840B971}"/>
              </a:ext>
            </a:extLst>
          </p:cNvPr>
          <p:cNvSpPr txBox="1"/>
          <p:nvPr/>
        </p:nvSpPr>
        <p:spPr>
          <a:xfrm>
            <a:off x="4394324" y="14653620"/>
            <a:ext cx="306494" cy="338554"/>
          </a:xfrm>
          <a:prstGeom prst="rect">
            <a:avLst/>
          </a:prstGeom>
          <a:noFill/>
        </p:spPr>
        <p:txBody>
          <a:bodyPr wrap="none" rtlCol="0">
            <a:spAutoFit/>
          </a:bodyPr>
          <a:lstStyle/>
          <a:p>
            <a:r>
              <a:rPr lang="es-ES" sz="1600" b="1" dirty="0">
                <a:latin typeface="Nunito" pitchFamily="2" charset="0"/>
              </a:rPr>
              <a:t>E</a:t>
            </a:r>
          </a:p>
        </p:txBody>
      </p:sp>
      <p:sp>
        <p:nvSpPr>
          <p:cNvPr id="175" name="CuadroTexto 174">
            <a:extLst>
              <a:ext uri="{FF2B5EF4-FFF2-40B4-BE49-F238E27FC236}">
                <a16:creationId xmlns:a16="http://schemas.microsoft.com/office/drawing/2014/main" id="{D2643183-F591-B8B2-1E9F-9F2EA1233FCB}"/>
              </a:ext>
            </a:extLst>
          </p:cNvPr>
          <p:cNvSpPr txBox="1"/>
          <p:nvPr/>
        </p:nvSpPr>
        <p:spPr>
          <a:xfrm>
            <a:off x="5647693" y="14662865"/>
            <a:ext cx="306494" cy="338554"/>
          </a:xfrm>
          <a:prstGeom prst="rect">
            <a:avLst/>
          </a:prstGeom>
          <a:noFill/>
        </p:spPr>
        <p:txBody>
          <a:bodyPr wrap="none" rtlCol="0">
            <a:spAutoFit/>
          </a:bodyPr>
          <a:lstStyle/>
          <a:p>
            <a:r>
              <a:rPr lang="es-ES" sz="1600" b="1" dirty="0">
                <a:latin typeface="Nunito" pitchFamily="2" charset="0"/>
              </a:rPr>
              <a:t>F</a:t>
            </a:r>
          </a:p>
        </p:txBody>
      </p:sp>
      <p:sp>
        <p:nvSpPr>
          <p:cNvPr id="176" name="CuadroTexto 175">
            <a:extLst>
              <a:ext uri="{FF2B5EF4-FFF2-40B4-BE49-F238E27FC236}">
                <a16:creationId xmlns:a16="http://schemas.microsoft.com/office/drawing/2014/main" id="{5D1D6D0E-93D6-C155-4298-5A3F49253F85}"/>
              </a:ext>
            </a:extLst>
          </p:cNvPr>
          <p:cNvSpPr txBox="1"/>
          <p:nvPr/>
        </p:nvSpPr>
        <p:spPr>
          <a:xfrm>
            <a:off x="7088900" y="14653620"/>
            <a:ext cx="335348" cy="338554"/>
          </a:xfrm>
          <a:prstGeom prst="rect">
            <a:avLst/>
          </a:prstGeom>
          <a:noFill/>
        </p:spPr>
        <p:txBody>
          <a:bodyPr wrap="none" rtlCol="0">
            <a:spAutoFit/>
          </a:bodyPr>
          <a:lstStyle/>
          <a:p>
            <a:r>
              <a:rPr lang="es-ES" sz="1600" b="1" dirty="0">
                <a:latin typeface="Nunito" pitchFamily="2" charset="0"/>
              </a:rPr>
              <a:t>G</a:t>
            </a:r>
          </a:p>
        </p:txBody>
      </p:sp>
      <p:sp>
        <p:nvSpPr>
          <p:cNvPr id="177" name="CuadroTexto 176">
            <a:extLst>
              <a:ext uri="{FF2B5EF4-FFF2-40B4-BE49-F238E27FC236}">
                <a16:creationId xmlns:a16="http://schemas.microsoft.com/office/drawing/2014/main" id="{F02C0BB6-C91E-5462-946C-ECC84782BD26}"/>
              </a:ext>
            </a:extLst>
          </p:cNvPr>
          <p:cNvSpPr txBox="1"/>
          <p:nvPr/>
        </p:nvSpPr>
        <p:spPr>
          <a:xfrm>
            <a:off x="565927" y="18351949"/>
            <a:ext cx="336952" cy="338554"/>
          </a:xfrm>
          <a:prstGeom prst="rect">
            <a:avLst/>
          </a:prstGeom>
          <a:noFill/>
        </p:spPr>
        <p:txBody>
          <a:bodyPr wrap="none" rtlCol="0">
            <a:spAutoFit/>
          </a:bodyPr>
          <a:lstStyle/>
          <a:p>
            <a:r>
              <a:rPr lang="es-ES" sz="1600" b="1" dirty="0">
                <a:latin typeface="Nunito" pitchFamily="2" charset="0"/>
              </a:rPr>
              <a:t>A</a:t>
            </a:r>
          </a:p>
        </p:txBody>
      </p:sp>
      <p:sp>
        <p:nvSpPr>
          <p:cNvPr id="178" name="CuadroTexto 177">
            <a:extLst>
              <a:ext uri="{FF2B5EF4-FFF2-40B4-BE49-F238E27FC236}">
                <a16:creationId xmlns:a16="http://schemas.microsoft.com/office/drawing/2014/main" id="{7B3B2783-4AA9-A8CA-4635-2CAB43B42A1D}"/>
              </a:ext>
            </a:extLst>
          </p:cNvPr>
          <p:cNvSpPr txBox="1"/>
          <p:nvPr/>
        </p:nvSpPr>
        <p:spPr>
          <a:xfrm>
            <a:off x="5327541" y="18351949"/>
            <a:ext cx="325730" cy="338554"/>
          </a:xfrm>
          <a:prstGeom prst="rect">
            <a:avLst/>
          </a:prstGeom>
          <a:noFill/>
        </p:spPr>
        <p:txBody>
          <a:bodyPr wrap="none" rtlCol="0">
            <a:spAutoFit/>
          </a:bodyPr>
          <a:lstStyle/>
          <a:p>
            <a:r>
              <a:rPr lang="es-ES" sz="1600" b="1" dirty="0">
                <a:latin typeface="Nunito" pitchFamily="2" charset="0"/>
              </a:rPr>
              <a:t>B</a:t>
            </a:r>
          </a:p>
        </p:txBody>
      </p:sp>
      <p:sp>
        <p:nvSpPr>
          <p:cNvPr id="179" name="CuadroTexto 178">
            <a:extLst>
              <a:ext uri="{FF2B5EF4-FFF2-40B4-BE49-F238E27FC236}">
                <a16:creationId xmlns:a16="http://schemas.microsoft.com/office/drawing/2014/main" id="{9FCF8930-CCC6-FD1D-C145-C242929DD5E0}"/>
              </a:ext>
            </a:extLst>
          </p:cNvPr>
          <p:cNvSpPr txBox="1"/>
          <p:nvPr/>
        </p:nvSpPr>
        <p:spPr>
          <a:xfrm>
            <a:off x="8750388" y="15262116"/>
            <a:ext cx="336952" cy="338554"/>
          </a:xfrm>
          <a:prstGeom prst="rect">
            <a:avLst/>
          </a:prstGeom>
          <a:noFill/>
        </p:spPr>
        <p:txBody>
          <a:bodyPr wrap="none" rtlCol="0">
            <a:spAutoFit/>
          </a:bodyPr>
          <a:lstStyle/>
          <a:p>
            <a:r>
              <a:rPr lang="es-ES" sz="1600" b="1" dirty="0">
                <a:latin typeface="Nunito" pitchFamily="2" charset="0"/>
              </a:rPr>
              <a:t>A</a:t>
            </a:r>
          </a:p>
        </p:txBody>
      </p:sp>
      <p:sp>
        <p:nvSpPr>
          <p:cNvPr id="180" name="CuadroTexto 179">
            <a:extLst>
              <a:ext uri="{FF2B5EF4-FFF2-40B4-BE49-F238E27FC236}">
                <a16:creationId xmlns:a16="http://schemas.microsoft.com/office/drawing/2014/main" id="{BBE9074A-C661-B452-588E-524150D93610}"/>
              </a:ext>
            </a:extLst>
          </p:cNvPr>
          <p:cNvSpPr txBox="1"/>
          <p:nvPr/>
        </p:nvSpPr>
        <p:spPr>
          <a:xfrm>
            <a:off x="8760319" y="17163575"/>
            <a:ext cx="325730" cy="338554"/>
          </a:xfrm>
          <a:prstGeom prst="rect">
            <a:avLst/>
          </a:prstGeom>
          <a:noFill/>
        </p:spPr>
        <p:txBody>
          <a:bodyPr wrap="none" rtlCol="0">
            <a:spAutoFit/>
          </a:bodyPr>
          <a:lstStyle/>
          <a:p>
            <a:r>
              <a:rPr lang="es-ES" sz="1600" b="1" dirty="0">
                <a:latin typeface="Nunito" pitchFamily="2" charset="0"/>
              </a:rPr>
              <a:t>B</a:t>
            </a:r>
          </a:p>
        </p:txBody>
      </p:sp>
      <p:sp>
        <p:nvSpPr>
          <p:cNvPr id="181" name="CuadroTexto 180">
            <a:extLst>
              <a:ext uri="{FF2B5EF4-FFF2-40B4-BE49-F238E27FC236}">
                <a16:creationId xmlns:a16="http://schemas.microsoft.com/office/drawing/2014/main" id="{2B20ADBA-34FC-7F13-F4DD-4CED12C185F2}"/>
              </a:ext>
            </a:extLst>
          </p:cNvPr>
          <p:cNvSpPr txBox="1"/>
          <p:nvPr/>
        </p:nvSpPr>
        <p:spPr>
          <a:xfrm>
            <a:off x="10650123" y="17163575"/>
            <a:ext cx="325730" cy="338554"/>
          </a:xfrm>
          <a:prstGeom prst="rect">
            <a:avLst/>
          </a:prstGeom>
          <a:noFill/>
        </p:spPr>
        <p:txBody>
          <a:bodyPr wrap="none" rtlCol="0">
            <a:spAutoFit/>
          </a:bodyPr>
          <a:lstStyle/>
          <a:p>
            <a:r>
              <a:rPr lang="es-ES" sz="1600" b="1" dirty="0">
                <a:latin typeface="Nunito" pitchFamily="2" charset="0"/>
              </a:rPr>
              <a:t>C</a:t>
            </a:r>
          </a:p>
        </p:txBody>
      </p:sp>
      <p:sp>
        <p:nvSpPr>
          <p:cNvPr id="182" name="CuadroTexto 181">
            <a:extLst>
              <a:ext uri="{FF2B5EF4-FFF2-40B4-BE49-F238E27FC236}">
                <a16:creationId xmlns:a16="http://schemas.microsoft.com/office/drawing/2014/main" id="{62458595-DBF0-6BAD-0468-2A0BECC40E7F}"/>
              </a:ext>
            </a:extLst>
          </p:cNvPr>
          <p:cNvSpPr txBox="1"/>
          <p:nvPr/>
        </p:nvSpPr>
        <p:spPr>
          <a:xfrm>
            <a:off x="10742928" y="18765562"/>
            <a:ext cx="341760" cy="338554"/>
          </a:xfrm>
          <a:prstGeom prst="rect">
            <a:avLst/>
          </a:prstGeom>
          <a:noFill/>
        </p:spPr>
        <p:txBody>
          <a:bodyPr wrap="none" rtlCol="0">
            <a:spAutoFit/>
          </a:bodyPr>
          <a:lstStyle/>
          <a:p>
            <a:r>
              <a:rPr lang="es-ES" sz="1600" b="1" dirty="0">
                <a:latin typeface="Nunito" pitchFamily="2" charset="0"/>
              </a:rPr>
              <a:t>D</a:t>
            </a:r>
          </a:p>
        </p:txBody>
      </p:sp>
      <p:sp>
        <p:nvSpPr>
          <p:cNvPr id="183" name="CuadroTexto 182">
            <a:extLst>
              <a:ext uri="{FF2B5EF4-FFF2-40B4-BE49-F238E27FC236}">
                <a16:creationId xmlns:a16="http://schemas.microsoft.com/office/drawing/2014/main" id="{B2BB765D-A34E-370F-002E-57489EF7D5BD}"/>
              </a:ext>
            </a:extLst>
          </p:cNvPr>
          <p:cNvSpPr txBox="1"/>
          <p:nvPr/>
        </p:nvSpPr>
        <p:spPr>
          <a:xfrm>
            <a:off x="13395388" y="17111601"/>
            <a:ext cx="306494" cy="338554"/>
          </a:xfrm>
          <a:prstGeom prst="rect">
            <a:avLst/>
          </a:prstGeom>
          <a:noFill/>
        </p:spPr>
        <p:txBody>
          <a:bodyPr wrap="none" rtlCol="0">
            <a:spAutoFit/>
          </a:bodyPr>
          <a:lstStyle/>
          <a:p>
            <a:r>
              <a:rPr lang="es-ES" sz="1600" b="1" dirty="0">
                <a:latin typeface="Nunito" pitchFamily="2" charset="0"/>
              </a:rPr>
              <a:t>E</a:t>
            </a:r>
          </a:p>
        </p:txBody>
      </p:sp>
      <p:sp>
        <p:nvSpPr>
          <p:cNvPr id="191" name="CuadroTexto 190">
            <a:extLst>
              <a:ext uri="{FF2B5EF4-FFF2-40B4-BE49-F238E27FC236}">
                <a16:creationId xmlns:a16="http://schemas.microsoft.com/office/drawing/2014/main" id="{51CE41E1-56ED-92E8-FC0E-B1E69AE8389D}"/>
              </a:ext>
            </a:extLst>
          </p:cNvPr>
          <p:cNvSpPr txBox="1"/>
          <p:nvPr/>
        </p:nvSpPr>
        <p:spPr>
          <a:xfrm>
            <a:off x="16956702" y="11793946"/>
            <a:ext cx="336952" cy="338554"/>
          </a:xfrm>
          <a:prstGeom prst="rect">
            <a:avLst/>
          </a:prstGeom>
          <a:noFill/>
        </p:spPr>
        <p:txBody>
          <a:bodyPr wrap="none" rtlCol="0">
            <a:spAutoFit/>
          </a:bodyPr>
          <a:lstStyle/>
          <a:p>
            <a:r>
              <a:rPr lang="es-ES" sz="1600" b="1" dirty="0">
                <a:latin typeface="Nunito" pitchFamily="2" charset="0"/>
              </a:rPr>
              <a:t>A</a:t>
            </a:r>
          </a:p>
        </p:txBody>
      </p:sp>
      <p:sp>
        <p:nvSpPr>
          <p:cNvPr id="192" name="CuadroTexto 191">
            <a:extLst>
              <a:ext uri="{FF2B5EF4-FFF2-40B4-BE49-F238E27FC236}">
                <a16:creationId xmlns:a16="http://schemas.microsoft.com/office/drawing/2014/main" id="{71AD0449-09D9-D023-2A96-BA1BF8DEBC33}"/>
              </a:ext>
            </a:extLst>
          </p:cNvPr>
          <p:cNvSpPr txBox="1"/>
          <p:nvPr/>
        </p:nvSpPr>
        <p:spPr>
          <a:xfrm>
            <a:off x="21702550" y="11803625"/>
            <a:ext cx="325730" cy="338554"/>
          </a:xfrm>
          <a:prstGeom prst="rect">
            <a:avLst/>
          </a:prstGeom>
          <a:noFill/>
        </p:spPr>
        <p:txBody>
          <a:bodyPr wrap="none" rtlCol="0">
            <a:spAutoFit/>
          </a:bodyPr>
          <a:lstStyle/>
          <a:p>
            <a:r>
              <a:rPr lang="es-ES" sz="1600" b="1" dirty="0">
                <a:latin typeface="Nunito" pitchFamily="2" charset="0"/>
              </a:rPr>
              <a:t>B</a:t>
            </a:r>
          </a:p>
        </p:txBody>
      </p:sp>
      <p:sp>
        <p:nvSpPr>
          <p:cNvPr id="193" name="CuadroTexto 192">
            <a:extLst>
              <a:ext uri="{FF2B5EF4-FFF2-40B4-BE49-F238E27FC236}">
                <a16:creationId xmlns:a16="http://schemas.microsoft.com/office/drawing/2014/main" id="{9A5AA079-E3E7-8FD7-1236-C01390FD0C58}"/>
              </a:ext>
            </a:extLst>
          </p:cNvPr>
          <p:cNvSpPr txBox="1"/>
          <p:nvPr/>
        </p:nvSpPr>
        <p:spPr>
          <a:xfrm>
            <a:off x="16926879" y="13403980"/>
            <a:ext cx="336952" cy="338554"/>
          </a:xfrm>
          <a:prstGeom prst="rect">
            <a:avLst/>
          </a:prstGeom>
          <a:noFill/>
        </p:spPr>
        <p:txBody>
          <a:bodyPr wrap="none" rtlCol="0">
            <a:spAutoFit/>
          </a:bodyPr>
          <a:lstStyle/>
          <a:p>
            <a:r>
              <a:rPr lang="es-ES" sz="1600" b="1" dirty="0">
                <a:latin typeface="Nunito" pitchFamily="2" charset="0"/>
              </a:rPr>
              <a:t>C</a:t>
            </a:r>
          </a:p>
        </p:txBody>
      </p:sp>
      <p:sp>
        <p:nvSpPr>
          <p:cNvPr id="196" name="Rounded Rectangle 73">
            <a:extLst>
              <a:ext uri="{FF2B5EF4-FFF2-40B4-BE49-F238E27FC236}">
                <a16:creationId xmlns:a16="http://schemas.microsoft.com/office/drawing/2014/main" id="{B56D758A-2AFF-0391-39EE-09CB179A0990}"/>
              </a:ext>
            </a:extLst>
          </p:cNvPr>
          <p:cNvSpPr/>
          <p:nvPr/>
        </p:nvSpPr>
        <p:spPr>
          <a:xfrm>
            <a:off x="25176480" y="18799173"/>
            <a:ext cx="4890707" cy="2056632"/>
          </a:xfrm>
          <a:prstGeom prst="roundRect">
            <a:avLst>
              <a:gd name="adj" fmla="val 902"/>
            </a:avLst>
          </a:prstGeom>
          <a:no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defPPr>
              <a:defRPr kern="1200" smtId="4294967295"/>
            </a:defPPr>
          </a:lstStyle>
          <a:p>
            <a:pPr algn="ctr"/>
            <a:endParaRPr lang="en-US" sz="2155" dirty="0"/>
          </a:p>
        </p:txBody>
      </p:sp>
      <p:sp>
        <p:nvSpPr>
          <p:cNvPr id="197" name="Rectangle 1">
            <a:extLst>
              <a:ext uri="{FF2B5EF4-FFF2-40B4-BE49-F238E27FC236}">
                <a16:creationId xmlns:a16="http://schemas.microsoft.com/office/drawing/2014/main" id="{1ABEBECC-4CA9-0BC0-253A-C90CF1664D3C}"/>
              </a:ext>
            </a:extLst>
          </p:cNvPr>
          <p:cNvSpPr>
            <a:spLocks noChangeArrowheads="1"/>
          </p:cNvSpPr>
          <p:nvPr/>
        </p:nvSpPr>
        <p:spPr bwMode="auto">
          <a:xfrm rot="10800000" flipV="1">
            <a:off x="25251110" y="18925967"/>
            <a:ext cx="475679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914400"/>
            <a:r>
              <a:rPr lang="en-US" sz="1400" dirty="0">
                <a:latin typeface="Nunito" pitchFamily="2" charset="0"/>
                <a:ea typeface="Nirmala Text" panose="020B0502040204020203" pitchFamily="34" charset="0"/>
                <a:cs typeface="Nirmala Text" panose="020B0502040204020203" pitchFamily="34" charset="0"/>
              </a:rPr>
              <a:t>We thank the </a:t>
            </a:r>
            <a:r>
              <a:rPr lang="en-AU" sz="1400" dirty="0">
                <a:effectLst/>
                <a:latin typeface="Nunito" pitchFamily="2" charset="0"/>
                <a:ea typeface="Nirmala Text" panose="020B0502040204020203" pitchFamily="34" charset="0"/>
                <a:cs typeface="Nirmala Text" panose="020B0502040204020203" pitchFamily="34" charset="0"/>
              </a:rPr>
              <a:t>AMAROUT Marie Curie program (Nº 291803-AMAROUT II), the TALENTO Program by the Regional Madrid Government (2018-T1/BIO-11262), Youth Funding Program by the Regional Madrid Government (#PEJ-2020-AI/BIO-17904) and  the National Plan by the Spanish Government (#PID2021-126691OB-I00).</a:t>
            </a:r>
          </a:p>
        </p:txBody>
      </p:sp>
      <p:pic>
        <p:nvPicPr>
          <p:cNvPr id="9" name="Picture 4" descr="IMDEA Research Institute Food &amp; Health Sciences to Industry and Society |  Research Institute on Food&amp;Health Sciences">
            <a:extLst>
              <a:ext uri="{FF2B5EF4-FFF2-40B4-BE49-F238E27FC236}">
                <a16:creationId xmlns:a16="http://schemas.microsoft.com/office/drawing/2014/main" id="{879F71F1-2459-B68D-0127-AAFF037E5542}"/>
              </a:ext>
            </a:extLst>
          </p:cNvPr>
          <p:cNvPicPr>
            <a:picLocks noChangeAspect="1" noChangeArrowheads="1"/>
          </p:cNvPicPr>
          <p:nvPr/>
        </p:nvPicPr>
        <p:blipFill>
          <a:blip r:embed="rId29">
            <a:extLst>
              <a:ext uri="{28A0092B-C50C-407E-A947-70E740481C1C}">
                <a14:useLocalDpi xmlns:a14="http://schemas.microsoft.com/office/drawing/2010/main" val="0"/>
              </a:ext>
            </a:extLst>
          </a:blip>
          <a:stretch>
            <a:fillRect/>
          </a:stretch>
        </p:blipFill>
        <p:spPr bwMode="auto">
          <a:xfrm>
            <a:off x="24642511" y="1038706"/>
            <a:ext cx="1465095" cy="8148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5D4EB97-47D2-2A52-A129-8C30342F8C81}"/>
              </a:ext>
            </a:extLst>
          </p:cNvPr>
          <p:cNvPicPr>
            <a:picLocks noChangeAspect="1"/>
          </p:cNvPicPr>
          <p:nvPr/>
        </p:nvPicPr>
        <p:blipFill rotWithShape="1">
          <a:blip r:embed="rId30">
            <a:extLst>
              <a:ext uri="{28A0092B-C50C-407E-A947-70E740481C1C}">
                <a14:useLocalDpi xmlns:a14="http://schemas.microsoft.com/office/drawing/2010/main" val="0"/>
              </a:ext>
            </a:extLst>
          </a:blip>
          <a:srcRect t="36147" b="33061"/>
          <a:stretch/>
        </p:blipFill>
        <p:spPr>
          <a:xfrm>
            <a:off x="24378355" y="176813"/>
            <a:ext cx="2688077" cy="827713"/>
          </a:xfrm>
          <a:prstGeom prst="rect">
            <a:avLst/>
          </a:prstGeom>
        </p:spPr>
      </p:pic>
      <p:pic>
        <p:nvPicPr>
          <p:cNvPr id="11" name="Imagen 70" descr="Logotipo, nombre de la empresa&#10;&#10;Descripción generada automáticamente">
            <a:extLst>
              <a:ext uri="{FF2B5EF4-FFF2-40B4-BE49-F238E27FC236}">
                <a16:creationId xmlns:a16="http://schemas.microsoft.com/office/drawing/2014/main" id="{010B95A3-81D5-8580-1B5B-B16A5554688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8224050" y="30534"/>
            <a:ext cx="1692869" cy="1129143"/>
          </a:xfrm>
          <a:prstGeom prst="rect">
            <a:avLst/>
          </a:prstGeom>
        </p:spPr>
      </p:pic>
      <p:pic>
        <p:nvPicPr>
          <p:cNvPr id="12" name="Picture 4">
            <a:extLst>
              <a:ext uri="{FF2B5EF4-FFF2-40B4-BE49-F238E27FC236}">
                <a16:creationId xmlns:a16="http://schemas.microsoft.com/office/drawing/2014/main" id="{733706A1-D000-935D-924C-CF1F8D959DDB}"/>
              </a:ext>
            </a:extLst>
          </p:cNvPr>
          <p:cNvPicPr>
            <a:picLocks noChangeAspect="1"/>
          </p:cNvPicPr>
          <p:nvPr/>
        </p:nvPicPr>
        <p:blipFill>
          <a:blip r:embed="rId32"/>
          <a:stretch>
            <a:fillRect/>
          </a:stretch>
        </p:blipFill>
        <p:spPr>
          <a:xfrm>
            <a:off x="27141691" y="1159431"/>
            <a:ext cx="2616426" cy="662828"/>
          </a:xfrm>
          <a:prstGeom prst="rect">
            <a:avLst/>
          </a:prstGeom>
        </p:spPr>
      </p:pic>
      <p:sp>
        <p:nvSpPr>
          <p:cNvPr id="24" name="TextBox 7">
            <a:extLst>
              <a:ext uri="{FF2B5EF4-FFF2-40B4-BE49-F238E27FC236}">
                <a16:creationId xmlns:a16="http://schemas.microsoft.com/office/drawing/2014/main" id="{3D783E89-D0ED-B83F-A2E2-784C79F670BD}"/>
              </a:ext>
            </a:extLst>
          </p:cNvPr>
          <p:cNvSpPr txBox="1"/>
          <p:nvPr/>
        </p:nvSpPr>
        <p:spPr>
          <a:xfrm>
            <a:off x="13600253" y="3121006"/>
            <a:ext cx="16466932" cy="4216000"/>
          </a:xfrm>
          <a:prstGeom prst="rect">
            <a:avLst/>
          </a:prstGeom>
          <a:noFill/>
        </p:spPr>
        <p:txBody>
          <a:bodyPr wrap="square" rtlCol="0">
            <a:spAutoFit/>
          </a:bodyPr>
          <a:lstStyle/>
          <a:p>
            <a:pPr>
              <a:spcBef>
                <a:spcPts val="600"/>
              </a:spcBef>
              <a:spcAft>
                <a:spcPts val="600"/>
              </a:spcAft>
            </a:pPr>
            <a:r>
              <a:rPr lang="en-GB" sz="1450" b="1" dirty="0">
                <a:latin typeface="Nunito" pitchFamily="2" charset="0"/>
              </a:rPr>
              <a:t>Cell culture.</a:t>
            </a:r>
            <a:r>
              <a:rPr lang="en-GB" sz="1450" dirty="0">
                <a:latin typeface="Nunito" pitchFamily="2" charset="0"/>
              </a:rPr>
              <a:t> Human melanoma cells (MM96L)</a:t>
            </a:r>
            <a:r>
              <a:rPr lang="en-GB" sz="1450" dirty="0">
                <a:solidFill>
                  <a:srgbClr val="FF0000"/>
                </a:solidFill>
                <a:latin typeface="Nunito" pitchFamily="2" charset="0"/>
              </a:rPr>
              <a:t> </a:t>
            </a:r>
            <a:r>
              <a:rPr lang="en-GB" sz="1450" dirty="0">
                <a:latin typeface="Nunito" pitchFamily="2" charset="0"/>
              </a:rPr>
              <a:t>were cultured in RPMI-1640 media supplemented with 10% FBS, 1% non-essential amino-acids and 1% penicillin/streptomycin.</a:t>
            </a:r>
            <a:br>
              <a:rPr lang="en-GB" sz="1450" dirty="0">
                <a:latin typeface="Nunito" pitchFamily="2" charset="0"/>
              </a:rPr>
            </a:br>
            <a:r>
              <a:rPr lang="en-GB" sz="1450" b="1" dirty="0">
                <a:latin typeface="Nunito" pitchFamily="2" charset="0"/>
              </a:rPr>
              <a:t>Seahorse</a:t>
            </a:r>
            <a:r>
              <a:rPr lang="en-GB" sz="1450" dirty="0">
                <a:latin typeface="Nunito" pitchFamily="2" charset="0"/>
              </a:rPr>
              <a:t>. Investigation of Oxygen Consumption Rates (OCR) was performed in Seahorse XF base medium containing. Measurements were performed after 24 hours incubation with Octpep-I in melanoma cells. </a:t>
            </a:r>
            <a:br>
              <a:rPr lang="en-GB" sz="1450" dirty="0">
                <a:latin typeface="Nunito" pitchFamily="2" charset="0"/>
              </a:rPr>
            </a:br>
            <a:r>
              <a:rPr lang="en-GB" sz="1450" b="1" dirty="0">
                <a:latin typeface="Nunito" pitchFamily="2" charset="0"/>
              </a:rPr>
              <a:t>Fluorescence microscopy</a:t>
            </a:r>
            <a:r>
              <a:rPr lang="en-GB" sz="1450" dirty="0">
                <a:latin typeface="Nunito" pitchFamily="2" charset="0"/>
              </a:rPr>
              <a:t>. Mitochondrial staining was performed with </a:t>
            </a:r>
            <a:r>
              <a:rPr lang="en-GB" sz="1450" dirty="0" err="1">
                <a:latin typeface="Nunito" pitchFamily="2" charset="0"/>
              </a:rPr>
              <a:t>MitoTracker</a:t>
            </a:r>
            <a:r>
              <a:rPr lang="en-GB" sz="1450" dirty="0">
                <a:latin typeface="Nunito" pitchFamily="2" charset="0"/>
              </a:rPr>
              <a:t> Red, </a:t>
            </a:r>
            <a:r>
              <a:rPr lang="en-US" sz="1450" dirty="0">
                <a:latin typeface="Nunito" pitchFamily="2" charset="0"/>
              </a:rPr>
              <a:t>following fixation with PFA. To stain the nucleus, a </a:t>
            </a:r>
            <a:r>
              <a:rPr lang="en-US" sz="1450" dirty="0" err="1">
                <a:latin typeface="Nunito" pitchFamily="2" charset="0"/>
              </a:rPr>
              <a:t>Fluoroshield</a:t>
            </a:r>
            <a:r>
              <a:rPr lang="en-US" sz="1450" dirty="0">
                <a:latin typeface="Nunito" pitchFamily="2" charset="0"/>
              </a:rPr>
              <a:t> Mounting Medium containing DAPI was used. Images were obtained 24 and 48 hours after treatment with a Leica DMIL microscope. An ImageJ/Fiji® automated analysis was used  to evaluate the morphology of mitochondria networks. </a:t>
            </a:r>
            <a:br>
              <a:rPr lang="en-US" sz="1450" dirty="0">
                <a:latin typeface="Nunito" pitchFamily="2" charset="0"/>
              </a:rPr>
            </a:br>
            <a:r>
              <a:rPr lang="en-GB" sz="1450" b="1" dirty="0">
                <a:latin typeface="Nunito" pitchFamily="2" charset="0"/>
              </a:rPr>
              <a:t>Cell viability.</a:t>
            </a:r>
            <a:r>
              <a:rPr lang="en-GB" sz="1450" dirty="0">
                <a:latin typeface="Nunito" pitchFamily="2" charset="0"/>
              </a:rPr>
              <a:t> We assessed cytotoxicity with the MTT assay. Cells were treated for 48h with Octpept-1 and absorbance was measured at 570 nm. </a:t>
            </a:r>
            <a:br>
              <a:rPr lang="en-GB" sz="1450" dirty="0">
                <a:latin typeface="Nunito" pitchFamily="2" charset="0"/>
              </a:rPr>
            </a:br>
            <a:r>
              <a:rPr lang="en-GB" sz="1450" b="1" dirty="0">
                <a:latin typeface="Nunito" pitchFamily="2" charset="0"/>
              </a:rPr>
              <a:t>Flow cytometry </a:t>
            </a:r>
            <a:r>
              <a:rPr lang="en-GB" sz="1450" dirty="0">
                <a:latin typeface="Nunito" pitchFamily="2" charset="0"/>
              </a:rPr>
              <a:t>was performed</a:t>
            </a:r>
            <a:r>
              <a:rPr lang="en-GB" sz="1450" b="1" dirty="0">
                <a:latin typeface="Nunito" pitchFamily="2" charset="0"/>
              </a:rPr>
              <a:t> </a:t>
            </a:r>
            <a:r>
              <a:rPr lang="en-GB" sz="1450" dirty="0">
                <a:latin typeface="Nunito" pitchFamily="2" charset="0"/>
              </a:rPr>
              <a:t>using a BD LSR </a:t>
            </a:r>
            <a:r>
              <a:rPr lang="en-GB" sz="1450" dirty="0" err="1">
                <a:latin typeface="Nunito" pitchFamily="2" charset="0"/>
              </a:rPr>
              <a:t>Fortessa</a:t>
            </a:r>
            <a:r>
              <a:rPr lang="en-GB" sz="1450" dirty="0">
                <a:latin typeface="Nunito" pitchFamily="2" charset="0"/>
              </a:rPr>
              <a:t> 5 analyser (BD Biosciences). </a:t>
            </a:r>
            <a:br>
              <a:rPr lang="en-GB" sz="1450" dirty="0">
                <a:latin typeface="Nunito" pitchFamily="2" charset="0"/>
              </a:rPr>
            </a:br>
            <a:r>
              <a:rPr lang="en-GB" sz="1450" dirty="0">
                <a:latin typeface="Nunito" pitchFamily="2" charset="0"/>
              </a:rPr>
              <a:t>	</a:t>
            </a:r>
            <a:r>
              <a:rPr lang="en-GB" sz="1450" u="sng" dirty="0">
                <a:latin typeface="Nunito" pitchFamily="2" charset="0"/>
              </a:rPr>
              <a:t>Reactive Oxygen Species (ROS)</a:t>
            </a:r>
            <a:r>
              <a:rPr lang="en-GB" sz="1450" dirty="0">
                <a:latin typeface="Nunito" pitchFamily="2" charset="0"/>
              </a:rPr>
              <a:t>. Cells were incubated with Carboxy-H2DCFDA for 30 min prior to ROS detection.</a:t>
            </a:r>
            <a:r>
              <a:rPr lang="en-GB" sz="1450" b="1" dirty="0">
                <a:latin typeface="Nunito" pitchFamily="2" charset="0"/>
              </a:rPr>
              <a:t> </a:t>
            </a:r>
            <a:br>
              <a:rPr lang="en-GB" sz="1450" b="1" dirty="0">
                <a:latin typeface="Nunito" pitchFamily="2" charset="0"/>
              </a:rPr>
            </a:br>
            <a:r>
              <a:rPr lang="en-GB" sz="1450" b="1" dirty="0">
                <a:latin typeface="Nunito" pitchFamily="2" charset="0"/>
              </a:rPr>
              <a:t>	</a:t>
            </a:r>
            <a:r>
              <a:rPr lang="en-GB" sz="1450" u="sng" dirty="0">
                <a:latin typeface="Nunito" pitchFamily="2" charset="0"/>
              </a:rPr>
              <a:t>Cell cycle</a:t>
            </a:r>
            <a:r>
              <a:rPr lang="en-GB" sz="1450" b="1" dirty="0">
                <a:latin typeface="Nunito" pitchFamily="2" charset="0"/>
              </a:rPr>
              <a:t>. </a:t>
            </a:r>
            <a:r>
              <a:rPr lang="en-GB" sz="1450" dirty="0">
                <a:latin typeface="Nunito" pitchFamily="2" charset="0"/>
              </a:rPr>
              <a:t>Cells were resuspended, washed and fixed with 70% ethanol. Ethanol was washed and cells were then treated with </a:t>
            </a:r>
            <a:r>
              <a:rPr lang="en-GB" sz="1450" dirty="0" err="1">
                <a:latin typeface="Nunito" pitchFamily="2" charset="0"/>
              </a:rPr>
              <a:t>RNAse</a:t>
            </a:r>
            <a:r>
              <a:rPr lang="en-GB" sz="1450" dirty="0">
                <a:latin typeface="Nunito" pitchFamily="2" charset="0"/>
              </a:rPr>
              <a:t>.  Cell pellets were stained with propidium iodide (PI). 	All data were analysed using </a:t>
            </a:r>
            <a:r>
              <a:rPr lang="en-GB" sz="1450" dirty="0" err="1">
                <a:latin typeface="Nunito" pitchFamily="2" charset="0"/>
              </a:rPr>
              <a:t>FlowJo</a:t>
            </a:r>
            <a:r>
              <a:rPr lang="en-GB" sz="1450" dirty="0">
                <a:latin typeface="Nunito" pitchFamily="2" charset="0"/>
              </a:rPr>
              <a:t> v10.06.</a:t>
            </a:r>
            <a:br>
              <a:rPr lang="en-GB" sz="1450" dirty="0">
                <a:latin typeface="Nunito" pitchFamily="2" charset="0"/>
              </a:rPr>
            </a:br>
            <a:r>
              <a:rPr lang="en-GB" sz="1450" b="1" dirty="0">
                <a:latin typeface="Nunito" pitchFamily="2" charset="0"/>
              </a:rPr>
              <a:t>Scratch Assay. </a:t>
            </a:r>
            <a:r>
              <a:rPr lang="en-US" sz="1450" dirty="0">
                <a:latin typeface="Nunito" pitchFamily="2" charset="0"/>
              </a:rPr>
              <a:t>A wound was mechanically scratch in a monolayer of cells with a pipette tip and pictures were taken at 0, 24 and 48 hours to observe closure of the wound under conditions of 1% FBS and at different in a Leica DMIL microscope. The analyses were performed using an ImageJ/Fiji® plugin. </a:t>
            </a:r>
            <a:br>
              <a:rPr lang="en-US" sz="1450" dirty="0">
                <a:latin typeface="Nunito" pitchFamily="2" charset="0"/>
              </a:rPr>
            </a:br>
            <a:r>
              <a:rPr lang="es-ES" sz="1450" b="1" dirty="0">
                <a:latin typeface="Nunito" pitchFamily="2" charset="0"/>
              </a:rPr>
              <a:t>β-Gal </a:t>
            </a:r>
            <a:r>
              <a:rPr lang="es-ES" sz="1450" b="1" dirty="0" err="1">
                <a:latin typeface="Nunito" pitchFamily="2" charset="0"/>
              </a:rPr>
              <a:t>staining</a:t>
            </a:r>
            <a:r>
              <a:rPr lang="en-GB" sz="1450" b="1" dirty="0">
                <a:latin typeface="Nunito" pitchFamily="2" charset="0"/>
              </a:rPr>
              <a:t>. </a:t>
            </a:r>
            <a:r>
              <a:rPr lang="en-US" sz="1450" dirty="0">
                <a:latin typeface="Nunito" pitchFamily="2" charset="0"/>
              </a:rPr>
              <a:t>Cells treated for 1 week with 300 </a:t>
            </a:r>
            <a:r>
              <a:rPr lang="en-US" sz="1450" dirty="0" err="1">
                <a:latin typeface="Nunito" pitchFamily="2" charset="0"/>
              </a:rPr>
              <a:t>μM</a:t>
            </a:r>
            <a:r>
              <a:rPr lang="en-US" sz="1450" dirty="0">
                <a:latin typeface="Nunito" pitchFamily="2" charset="0"/>
              </a:rPr>
              <a:t> Octpep-1, its vehicle 0.2% DMSO and 10 </a:t>
            </a:r>
            <a:r>
              <a:rPr lang="en-US" sz="1450" dirty="0" err="1">
                <a:latin typeface="Nunito" pitchFamily="2" charset="0"/>
              </a:rPr>
              <a:t>μM</a:t>
            </a:r>
            <a:r>
              <a:rPr lang="en-US" sz="1450" dirty="0">
                <a:latin typeface="Nunito" pitchFamily="2" charset="0"/>
              </a:rPr>
              <a:t> Palbociclib were seeded in coverslips and stained with a </a:t>
            </a:r>
            <a:r>
              <a:rPr lang="en-US" sz="1450" dirty="0">
                <a:latin typeface="Nunito" pitchFamily="2" charset="0"/>
                <a:cs typeface="Calibri" panose="020F0502020204030204" pitchFamily="34" charset="0"/>
              </a:rPr>
              <a:t>β</a:t>
            </a:r>
            <a:r>
              <a:rPr lang="en-US" sz="1450" dirty="0">
                <a:latin typeface="Nunito" pitchFamily="2" charset="0"/>
              </a:rPr>
              <a:t>-Galactosidase Staining Kit (Cell Signaling Technology). Coverslips were mounted and visualized under a Leica DM2000 LED microscope. </a:t>
            </a:r>
            <a:br>
              <a:rPr lang="en-US" sz="1450" dirty="0">
                <a:latin typeface="Nunito" pitchFamily="2" charset="0"/>
              </a:rPr>
            </a:br>
            <a:r>
              <a:rPr lang="en-GB" sz="1450" b="1" dirty="0">
                <a:latin typeface="Nunito" pitchFamily="2" charset="0"/>
              </a:rPr>
              <a:t>Western blot. </a:t>
            </a:r>
            <a:r>
              <a:rPr lang="en-GB" sz="1450" dirty="0">
                <a:latin typeface="Nunito" pitchFamily="2" charset="0"/>
              </a:rPr>
              <a:t>Cells were lysed in cold RIPA buffer containing protease and phosphatase inhibitors. Samples were subjected to SDS-PAGE and blotted according to standard procedures. Antibodies were obtained from Cell </a:t>
            </a:r>
            <a:r>
              <a:rPr lang="en-GB" sz="1450" dirty="0" err="1">
                <a:latin typeface="Nunito" pitchFamily="2" charset="0"/>
              </a:rPr>
              <a:t>Signaling</a:t>
            </a:r>
            <a:r>
              <a:rPr lang="en-GB" sz="1450" dirty="0">
                <a:latin typeface="Nunito" pitchFamily="2" charset="0"/>
              </a:rPr>
              <a:t> Technology.</a:t>
            </a:r>
            <a:br>
              <a:rPr lang="en-GB" sz="1450" dirty="0">
                <a:latin typeface="Nunito" pitchFamily="2" charset="0"/>
              </a:rPr>
            </a:br>
            <a:r>
              <a:rPr lang="en-GB" sz="1450" b="1" dirty="0">
                <a:latin typeface="Nunito" pitchFamily="2" charset="0"/>
              </a:rPr>
              <a:t>Statistical analysis.</a:t>
            </a:r>
            <a:r>
              <a:rPr lang="en-GB" sz="1450" dirty="0">
                <a:latin typeface="Nunito" pitchFamily="2" charset="0"/>
              </a:rPr>
              <a:t> Statistical analysis was performed using </a:t>
            </a:r>
            <a:r>
              <a:rPr lang="en-GB" sz="1450" dirty="0" err="1">
                <a:latin typeface="Nunito" pitchFamily="2" charset="0"/>
              </a:rPr>
              <a:t>Graphpad</a:t>
            </a:r>
            <a:r>
              <a:rPr lang="en-GB" sz="1450" dirty="0">
                <a:latin typeface="Nunito" pitchFamily="2" charset="0"/>
              </a:rPr>
              <a:t> Software. Data are expressed as mean ±  SEM as the statistical test used is indicated in each figure legend. Statistical significance was considered at *P &lt; 0.05, **P &lt; 0.01, ***P &lt; 0.001.</a:t>
            </a:r>
          </a:p>
        </p:txBody>
      </p:sp>
      <p:sp>
        <p:nvSpPr>
          <p:cNvPr id="34" name="CuadroTexto 33">
            <a:extLst>
              <a:ext uri="{FF2B5EF4-FFF2-40B4-BE49-F238E27FC236}">
                <a16:creationId xmlns:a16="http://schemas.microsoft.com/office/drawing/2014/main" id="{AB3C6A7C-05FA-CE4A-3996-8B4E628DCEED}"/>
              </a:ext>
            </a:extLst>
          </p:cNvPr>
          <p:cNvSpPr txBox="1"/>
          <p:nvPr/>
        </p:nvSpPr>
        <p:spPr>
          <a:xfrm>
            <a:off x="328440" y="3167683"/>
            <a:ext cx="12722865" cy="784830"/>
          </a:xfrm>
          <a:prstGeom prst="rect">
            <a:avLst/>
          </a:prstGeom>
          <a:noFill/>
        </p:spPr>
        <p:txBody>
          <a:bodyPr wrap="square">
            <a:spAutoFit/>
          </a:bodyPr>
          <a:lstStyle/>
          <a:p>
            <a:pPr algn="just"/>
            <a:r>
              <a:rPr lang="en-US" sz="1500" kern="100" dirty="0">
                <a:latin typeface="Nunito" pitchFamily="2" charset="0"/>
                <a:ea typeface="Calibri" panose="020F0502020204030204" pitchFamily="34" charset="0"/>
                <a:cs typeface="Times New Roman" panose="02020603050405020304" pitchFamily="18" charset="0"/>
              </a:rPr>
              <a:t>Octpep-1 is a novel venom-derived tachykinin-peptide from </a:t>
            </a:r>
            <a:r>
              <a:rPr lang="en-US" sz="1500" i="1" kern="100" dirty="0">
                <a:latin typeface="Nunito" pitchFamily="2" charset="0"/>
                <a:ea typeface="Calibri" panose="020F0502020204030204" pitchFamily="34" charset="0"/>
                <a:cs typeface="Times New Roman" panose="02020603050405020304" pitchFamily="18" charset="0"/>
              </a:rPr>
              <a:t>Octopus </a:t>
            </a:r>
            <a:r>
              <a:rPr lang="en-US" sz="1500" i="1" kern="100" dirty="0" err="1">
                <a:latin typeface="Nunito" pitchFamily="2" charset="0"/>
                <a:ea typeface="Calibri" panose="020F0502020204030204" pitchFamily="34" charset="0"/>
                <a:cs typeface="Times New Roman" panose="02020603050405020304" pitchFamily="18" charset="0"/>
              </a:rPr>
              <a:t>kaurna</a:t>
            </a:r>
            <a:r>
              <a:rPr lang="en-US" sz="1500" kern="100" dirty="0">
                <a:latin typeface="Nunito" pitchFamily="2" charset="0"/>
                <a:ea typeface="Calibri" panose="020F0502020204030204" pitchFamily="34" charset="0"/>
                <a:cs typeface="Times New Roman" panose="02020603050405020304" pitchFamily="18" charset="0"/>
              </a:rPr>
              <a:t>, with an antiproliferative profile against melanoma, the deadliest form of skin cancer worldwide. Current therapies have been associated with drug resistance, followed by a fast deterioration and death. Therefore, there is a medical need for new efficient targeted therapies against advanced or metastatic melanoma.</a:t>
            </a:r>
            <a:endParaRPr lang="es-ES" sz="1500" dirty="0"/>
          </a:p>
        </p:txBody>
      </p:sp>
      <p:grpSp>
        <p:nvGrpSpPr>
          <p:cNvPr id="37" name="Grupo 36">
            <a:extLst>
              <a:ext uri="{FF2B5EF4-FFF2-40B4-BE49-F238E27FC236}">
                <a16:creationId xmlns:a16="http://schemas.microsoft.com/office/drawing/2014/main" id="{3CE29AB8-A482-E38E-446D-50E80AC382B9}"/>
              </a:ext>
            </a:extLst>
          </p:cNvPr>
          <p:cNvGrpSpPr/>
          <p:nvPr/>
        </p:nvGrpSpPr>
        <p:grpSpPr>
          <a:xfrm>
            <a:off x="10584094" y="3666361"/>
            <a:ext cx="3718081" cy="1839320"/>
            <a:chOff x="10511616" y="4339449"/>
            <a:chExt cx="3590831" cy="1688145"/>
          </a:xfrm>
        </p:grpSpPr>
        <p:grpSp>
          <p:nvGrpSpPr>
            <p:cNvPr id="29" name="Grupo 28">
              <a:extLst>
                <a:ext uri="{FF2B5EF4-FFF2-40B4-BE49-F238E27FC236}">
                  <a16:creationId xmlns:a16="http://schemas.microsoft.com/office/drawing/2014/main" id="{9981D7C2-75E9-EB76-7D82-603555056414}"/>
                </a:ext>
              </a:extLst>
            </p:cNvPr>
            <p:cNvGrpSpPr/>
            <p:nvPr/>
          </p:nvGrpSpPr>
          <p:grpSpPr>
            <a:xfrm>
              <a:off x="10564173" y="4339449"/>
              <a:ext cx="2233556" cy="1417468"/>
              <a:chOff x="10562221" y="3650216"/>
              <a:chExt cx="2441991" cy="1481525"/>
            </a:xfrm>
          </p:grpSpPr>
          <p:sp>
            <p:nvSpPr>
              <p:cNvPr id="18" name="CuadroTexto 17">
                <a:extLst>
                  <a:ext uri="{FF2B5EF4-FFF2-40B4-BE49-F238E27FC236}">
                    <a16:creationId xmlns:a16="http://schemas.microsoft.com/office/drawing/2014/main" id="{68B766D9-7BEE-AC9E-D722-41927AE12A74}"/>
                  </a:ext>
                </a:extLst>
              </p:cNvPr>
              <p:cNvSpPr txBox="1"/>
              <p:nvPr/>
            </p:nvSpPr>
            <p:spPr>
              <a:xfrm>
                <a:off x="11287630" y="3650216"/>
                <a:ext cx="1034256" cy="323165"/>
              </a:xfrm>
              <a:prstGeom prst="rect">
                <a:avLst/>
              </a:prstGeom>
              <a:noFill/>
            </p:spPr>
            <p:txBody>
              <a:bodyPr wrap="none" rtlCol="0">
                <a:spAutoFit/>
              </a:bodyPr>
              <a:lstStyle/>
              <a:p>
                <a:r>
                  <a:rPr lang="es-ES" sz="1500" b="1" dirty="0">
                    <a:solidFill>
                      <a:srgbClr val="DC6E26"/>
                    </a:solidFill>
                    <a:latin typeface="Nunito" pitchFamily="2" charset="0"/>
                  </a:rPr>
                  <a:t>Octpep-1</a:t>
                </a:r>
              </a:p>
            </p:txBody>
          </p:sp>
          <p:pic>
            <p:nvPicPr>
              <p:cNvPr id="21" name="Imagen 20">
                <a:extLst>
                  <a:ext uri="{FF2B5EF4-FFF2-40B4-BE49-F238E27FC236}">
                    <a16:creationId xmlns:a16="http://schemas.microsoft.com/office/drawing/2014/main" id="{6FE322CF-56A9-C7E7-3C22-15B5E3D3DE6B}"/>
                  </a:ext>
                </a:extLst>
              </p:cNvPr>
              <p:cNvPicPr>
                <a:picLocks noChangeAspect="1"/>
              </p:cNvPicPr>
              <p:nvPr/>
            </p:nvPicPr>
            <p:blipFill>
              <a:blip r:embed="rId33"/>
              <a:stretch>
                <a:fillRect/>
              </a:stretch>
            </p:blipFill>
            <p:spPr>
              <a:xfrm>
                <a:off x="10562221" y="4027143"/>
                <a:ext cx="2441991" cy="1104598"/>
              </a:xfrm>
              <a:prstGeom prst="rect">
                <a:avLst/>
              </a:prstGeom>
              <a:ln w="12700">
                <a:noFill/>
              </a:ln>
            </p:spPr>
          </p:pic>
        </p:grpSp>
        <p:sp>
          <p:nvSpPr>
            <p:cNvPr id="35" name="CuadroTexto 34">
              <a:extLst>
                <a:ext uri="{FF2B5EF4-FFF2-40B4-BE49-F238E27FC236}">
                  <a16:creationId xmlns:a16="http://schemas.microsoft.com/office/drawing/2014/main" id="{E871DC09-9CE9-4395-35D6-C1D719361A1F}"/>
                </a:ext>
              </a:extLst>
            </p:cNvPr>
            <p:cNvSpPr txBox="1"/>
            <p:nvPr/>
          </p:nvSpPr>
          <p:spPr>
            <a:xfrm>
              <a:off x="10511616" y="5750595"/>
              <a:ext cx="3590831" cy="276999"/>
            </a:xfrm>
            <a:prstGeom prst="rect">
              <a:avLst/>
            </a:prstGeom>
            <a:noFill/>
          </p:spPr>
          <p:txBody>
            <a:bodyPr wrap="square">
              <a:spAutoFit/>
            </a:bodyPr>
            <a:lstStyle/>
            <a:p>
              <a:pPr algn="just"/>
              <a:r>
                <a:rPr lang="en-US" sz="1200" b="1" kern="100" dirty="0">
                  <a:solidFill>
                    <a:srgbClr val="4A4A4A"/>
                  </a:solidFill>
                  <a:effectLst/>
                  <a:latin typeface="Nunito" pitchFamily="2" charset="0"/>
                  <a:ea typeface="Calibri" panose="020F0502020204030204" pitchFamily="34" charset="0"/>
                  <a:cs typeface="Times New Roman" panose="02020603050405020304" pitchFamily="18" charset="0"/>
                </a:rPr>
                <a:t>Figure 1. </a:t>
              </a:r>
              <a:r>
                <a:rPr lang="en-US" sz="1200" u="sng" kern="100" dirty="0">
                  <a:solidFill>
                    <a:srgbClr val="4A4A4A"/>
                  </a:solidFill>
                  <a:effectLst/>
                  <a:latin typeface="Nunito" pitchFamily="2" charset="0"/>
                  <a:ea typeface="Calibri" panose="020F0502020204030204" pitchFamily="34" charset="0"/>
                  <a:cs typeface="Times New Roman" panose="02020603050405020304" pitchFamily="18" charset="0"/>
                </a:rPr>
                <a:t>Octpep-1 structure</a:t>
              </a:r>
            </a:p>
          </p:txBody>
        </p:sp>
      </p:grpSp>
      <p:sp>
        <p:nvSpPr>
          <p:cNvPr id="40" name="CuadroTexto 39">
            <a:extLst>
              <a:ext uri="{FF2B5EF4-FFF2-40B4-BE49-F238E27FC236}">
                <a16:creationId xmlns:a16="http://schemas.microsoft.com/office/drawing/2014/main" id="{22D48C85-F426-82E7-D6C9-B63A964255AF}"/>
              </a:ext>
            </a:extLst>
          </p:cNvPr>
          <p:cNvSpPr txBox="1"/>
          <p:nvPr/>
        </p:nvSpPr>
        <p:spPr>
          <a:xfrm>
            <a:off x="299142" y="6486052"/>
            <a:ext cx="12861078" cy="677108"/>
          </a:xfrm>
          <a:prstGeom prst="rect">
            <a:avLst/>
          </a:prstGeom>
          <a:noFill/>
        </p:spPr>
        <p:txBody>
          <a:bodyPr wrap="square">
            <a:spAutoFit/>
          </a:bodyPr>
          <a:lstStyle/>
          <a:p>
            <a:pPr algn="ctr">
              <a:spcAft>
                <a:spcPts val="800"/>
              </a:spcAft>
            </a:pPr>
            <a:r>
              <a:rPr lang="en-US" sz="1900" b="1" kern="100" dirty="0">
                <a:effectLst/>
                <a:latin typeface="Nunito" pitchFamily="2" charset="0"/>
                <a:ea typeface="Calibri" panose="020F0502020204030204" pitchFamily="34" charset="0"/>
                <a:cs typeface="Times New Roman" panose="02020603050405020304" pitchFamily="18" charset="0"/>
              </a:rPr>
              <a:t>The main objective of this study </a:t>
            </a:r>
            <a:r>
              <a:rPr lang="en-US" sz="1900" b="1" kern="100" dirty="0">
                <a:latin typeface="Nunito" pitchFamily="2" charset="0"/>
                <a:ea typeface="Calibri" panose="020F0502020204030204" pitchFamily="34" charset="0"/>
                <a:cs typeface="Times New Roman" panose="02020603050405020304" pitchFamily="18" charset="0"/>
              </a:rPr>
              <a:t>was</a:t>
            </a:r>
            <a:r>
              <a:rPr lang="en-US" sz="1900" b="1" kern="100" dirty="0">
                <a:effectLst/>
                <a:latin typeface="Nunito" pitchFamily="2" charset="0"/>
                <a:ea typeface="Calibri" panose="020F0502020204030204" pitchFamily="34" charset="0"/>
                <a:cs typeface="Times New Roman" panose="02020603050405020304" pitchFamily="18" charset="0"/>
              </a:rPr>
              <a:t> to assess whether Octpep-1 modulates melanoma progression by interfering with mechanisms related to cell proliferation, cell migration or cellular senescence.</a:t>
            </a:r>
            <a:endParaRPr lang="es-ES" sz="1900" b="1" kern="100" dirty="0">
              <a:effectLst/>
              <a:latin typeface="Nunito" pitchFamily="2" charset="0"/>
              <a:ea typeface="Calibri" panose="020F0502020204030204" pitchFamily="34" charset="0"/>
              <a:cs typeface="Times New Roman" panose="02020603050405020304" pitchFamily="18" charset="0"/>
            </a:endParaRPr>
          </a:p>
        </p:txBody>
      </p:sp>
      <p:sp>
        <p:nvSpPr>
          <p:cNvPr id="41" name="Rectángulo: esquinas redondeadas 40">
            <a:extLst>
              <a:ext uri="{FF2B5EF4-FFF2-40B4-BE49-F238E27FC236}">
                <a16:creationId xmlns:a16="http://schemas.microsoft.com/office/drawing/2014/main" id="{F4CD7C41-842B-A750-7DF1-E26258FEF5B8}"/>
              </a:ext>
            </a:extLst>
          </p:cNvPr>
          <p:cNvSpPr/>
          <p:nvPr/>
        </p:nvSpPr>
        <p:spPr>
          <a:xfrm>
            <a:off x="13499914" y="2416943"/>
            <a:ext cx="16567271" cy="446179"/>
          </a:xfrm>
          <a:prstGeom prst="roundRect">
            <a:avLst/>
          </a:prstGeom>
          <a:solidFill>
            <a:schemeClr val="accent1">
              <a:lumMod val="75000"/>
            </a:schemeClr>
          </a:solid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p>
            <a:pPr algn="ctr"/>
            <a:r>
              <a:rPr lang="es-ES" sz="2155" b="1" dirty="0"/>
              <a:t>             </a:t>
            </a:r>
            <a:r>
              <a:rPr lang="es-ES" sz="2837" b="1" dirty="0">
                <a:latin typeface="Nunito" pitchFamily="2" charset="0"/>
              </a:rPr>
              <a:t>METHODS</a:t>
            </a:r>
            <a:endParaRPr lang="en-US" sz="2155" b="1" dirty="0">
              <a:latin typeface="Nunito" pitchFamily="2" charset="0"/>
            </a:endParaRPr>
          </a:p>
        </p:txBody>
      </p:sp>
      <p:sp>
        <p:nvSpPr>
          <p:cNvPr id="42" name="Rounded Rectangle 73">
            <a:extLst>
              <a:ext uri="{FF2B5EF4-FFF2-40B4-BE49-F238E27FC236}">
                <a16:creationId xmlns:a16="http://schemas.microsoft.com/office/drawing/2014/main" id="{8E0E6F37-9EF8-C2AE-20B3-B308A4369B99}"/>
              </a:ext>
            </a:extLst>
          </p:cNvPr>
          <p:cNvSpPr/>
          <p:nvPr/>
        </p:nvSpPr>
        <p:spPr>
          <a:xfrm>
            <a:off x="13499915" y="3011200"/>
            <a:ext cx="16567272" cy="4186009"/>
          </a:xfrm>
          <a:prstGeom prst="roundRect">
            <a:avLst>
              <a:gd name="adj" fmla="val 902"/>
            </a:avLst>
          </a:prstGeom>
          <a:no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defPPr>
              <a:defRPr kern="1200" smtId="4294967295"/>
            </a:defPPr>
          </a:lstStyle>
          <a:p>
            <a:pPr algn="ctr"/>
            <a:endParaRPr lang="en-US" sz="2155" dirty="0"/>
          </a:p>
        </p:txBody>
      </p:sp>
      <p:sp>
        <p:nvSpPr>
          <p:cNvPr id="44" name="Rectángulo: esquinas redondeadas 43">
            <a:extLst>
              <a:ext uri="{FF2B5EF4-FFF2-40B4-BE49-F238E27FC236}">
                <a16:creationId xmlns:a16="http://schemas.microsoft.com/office/drawing/2014/main" id="{3D62167E-00D3-9B80-7A53-79C0A0AA66CF}"/>
              </a:ext>
            </a:extLst>
          </p:cNvPr>
          <p:cNvSpPr/>
          <p:nvPr/>
        </p:nvSpPr>
        <p:spPr>
          <a:xfrm>
            <a:off x="116054" y="7493120"/>
            <a:ext cx="24798342" cy="446179"/>
          </a:xfrm>
          <a:prstGeom prst="roundRect">
            <a:avLst/>
          </a:prstGeom>
          <a:solidFill>
            <a:srgbClr val="F09456"/>
          </a:solidFill>
          <a:ln w="38100">
            <a:solidFill>
              <a:srgbClr val="ED7F34"/>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p>
            <a:pPr algn="ctr"/>
            <a:r>
              <a:rPr lang="es-ES" sz="2155" b="1" dirty="0"/>
              <a:t>             </a:t>
            </a:r>
            <a:r>
              <a:rPr lang="es-ES" sz="2837" b="1" dirty="0">
                <a:latin typeface="Nunito" pitchFamily="2" charset="0"/>
              </a:rPr>
              <a:t>RESULTS</a:t>
            </a:r>
            <a:endParaRPr lang="en-US" sz="2155" b="1" dirty="0">
              <a:latin typeface="Nunito" pitchFamily="2" charset="0"/>
            </a:endParaRPr>
          </a:p>
        </p:txBody>
      </p:sp>
      <p:sp>
        <p:nvSpPr>
          <p:cNvPr id="45" name="Rectángulo: esquinas redondeadas 44">
            <a:extLst>
              <a:ext uri="{FF2B5EF4-FFF2-40B4-BE49-F238E27FC236}">
                <a16:creationId xmlns:a16="http://schemas.microsoft.com/office/drawing/2014/main" id="{F55CEF2E-275F-D8CF-0883-A44D69DE82AB}"/>
              </a:ext>
            </a:extLst>
          </p:cNvPr>
          <p:cNvSpPr/>
          <p:nvPr/>
        </p:nvSpPr>
        <p:spPr>
          <a:xfrm>
            <a:off x="25148561" y="7493120"/>
            <a:ext cx="4923209" cy="446179"/>
          </a:xfrm>
          <a:prstGeom prst="roundRect">
            <a:avLst/>
          </a:prstGeom>
          <a:solidFill>
            <a:schemeClr val="accent1">
              <a:lumMod val="75000"/>
            </a:schemeClr>
          </a:solid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p>
            <a:pPr algn="ctr"/>
            <a:r>
              <a:rPr lang="es-ES" sz="2837" b="1" dirty="0">
                <a:latin typeface="Nunito" pitchFamily="2" charset="0"/>
              </a:rPr>
              <a:t>CONCLUSIONS</a:t>
            </a:r>
            <a:endParaRPr lang="en-US" sz="2155" b="1" dirty="0">
              <a:latin typeface="Nunito" pitchFamily="2" charset="0"/>
            </a:endParaRPr>
          </a:p>
        </p:txBody>
      </p:sp>
      <p:sp>
        <p:nvSpPr>
          <p:cNvPr id="46" name="Rectángulo: esquinas redondeadas 45">
            <a:extLst>
              <a:ext uri="{FF2B5EF4-FFF2-40B4-BE49-F238E27FC236}">
                <a16:creationId xmlns:a16="http://schemas.microsoft.com/office/drawing/2014/main" id="{73C3519D-A861-A7A9-441C-05FD1D27597C}"/>
              </a:ext>
            </a:extLst>
          </p:cNvPr>
          <p:cNvSpPr/>
          <p:nvPr/>
        </p:nvSpPr>
        <p:spPr>
          <a:xfrm>
            <a:off x="25148561" y="12163583"/>
            <a:ext cx="4923209" cy="446179"/>
          </a:xfrm>
          <a:prstGeom prst="roundRect">
            <a:avLst/>
          </a:prstGeom>
          <a:solidFill>
            <a:schemeClr val="accent1">
              <a:lumMod val="75000"/>
            </a:schemeClr>
          </a:solid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p>
            <a:pPr algn="ctr"/>
            <a:r>
              <a:rPr lang="es-ES" sz="2837" b="1" dirty="0">
                <a:latin typeface="Nunito" pitchFamily="2" charset="0"/>
              </a:rPr>
              <a:t>REFERENCES</a:t>
            </a:r>
            <a:endParaRPr lang="en-US" sz="2155" b="1" dirty="0">
              <a:latin typeface="Nunito" pitchFamily="2" charset="0"/>
            </a:endParaRPr>
          </a:p>
        </p:txBody>
      </p:sp>
      <p:sp>
        <p:nvSpPr>
          <p:cNvPr id="47" name="Rectángulo: esquinas redondeadas 46">
            <a:extLst>
              <a:ext uri="{FF2B5EF4-FFF2-40B4-BE49-F238E27FC236}">
                <a16:creationId xmlns:a16="http://schemas.microsoft.com/office/drawing/2014/main" id="{3A973DA5-72A0-9C9D-7A33-6074F0845A7E}"/>
              </a:ext>
            </a:extLst>
          </p:cNvPr>
          <p:cNvSpPr/>
          <p:nvPr/>
        </p:nvSpPr>
        <p:spPr>
          <a:xfrm>
            <a:off x="25148561" y="18217579"/>
            <a:ext cx="4923209" cy="446179"/>
          </a:xfrm>
          <a:prstGeom prst="roundRect">
            <a:avLst/>
          </a:prstGeom>
          <a:solidFill>
            <a:schemeClr val="accent1">
              <a:lumMod val="75000"/>
            </a:schemeClr>
          </a:solid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p>
            <a:pPr algn="ctr"/>
            <a:r>
              <a:rPr lang="es-ES" sz="2400" b="1" dirty="0">
                <a:latin typeface="Nunito" pitchFamily="2" charset="0"/>
              </a:rPr>
              <a:t>ACKNOWLEDGMENTS</a:t>
            </a:r>
            <a:endParaRPr lang="en-US" sz="2155" b="1" dirty="0">
              <a:latin typeface="Nunito" pitchFamily="2" charset="0"/>
            </a:endParaRPr>
          </a:p>
        </p:txBody>
      </p:sp>
      <p:sp>
        <p:nvSpPr>
          <p:cNvPr id="4" name="Rectángulo: esquinas redondeadas 3">
            <a:extLst>
              <a:ext uri="{FF2B5EF4-FFF2-40B4-BE49-F238E27FC236}">
                <a16:creationId xmlns:a16="http://schemas.microsoft.com/office/drawing/2014/main" id="{4BBD916C-C886-A125-1788-412C86F2525D}"/>
              </a:ext>
            </a:extLst>
          </p:cNvPr>
          <p:cNvSpPr/>
          <p:nvPr/>
        </p:nvSpPr>
        <p:spPr>
          <a:xfrm>
            <a:off x="116054" y="5899000"/>
            <a:ext cx="13182727" cy="446179"/>
          </a:xfrm>
          <a:prstGeom prst="roundRect">
            <a:avLst/>
          </a:prstGeom>
          <a:solidFill>
            <a:schemeClr val="accent1">
              <a:lumMod val="75000"/>
            </a:schemeClr>
          </a:solid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p>
            <a:pPr algn="ctr"/>
            <a:r>
              <a:rPr lang="es-ES" sz="2155" b="1" dirty="0"/>
              <a:t>             </a:t>
            </a:r>
            <a:r>
              <a:rPr lang="es-ES" sz="2837" b="1" dirty="0">
                <a:latin typeface="Nunito" pitchFamily="2" charset="0"/>
              </a:rPr>
              <a:t>OBJETIVE</a:t>
            </a:r>
            <a:endParaRPr lang="en-US" sz="2155" b="1" dirty="0">
              <a:latin typeface="Nunito" pitchFamily="2" charset="0"/>
            </a:endParaRPr>
          </a:p>
        </p:txBody>
      </p:sp>
      <p:sp>
        <p:nvSpPr>
          <p:cNvPr id="6" name="Rounded Rectangle 73">
            <a:extLst>
              <a:ext uri="{FF2B5EF4-FFF2-40B4-BE49-F238E27FC236}">
                <a16:creationId xmlns:a16="http://schemas.microsoft.com/office/drawing/2014/main" id="{9CEC043E-9E27-A47C-36E4-299267B7123F}"/>
              </a:ext>
            </a:extLst>
          </p:cNvPr>
          <p:cNvSpPr/>
          <p:nvPr/>
        </p:nvSpPr>
        <p:spPr>
          <a:xfrm>
            <a:off x="166581" y="6488041"/>
            <a:ext cx="13111729" cy="709168"/>
          </a:xfrm>
          <a:prstGeom prst="roundRect">
            <a:avLst>
              <a:gd name="adj" fmla="val 902"/>
            </a:avLst>
          </a:prstGeom>
          <a:noFill/>
          <a:ln w="38100">
            <a:solidFill>
              <a:schemeClr val="accent1">
                <a:lumMod val="5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71" tIns="27034" rIns="54071" bIns="27034" numCol="1" spcCol="0" rtlCol="0" fromWordArt="0" anchor="ctr" anchorCtr="0" forceAA="0" compatLnSpc="1">
            <a:prstTxWarp prst="textNoShape">
              <a:avLst/>
            </a:prstTxWarp>
            <a:noAutofit/>
          </a:bodyPr>
          <a:lstStyle>
            <a:defPPr>
              <a:defRPr kern="1200" smtId="4294967295"/>
            </a:defPPr>
          </a:lstStyle>
          <a:p>
            <a:pPr algn="ctr"/>
            <a:endParaRPr lang="en-US" sz="2155" dirty="0"/>
          </a:p>
        </p:txBody>
      </p:sp>
      <p:cxnSp>
        <p:nvCxnSpPr>
          <p:cNvPr id="19" name="Conector recto 18">
            <a:extLst>
              <a:ext uri="{FF2B5EF4-FFF2-40B4-BE49-F238E27FC236}">
                <a16:creationId xmlns:a16="http://schemas.microsoft.com/office/drawing/2014/main" id="{426064A3-F2D5-C8BE-EB65-35A2710055CA}"/>
              </a:ext>
            </a:extLst>
          </p:cNvPr>
          <p:cNvCxnSpPr>
            <a:cxnSpLocks/>
          </p:cNvCxnSpPr>
          <p:nvPr/>
        </p:nvCxnSpPr>
        <p:spPr>
          <a:xfrm flipH="1">
            <a:off x="16714144" y="8774517"/>
            <a:ext cx="45720" cy="117151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9606C0E3-1DB5-070C-422C-6390479372BB}"/>
              </a:ext>
            </a:extLst>
          </p:cNvPr>
          <p:cNvSpPr txBox="1"/>
          <p:nvPr/>
        </p:nvSpPr>
        <p:spPr>
          <a:xfrm>
            <a:off x="25199361" y="20457942"/>
            <a:ext cx="5446550" cy="338554"/>
          </a:xfrm>
          <a:prstGeom prst="rect">
            <a:avLst/>
          </a:prstGeom>
          <a:noFill/>
        </p:spPr>
        <p:txBody>
          <a:bodyPr wrap="square">
            <a:spAutoFit/>
          </a:bodyPr>
          <a:lstStyle/>
          <a:p>
            <a:pPr defTabSz="914400"/>
            <a:r>
              <a:rPr lang="en-US" sz="1600" b="1" dirty="0">
                <a:latin typeface="Nunito" pitchFamily="2" charset="0"/>
                <a:ea typeface="Times New Roman" panose="02020603050405020304" pitchFamily="18" charset="0"/>
                <a:cs typeface="Times New Roman" panose="02020603050405020304" pitchFamily="18" charset="0"/>
              </a:rPr>
              <a:t>Contact </a:t>
            </a:r>
            <a:r>
              <a:rPr lang="en-US" sz="1600" b="1" dirty="0">
                <a:effectLst/>
                <a:latin typeface="Nunito" pitchFamily="2" charset="0"/>
                <a:ea typeface="Times New Roman" panose="02020603050405020304" pitchFamily="18" charset="0"/>
                <a:cs typeface="Times New Roman" panose="02020603050405020304" pitchFamily="18" charset="0"/>
              </a:rPr>
              <a:t>information: isabel.fernandez@imdea.org</a:t>
            </a:r>
            <a:endParaRPr kumimoji="0" lang="es-ES" altLang="es-ES" sz="1600" b="1" i="0" u="none" strike="noStrike" cap="none" normalizeH="0" baseline="0" dirty="0">
              <a:ln>
                <a:noFill/>
              </a:ln>
              <a:effectLst/>
              <a:latin typeface="Nunito" pitchFamily="2" charset="0"/>
              <a:sym typeface="Symbol" panose="05050102010706020507" pitchFamily="18" charset="2"/>
            </a:endParaRPr>
          </a:p>
        </p:txBody>
      </p:sp>
    </p:spTree>
    <p:extLst>
      <p:ext uri="{BB962C8B-B14F-4D97-AF65-F5344CB8AC3E}">
        <p14:creationId xmlns:p14="http://schemas.microsoft.com/office/powerpoint/2010/main" val="266125637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AAAA3A0920A5645BF67E7EFADB5221A" ma:contentTypeVersion="6" ma:contentTypeDescription="Crear nuevo documento." ma:contentTypeScope="" ma:versionID="1b4f88b657107a468dc4fd6287f99bc1">
  <xsd:schema xmlns:xsd="http://www.w3.org/2001/XMLSchema" xmlns:xs="http://www.w3.org/2001/XMLSchema" xmlns:p="http://schemas.microsoft.com/office/2006/metadata/properties" xmlns:ns3="fb42be21-2b0a-4f5b-b1eb-e06e79b29744" targetNamespace="http://schemas.microsoft.com/office/2006/metadata/properties" ma:root="true" ma:fieldsID="ba6801884c8e3e1d260c30aa221caf97" ns3:_="">
    <xsd:import namespace="fb42be21-2b0a-4f5b-b1eb-e06e79b2974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2be21-2b0a-4f5b-b1eb-e06e79b29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81D39B-F671-4695-A620-A45690532ABF}">
  <ds:schemaRefs>
    <ds:schemaRef ds:uri="http://schemas.openxmlformats.org/package/2006/metadata/core-properties"/>
    <ds:schemaRef ds:uri="http://schemas.microsoft.com/office/infopath/2007/PartnerControls"/>
    <ds:schemaRef ds:uri="http://purl.org/dc/dcmitype/"/>
    <ds:schemaRef ds:uri="http://www.w3.org/XML/1998/namespace"/>
    <ds:schemaRef ds:uri="fb42be21-2b0a-4f5b-b1eb-e06e79b29744"/>
    <ds:schemaRef ds:uri="http://schemas.microsoft.com/office/2006/documentManagement/typ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37F67562-2FD9-4EA4-A7BA-A5E453D783CB}">
  <ds:schemaRefs>
    <ds:schemaRef ds:uri="http://schemas.microsoft.com/sharepoint/v3/contenttype/forms"/>
  </ds:schemaRefs>
</ds:datastoreItem>
</file>

<file path=customXml/itemProps3.xml><?xml version="1.0" encoding="utf-8"?>
<ds:datastoreItem xmlns:ds="http://schemas.openxmlformats.org/officeDocument/2006/customXml" ds:itemID="{3E4B96F9-7369-4F06-8F28-8890614EF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2be21-2b0a-4f5b-b1eb-e06e79b29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1088</TotalTime>
  <Words>2185</Words>
  <Application>Microsoft Office PowerPoint</Application>
  <PresentationFormat>Personalizado</PresentationFormat>
  <Paragraphs>64</Paragraphs>
  <Slides>1</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vt:i4>
      </vt:variant>
    </vt:vector>
  </HeadingPairs>
  <TitlesOfParts>
    <vt:vector size="7" baseType="lpstr">
      <vt:lpstr>Arial</vt:lpstr>
      <vt:lpstr>Calibri</vt:lpstr>
      <vt:lpstr>Calibri Light</vt:lpstr>
      <vt:lpstr>Nunito</vt:lpstr>
      <vt:lpstr>Tema de Office</vt:lpstr>
      <vt:lpstr>Prism 8</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Fernández</dc:creator>
  <cp:lastModifiedBy>Isabel Fernández</cp:lastModifiedBy>
  <cp:revision>40</cp:revision>
  <cp:lastPrinted>2023-05-30T12:45:08Z</cp:lastPrinted>
  <dcterms:created xsi:type="dcterms:W3CDTF">2023-05-30T12:42:36Z</dcterms:created>
  <dcterms:modified xsi:type="dcterms:W3CDTF">2023-05-31T18:42:44Z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0x0101007AAAA3A0920A5645BF67E7EFADB5221A</vt:lpwstr>
  </property>
</Properties>
</file>