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5"/>
  </p:notesMasterIdLst>
  <p:sldIdLst>
    <p:sldId id="257" r:id="rId3"/>
    <p:sldId id="260" r:id="rId4"/>
    <p:sldId id="390" r:id="rId5"/>
    <p:sldId id="394" r:id="rId6"/>
    <p:sldId id="391" r:id="rId7"/>
    <p:sldId id="393" r:id="rId8"/>
    <p:sldId id="395" r:id="rId9"/>
    <p:sldId id="400" r:id="rId10"/>
    <p:sldId id="392" r:id="rId11"/>
    <p:sldId id="399" r:id="rId12"/>
    <p:sldId id="398" r:id="rId13"/>
    <p:sldId id="397" r:id="rId14"/>
    <p:sldId id="403" r:id="rId15"/>
    <p:sldId id="404" r:id="rId16"/>
    <p:sldId id="402" r:id="rId17"/>
    <p:sldId id="401" r:id="rId18"/>
    <p:sldId id="412" r:id="rId19"/>
    <p:sldId id="396" r:id="rId20"/>
    <p:sldId id="409" r:id="rId21"/>
    <p:sldId id="411" r:id="rId22"/>
    <p:sldId id="407" r:id="rId23"/>
    <p:sldId id="405"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9255C"/>
    <a:srgbClr val="006600"/>
    <a:srgbClr val="CC00CC"/>
    <a:srgbClr val="E7F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06" d="100"/>
          <a:sy n="106" d="100"/>
        </p:scale>
        <p:origin x="5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E7660-0530-42F0-8095-0A31E308F0F1}" type="datetimeFigureOut">
              <a:rPr lang="de-DE" smtClean="0"/>
              <a:pPr/>
              <a:t>15.08.2023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ECF80-ED29-4FF5-BE1B-0A4CDF84AA5F}" type="slidenum">
              <a:rPr lang="de-DE" smtClean="0"/>
              <a:pPr/>
              <a:t>‹Nr.›</a:t>
            </a:fld>
            <a:endParaRPr lang="de-DE"/>
          </a:p>
        </p:txBody>
      </p:sp>
    </p:spTree>
    <p:extLst>
      <p:ext uri="{BB962C8B-B14F-4D97-AF65-F5344CB8AC3E}">
        <p14:creationId xmlns:p14="http://schemas.microsoft.com/office/powerpoint/2010/main" val="338592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CD775B0E-AC6E-4487-83A7-2382994311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a:extLst>
              <a:ext uri="{FF2B5EF4-FFF2-40B4-BE49-F238E27FC236}">
                <a16:creationId xmlns:a16="http://schemas.microsoft.com/office/drawing/2014/main" id="{C824CC25-D1DD-4B24-B481-2A9CE3F2DB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a:t>Hallo </a:t>
            </a:r>
          </a:p>
        </p:txBody>
      </p:sp>
    </p:spTree>
    <p:extLst>
      <p:ext uri="{BB962C8B-B14F-4D97-AF65-F5344CB8AC3E}">
        <p14:creationId xmlns:p14="http://schemas.microsoft.com/office/powerpoint/2010/main" val="422568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noProof="0" dirty="0"/>
              <a:t>Sunlight (2% UV, 47% Vis and 51% IR)</a:t>
            </a:r>
          </a:p>
        </p:txBody>
      </p:sp>
      <p:sp>
        <p:nvSpPr>
          <p:cNvPr id="4" name="Номер слайда 3"/>
          <p:cNvSpPr>
            <a:spLocks noGrp="1"/>
          </p:cNvSpPr>
          <p:nvPr>
            <p:ph type="sldNum" sz="quarter" idx="10"/>
          </p:nvPr>
        </p:nvSpPr>
        <p:spPr/>
        <p:txBody>
          <a:bodyPr/>
          <a:lstStyle/>
          <a:p>
            <a:fld id="{75EECF80-ED29-4FF5-BE1B-0A4CDF84AA5F}" type="slidenum">
              <a:rPr lang="de-DE" smtClean="0"/>
              <a:pPr/>
              <a:t>15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_01">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79E41375-9C06-4189-A0CE-28D06938D38D}"/>
              </a:ext>
            </a:extLst>
          </p:cNvPr>
          <p:cNvSpPr>
            <a:spLocks noChangeAspect="1"/>
          </p:cNvSpPr>
          <p:nvPr userDrawn="1"/>
        </p:nvSpPr>
        <p:spPr bwMode="auto">
          <a:xfrm>
            <a:off x="0" y="0"/>
            <a:ext cx="660400" cy="6858000"/>
          </a:xfrm>
          <a:custGeom>
            <a:avLst/>
            <a:gdLst>
              <a:gd name="T0" fmla="*/ 786749125 w 312"/>
              <a:gd name="T1" fmla="*/ 0 h 2886"/>
              <a:gd name="T2" fmla="*/ 786749125 w 312"/>
              <a:gd name="T3" fmla="*/ 241400531 h 2886"/>
              <a:gd name="T4" fmla="*/ 221903925 w 312"/>
              <a:gd name="T5" fmla="*/ 241400531 h 2886"/>
              <a:gd name="T6" fmla="*/ 221903925 w 312"/>
              <a:gd name="T7" fmla="*/ 2147483646 h 2886"/>
              <a:gd name="T8" fmla="*/ 781705638 w 312"/>
              <a:gd name="T9" fmla="*/ 2147483646 h 2886"/>
              <a:gd name="T10" fmla="*/ 781705638 w 312"/>
              <a:gd name="T11" fmla="*/ 2147483646 h 2886"/>
              <a:gd name="T12" fmla="*/ 0 w 312"/>
              <a:gd name="T13" fmla="*/ 2147483646 h 2886"/>
              <a:gd name="T14" fmla="*/ 0 w 312"/>
              <a:gd name="T15" fmla="*/ 0 h 2886"/>
              <a:gd name="T16" fmla="*/ 786749125 w 312"/>
              <a:gd name="T17" fmla="*/ 0 h 28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2" h="2886">
                <a:moveTo>
                  <a:pt x="312" y="0"/>
                </a:moveTo>
                <a:lnTo>
                  <a:pt x="312" y="76"/>
                </a:lnTo>
                <a:lnTo>
                  <a:pt x="88" y="76"/>
                </a:lnTo>
                <a:lnTo>
                  <a:pt x="88" y="2807"/>
                </a:lnTo>
                <a:lnTo>
                  <a:pt x="310" y="2807"/>
                </a:lnTo>
                <a:lnTo>
                  <a:pt x="310" y="2886"/>
                </a:lnTo>
                <a:lnTo>
                  <a:pt x="0" y="2886"/>
                </a:lnTo>
                <a:lnTo>
                  <a:pt x="0" y="0"/>
                </a:lnTo>
                <a:lnTo>
                  <a:pt x="312" y="0"/>
                </a:lnTo>
                <a:close/>
              </a:path>
            </a:pathLst>
          </a:custGeom>
          <a:solidFill>
            <a:srgbClr val="00B4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2400"/>
          </a:p>
        </p:txBody>
      </p:sp>
      <p:pic>
        <p:nvPicPr>
          <p:cNvPr id="7" name="Picture 3">
            <a:extLst>
              <a:ext uri="{FF2B5EF4-FFF2-40B4-BE49-F238E27FC236}">
                <a16:creationId xmlns:a16="http://schemas.microsoft.com/office/drawing/2014/main" id="{0A9A80E9-31BD-4866-89D8-B69E2607DC12}"/>
              </a:ext>
            </a:extLst>
          </p:cNvPr>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0034" y="376767"/>
            <a:ext cx="3602567" cy="136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Gerade Verbindung 17">
            <a:extLst>
              <a:ext uri="{FF2B5EF4-FFF2-40B4-BE49-F238E27FC236}">
                <a16:creationId xmlns:a16="http://schemas.microsoft.com/office/drawing/2014/main" id="{ECE9148F-4C86-4A4B-998C-0E936522FBF1}"/>
              </a:ext>
            </a:extLst>
          </p:cNvPr>
          <p:cNvCxnSpPr/>
          <p:nvPr userDrawn="1"/>
        </p:nvCxnSpPr>
        <p:spPr>
          <a:xfrm>
            <a:off x="1005418" y="4821767"/>
            <a:ext cx="1067011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el 1"/>
          <p:cNvSpPr>
            <a:spLocks noGrp="1"/>
          </p:cNvSpPr>
          <p:nvPr>
            <p:ph type="ctrTitle"/>
          </p:nvPr>
        </p:nvSpPr>
        <p:spPr>
          <a:xfrm>
            <a:off x="1002182" y="1814001"/>
            <a:ext cx="10673353" cy="1487587"/>
          </a:xfrm>
          <a:prstGeom prst="rect">
            <a:avLst/>
          </a:prstGeom>
        </p:spPr>
        <p:txBody>
          <a:bodyPr wrap="square" lIns="0" tIns="0" rIns="0" bIns="0">
            <a:noAutofit/>
          </a:bodyPr>
          <a:lstStyle>
            <a:lvl1pPr algn="l">
              <a:lnSpc>
                <a:spcPts val="3733"/>
              </a:lnSpc>
              <a:defRPr sz="3467" baseline="0">
                <a:solidFill>
                  <a:schemeClr val="tx2"/>
                </a:solidFill>
              </a:defRPr>
            </a:lvl1pPr>
          </a:lstStyle>
          <a:p>
            <a:r>
              <a:rPr lang="de-DE"/>
              <a:t>Mastertitelformat bearbeiten</a:t>
            </a:r>
            <a:endParaRPr lang="de-DE" dirty="0"/>
          </a:p>
        </p:txBody>
      </p:sp>
      <p:sp>
        <p:nvSpPr>
          <p:cNvPr id="20" name="Textplatzhalter 19"/>
          <p:cNvSpPr>
            <a:spLocks noGrp="1"/>
          </p:cNvSpPr>
          <p:nvPr>
            <p:ph type="body" sz="quarter" idx="13"/>
          </p:nvPr>
        </p:nvSpPr>
        <p:spPr>
          <a:xfrm>
            <a:off x="1007993" y="4748245"/>
            <a:ext cx="10667543" cy="492443"/>
          </a:xfrm>
          <a:prstGeom prst="rect">
            <a:avLst/>
          </a:prstGeom>
        </p:spPr>
        <p:txBody>
          <a:bodyPr wrap="square" lIns="0" tIns="0" rIns="0" bIns="0">
            <a:noAutofit/>
          </a:bodyPr>
          <a:lstStyle>
            <a:lvl1pPr marL="0" indent="0">
              <a:buNone/>
              <a:defRPr sz="3200" b="1" baseline="0">
                <a:solidFill>
                  <a:schemeClr val="accent1"/>
                </a:solidFill>
                <a:latin typeface="+mj-lt"/>
              </a:defRPr>
            </a:lvl1pPr>
          </a:lstStyle>
          <a:p>
            <a:pPr lvl="0"/>
            <a:r>
              <a:rPr lang="de-DE"/>
              <a:t>Mastertextformat bearbeiten</a:t>
            </a:r>
          </a:p>
        </p:txBody>
      </p:sp>
      <p:sp>
        <p:nvSpPr>
          <p:cNvPr id="23" name="Textplatzhalter 22"/>
          <p:cNvSpPr>
            <a:spLocks noGrp="1"/>
          </p:cNvSpPr>
          <p:nvPr>
            <p:ph type="body" sz="quarter" idx="14"/>
          </p:nvPr>
        </p:nvSpPr>
        <p:spPr>
          <a:xfrm>
            <a:off x="1007993" y="5388316"/>
            <a:ext cx="10667543" cy="1025921"/>
          </a:xfrm>
          <a:prstGeom prst="rect">
            <a:avLst/>
          </a:prstGeom>
        </p:spPr>
        <p:txBody>
          <a:bodyPr wrap="square" lIns="0" tIns="0" rIns="0" bIns="0">
            <a:noAutofit/>
          </a:bodyPr>
          <a:lstStyle>
            <a:lvl1pPr marL="0" indent="0">
              <a:lnSpc>
                <a:spcPts val="2667"/>
              </a:lnSpc>
              <a:spcBef>
                <a:spcPts val="0"/>
              </a:spcBef>
              <a:buNone/>
              <a:defRPr sz="2267" b="1">
                <a:solidFill>
                  <a:schemeClr val="tx2"/>
                </a:solidFill>
                <a:latin typeface="+mj-lt"/>
              </a:defRPr>
            </a:lvl1pPr>
          </a:lstStyle>
          <a:p>
            <a:pPr lvl="0"/>
            <a:r>
              <a:rPr lang="de-DE"/>
              <a:t>Mastertextformat bearbeiten</a:t>
            </a:r>
          </a:p>
          <a:p>
            <a:pPr lvl="1"/>
            <a:r>
              <a:rPr lang="de-DE"/>
              <a:t>Zweite Ebene</a:t>
            </a:r>
          </a:p>
          <a:p>
            <a:pPr lvl="2"/>
            <a:r>
              <a:rPr lang="de-DE"/>
              <a:t>Dritte Ebene</a:t>
            </a:r>
          </a:p>
        </p:txBody>
      </p:sp>
      <p:sp>
        <p:nvSpPr>
          <p:cNvPr id="3" name="Textplatzhalter 2"/>
          <p:cNvSpPr>
            <a:spLocks noGrp="1"/>
          </p:cNvSpPr>
          <p:nvPr>
            <p:ph type="body" sz="quarter" idx="16"/>
          </p:nvPr>
        </p:nvSpPr>
        <p:spPr>
          <a:xfrm>
            <a:off x="1007991" y="3460228"/>
            <a:ext cx="10667541" cy="886080"/>
          </a:xfrm>
          <a:prstGeom prst="rect">
            <a:avLst/>
          </a:prstGeom>
        </p:spPr>
        <p:txBody>
          <a:bodyPr wrap="square" lIns="0" tIns="0" rIns="0" bIns="0">
            <a:noAutofit/>
          </a:bodyPr>
          <a:lstStyle>
            <a:lvl1pPr marL="0" indent="0">
              <a:lnSpc>
                <a:spcPts val="2667"/>
              </a:lnSpc>
              <a:spcBef>
                <a:spcPts val="0"/>
              </a:spcBef>
              <a:buNone/>
              <a:defRPr sz="2267" b="1">
                <a:solidFill>
                  <a:schemeClr val="tx2"/>
                </a:solidFill>
              </a:defRPr>
            </a:lvl1pPr>
            <a:lvl2pPr marL="609435" indent="0">
              <a:buNone/>
              <a:defRPr/>
            </a:lvl2pPr>
            <a:lvl3pPr marL="1218870" indent="0">
              <a:buNone/>
              <a:defRPr/>
            </a:lvl3pPr>
            <a:lvl4pPr marL="1828305" indent="0">
              <a:buNone/>
              <a:defRPr/>
            </a:lvl4pPr>
            <a:lvl5pPr marL="2437742" indent="0">
              <a:buNone/>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336553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_02">
    <p:spTree>
      <p:nvGrpSpPr>
        <p:cNvPr id="1" name=""/>
        <p:cNvGrpSpPr/>
        <p:nvPr/>
      </p:nvGrpSpPr>
      <p:grpSpPr>
        <a:xfrm>
          <a:off x="0" y="0"/>
          <a:ext cx="0" cy="0"/>
          <a:chOff x="0" y="0"/>
          <a:chExt cx="0" cy="0"/>
        </a:xfrm>
      </p:grpSpPr>
      <p:cxnSp>
        <p:nvCxnSpPr>
          <p:cNvPr id="6" name="Gerade Verbindung 20">
            <a:extLst>
              <a:ext uri="{FF2B5EF4-FFF2-40B4-BE49-F238E27FC236}">
                <a16:creationId xmlns:a16="http://schemas.microsoft.com/office/drawing/2014/main" id="{F544A073-B1F5-4F38-94BE-1F30FE580452}"/>
              </a:ext>
            </a:extLst>
          </p:cNvPr>
          <p:cNvCxnSpPr/>
          <p:nvPr userDrawn="1"/>
        </p:nvCxnSpPr>
        <p:spPr>
          <a:xfrm>
            <a:off x="1005417" y="4802717"/>
            <a:ext cx="1066588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80545CF0-C390-421D-8F3D-453F2E4786E7}"/>
              </a:ext>
            </a:extLst>
          </p:cNvPr>
          <p:cNvSpPr>
            <a:spLocks noChangeAspect="1"/>
          </p:cNvSpPr>
          <p:nvPr userDrawn="1"/>
        </p:nvSpPr>
        <p:spPr bwMode="auto">
          <a:xfrm>
            <a:off x="0" y="0"/>
            <a:ext cx="660400" cy="6858000"/>
          </a:xfrm>
          <a:custGeom>
            <a:avLst/>
            <a:gdLst>
              <a:gd name="T0" fmla="*/ 786749125 w 312"/>
              <a:gd name="T1" fmla="*/ 0 h 2886"/>
              <a:gd name="T2" fmla="*/ 786749125 w 312"/>
              <a:gd name="T3" fmla="*/ 241400531 h 2886"/>
              <a:gd name="T4" fmla="*/ 221903925 w 312"/>
              <a:gd name="T5" fmla="*/ 241400531 h 2886"/>
              <a:gd name="T6" fmla="*/ 221903925 w 312"/>
              <a:gd name="T7" fmla="*/ 2147483646 h 2886"/>
              <a:gd name="T8" fmla="*/ 781705638 w 312"/>
              <a:gd name="T9" fmla="*/ 2147483646 h 2886"/>
              <a:gd name="T10" fmla="*/ 781705638 w 312"/>
              <a:gd name="T11" fmla="*/ 2147483646 h 2886"/>
              <a:gd name="T12" fmla="*/ 0 w 312"/>
              <a:gd name="T13" fmla="*/ 2147483646 h 2886"/>
              <a:gd name="T14" fmla="*/ 0 w 312"/>
              <a:gd name="T15" fmla="*/ 0 h 2886"/>
              <a:gd name="T16" fmla="*/ 786749125 w 312"/>
              <a:gd name="T17" fmla="*/ 0 h 28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2" h="2886">
                <a:moveTo>
                  <a:pt x="312" y="0"/>
                </a:moveTo>
                <a:lnTo>
                  <a:pt x="312" y="76"/>
                </a:lnTo>
                <a:lnTo>
                  <a:pt x="88" y="76"/>
                </a:lnTo>
                <a:lnTo>
                  <a:pt x="88" y="2807"/>
                </a:lnTo>
                <a:lnTo>
                  <a:pt x="310" y="2807"/>
                </a:lnTo>
                <a:lnTo>
                  <a:pt x="310" y="2886"/>
                </a:lnTo>
                <a:lnTo>
                  <a:pt x="0" y="2886"/>
                </a:lnTo>
                <a:lnTo>
                  <a:pt x="0" y="0"/>
                </a:lnTo>
                <a:lnTo>
                  <a:pt x="312" y="0"/>
                </a:lnTo>
                <a:close/>
              </a:path>
            </a:pathLst>
          </a:custGeom>
          <a:solidFill>
            <a:srgbClr val="00B4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2400"/>
          </a:p>
        </p:txBody>
      </p:sp>
      <p:pic>
        <p:nvPicPr>
          <p:cNvPr id="8" name="Picture 3">
            <a:extLst>
              <a:ext uri="{FF2B5EF4-FFF2-40B4-BE49-F238E27FC236}">
                <a16:creationId xmlns:a16="http://schemas.microsoft.com/office/drawing/2014/main" id="{CC5677F6-B89D-4A10-98D9-1C8EE4B9772E}"/>
              </a:ext>
            </a:extLst>
          </p:cNvPr>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0034" y="135468"/>
            <a:ext cx="3602567" cy="136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el 1"/>
          <p:cNvSpPr>
            <a:spLocks noGrp="1"/>
          </p:cNvSpPr>
          <p:nvPr>
            <p:ph type="ctrTitle"/>
          </p:nvPr>
        </p:nvSpPr>
        <p:spPr>
          <a:xfrm>
            <a:off x="1007097" y="1512613"/>
            <a:ext cx="7229859" cy="1436291"/>
          </a:xfrm>
          <a:prstGeom prst="rect">
            <a:avLst/>
          </a:prstGeom>
        </p:spPr>
        <p:txBody>
          <a:bodyPr wrap="square" lIns="0" tIns="0" rIns="0" bIns="0">
            <a:noAutofit/>
          </a:bodyPr>
          <a:lstStyle>
            <a:lvl1pPr algn="l">
              <a:lnSpc>
                <a:spcPts val="3733"/>
              </a:lnSpc>
              <a:defRPr sz="3467" baseline="0">
                <a:solidFill>
                  <a:schemeClr val="tx2"/>
                </a:solidFill>
              </a:defRPr>
            </a:lvl1pPr>
          </a:lstStyle>
          <a:p>
            <a:r>
              <a:rPr lang="de-DE"/>
              <a:t>Mastertitelformat bearbeiten</a:t>
            </a:r>
            <a:endParaRPr lang="de-DE" dirty="0"/>
          </a:p>
        </p:txBody>
      </p:sp>
      <p:sp>
        <p:nvSpPr>
          <p:cNvPr id="22" name="Textplatzhalter 19"/>
          <p:cNvSpPr>
            <a:spLocks noGrp="1"/>
          </p:cNvSpPr>
          <p:nvPr>
            <p:ph type="body" sz="quarter" idx="13"/>
          </p:nvPr>
        </p:nvSpPr>
        <p:spPr>
          <a:xfrm>
            <a:off x="1007098" y="4923805"/>
            <a:ext cx="10665051" cy="492443"/>
          </a:xfrm>
          <a:prstGeom prst="rect">
            <a:avLst/>
          </a:prstGeom>
        </p:spPr>
        <p:txBody>
          <a:bodyPr wrap="square" lIns="0" tIns="0" rIns="0" bIns="0">
            <a:noAutofit/>
          </a:bodyPr>
          <a:lstStyle>
            <a:lvl1pPr marL="0" indent="0">
              <a:buNone/>
              <a:defRPr sz="3200" b="1" baseline="0">
                <a:solidFill>
                  <a:schemeClr val="accent1"/>
                </a:solidFill>
                <a:latin typeface="+mj-lt"/>
              </a:defRPr>
            </a:lvl1pPr>
          </a:lstStyle>
          <a:p>
            <a:pPr lvl="0"/>
            <a:r>
              <a:rPr lang="de-DE"/>
              <a:t>Mastertextformat bearbeiten</a:t>
            </a:r>
          </a:p>
        </p:txBody>
      </p:sp>
      <p:sp>
        <p:nvSpPr>
          <p:cNvPr id="23" name="Textplatzhalter 22"/>
          <p:cNvSpPr>
            <a:spLocks noGrp="1"/>
          </p:cNvSpPr>
          <p:nvPr>
            <p:ph type="body" sz="quarter" idx="14"/>
          </p:nvPr>
        </p:nvSpPr>
        <p:spPr>
          <a:xfrm>
            <a:off x="1007099" y="5442889"/>
            <a:ext cx="10665049" cy="996855"/>
          </a:xfrm>
          <a:prstGeom prst="rect">
            <a:avLst/>
          </a:prstGeom>
        </p:spPr>
        <p:txBody>
          <a:bodyPr wrap="square" lIns="0" tIns="0" rIns="0" bIns="0">
            <a:noAutofit/>
          </a:bodyPr>
          <a:lstStyle>
            <a:lvl1pPr marL="0" indent="0">
              <a:lnSpc>
                <a:spcPts val="2667"/>
              </a:lnSpc>
              <a:spcBef>
                <a:spcPts val="0"/>
              </a:spcBef>
              <a:buNone/>
              <a:defRPr sz="2267" b="1">
                <a:solidFill>
                  <a:schemeClr val="tx2"/>
                </a:solidFill>
                <a:latin typeface="+mj-lt"/>
              </a:defRPr>
            </a:lvl1pPr>
          </a:lstStyle>
          <a:p>
            <a:pPr lvl="0"/>
            <a:r>
              <a:rPr lang="de-DE"/>
              <a:t>Mastertextformat bearbeiten</a:t>
            </a:r>
          </a:p>
          <a:p>
            <a:pPr lvl="1"/>
            <a:r>
              <a:rPr lang="de-DE"/>
              <a:t>Zweite Ebene</a:t>
            </a:r>
          </a:p>
          <a:p>
            <a:pPr lvl="2"/>
            <a:r>
              <a:rPr lang="de-DE"/>
              <a:t>Dritte Ebene</a:t>
            </a:r>
          </a:p>
        </p:txBody>
      </p:sp>
      <p:sp>
        <p:nvSpPr>
          <p:cNvPr id="25" name="Textplatzhalter 2"/>
          <p:cNvSpPr>
            <a:spLocks noGrp="1"/>
          </p:cNvSpPr>
          <p:nvPr>
            <p:ph type="body" sz="quarter" idx="16"/>
          </p:nvPr>
        </p:nvSpPr>
        <p:spPr>
          <a:xfrm>
            <a:off x="1007101" y="3162415"/>
            <a:ext cx="4939993" cy="886080"/>
          </a:xfrm>
          <a:prstGeom prst="rect">
            <a:avLst/>
          </a:prstGeom>
        </p:spPr>
        <p:txBody>
          <a:bodyPr wrap="square" lIns="0" tIns="0" rIns="0" bIns="0">
            <a:noAutofit/>
          </a:bodyPr>
          <a:lstStyle>
            <a:lvl1pPr marL="0" indent="0">
              <a:lnSpc>
                <a:spcPts val="2667"/>
              </a:lnSpc>
              <a:spcBef>
                <a:spcPts val="0"/>
              </a:spcBef>
              <a:buNone/>
              <a:defRPr sz="2400" b="1">
                <a:solidFill>
                  <a:schemeClr val="tx2"/>
                </a:solidFill>
              </a:defRPr>
            </a:lvl1pPr>
            <a:lvl2pPr marL="609435" indent="0">
              <a:buNone/>
              <a:defRPr/>
            </a:lvl2pPr>
            <a:lvl3pPr marL="1218870" indent="0">
              <a:buNone/>
              <a:defRPr/>
            </a:lvl3pPr>
            <a:lvl4pPr marL="1828305" indent="0">
              <a:buNone/>
              <a:defRPr/>
            </a:lvl4pPr>
            <a:lvl5pPr marL="2437742" indent="0">
              <a:buNone/>
              <a:defRPr/>
            </a:lvl5pPr>
          </a:lstStyle>
          <a:p>
            <a:pPr lvl="0"/>
            <a:r>
              <a:rPr lang="de-DE"/>
              <a:t>Mastertextformat bearbeiten</a:t>
            </a:r>
          </a:p>
        </p:txBody>
      </p:sp>
    </p:spTree>
    <p:extLst>
      <p:ext uri="{BB962C8B-B14F-4D97-AF65-F5344CB8AC3E}">
        <p14:creationId xmlns:p14="http://schemas.microsoft.com/office/powerpoint/2010/main" val="155025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lussfolie_01">
    <p:spTree>
      <p:nvGrpSpPr>
        <p:cNvPr id="1" name=""/>
        <p:cNvGrpSpPr/>
        <p:nvPr/>
      </p:nvGrpSpPr>
      <p:grpSpPr>
        <a:xfrm>
          <a:off x="0" y="0"/>
          <a:ext cx="0" cy="0"/>
          <a:chOff x="0" y="0"/>
          <a:chExt cx="0" cy="0"/>
        </a:xfrm>
      </p:grpSpPr>
      <p:cxnSp>
        <p:nvCxnSpPr>
          <p:cNvPr id="5" name="Gerade Verbindung 9">
            <a:extLst>
              <a:ext uri="{FF2B5EF4-FFF2-40B4-BE49-F238E27FC236}">
                <a16:creationId xmlns:a16="http://schemas.microsoft.com/office/drawing/2014/main" id="{331E1DA4-D110-4654-B589-7CBCCA8018DA}"/>
              </a:ext>
            </a:extLst>
          </p:cNvPr>
          <p:cNvCxnSpPr/>
          <p:nvPr userDrawn="1"/>
        </p:nvCxnSpPr>
        <p:spPr>
          <a:xfrm flipV="1">
            <a:off x="658284" y="3522134"/>
            <a:ext cx="10665883" cy="63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99E83CAF-C758-4E0D-A96E-D4AE3D24A5E4}"/>
              </a:ext>
            </a:extLst>
          </p:cNvPr>
          <p:cNvSpPr>
            <a:spLocks noChangeAspect="1"/>
          </p:cNvSpPr>
          <p:nvPr userDrawn="1"/>
        </p:nvSpPr>
        <p:spPr bwMode="auto">
          <a:xfrm rot="10800000">
            <a:off x="11531600" y="0"/>
            <a:ext cx="660400" cy="6858000"/>
          </a:xfrm>
          <a:custGeom>
            <a:avLst/>
            <a:gdLst>
              <a:gd name="T0" fmla="*/ 786749125 w 312"/>
              <a:gd name="T1" fmla="*/ 0 h 2886"/>
              <a:gd name="T2" fmla="*/ 786749125 w 312"/>
              <a:gd name="T3" fmla="*/ 241400531 h 2886"/>
              <a:gd name="T4" fmla="*/ 221903925 w 312"/>
              <a:gd name="T5" fmla="*/ 241400531 h 2886"/>
              <a:gd name="T6" fmla="*/ 221903925 w 312"/>
              <a:gd name="T7" fmla="*/ 2147483646 h 2886"/>
              <a:gd name="T8" fmla="*/ 781705638 w 312"/>
              <a:gd name="T9" fmla="*/ 2147483646 h 2886"/>
              <a:gd name="T10" fmla="*/ 781705638 w 312"/>
              <a:gd name="T11" fmla="*/ 2147483646 h 2886"/>
              <a:gd name="T12" fmla="*/ 0 w 312"/>
              <a:gd name="T13" fmla="*/ 2147483646 h 2886"/>
              <a:gd name="T14" fmla="*/ 0 w 312"/>
              <a:gd name="T15" fmla="*/ 0 h 2886"/>
              <a:gd name="T16" fmla="*/ 786749125 w 312"/>
              <a:gd name="T17" fmla="*/ 0 h 28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2" h="2886">
                <a:moveTo>
                  <a:pt x="312" y="0"/>
                </a:moveTo>
                <a:lnTo>
                  <a:pt x="312" y="76"/>
                </a:lnTo>
                <a:lnTo>
                  <a:pt x="88" y="76"/>
                </a:lnTo>
                <a:lnTo>
                  <a:pt x="88" y="2807"/>
                </a:lnTo>
                <a:lnTo>
                  <a:pt x="310" y="2807"/>
                </a:lnTo>
                <a:lnTo>
                  <a:pt x="310" y="2886"/>
                </a:lnTo>
                <a:lnTo>
                  <a:pt x="0" y="2886"/>
                </a:lnTo>
                <a:lnTo>
                  <a:pt x="0" y="0"/>
                </a:lnTo>
                <a:lnTo>
                  <a:pt x="312" y="0"/>
                </a:lnTo>
                <a:close/>
              </a:path>
            </a:pathLst>
          </a:custGeom>
          <a:solidFill>
            <a:srgbClr val="00B4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2400"/>
          </a:p>
        </p:txBody>
      </p:sp>
      <p:pic>
        <p:nvPicPr>
          <p:cNvPr id="8" name="Picture 3">
            <a:extLst>
              <a:ext uri="{FF2B5EF4-FFF2-40B4-BE49-F238E27FC236}">
                <a16:creationId xmlns:a16="http://schemas.microsoft.com/office/drawing/2014/main" id="{1455C113-3DD8-4ADF-BABB-45D8307E1D3A}"/>
              </a:ext>
            </a:extLst>
          </p:cNvPr>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7" y="376767"/>
            <a:ext cx="3602567" cy="136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platzhalter 5"/>
          <p:cNvSpPr>
            <a:spLocks noGrp="1"/>
          </p:cNvSpPr>
          <p:nvPr>
            <p:ph type="body" sz="quarter" idx="10"/>
          </p:nvPr>
        </p:nvSpPr>
        <p:spPr>
          <a:xfrm>
            <a:off x="658285" y="3907489"/>
            <a:ext cx="10665883" cy="409353"/>
          </a:xfrm>
          <a:prstGeom prst="rect">
            <a:avLst/>
          </a:prstGeom>
        </p:spPr>
        <p:txBody>
          <a:bodyPr lIns="0" tIns="0" rIns="0" bIns="0"/>
          <a:lstStyle>
            <a:lvl1pPr marL="0" indent="0">
              <a:buNone/>
              <a:defRPr sz="2400" b="1">
                <a:solidFill>
                  <a:schemeClr val="accent1"/>
                </a:solidFill>
              </a:defRPr>
            </a:lvl1pPr>
            <a:lvl2pPr marL="609435" indent="0">
              <a:buNone/>
              <a:defRPr/>
            </a:lvl2pPr>
            <a:lvl3pPr marL="1218870" indent="0">
              <a:buNone/>
              <a:defRPr/>
            </a:lvl3pPr>
            <a:lvl4pPr marL="1828305" indent="0">
              <a:buNone/>
              <a:defRPr/>
            </a:lvl4pPr>
            <a:lvl5pPr marL="2437742" indent="0">
              <a:buNone/>
              <a:defRPr/>
            </a:lvl5pPr>
          </a:lstStyle>
          <a:p>
            <a:pPr lvl="0"/>
            <a:r>
              <a:rPr lang="de-DE" dirty="0"/>
              <a:t>Textmasterformat bearbeiten</a:t>
            </a:r>
          </a:p>
        </p:txBody>
      </p:sp>
      <p:sp>
        <p:nvSpPr>
          <p:cNvPr id="9" name="Textplatzhalter 8"/>
          <p:cNvSpPr>
            <a:spLocks noGrp="1"/>
          </p:cNvSpPr>
          <p:nvPr>
            <p:ph type="body" sz="quarter" idx="11"/>
          </p:nvPr>
        </p:nvSpPr>
        <p:spPr>
          <a:xfrm>
            <a:off x="658285" y="4338065"/>
            <a:ext cx="10665883" cy="1839455"/>
          </a:xfrm>
          <a:prstGeom prst="rect">
            <a:avLst/>
          </a:prstGeom>
        </p:spPr>
        <p:txBody>
          <a:bodyPr lIns="0" tIns="0" rIns="0" bIns="0"/>
          <a:lstStyle>
            <a:lvl1pPr marL="0" indent="0">
              <a:spcBef>
                <a:spcPts val="0"/>
              </a:spcBef>
              <a:buNone/>
              <a:defRPr sz="2400"/>
            </a:lvl1pPr>
            <a:lvl2pPr marL="594740" indent="-241283">
              <a:spcBef>
                <a:spcPts val="0"/>
              </a:spcBef>
              <a:buFont typeface="Arial" panose="020B0604020202020204" pitchFamily="34" charset="0"/>
              <a:buChar char="•"/>
              <a:defRPr sz="2400"/>
            </a:lvl2pPr>
            <a:lvl3pPr marL="1218870" indent="0">
              <a:spcBef>
                <a:spcPts val="0"/>
              </a:spcBef>
              <a:buNone/>
              <a:defRPr sz="2400"/>
            </a:lvl3pPr>
            <a:lvl4pPr marL="1828305" indent="0">
              <a:spcBef>
                <a:spcPts val="0"/>
              </a:spcBef>
              <a:buNone/>
              <a:defRPr sz="2400"/>
            </a:lvl4pPr>
            <a:lvl5pPr marL="2437742" indent="0">
              <a:spcBef>
                <a:spcPts val="0"/>
              </a:spcBef>
              <a:buNone/>
              <a:defRPr sz="2400"/>
            </a:lvl5pPr>
          </a:lstStyle>
          <a:p>
            <a:pPr lvl="0"/>
            <a:r>
              <a:rPr lang="de-DE" dirty="0"/>
              <a:t>Textmasterformat bearbeiten</a:t>
            </a:r>
          </a:p>
          <a:p>
            <a:pPr lvl="1"/>
            <a:r>
              <a:rPr lang="de-DE" dirty="0"/>
              <a:t>Zweite Ebene</a:t>
            </a:r>
          </a:p>
        </p:txBody>
      </p:sp>
      <p:sp>
        <p:nvSpPr>
          <p:cNvPr id="3" name="Textplatzhalter 2"/>
          <p:cNvSpPr>
            <a:spLocks noGrp="1"/>
          </p:cNvSpPr>
          <p:nvPr>
            <p:ph type="body" sz="quarter" idx="12"/>
          </p:nvPr>
        </p:nvSpPr>
        <p:spPr>
          <a:xfrm>
            <a:off x="658285" y="2588317"/>
            <a:ext cx="10665883" cy="531283"/>
          </a:xfrm>
          <a:prstGeom prst="rect">
            <a:avLst/>
          </a:prstGeom>
        </p:spPr>
        <p:txBody>
          <a:bodyPr lIns="0" tIns="0" rIns="0" bIns="0"/>
          <a:lstStyle>
            <a:lvl1pPr marL="0" indent="0">
              <a:buNone/>
              <a:defRPr b="1">
                <a:solidFill>
                  <a:schemeClr val="tx2"/>
                </a:solidFill>
              </a:defRPr>
            </a:lvl1pPr>
            <a:lvl2pPr marL="241283" indent="0">
              <a:buNone/>
              <a:defRPr/>
            </a:lvl2pPr>
            <a:lvl3pPr marL="594740" indent="0">
              <a:buNone/>
              <a:defRPr/>
            </a:lvl3pPr>
            <a:lvl4pPr marL="1828305" indent="0">
              <a:buNone/>
              <a:defRPr/>
            </a:lvl4pPr>
            <a:lvl5pPr marL="2437742" indent="0">
              <a:buNone/>
              <a:defRPr/>
            </a:lvl5pPr>
          </a:lstStyle>
          <a:p>
            <a:pPr lvl="0"/>
            <a:r>
              <a:rPr lang="de-DE"/>
              <a:t>Mastertextformat bearbeiten</a:t>
            </a:r>
          </a:p>
        </p:txBody>
      </p:sp>
    </p:spTree>
    <p:extLst>
      <p:ext uri="{BB962C8B-B14F-4D97-AF65-F5344CB8AC3E}">
        <p14:creationId xmlns:p14="http://schemas.microsoft.com/office/powerpoint/2010/main" val="404037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_LogoOben_01">
    <p:spTree>
      <p:nvGrpSpPr>
        <p:cNvPr id="1" name=""/>
        <p:cNvGrpSpPr/>
        <p:nvPr/>
      </p:nvGrpSpPr>
      <p:grpSpPr>
        <a:xfrm>
          <a:off x="0" y="0"/>
          <a:ext cx="0" cy="0"/>
          <a:chOff x="0" y="0"/>
          <a:chExt cx="0" cy="0"/>
        </a:xfrm>
      </p:grpSpPr>
      <p:sp>
        <p:nvSpPr>
          <p:cNvPr id="3" name="Textplatzhalter 2"/>
          <p:cNvSpPr>
            <a:spLocks noGrp="1"/>
          </p:cNvSpPr>
          <p:nvPr>
            <p:ph type="body" sz="quarter" idx="17"/>
          </p:nvPr>
        </p:nvSpPr>
        <p:spPr>
          <a:xfrm>
            <a:off x="1005419" y="6379545"/>
            <a:ext cx="10670116" cy="395856"/>
          </a:xfrm>
        </p:spPr>
        <p:txBody>
          <a:bodyPr>
            <a:noAutofit/>
          </a:bodyPr>
          <a:lstStyle>
            <a:lvl1pPr marL="0" indent="0">
              <a:lnSpc>
                <a:spcPts val="1333"/>
              </a:lnSpc>
              <a:spcBef>
                <a:spcPts val="0"/>
              </a:spcBef>
              <a:buNone/>
              <a:defRPr sz="1333">
                <a:solidFill>
                  <a:schemeClr val="tx2"/>
                </a:solidFill>
              </a:defRPr>
            </a:lvl1pPr>
            <a:lvl2pPr marL="241283" indent="0">
              <a:buNone/>
              <a:defRPr sz="1333">
                <a:solidFill>
                  <a:schemeClr val="tx2"/>
                </a:solidFill>
              </a:defRPr>
            </a:lvl2pPr>
            <a:lvl3pPr marL="594740" indent="0">
              <a:buNone/>
              <a:defRPr sz="1333">
                <a:solidFill>
                  <a:schemeClr val="tx2"/>
                </a:solidFill>
              </a:defRPr>
            </a:lvl3pPr>
            <a:lvl4pPr marL="1828664" indent="0">
              <a:buNone/>
              <a:defRPr sz="1333">
                <a:solidFill>
                  <a:schemeClr val="tx2"/>
                </a:solidFill>
              </a:defRPr>
            </a:lvl4pPr>
            <a:lvl5pPr marL="2438218" indent="0">
              <a:buNone/>
              <a:defRPr sz="1333">
                <a:solidFill>
                  <a:schemeClr val="tx2"/>
                </a:solidFill>
              </a:defRPr>
            </a:lvl5pPr>
          </a:lstStyle>
          <a:p>
            <a:pPr lvl="0"/>
            <a:r>
              <a:rPr lang="de-DE"/>
              <a:t>Mastertextformat bearbeiten</a:t>
            </a:r>
          </a:p>
        </p:txBody>
      </p:sp>
      <p:sp>
        <p:nvSpPr>
          <p:cNvPr id="11" name="Titelplatzhalter 1"/>
          <p:cNvSpPr>
            <a:spLocks noGrp="1"/>
          </p:cNvSpPr>
          <p:nvPr>
            <p:ph type="title"/>
          </p:nvPr>
        </p:nvSpPr>
        <p:spPr>
          <a:xfrm>
            <a:off x="658285" y="376433"/>
            <a:ext cx="9950451" cy="444567"/>
          </a:xfrm>
          <a:prstGeom prst="rect">
            <a:avLst/>
          </a:prstGeom>
        </p:spPr>
        <p:txBody>
          <a:bodyPr rtlCol="0">
            <a:noAutofit/>
          </a:bodyPr>
          <a:lstStyle/>
          <a:p>
            <a:r>
              <a:rPr lang="de-DE" dirty="0"/>
              <a:t>Titelmasterformat durch Klicken bearbeiten</a:t>
            </a:r>
          </a:p>
        </p:txBody>
      </p:sp>
      <p:sp>
        <p:nvSpPr>
          <p:cNvPr id="5" name="Textplatzhalter 4"/>
          <p:cNvSpPr>
            <a:spLocks noGrp="1"/>
          </p:cNvSpPr>
          <p:nvPr>
            <p:ph type="body" sz="quarter" idx="18"/>
          </p:nvPr>
        </p:nvSpPr>
        <p:spPr>
          <a:xfrm>
            <a:off x="658286" y="1179928"/>
            <a:ext cx="6117167" cy="441325"/>
          </a:xfrm>
        </p:spPr>
        <p:txBody>
          <a:bodyPr/>
          <a:lstStyle>
            <a:lvl1pPr marL="0" indent="0">
              <a:buNone/>
              <a:defRPr>
                <a:solidFill>
                  <a:schemeClr val="accent1"/>
                </a:solidFill>
              </a:defRPr>
            </a:lvl1pPr>
            <a:lvl2pPr marL="241283" indent="0">
              <a:buNone/>
              <a:defRPr/>
            </a:lvl2pPr>
            <a:lvl3pPr marL="594740" indent="0">
              <a:buNone/>
              <a:defRPr/>
            </a:lvl3pPr>
            <a:lvl4pPr marL="1828664" indent="0">
              <a:buNone/>
              <a:defRPr/>
            </a:lvl4pPr>
            <a:lvl5pPr marL="2438218" indent="0">
              <a:buNone/>
              <a:defRPr/>
            </a:lvl5pPr>
          </a:lstStyle>
          <a:p>
            <a:pPr lvl="0"/>
            <a:r>
              <a:rPr lang="de-DE" dirty="0"/>
              <a:t>Textmasterformat bearbeiten</a:t>
            </a:r>
          </a:p>
        </p:txBody>
      </p:sp>
      <p:sp>
        <p:nvSpPr>
          <p:cNvPr id="7" name="Textplatzhalter 6"/>
          <p:cNvSpPr>
            <a:spLocks noGrp="1"/>
          </p:cNvSpPr>
          <p:nvPr>
            <p:ph type="body" sz="quarter" idx="19"/>
          </p:nvPr>
        </p:nvSpPr>
        <p:spPr>
          <a:xfrm>
            <a:off x="658285" y="106368"/>
            <a:ext cx="9950451" cy="270065"/>
          </a:xfrm>
        </p:spPr>
        <p:txBody>
          <a:bodyPr>
            <a:noAutofit/>
          </a:bodyPr>
          <a:lstStyle>
            <a:lvl1pPr marL="0" indent="0">
              <a:lnSpc>
                <a:spcPts val="1333"/>
              </a:lnSpc>
              <a:spcBef>
                <a:spcPts val="0"/>
              </a:spcBef>
              <a:buNone/>
              <a:defRPr sz="1333">
                <a:solidFill>
                  <a:schemeClr val="tx2"/>
                </a:solidFill>
              </a:defRPr>
            </a:lvl1pPr>
            <a:lvl2pPr marL="241283" indent="0">
              <a:buNone/>
              <a:defRPr/>
            </a:lvl2pPr>
            <a:lvl3pPr marL="594740" indent="0">
              <a:buNone/>
              <a:defRPr/>
            </a:lvl3pPr>
            <a:lvl4pPr marL="1828664" indent="0">
              <a:buNone/>
              <a:defRPr/>
            </a:lvl4pPr>
            <a:lvl5pPr marL="2438218" indent="0">
              <a:buNone/>
              <a:defRPr/>
            </a:lvl5pPr>
          </a:lstStyle>
          <a:p>
            <a:pPr lvl="0"/>
            <a:r>
              <a:rPr lang="de-DE"/>
              <a:t>Mastertextformat bearbeiten</a:t>
            </a:r>
          </a:p>
        </p:txBody>
      </p:sp>
      <p:sp>
        <p:nvSpPr>
          <p:cNvPr id="18" name="Textplatzhalter 29"/>
          <p:cNvSpPr>
            <a:spLocks noGrp="1"/>
          </p:cNvSpPr>
          <p:nvPr>
            <p:ph type="body" sz="quarter" idx="16"/>
          </p:nvPr>
        </p:nvSpPr>
        <p:spPr>
          <a:xfrm>
            <a:off x="658286" y="1722441"/>
            <a:ext cx="6117169" cy="4413393"/>
          </a:xfrm>
        </p:spPr>
        <p:txBody>
          <a:bodyPr>
            <a:noAutofit/>
          </a:bodyPr>
          <a:lstStyle>
            <a:lvl1pPr>
              <a:lnSpc>
                <a:spcPts val="2667"/>
              </a:lnSpc>
              <a:spcBef>
                <a:spcPts val="800"/>
              </a:spcBef>
              <a:defRPr sz="2400"/>
            </a:lvl1pPr>
            <a:lvl2pPr>
              <a:lnSpc>
                <a:spcPts val="2667"/>
              </a:lnSpc>
              <a:spcBef>
                <a:spcPts val="800"/>
              </a:spcBef>
              <a:defRPr sz="2400"/>
            </a:lvl2pPr>
            <a:lvl3pPr>
              <a:lnSpc>
                <a:spcPts val="2667"/>
              </a:lnSpc>
              <a:spcBef>
                <a:spcPts val="800"/>
              </a:spcBef>
              <a:defRPr sz="2400"/>
            </a:lvl3pPr>
          </a:lstStyle>
          <a:p>
            <a:pPr lvl="0"/>
            <a:r>
              <a:rPr lang="de-DE" dirty="0"/>
              <a:t>Textmasterformat bearbeiten</a:t>
            </a:r>
          </a:p>
          <a:p>
            <a:pPr lvl="1"/>
            <a:r>
              <a:rPr lang="de-DE" dirty="0"/>
              <a:t>Zweite Ebene</a:t>
            </a:r>
          </a:p>
          <a:p>
            <a:pPr lvl="2"/>
            <a:r>
              <a:rPr lang="de-DE" dirty="0"/>
              <a:t>Dritte Ebene</a:t>
            </a:r>
          </a:p>
        </p:txBody>
      </p:sp>
      <p:sp>
        <p:nvSpPr>
          <p:cNvPr id="12" name="Inhaltsplatzhalter 3"/>
          <p:cNvSpPr>
            <a:spLocks noGrp="1"/>
          </p:cNvSpPr>
          <p:nvPr>
            <p:ph sz="quarter" idx="20"/>
          </p:nvPr>
        </p:nvSpPr>
        <p:spPr>
          <a:xfrm>
            <a:off x="6932432" y="1203917"/>
            <a:ext cx="4743105" cy="2400523"/>
          </a:xfrm>
        </p:spPr>
        <p:txBody>
          <a:bodyPr/>
          <a:lstStyle>
            <a:lvl1pPr marL="0" indent="0">
              <a:buNone/>
              <a:defRPr/>
            </a:lvl1pPr>
          </a:lstStyle>
          <a:p>
            <a:pPr lvl="0"/>
            <a:endParaRPr lang="de-DE" dirty="0"/>
          </a:p>
        </p:txBody>
      </p:sp>
      <p:sp>
        <p:nvSpPr>
          <p:cNvPr id="13" name="Inhaltsplatzhalter 3"/>
          <p:cNvSpPr>
            <a:spLocks noGrp="1"/>
          </p:cNvSpPr>
          <p:nvPr>
            <p:ph sz="quarter" idx="21"/>
          </p:nvPr>
        </p:nvSpPr>
        <p:spPr>
          <a:xfrm>
            <a:off x="6932432" y="3733981"/>
            <a:ext cx="4743105" cy="2400523"/>
          </a:xfrm>
        </p:spPr>
        <p:txBody>
          <a:bodyPr/>
          <a:lstStyle>
            <a:lvl1pPr marL="0" indent="0">
              <a:buNone/>
              <a:defRPr/>
            </a:lvl1pPr>
          </a:lstStyle>
          <a:p>
            <a:pPr lvl="0"/>
            <a:endParaRPr lang="de-DE" dirty="0"/>
          </a:p>
        </p:txBody>
      </p:sp>
    </p:spTree>
    <p:extLst>
      <p:ext uri="{BB962C8B-B14F-4D97-AF65-F5344CB8AC3E}">
        <p14:creationId xmlns:p14="http://schemas.microsoft.com/office/powerpoint/2010/main" val="272002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LogoOben_02">
    <p:spTree>
      <p:nvGrpSpPr>
        <p:cNvPr id="1" name=""/>
        <p:cNvGrpSpPr/>
        <p:nvPr/>
      </p:nvGrpSpPr>
      <p:grpSpPr>
        <a:xfrm>
          <a:off x="0" y="0"/>
          <a:ext cx="0" cy="0"/>
          <a:chOff x="0" y="0"/>
          <a:chExt cx="0" cy="0"/>
        </a:xfrm>
      </p:grpSpPr>
      <p:sp>
        <p:nvSpPr>
          <p:cNvPr id="30" name="Textplatzhalter 29"/>
          <p:cNvSpPr>
            <a:spLocks noGrp="1"/>
          </p:cNvSpPr>
          <p:nvPr>
            <p:ph type="body" sz="quarter" idx="16"/>
          </p:nvPr>
        </p:nvSpPr>
        <p:spPr>
          <a:xfrm>
            <a:off x="658283" y="1722439"/>
            <a:ext cx="11017252" cy="1903264"/>
          </a:xfrm>
        </p:spPr>
        <p:txBody>
          <a:bodyPr>
            <a:noAutofit/>
          </a:bodyPr>
          <a:lstStyle>
            <a:lvl1pPr>
              <a:defRPr sz="2400"/>
            </a:lvl1pPr>
            <a:lvl2pPr>
              <a:defRPr sz="2400"/>
            </a:lvl2pPr>
            <a:lvl3pPr>
              <a:defRPr sz="2400"/>
            </a:lvl3pPr>
          </a:lstStyle>
          <a:p>
            <a:pPr lvl="0"/>
            <a:r>
              <a:rPr lang="de-DE" dirty="0"/>
              <a:t>Textmasterformat bearbeiten</a:t>
            </a:r>
          </a:p>
          <a:p>
            <a:pPr lvl="1"/>
            <a:r>
              <a:rPr lang="de-DE" dirty="0"/>
              <a:t>Zweite Ebene</a:t>
            </a:r>
          </a:p>
          <a:p>
            <a:pPr lvl="2"/>
            <a:r>
              <a:rPr lang="de-DE" dirty="0"/>
              <a:t>Dritte Ebene</a:t>
            </a:r>
          </a:p>
        </p:txBody>
      </p:sp>
      <p:sp>
        <p:nvSpPr>
          <p:cNvPr id="13" name="Textplatzhalter 4"/>
          <p:cNvSpPr>
            <a:spLocks noGrp="1"/>
          </p:cNvSpPr>
          <p:nvPr>
            <p:ph type="body" sz="quarter" idx="18"/>
          </p:nvPr>
        </p:nvSpPr>
        <p:spPr>
          <a:xfrm>
            <a:off x="658285" y="1179928"/>
            <a:ext cx="11017251" cy="441325"/>
          </a:xfrm>
        </p:spPr>
        <p:txBody>
          <a:bodyPr/>
          <a:lstStyle>
            <a:lvl1pPr marL="0" indent="0">
              <a:buNone/>
              <a:defRPr>
                <a:solidFill>
                  <a:schemeClr val="accent1"/>
                </a:solidFill>
              </a:defRPr>
            </a:lvl1pPr>
            <a:lvl2pPr marL="241283" indent="0">
              <a:buNone/>
              <a:defRPr/>
            </a:lvl2pPr>
            <a:lvl3pPr marL="594740" indent="0">
              <a:buNone/>
              <a:defRPr/>
            </a:lvl3pPr>
            <a:lvl4pPr marL="1828664" indent="0">
              <a:buNone/>
              <a:defRPr/>
            </a:lvl4pPr>
            <a:lvl5pPr marL="2438218" indent="0">
              <a:buNone/>
              <a:defRPr/>
            </a:lvl5pPr>
          </a:lstStyle>
          <a:p>
            <a:pPr lvl="0"/>
            <a:r>
              <a:rPr lang="de-DE" dirty="0"/>
              <a:t>Textmasterformat bearbeiten</a:t>
            </a:r>
          </a:p>
        </p:txBody>
      </p:sp>
      <p:sp>
        <p:nvSpPr>
          <p:cNvPr id="15" name="Titelplatzhalter 1"/>
          <p:cNvSpPr>
            <a:spLocks noGrp="1"/>
          </p:cNvSpPr>
          <p:nvPr>
            <p:ph type="title"/>
          </p:nvPr>
        </p:nvSpPr>
        <p:spPr>
          <a:xfrm>
            <a:off x="658283" y="376433"/>
            <a:ext cx="9957604" cy="444567"/>
          </a:xfrm>
          <a:prstGeom prst="rect">
            <a:avLst/>
          </a:prstGeom>
        </p:spPr>
        <p:txBody>
          <a:bodyPr rtlCol="0">
            <a:noAutofit/>
          </a:bodyPr>
          <a:lstStyle/>
          <a:p>
            <a:r>
              <a:rPr lang="de-DE" dirty="0"/>
              <a:t>Titelmasterformat durch Klicken bearbeiten</a:t>
            </a:r>
          </a:p>
        </p:txBody>
      </p:sp>
      <p:sp>
        <p:nvSpPr>
          <p:cNvPr id="16" name="Textplatzhalter 2"/>
          <p:cNvSpPr>
            <a:spLocks noGrp="1"/>
          </p:cNvSpPr>
          <p:nvPr>
            <p:ph type="body" sz="quarter" idx="17"/>
          </p:nvPr>
        </p:nvSpPr>
        <p:spPr>
          <a:xfrm>
            <a:off x="1005419" y="6379545"/>
            <a:ext cx="10670116" cy="367936"/>
          </a:xfrm>
        </p:spPr>
        <p:txBody>
          <a:bodyPr>
            <a:noAutofit/>
          </a:bodyPr>
          <a:lstStyle>
            <a:lvl1pPr marL="0" indent="0">
              <a:lnSpc>
                <a:spcPts val="1333"/>
              </a:lnSpc>
              <a:spcBef>
                <a:spcPts val="0"/>
              </a:spcBef>
              <a:buNone/>
              <a:defRPr sz="1333">
                <a:solidFill>
                  <a:schemeClr val="tx2"/>
                </a:solidFill>
              </a:defRPr>
            </a:lvl1pPr>
            <a:lvl2pPr marL="241283" indent="0">
              <a:buNone/>
              <a:defRPr sz="1333">
                <a:solidFill>
                  <a:schemeClr val="tx2"/>
                </a:solidFill>
              </a:defRPr>
            </a:lvl2pPr>
            <a:lvl3pPr marL="594740" indent="0">
              <a:buNone/>
              <a:defRPr sz="1333">
                <a:solidFill>
                  <a:schemeClr val="tx2"/>
                </a:solidFill>
              </a:defRPr>
            </a:lvl3pPr>
            <a:lvl4pPr marL="1828664" indent="0">
              <a:buNone/>
              <a:defRPr sz="1333">
                <a:solidFill>
                  <a:schemeClr val="tx2"/>
                </a:solidFill>
              </a:defRPr>
            </a:lvl4pPr>
            <a:lvl5pPr marL="2438218" indent="0">
              <a:buNone/>
              <a:defRPr sz="1333">
                <a:solidFill>
                  <a:schemeClr val="tx2"/>
                </a:solidFill>
              </a:defRPr>
            </a:lvl5pPr>
          </a:lstStyle>
          <a:p>
            <a:pPr lvl="0"/>
            <a:r>
              <a:rPr lang="de-DE"/>
              <a:t>Mastertextformat bearbeiten</a:t>
            </a:r>
          </a:p>
        </p:txBody>
      </p:sp>
      <p:sp>
        <p:nvSpPr>
          <p:cNvPr id="10" name="Inhaltsplatzhalter 2"/>
          <p:cNvSpPr>
            <a:spLocks noGrp="1"/>
          </p:cNvSpPr>
          <p:nvPr>
            <p:ph sz="quarter" idx="19"/>
          </p:nvPr>
        </p:nvSpPr>
        <p:spPr>
          <a:xfrm>
            <a:off x="658283" y="3724276"/>
            <a:ext cx="11017252" cy="2411413"/>
          </a:xfrm>
        </p:spPr>
        <p:txBody>
          <a:bodyPr>
            <a:noAutofit/>
          </a:bodyPr>
          <a:lstStyle>
            <a:lvl1pPr>
              <a:defRPr sz="2133"/>
            </a:lvl1pPr>
            <a:lvl2pPr>
              <a:defRPr sz="2133"/>
            </a:lvl2pPr>
            <a:lvl3pPr>
              <a:defRPr sz="2133"/>
            </a:lvl3pPr>
            <a:lvl4pPr marL="1828664" indent="0">
              <a:buNone/>
              <a:defRPr/>
            </a:lvl4pPr>
            <a:lvl5pPr marL="2438218" indent="0">
              <a:buNone/>
              <a:defRPr/>
            </a:lvl5pPr>
          </a:lstStyle>
          <a:p>
            <a:pPr lvl="0"/>
            <a:r>
              <a:rPr lang="de-DE" dirty="0"/>
              <a:t>Textmasterformat bearbeiten</a:t>
            </a:r>
          </a:p>
          <a:p>
            <a:pPr lvl="1"/>
            <a:r>
              <a:rPr lang="de-DE" dirty="0"/>
              <a:t>Zweite Ebene</a:t>
            </a:r>
          </a:p>
          <a:p>
            <a:pPr lvl="2"/>
            <a:r>
              <a:rPr lang="de-DE" dirty="0"/>
              <a:t>Dritte Ebene</a:t>
            </a:r>
          </a:p>
        </p:txBody>
      </p:sp>
      <p:sp>
        <p:nvSpPr>
          <p:cNvPr id="8" name="Textplatzhalter 6"/>
          <p:cNvSpPr>
            <a:spLocks noGrp="1"/>
          </p:cNvSpPr>
          <p:nvPr>
            <p:ph type="body" sz="quarter" idx="20"/>
          </p:nvPr>
        </p:nvSpPr>
        <p:spPr>
          <a:xfrm>
            <a:off x="658285" y="106368"/>
            <a:ext cx="9950451" cy="270065"/>
          </a:xfrm>
        </p:spPr>
        <p:txBody>
          <a:bodyPr>
            <a:noAutofit/>
          </a:bodyPr>
          <a:lstStyle>
            <a:lvl1pPr marL="0" indent="0">
              <a:lnSpc>
                <a:spcPts val="1333"/>
              </a:lnSpc>
              <a:spcBef>
                <a:spcPts val="0"/>
              </a:spcBef>
              <a:buNone/>
              <a:defRPr sz="1333">
                <a:solidFill>
                  <a:schemeClr val="tx2"/>
                </a:solidFill>
              </a:defRPr>
            </a:lvl1pPr>
            <a:lvl2pPr marL="241283" indent="0">
              <a:buNone/>
              <a:defRPr/>
            </a:lvl2pPr>
            <a:lvl3pPr marL="594740" indent="0">
              <a:buNone/>
              <a:defRPr/>
            </a:lvl3pPr>
            <a:lvl4pPr marL="1828664" indent="0">
              <a:buNone/>
              <a:defRPr/>
            </a:lvl4pPr>
            <a:lvl5pPr marL="2438218" indent="0">
              <a:buNone/>
              <a:defRPr/>
            </a:lvl5pPr>
          </a:lstStyle>
          <a:p>
            <a:pPr lvl="0"/>
            <a:r>
              <a:rPr lang="de-DE"/>
              <a:t>Mastertextformat bearbeiten</a:t>
            </a:r>
          </a:p>
        </p:txBody>
      </p:sp>
    </p:spTree>
    <p:extLst>
      <p:ext uri="{BB962C8B-B14F-4D97-AF65-F5344CB8AC3E}">
        <p14:creationId xmlns:p14="http://schemas.microsoft.com/office/powerpoint/2010/main" val="216867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_LogoOben_03">
    <p:spTree>
      <p:nvGrpSpPr>
        <p:cNvPr id="1" name=""/>
        <p:cNvGrpSpPr/>
        <p:nvPr/>
      </p:nvGrpSpPr>
      <p:grpSpPr>
        <a:xfrm>
          <a:off x="0" y="0"/>
          <a:ext cx="0" cy="0"/>
          <a:chOff x="0" y="0"/>
          <a:chExt cx="0" cy="0"/>
        </a:xfrm>
      </p:grpSpPr>
      <p:sp>
        <p:nvSpPr>
          <p:cNvPr id="2" name="Titel 1"/>
          <p:cNvSpPr>
            <a:spLocks noGrp="1"/>
          </p:cNvSpPr>
          <p:nvPr>
            <p:ph type="title"/>
          </p:nvPr>
        </p:nvSpPr>
        <p:spPr>
          <a:xfrm>
            <a:off x="658297" y="376433"/>
            <a:ext cx="10000241" cy="444567"/>
          </a:xfrm>
        </p:spPr>
        <p:txBody>
          <a:bodyPr/>
          <a:lstStyle/>
          <a:p>
            <a:r>
              <a:rPr lang="de-DE" dirty="0"/>
              <a:t>Titelmasterformat durch Klicken bearbeiten</a:t>
            </a:r>
          </a:p>
        </p:txBody>
      </p:sp>
      <p:sp>
        <p:nvSpPr>
          <p:cNvPr id="3" name="Inhaltsplatzhalter 2"/>
          <p:cNvSpPr>
            <a:spLocks noGrp="1"/>
          </p:cNvSpPr>
          <p:nvPr>
            <p:ph sz="half" idx="1"/>
          </p:nvPr>
        </p:nvSpPr>
        <p:spPr>
          <a:xfrm>
            <a:off x="658284" y="1419441"/>
            <a:ext cx="5366832" cy="4525963"/>
          </a:xfrm>
        </p:spPr>
        <p:txBody>
          <a:bodyPr>
            <a:no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p:txBody>
      </p:sp>
      <p:sp>
        <p:nvSpPr>
          <p:cNvPr id="8" name="Inhaltsplatzhalter 2"/>
          <p:cNvSpPr>
            <a:spLocks noGrp="1"/>
          </p:cNvSpPr>
          <p:nvPr>
            <p:ph sz="half" idx="10"/>
          </p:nvPr>
        </p:nvSpPr>
        <p:spPr>
          <a:xfrm>
            <a:off x="6246283" y="1419441"/>
            <a:ext cx="5429252" cy="4525963"/>
          </a:xfrm>
        </p:spPr>
        <p:txBody>
          <a:bodyPr>
            <a:no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p:txBody>
      </p:sp>
      <p:sp>
        <p:nvSpPr>
          <p:cNvPr id="7" name="Textplatzhalter 2"/>
          <p:cNvSpPr>
            <a:spLocks noGrp="1"/>
          </p:cNvSpPr>
          <p:nvPr>
            <p:ph type="body" sz="quarter" idx="17"/>
          </p:nvPr>
        </p:nvSpPr>
        <p:spPr>
          <a:xfrm>
            <a:off x="1005419" y="6379545"/>
            <a:ext cx="10670116" cy="244475"/>
          </a:xfrm>
        </p:spPr>
        <p:txBody>
          <a:bodyPr>
            <a:noAutofit/>
          </a:bodyPr>
          <a:lstStyle>
            <a:lvl1pPr marL="0" indent="0">
              <a:lnSpc>
                <a:spcPts val="1333"/>
              </a:lnSpc>
              <a:spcBef>
                <a:spcPts val="0"/>
              </a:spcBef>
              <a:buNone/>
              <a:defRPr sz="1333">
                <a:solidFill>
                  <a:schemeClr val="tx2"/>
                </a:solidFill>
              </a:defRPr>
            </a:lvl1pPr>
            <a:lvl2pPr marL="241283" indent="0">
              <a:buNone/>
              <a:defRPr sz="1333">
                <a:solidFill>
                  <a:schemeClr val="tx2"/>
                </a:solidFill>
              </a:defRPr>
            </a:lvl2pPr>
            <a:lvl3pPr marL="594740" indent="0">
              <a:buNone/>
              <a:defRPr sz="1333">
                <a:solidFill>
                  <a:schemeClr val="tx2"/>
                </a:solidFill>
              </a:defRPr>
            </a:lvl3pPr>
            <a:lvl4pPr marL="1828664" indent="0">
              <a:buNone/>
              <a:defRPr sz="1333">
                <a:solidFill>
                  <a:schemeClr val="tx2"/>
                </a:solidFill>
              </a:defRPr>
            </a:lvl4pPr>
            <a:lvl5pPr marL="2438218" indent="0">
              <a:buNone/>
              <a:defRPr sz="1333">
                <a:solidFill>
                  <a:schemeClr val="tx2"/>
                </a:solidFill>
              </a:defRPr>
            </a:lvl5pPr>
          </a:lstStyle>
          <a:p>
            <a:pPr lvl="0"/>
            <a:r>
              <a:rPr lang="de-DE"/>
              <a:t>Mastertextformat bearbeiten</a:t>
            </a:r>
          </a:p>
        </p:txBody>
      </p:sp>
      <p:sp>
        <p:nvSpPr>
          <p:cNvPr id="10" name="Textplatzhalter 6"/>
          <p:cNvSpPr>
            <a:spLocks noGrp="1"/>
          </p:cNvSpPr>
          <p:nvPr>
            <p:ph type="body" sz="quarter" idx="19"/>
          </p:nvPr>
        </p:nvSpPr>
        <p:spPr>
          <a:xfrm>
            <a:off x="658283" y="106368"/>
            <a:ext cx="10000252" cy="270065"/>
          </a:xfrm>
        </p:spPr>
        <p:txBody>
          <a:bodyPr>
            <a:noAutofit/>
          </a:bodyPr>
          <a:lstStyle>
            <a:lvl1pPr marL="0" indent="0">
              <a:lnSpc>
                <a:spcPts val="1333"/>
              </a:lnSpc>
              <a:spcBef>
                <a:spcPts val="0"/>
              </a:spcBef>
              <a:buNone/>
              <a:defRPr sz="1333">
                <a:solidFill>
                  <a:schemeClr val="tx2"/>
                </a:solidFill>
              </a:defRPr>
            </a:lvl1pPr>
            <a:lvl2pPr marL="241283" indent="0">
              <a:buNone/>
              <a:defRPr/>
            </a:lvl2pPr>
            <a:lvl3pPr marL="594740" indent="0">
              <a:buNone/>
              <a:defRPr/>
            </a:lvl3pPr>
            <a:lvl4pPr marL="1828664" indent="0">
              <a:buNone/>
              <a:defRPr/>
            </a:lvl4pPr>
            <a:lvl5pPr marL="2438218" indent="0">
              <a:buNone/>
              <a:defRPr/>
            </a:lvl5pPr>
          </a:lstStyle>
          <a:p>
            <a:pPr lvl="0"/>
            <a:r>
              <a:rPr lang="de-DE"/>
              <a:t>Mastertextformat bearbeiten</a:t>
            </a:r>
          </a:p>
        </p:txBody>
      </p:sp>
    </p:spTree>
    <p:extLst>
      <p:ext uri="{BB962C8B-B14F-4D97-AF65-F5344CB8AC3E}">
        <p14:creationId xmlns:p14="http://schemas.microsoft.com/office/powerpoint/2010/main" val="5825132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feld 3">
            <a:extLst>
              <a:ext uri="{FF2B5EF4-FFF2-40B4-BE49-F238E27FC236}">
                <a16:creationId xmlns:a16="http://schemas.microsoft.com/office/drawing/2014/main" id="{00A995DC-DB02-4EE2-80F7-AD3E6094FD8F}"/>
              </a:ext>
            </a:extLst>
          </p:cNvPr>
          <p:cNvSpPr txBox="1">
            <a:spLocks noChangeArrowheads="1"/>
          </p:cNvSpPr>
          <p:nvPr userDrawn="1"/>
        </p:nvSpPr>
        <p:spPr bwMode="auto">
          <a:xfrm>
            <a:off x="637118" y="6246284"/>
            <a:ext cx="537633" cy="266676"/>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defRPr/>
            </a:pPr>
            <a:fld id="{161F580A-5C11-4ADE-A37A-6ED0EB0CE4ED}" type="slidenum">
              <a:rPr lang="de-DE" altLang="de-DE" sz="1733" smtClean="0">
                <a:solidFill>
                  <a:schemeClr val="tx2"/>
                </a:solidFill>
              </a:rPr>
              <a:pPr eaLnBrk="1" hangingPunct="1">
                <a:defRPr/>
              </a:pPr>
              <a:t>‹Nr.›</a:t>
            </a:fld>
            <a:endParaRPr lang="de-DE" altLang="de-DE" sz="1733">
              <a:solidFill>
                <a:schemeClr val="tx2"/>
              </a:solidFill>
            </a:endParaRPr>
          </a:p>
        </p:txBody>
      </p:sp>
    </p:spTree>
    <p:extLst>
      <p:ext uri="{BB962C8B-B14F-4D97-AF65-F5344CB8AC3E}">
        <p14:creationId xmlns:p14="http://schemas.microsoft.com/office/powerpoint/2010/main" val="105655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217054" rtl="0" eaLnBrk="0" fontAlgn="base" hangingPunct="0">
        <a:spcBef>
          <a:spcPct val="0"/>
        </a:spcBef>
        <a:spcAft>
          <a:spcPct val="0"/>
        </a:spcAft>
        <a:defRPr sz="5867" b="1" kern="1200">
          <a:solidFill>
            <a:schemeClr val="tx1"/>
          </a:solidFill>
          <a:latin typeface="+mj-lt"/>
          <a:ea typeface="+mj-ea"/>
          <a:cs typeface="+mj-cs"/>
        </a:defRPr>
      </a:lvl1pPr>
      <a:lvl2pPr algn="l" defTabSz="1217054" rtl="0" eaLnBrk="0" fontAlgn="base" hangingPunct="0">
        <a:spcBef>
          <a:spcPct val="0"/>
        </a:spcBef>
        <a:spcAft>
          <a:spcPct val="0"/>
        </a:spcAft>
        <a:defRPr sz="5867" b="1">
          <a:solidFill>
            <a:schemeClr val="tx1"/>
          </a:solidFill>
          <a:latin typeface="Calibri" panose="020F0502020204030204" pitchFamily="34" charset="0"/>
        </a:defRPr>
      </a:lvl2pPr>
      <a:lvl3pPr algn="l" defTabSz="1217054" rtl="0" eaLnBrk="0" fontAlgn="base" hangingPunct="0">
        <a:spcBef>
          <a:spcPct val="0"/>
        </a:spcBef>
        <a:spcAft>
          <a:spcPct val="0"/>
        </a:spcAft>
        <a:defRPr sz="5867" b="1">
          <a:solidFill>
            <a:schemeClr val="tx1"/>
          </a:solidFill>
          <a:latin typeface="Calibri" panose="020F0502020204030204" pitchFamily="34" charset="0"/>
        </a:defRPr>
      </a:lvl3pPr>
      <a:lvl4pPr algn="l" defTabSz="1217054" rtl="0" eaLnBrk="0" fontAlgn="base" hangingPunct="0">
        <a:spcBef>
          <a:spcPct val="0"/>
        </a:spcBef>
        <a:spcAft>
          <a:spcPct val="0"/>
        </a:spcAft>
        <a:defRPr sz="5867" b="1">
          <a:solidFill>
            <a:schemeClr val="tx1"/>
          </a:solidFill>
          <a:latin typeface="Calibri" panose="020F0502020204030204" pitchFamily="34" charset="0"/>
        </a:defRPr>
      </a:lvl4pPr>
      <a:lvl5pPr algn="l" defTabSz="1217054" rtl="0" eaLnBrk="0" fontAlgn="base" hangingPunct="0">
        <a:spcBef>
          <a:spcPct val="0"/>
        </a:spcBef>
        <a:spcAft>
          <a:spcPct val="0"/>
        </a:spcAft>
        <a:defRPr sz="5867" b="1">
          <a:solidFill>
            <a:schemeClr val="tx1"/>
          </a:solidFill>
          <a:latin typeface="Calibri" panose="020F0502020204030204" pitchFamily="34" charset="0"/>
        </a:defRPr>
      </a:lvl5pPr>
      <a:lvl6pPr marL="609585" algn="l" defTabSz="1217054" rtl="0" fontAlgn="base">
        <a:spcBef>
          <a:spcPct val="0"/>
        </a:spcBef>
        <a:spcAft>
          <a:spcPct val="0"/>
        </a:spcAft>
        <a:defRPr sz="5867" b="1">
          <a:solidFill>
            <a:schemeClr val="tx1"/>
          </a:solidFill>
          <a:latin typeface="Calibri" panose="020F0502020204030204" pitchFamily="34" charset="0"/>
        </a:defRPr>
      </a:lvl6pPr>
      <a:lvl7pPr marL="1219170" algn="l" defTabSz="1217054" rtl="0" fontAlgn="base">
        <a:spcBef>
          <a:spcPct val="0"/>
        </a:spcBef>
        <a:spcAft>
          <a:spcPct val="0"/>
        </a:spcAft>
        <a:defRPr sz="5867" b="1">
          <a:solidFill>
            <a:schemeClr val="tx1"/>
          </a:solidFill>
          <a:latin typeface="Calibri" panose="020F0502020204030204" pitchFamily="34" charset="0"/>
        </a:defRPr>
      </a:lvl7pPr>
      <a:lvl8pPr marL="1828754" algn="l" defTabSz="1217054" rtl="0" fontAlgn="base">
        <a:spcBef>
          <a:spcPct val="0"/>
        </a:spcBef>
        <a:spcAft>
          <a:spcPct val="0"/>
        </a:spcAft>
        <a:defRPr sz="5867" b="1">
          <a:solidFill>
            <a:schemeClr val="tx1"/>
          </a:solidFill>
          <a:latin typeface="Calibri" panose="020F0502020204030204" pitchFamily="34" charset="0"/>
        </a:defRPr>
      </a:lvl8pPr>
      <a:lvl9pPr marL="2438339" algn="l" defTabSz="1217054" rtl="0" fontAlgn="base">
        <a:spcBef>
          <a:spcPct val="0"/>
        </a:spcBef>
        <a:spcAft>
          <a:spcPct val="0"/>
        </a:spcAft>
        <a:defRPr sz="5867" b="1">
          <a:solidFill>
            <a:schemeClr val="tx1"/>
          </a:solidFill>
          <a:latin typeface="Calibri" panose="020F0502020204030204" pitchFamily="34" charset="0"/>
        </a:defRPr>
      </a:lvl9pPr>
    </p:titleStyle>
    <p:bodyStyle>
      <a:lvl1pPr marL="239178" indent="-239178" algn="l" defTabSz="1217054" rtl="0" eaLnBrk="0" fontAlgn="base" hangingPunct="0">
        <a:spcBef>
          <a:spcPct val="20000"/>
        </a:spcBef>
        <a:spcAft>
          <a:spcPct val="0"/>
        </a:spcAft>
        <a:buClr>
          <a:srgbClr val="09B0A0"/>
        </a:buClr>
        <a:buFont typeface="Arial" panose="020B0604020202020204" pitchFamily="34" charset="0"/>
        <a:buChar char="•"/>
        <a:defRPr sz="4267" kern="1200">
          <a:solidFill>
            <a:schemeClr val="tx1"/>
          </a:solidFill>
          <a:latin typeface="+mn-lt"/>
          <a:ea typeface="+mn-ea"/>
          <a:cs typeface="+mn-cs"/>
        </a:defRPr>
      </a:lvl1pPr>
      <a:lvl2pPr marL="592652" indent="-351358" algn="l" defTabSz="1217054" rtl="0" eaLnBrk="0" fontAlgn="base" hangingPunct="0">
        <a:spcBef>
          <a:spcPct val="20000"/>
        </a:spcBef>
        <a:spcAft>
          <a:spcPct val="0"/>
        </a:spcAft>
        <a:buClr>
          <a:srgbClr val="09B0A0"/>
        </a:buClr>
        <a:buFont typeface="Calibri" panose="020F0502020204030204" pitchFamily="34" charset="0"/>
        <a:buChar char="→"/>
        <a:defRPr sz="3733" kern="1200">
          <a:solidFill>
            <a:schemeClr val="tx1"/>
          </a:solidFill>
          <a:latin typeface="+mn-lt"/>
          <a:ea typeface="+mn-ea"/>
          <a:cs typeface="+mn-cs"/>
        </a:defRPr>
      </a:lvl2pPr>
      <a:lvl3pPr marL="833946" indent="-239178" algn="l" defTabSz="1217054" rtl="0" eaLnBrk="0" fontAlgn="base" hangingPunct="0">
        <a:spcBef>
          <a:spcPct val="20000"/>
        </a:spcBef>
        <a:spcAft>
          <a:spcPct val="0"/>
        </a:spcAft>
        <a:buClr>
          <a:srgbClr val="60626F"/>
        </a:buClr>
        <a:buFont typeface="Arial" panose="020B0604020202020204" pitchFamily="34" charset="0"/>
        <a:buChar char="•"/>
        <a:defRPr sz="3200" kern="1200">
          <a:solidFill>
            <a:schemeClr val="tx1"/>
          </a:solidFill>
          <a:latin typeface="+mn-lt"/>
          <a:ea typeface="+mn-ea"/>
          <a:cs typeface="+mn-cs"/>
        </a:defRPr>
      </a:lvl3pPr>
      <a:lvl4pPr marL="2131431" indent="-302676" algn="l" defTabSz="1217054"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1015" indent="-302676" algn="l" defTabSz="1217054"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1891" indent="-304716" algn="l" defTabSz="12188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326" indent="-304716" algn="l" defTabSz="12188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0762" indent="-304716" algn="l" defTabSz="12188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196" indent="-304716" algn="l" defTabSz="12188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8870" rtl="0" eaLnBrk="1" latinLnBrk="0" hangingPunct="1">
        <a:defRPr sz="2400" kern="1200">
          <a:solidFill>
            <a:schemeClr val="tx1"/>
          </a:solidFill>
          <a:latin typeface="+mn-lt"/>
          <a:ea typeface="+mn-ea"/>
          <a:cs typeface="+mn-cs"/>
        </a:defRPr>
      </a:lvl1pPr>
      <a:lvl2pPr marL="609435"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5"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74" algn="l" defTabSz="1218870" rtl="0" eaLnBrk="1" latinLnBrk="0" hangingPunct="1">
        <a:defRPr sz="2400" kern="1200">
          <a:solidFill>
            <a:schemeClr val="tx1"/>
          </a:solidFill>
          <a:latin typeface="+mn-lt"/>
          <a:ea typeface="+mn-ea"/>
          <a:cs typeface="+mn-cs"/>
        </a:defRPr>
      </a:lvl6pPr>
      <a:lvl7pPr marL="3656607" algn="l" defTabSz="1218870" rtl="0" eaLnBrk="1" latinLnBrk="0" hangingPunct="1">
        <a:defRPr sz="2400" kern="1200">
          <a:solidFill>
            <a:schemeClr val="tx1"/>
          </a:solidFill>
          <a:latin typeface="+mn-lt"/>
          <a:ea typeface="+mn-ea"/>
          <a:cs typeface="+mn-cs"/>
        </a:defRPr>
      </a:lvl7pPr>
      <a:lvl8pPr marL="4266043" algn="l" defTabSz="1218870" rtl="0" eaLnBrk="1" latinLnBrk="0" hangingPunct="1">
        <a:defRPr sz="2400" kern="1200">
          <a:solidFill>
            <a:schemeClr val="tx1"/>
          </a:solidFill>
          <a:latin typeface="+mn-lt"/>
          <a:ea typeface="+mn-ea"/>
          <a:cs typeface="+mn-cs"/>
        </a:defRPr>
      </a:lvl8pPr>
      <a:lvl9pPr marL="4875479" algn="l" defTabSz="12188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FC0659A5-DA27-4A7D-A5AA-5BC76260954C}"/>
              </a:ext>
            </a:extLst>
          </p:cNvPr>
          <p:cNvSpPr>
            <a:spLocks noGrp="1" noChangeArrowheads="1"/>
          </p:cNvSpPr>
          <p:nvPr>
            <p:ph type="title"/>
          </p:nvPr>
        </p:nvSpPr>
        <p:spPr bwMode="auto">
          <a:xfrm>
            <a:off x="658285" y="376767"/>
            <a:ext cx="10001249"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a:t>Titelmasterformat durch Klicken bearbeiten</a:t>
            </a:r>
          </a:p>
        </p:txBody>
      </p:sp>
      <p:sp>
        <p:nvSpPr>
          <p:cNvPr id="2051" name="Textplatzhalter 2">
            <a:extLst>
              <a:ext uri="{FF2B5EF4-FFF2-40B4-BE49-F238E27FC236}">
                <a16:creationId xmlns:a16="http://schemas.microsoft.com/office/drawing/2014/main" id="{8A404098-F5B3-4F4C-B0B1-10ADD8B2CD79}"/>
              </a:ext>
            </a:extLst>
          </p:cNvPr>
          <p:cNvSpPr>
            <a:spLocks noGrp="1" noChangeArrowheads="1"/>
          </p:cNvSpPr>
          <p:nvPr>
            <p:ph type="body" idx="1"/>
          </p:nvPr>
        </p:nvSpPr>
        <p:spPr bwMode="auto">
          <a:xfrm>
            <a:off x="658285" y="1513418"/>
            <a:ext cx="11017249"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p:txBody>
      </p:sp>
      <p:cxnSp>
        <p:nvCxnSpPr>
          <p:cNvPr id="9" name="Gerade Verbindung 8">
            <a:extLst>
              <a:ext uri="{FF2B5EF4-FFF2-40B4-BE49-F238E27FC236}">
                <a16:creationId xmlns:a16="http://schemas.microsoft.com/office/drawing/2014/main" id="{DE92A198-40A7-428A-BC5C-5C7757AFACFD}"/>
              </a:ext>
            </a:extLst>
          </p:cNvPr>
          <p:cNvCxnSpPr/>
          <p:nvPr userDrawn="1"/>
        </p:nvCxnSpPr>
        <p:spPr>
          <a:xfrm>
            <a:off x="1005418" y="6299200"/>
            <a:ext cx="1067011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2053" name="Grafik 10">
            <a:extLst>
              <a:ext uri="{FF2B5EF4-FFF2-40B4-BE49-F238E27FC236}">
                <a16:creationId xmlns:a16="http://schemas.microsoft.com/office/drawing/2014/main" id="{55FDF6EA-D40B-49B6-A9ED-CDAA6C0EB57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659534" y="6351"/>
            <a:ext cx="1195917" cy="102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feld 11">
            <a:extLst>
              <a:ext uri="{FF2B5EF4-FFF2-40B4-BE49-F238E27FC236}">
                <a16:creationId xmlns:a16="http://schemas.microsoft.com/office/drawing/2014/main" id="{E553C43D-9C73-4385-8194-7BB199FE8950}"/>
              </a:ext>
            </a:extLst>
          </p:cNvPr>
          <p:cNvSpPr txBox="1">
            <a:spLocks noChangeArrowheads="1"/>
          </p:cNvSpPr>
          <p:nvPr userDrawn="1"/>
        </p:nvSpPr>
        <p:spPr bwMode="auto">
          <a:xfrm>
            <a:off x="637118" y="6144684"/>
            <a:ext cx="537633" cy="266676"/>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defRPr/>
            </a:pPr>
            <a:fld id="{435DFFA4-9735-4A16-83CD-894FF43DA8D2}" type="slidenum">
              <a:rPr lang="de-DE" altLang="de-DE" sz="1733" smtClean="0">
                <a:solidFill>
                  <a:schemeClr val="tx2"/>
                </a:solidFill>
              </a:rPr>
              <a:pPr eaLnBrk="1" hangingPunct="1">
                <a:defRPr/>
              </a:pPr>
              <a:t>‹Nr.›</a:t>
            </a:fld>
            <a:endParaRPr lang="de-DE" altLang="de-DE" sz="1733">
              <a:solidFill>
                <a:schemeClr val="tx2"/>
              </a:solidFill>
            </a:endParaRPr>
          </a:p>
        </p:txBody>
      </p:sp>
    </p:spTree>
    <p:extLst>
      <p:ext uri="{BB962C8B-B14F-4D97-AF65-F5344CB8AC3E}">
        <p14:creationId xmlns:p14="http://schemas.microsoft.com/office/powerpoint/2010/main" val="225229773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p:titleStyle>
    <p:bodyStyle>
      <a:lvl1pPr marL="239178" indent="-239178" algn="l" defTabSz="1217054" rtl="0" eaLnBrk="0" fontAlgn="base" hangingPunct="0">
        <a:lnSpc>
          <a:spcPts val="2667"/>
        </a:lnSpc>
        <a:spcBef>
          <a:spcPts val="8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1pPr>
      <a:lvl2pPr marL="592652" indent="-351358" algn="l" defTabSz="1217054" rtl="0" eaLnBrk="0" fontAlgn="base" hangingPunct="0">
        <a:lnSpc>
          <a:spcPts val="2667"/>
        </a:lnSpc>
        <a:spcBef>
          <a:spcPts val="800"/>
        </a:spcBef>
        <a:spcAft>
          <a:spcPct val="0"/>
        </a:spcAft>
        <a:buClr>
          <a:schemeClr val="accent1"/>
        </a:buClr>
        <a:buFont typeface="Calibri" panose="020F0502020204030204" pitchFamily="34" charset="0"/>
        <a:buChar char="→"/>
        <a:defRPr kern="1200">
          <a:solidFill>
            <a:schemeClr val="tx1"/>
          </a:solidFill>
          <a:latin typeface="+mn-lt"/>
          <a:ea typeface="+mn-ea"/>
          <a:cs typeface="+mn-cs"/>
        </a:defRPr>
      </a:lvl2pPr>
      <a:lvl3pPr marL="833946" indent="-239178" algn="l" defTabSz="1217054" rtl="0" eaLnBrk="0" fontAlgn="base" hangingPunct="0">
        <a:lnSpc>
          <a:spcPts val="2667"/>
        </a:lnSpc>
        <a:spcBef>
          <a:spcPts val="800"/>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3pPr>
      <a:lvl4pPr marL="2131431" indent="-302676" algn="l" defTabSz="1217054"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741015" indent="-302676" algn="l" defTabSz="1217054"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4.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6.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oleObject8.bin"/><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210F8736-05E9-4690-BFD9-50239D79C612}"/>
              </a:ext>
            </a:extLst>
          </p:cNvPr>
          <p:cNvSpPr>
            <a:spLocks noGrp="1" noChangeArrowheads="1"/>
          </p:cNvSpPr>
          <p:nvPr>
            <p:ph type="ctrTitle"/>
          </p:nvPr>
        </p:nvSpPr>
        <p:spPr bwMode="auto">
          <a:xfrm>
            <a:off x="1001184" y="2267816"/>
            <a:ext cx="10674349" cy="14880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r>
              <a:rPr lang="en-US" b="0" dirty="0"/>
              <a:t>Exploring the Photophysical Properties and Self-Assembly of a </a:t>
            </a:r>
            <a:r>
              <a:rPr lang="en-US" b="0" dirty="0" err="1"/>
              <a:t>Spiropyran</a:t>
            </a:r>
            <a:r>
              <a:rPr lang="en-US" b="0" dirty="0"/>
              <a:t>/Merocyanine Amphiphile in Different Solvents</a:t>
            </a:r>
            <a:br>
              <a:rPr lang="en-US" sz="3200" dirty="0"/>
            </a:br>
            <a:br>
              <a:rPr lang="en-US" sz="3200" dirty="0"/>
            </a:br>
            <a:r>
              <a:rPr lang="en-US" sz="2000" dirty="0"/>
              <a:t>V. Savchenko, </a:t>
            </a:r>
            <a:r>
              <a:rPr lang="en-US" sz="2000" u="sng" dirty="0"/>
              <a:t>O. </a:t>
            </a:r>
            <a:r>
              <a:rPr lang="en-US" sz="2000" u="sng" dirty="0" err="1"/>
              <a:t>Guskova</a:t>
            </a:r>
            <a:br>
              <a:rPr lang="en-US" sz="3200" dirty="0"/>
            </a:br>
            <a:br>
              <a:rPr lang="en-US" sz="3200" dirty="0"/>
            </a:br>
            <a:endParaRPr lang="en-US" altLang="de-DE" sz="3067" dirty="0"/>
          </a:p>
        </p:txBody>
      </p:sp>
      <p:sp>
        <p:nvSpPr>
          <p:cNvPr id="2" name="Rechteck 1">
            <a:extLst>
              <a:ext uri="{FF2B5EF4-FFF2-40B4-BE49-F238E27FC236}">
                <a16:creationId xmlns:a16="http://schemas.microsoft.com/office/drawing/2014/main" id="{F076F5B8-4DA1-4450-AFF6-5F7225E212A8}"/>
              </a:ext>
            </a:extLst>
          </p:cNvPr>
          <p:cNvSpPr/>
          <p:nvPr/>
        </p:nvSpPr>
        <p:spPr>
          <a:xfrm>
            <a:off x="338648" y="5932534"/>
            <a:ext cx="8814080" cy="369332"/>
          </a:xfrm>
          <a:prstGeom prst="rect">
            <a:avLst/>
          </a:prstGeom>
        </p:spPr>
        <p:txBody>
          <a:bodyPr wrap="none">
            <a:spAutoFit/>
          </a:bodyPr>
          <a:lstStyle/>
          <a:p>
            <a:r>
              <a:rPr lang="en-US" b="1" dirty="0">
                <a:solidFill>
                  <a:schemeClr val="tx2"/>
                </a:solidFill>
              </a:rPr>
              <a:t>The 2nd International Electronic Conference on Chemical Sensors and Analytical Chemistry</a:t>
            </a:r>
          </a:p>
        </p:txBody>
      </p:sp>
      <p:pic>
        <p:nvPicPr>
          <p:cNvPr id="4" name="Picture 6" descr="Universität Potsdam – Wikipedia">
            <a:extLst>
              <a:ext uri="{FF2B5EF4-FFF2-40B4-BE49-F238E27FC236}">
                <a16:creationId xmlns:a16="http://schemas.microsoft.com/office/drawing/2014/main" id="{ED04FFDD-D11B-4167-B331-2B079A0FAC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1293" y="471451"/>
            <a:ext cx="1471827" cy="147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22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a:t>Research questions</a:t>
            </a:r>
            <a:endParaRPr lang="en-US" sz="2000" dirty="0"/>
          </a:p>
        </p:txBody>
      </p:sp>
      <p:sp>
        <p:nvSpPr>
          <p:cNvPr id="3" name="Прямоугольник 2"/>
          <p:cNvSpPr/>
          <p:nvPr/>
        </p:nvSpPr>
        <p:spPr>
          <a:xfrm>
            <a:off x="629920" y="1567934"/>
            <a:ext cx="8107680" cy="3693319"/>
          </a:xfrm>
          <a:prstGeom prst="rect">
            <a:avLst/>
          </a:prstGeom>
        </p:spPr>
        <p:txBody>
          <a:bodyPr wrap="square">
            <a:spAutoFit/>
          </a:bodyPr>
          <a:lstStyle/>
          <a:p>
            <a:endParaRPr lang="en-US" b="1" dirty="0"/>
          </a:p>
          <a:p>
            <a:pPr>
              <a:buFont typeface="Courier New" pitchFamily="49" charset="0"/>
              <a:buChar char="o"/>
            </a:pPr>
            <a:r>
              <a:rPr lang="en-US" dirty="0"/>
              <a:t> can we reproduce/prove/explain in the simulations </a:t>
            </a:r>
            <a:r>
              <a:rPr lang="en-US" b="1" dirty="0"/>
              <a:t>MC isomer is appearing in water upon SP dissolution</a:t>
            </a:r>
            <a:r>
              <a:rPr lang="en-US" dirty="0"/>
              <a:t>?</a:t>
            </a:r>
          </a:p>
          <a:p>
            <a:pPr>
              <a:buFont typeface="Courier New" pitchFamily="49" charset="0"/>
              <a:buChar char="o"/>
            </a:pPr>
            <a:endParaRPr lang="de-DE" dirty="0"/>
          </a:p>
          <a:p>
            <a:pPr>
              <a:buFont typeface="Courier New" pitchFamily="49" charset="0"/>
              <a:buChar char="o"/>
            </a:pPr>
            <a:endParaRPr lang="de-DE" dirty="0"/>
          </a:p>
          <a:p>
            <a:pPr>
              <a:buFont typeface="Courier New" pitchFamily="49" charset="0"/>
              <a:buChar char="o"/>
            </a:pPr>
            <a:r>
              <a:rPr lang="de-DE" dirty="0"/>
              <a:t> </a:t>
            </a:r>
            <a:r>
              <a:rPr lang="de-DE" dirty="0" err="1"/>
              <a:t>which</a:t>
            </a:r>
            <a:r>
              <a:rPr lang="de-DE" dirty="0"/>
              <a:t> </a:t>
            </a:r>
            <a:r>
              <a:rPr lang="de-DE" dirty="0" err="1"/>
              <a:t>self-assembling</a:t>
            </a:r>
            <a:r>
              <a:rPr lang="de-DE" dirty="0"/>
              <a:t> </a:t>
            </a:r>
            <a:r>
              <a:rPr lang="de-DE" dirty="0" err="1"/>
              <a:t>morphologies</a:t>
            </a:r>
            <a:r>
              <a:rPr lang="de-DE" dirty="0"/>
              <a:t> </a:t>
            </a:r>
            <a:r>
              <a:rPr lang="de-DE" dirty="0" err="1"/>
              <a:t>can</a:t>
            </a:r>
            <a:r>
              <a:rPr lang="de-DE" dirty="0"/>
              <a:t> </a:t>
            </a:r>
            <a:r>
              <a:rPr lang="de-DE" dirty="0" err="1"/>
              <a:t>be</a:t>
            </a:r>
            <a:r>
              <a:rPr lang="de-DE" dirty="0"/>
              <a:t> </a:t>
            </a:r>
            <a:r>
              <a:rPr lang="de-DE" dirty="0" err="1"/>
              <a:t>predicted</a:t>
            </a:r>
            <a:r>
              <a:rPr lang="de-DE" dirty="0"/>
              <a:t> </a:t>
            </a:r>
            <a:r>
              <a:rPr lang="de-DE" dirty="0" err="1"/>
              <a:t>for</a:t>
            </a:r>
            <a:r>
              <a:rPr lang="de-DE" dirty="0"/>
              <a:t> </a:t>
            </a:r>
            <a:r>
              <a:rPr lang="de-DE" dirty="0" err="1"/>
              <a:t>this</a:t>
            </a:r>
            <a:r>
              <a:rPr lang="de-DE" dirty="0"/>
              <a:t> </a:t>
            </a:r>
            <a:r>
              <a:rPr lang="de-DE" dirty="0" err="1"/>
              <a:t>amphiphile</a:t>
            </a:r>
            <a:r>
              <a:rPr lang="de-DE" dirty="0"/>
              <a:t>?</a:t>
            </a:r>
          </a:p>
          <a:p>
            <a:pPr>
              <a:buFont typeface="Courier New" pitchFamily="49" charset="0"/>
              <a:buChar char="o"/>
            </a:pPr>
            <a:endParaRPr lang="de-DE" dirty="0"/>
          </a:p>
          <a:p>
            <a:pPr>
              <a:buFont typeface="Courier New" pitchFamily="49" charset="0"/>
              <a:buChar char="o"/>
            </a:pPr>
            <a:endParaRPr lang="de-DE" dirty="0"/>
          </a:p>
          <a:p>
            <a:pPr>
              <a:buFont typeface="Courier New" pitchFamily="49" charset="0"/>
              <a:buChar char="o"/>
            </a:pPr>
            <a:r>
              <a:rPr lang="de-DE" dirty="0"/>
              <a:t> </a:t>
            </a:r>
            <a:r>
              <a:rPr lang="de-DE" dirty="0" err="1"/>
              <a:t>what</a:t>
            </a:r>
            <a:r>
              <a:rPr lang="de-DE" dirty="0"/>
              <a:t> </a:t>
            </a:r>
            <a:r>
              <a:rPr lang="de-DE" dirty="0" err="1"/>
              <a:t>is</a:t>
            </a:r>
            <a:r>
              <a:rPr lang="de-DE" dirty="0"/>
              <a:t> </a:t>
            </a:r>
            <a:r>
              <a:rPr lang="de-DE" dirty="0" err="1"/>
              <a:t>the</a:t>
            </a:r>
            <a:r>
              <a:rPr lang="de-DE" dirty="0"/>
              <a:t> </a:t>
            </a:r>
            <a:r>
              <a:rPr lang="de-DE" dirty="0" err="1"/>
              <a:t>behavior</a:t>
            </a:r>
            <a:r>
              <a:rPr lang="de-DE" dirty="0"/>
              <a:t> </a:t>
            </a:r>
            <a:r>
              <a:rPr lang="de-DE" dirty="0" err="1"/>
              <a:t>of</a:t>
            </a:r>
            <a:r>
              <a:rPr lang="de-DE" dirty="0"/>
              <a:t> SP/MC in </a:t>
            </a:r>
            <a:r>
              <a:rPr lang="de-DE" dirty="0" err="1"/>
              <a:t>other</a:t>
            </a:r>
            <a:r>
              <a:rPr lang="de-DE" dirty="0"/>
              <a:t> </a:t>
            </a:r>
            <a:r>
              <a:rPr lang="de-DE" dirty="0" err="1"/>
              <a:t>solvents</a:t>
            </a:r>
            <a:r>
              <a:rPr lang="de-DE" dirty="0"/>
              <a:t>?</a:t>
            </a:r>
          </a:p>
          <a:p>
            <a:pPr>
              <a:buFont typeface="Courier New" pitchFamily="49" charset="0"/>
              <a:buChar char="o"/>
            </a:pPr>
            <a:endParaRPr lang="de-DE" dirty="0"/>
          </a:p>
          <a:p>
            <a:pPr>
              <a:buFont typeface="Courier New" pitchFamily="49" charset="0"/>
              <a:buChar char="o"/>
            </a:pPr>
            <a:endParaRPr lang="de-DE" dirty="0"/>
          </a:p>
          <a:p>
            <a:pPr>
              <a:buFont typeface="Courier New" pitchFamily="49" charset="0"/>
              <a:buChar char="o"/>
            </a:pPr>
            <a:r>
              <a:rPr lang="de-DE" dirty="0"/>
              <a:t> </a:t>
            </a:r>
            <a:r>
              <a:rPr lang="de-DE" dirty="0" err="1"/>
              <a:t>what</a:t>
            </a:r>
            <a:r>
              <a:rPr lang="de-DE" dirty="0"/>
              <a:t> </a:t>
            </a:r>
            <a:r>
              <a:rPr lang="de-DE" dirty="0" err="1"/>
              <a:t>happens</a:t>
            </a:r>
            <a:r>
              <a:rPr lang="de-DE" dirty="0"/>
              <a:t> in </a:t>
            </a:r>
            <a:r>
              <a:rPr lang="de-DE" dirty="0" err="1"/>
              <a:t>aqueous</a:t>
            </a:r>
            <a:r>
              <a:rPr lang="de-DE" dirty="0"/>
              <a:t> </a:t>
            </a:r>
            <a:r>
              <a:rPr lang="de-DE" dirty="0" err="1"/>
              <a:t>solution</a:t>
            </a:r>
            <a:r>
              <a:rPr lang="de-DE" dirty="0"/>
              <a:t> </a:t>
            </a:r>
            <a:r>
              <a:rPr lang="de-DE" dirty="0" err="1"/>
              <a:t>at</a:t>
            </a:r>
            <a:r>
              <a:rPr lang="de-DE" dirty="0"/>
              <a:t> a </a:t>
            </a:r>
            <a:r>
              <a:rPr lang="de-DE" dirty="0" err="1"/>
              <a:t>concentration</a:t>
            </a:r>
            <a:r>
              <a:rPr lang="de-DE" dirty="0"/>
              <a:t> </a:t>
            </a:r>
            <a:r>
              <a:rPr lang="de-DE" dirty="0" err="1"/>
              <a:t>above</a:t>
            </a:r>
            <a:r>
              <a:rPr lang="de-DE" dirty="0"/>
              <a:t> CMC?</a:t>
            </a:r>
          </a:p>
          <a:p>
            <a:pPr>
              <a:buFont typeface="Courier New" pitchFamily="49" charset="0"/>
              <a:buChar char="o"/>
            </a:pPr>
            <a:endParaRPr lang="en-US" dirty="0"/>
          </a:p>
        </p:txBody>
      </p:sp>
    </p:spTree>
    <p:extLst>
      <p:ext uri="{BB962C8B-B14F-4D97-AF65-F5344CB8AC3E}">
        <p14:creationId xmlns:p14="http://schemas.microsoft.com/office/powerpoint/2010/main" val="352586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de-DE" dirty="0"/>
              <a:t>Experimental </a:t>
            </a:r>
            <a:r>
              <a:rPr lang="en-US" dirty="0"/>
              <a:t>results. Aqueous</a:t>
            </a:r>
            <a:r>
              <a:rPr lang="de-DE" dirty="0"/>
              <a:t> </a:t>
            </a:r>
            <a:r>
              <a:rPr lang="en-US" dirty="0"/>
              <a:t>systems</a:t>
            </a:r>
            <a:endParaRPr lang="en-US" sz="2000" dirty="0"/>
          </a:p>
        </p:txBody>
      </p:sp>
      <p:pic>
        <p:nvPicPr>
          <p:cNvPr id="19457" name="Picture 1" descr="C:\Users\Olga\Desktop\Santer-Spiro\Manuscript\Figures\Photos-water.jpg"/>
          <p:cNvPicPr>
            <a:picLocks noChangeAspect="1" noChangeArrowheads="1"/>
          </p:cNvPicPr>
          <p:nvPr/>
        </p:nvPicPr>
        <p:blipFill>
          <a:blip r:embed="rId2" cstate="print"/>
          <a:srcRect/>
          <a:stretch>
            <a:fillRect/>
          </a:stretch>
        </p:blipFill>
        <p:spPr bwMode="auto">
          <a:xfrm>
            <a:off x="1635124" y="961072"/>
            <a:ext cx="7948575" cy="5246688"/>
          </a:xfrm>
          <a:prstGeom prst="rect">
            <a:avLst/>
          </a:prstGeom>
          <a:noFill/>
        </p:spPr>
      </p:pic>
      <p:sp>
        <p:nvSpPr>
          <p:cNvPr id="4" name="Прямоугольник 3"/>
          <p:cNvSpPr/>
          <p:nvPr/>
        </p:nvSpPr>
        <p:spPr>
          <a:xfrm>
            <a:off x="2133600" y="3723481"/>
            <a:ext cx="7579360" cy="646331"/>
          </a:xfrm>
          <a:prstGeom prst="rect">
            <a:avLst/>
          </a:prstGeom>
        </p:spPr>
        <p:txBody>
          <a:bodyPr wrap="square">
            <a:spAutoFit/>
          </a:bodyPr>
          <a:lstStyle/>
          <a:p>
            <a:r>
              <a:rPr lang="de-DE" dirty="0"/>
              <a:t>UV		</a:t>
            </a:r>
            <a:r>
              <a:rPr lang="de-DE" dirty="0" err="1"/>
              <a:t>UV</a:t>
            </a:r>
            <a:r>
              <a:rPr lang="de-DE" dirty="0"/>
              <a:t>	         </a:t>
            </a:r>
            <a:r>
              <a:rPr lang="de-DE" dirty="0" err="1"/>
              <a:t>violet</a:t>
            </a:r>
            <a:r>
              <a:rPr lang="de-DE" dirty="0"/>
              <a:t>                   </a:t>
            </a:r>
            <a:r>
              <a:rPr lang="de-DE" dirty="0" err="1"/>
              <a:t>indigo</a:t>
            </a:r>
            <a:r>
              <a:rPr lang="de-DE" dirty="0"/>
              <a:t>                  </a:t>
            </a:r>
            <a:r>
              <a:rPr lang="de-DE" dirty="0" err="1"/>
              <a:t>blue-green</a:t>
            </a:r>
            <a:endParaRPr lang="de-DE" dirty="0"/>
          </a:p>
          <a:p>
            <a:r>
              <a:rPr lang="de-DE" dirty="0"/>
              <a:t>MC                             </a:t>
            </a:r>
            <a:r>
              <a:rPr lang="de-DE" dirty="0" err="1"/>
              <a:t>MC</a:t>
            </a:r>
            <a:r>
              <a:rPr lang="de-DE" dirty="0"/>
              <a:t>                     SP                         </a:t>
            </a:r>
            <a:r>
              <a:rPr lang="de-DE" dirty="0" err="1"/>
              <a:t>SP</a:t>
            </a:r>
            <a:r>
              <a:rPr lang="de-DE" dirty="0"/>
              <a:t>                        </a:t>
            </a:r>
            <a:r>
              <a:rPr lang="de-DE" dirty="0" err="1"/>
              <a:t>SP</a:t>
            </a:r>
            <a:r>
              <a:rPr lang="de-DE" dirty="0"/>
              <a:t>                               </a:t>
            </a:r>
            <a:endParaRPr lang="en-US" dirty="0"/>
          </a:p>
        </p:txBody>
      </p:sp>
      <p:sp>
        <p:nvSpPr>
          <p:cNvPr id="5" name="TextBox 4"/>
          <p:cNvSpPr txBox="1"/>
          <p:nvPr/>
        </p:nvSpPr>
        <p:spPr>
          <a:xfrm>
            <a:off x="1127760" y="5476240"/>
            <a:ext cx="1344920" cy="646331"/>
          </a:xfrm>
          <a:prstGeom prst="rect">
            <a:avLst/>
          </a:prstGeom>
          <a:noFill/>
        </p:spPr>
        <p:txBody>
          <a:bodyPr wrap="none" rtlCol="0">
            <a:spAutoFit/>
          </a:bodyPr>
          <a:lstStyle/>
          <a:p>
            <a:r>
              <a:rPr lang="en-US"/>
              <a:t>MC: colored</a:t>
            </a:r>
          </a:p>
          <a:p>
            <a:r>
              <a:rPr lang="en-US"/>
              <a:t>SP: colorless</a:t>
            </a:r>
          </a:p>
        </p:txBody>
      </p:sp>
      <p:sp>
        <p:nvSpPr>
          <p:cNvPr id="6" name="TextBox 5"/>
          <p:cNvSpPr txBox="1"/>
          <p:nvPr/>
        </p:nvSpPr>
        <p:spPr>
          <a:xfrm>
            <a:off x="6532880" y="5496560"/>
            <a:ext cx="1209040" cy="369332"/>
          </a:xfrm>
          <a:prstGeom prst="rect">
            <a:avLst/>
          </a:prstGeom>
          <a:noFill/>
        </p:spPr>
        <p:txBody>
          <a:bodyPr wrap="square" rtlCol="0">
            <a:spAutoFit/>
          </a:bodyPr>
          <a:lstStyle/>
          <a:p>
            <a:r>
              <a:rPr lang="de-DE" dirty="0"/>
              <a:t>MC     SP</a:t>
            </a:r>
            <a:endParaRPr lang="en-US" dirty="0"/>
          </a:p>
        </p:txBody>
      </p:sp>
    </p:spTree>
    <p:extLst>
      <p:ext uri="{BB962C8B-B14F-4D97-AF65-F5344CB8AC3E}">
        <p14:creationId xmlns:p14="http://schemas.microsoft.com/office/powerpoint/2010/main" val="352586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a:t>Experimental results. Aqueous systems</a:t>
            </a:r>
            <a:endParaRPr lang="en-US" sz="2000"/>
          </a:p>
        </p:txBody>
      </p:sp>
      <p:graphicFrame>
        <p:nvGraphicFramePr>
          <p:cNvPr id="3" name="Objekt 5">
            <a:extLst>
              <a:ext uri="{FF2B5EF4-FFF2-40B4-BE49-F238E27FC236}">
                <a16:creationId xmlns:a16="http://schemas.microsoft.com/office/drawing/2014/main" id="{BBA09B51-F750-499A-B684-61619314F851}"/>
              </a:ext>
            </a:extLst>
          </p:cNvPr>
          <p:cNvGraphicFramePr>
            <a:graphicFrameLocks noChangeAspect="1"/>
          </p:cNvGraphicFramePr>
          <p:nvPr>
            <p:extLst>
              <p:ext uri="{D42A27DB-BD31-4B8C-83A1-F6EECF244321}">
                <p14:modId xmlns:p14="http://schemas.microsoft.com/office/powerpoint/2010/main" val="1844370899"/>
              </p:ext>
            </p:extLst>
          </p:nvPr>
        </p:nvGraphicFramePr>
        <p:xfrm>
          <a:off x="758496" y="1275375"/>
          <a:ext cx="5302157" cy="4057116"/>
        </p:xfrm>
        <a:graphic>
          <a:graphicData uri="http://schemas.openxmlformats.org/presentationml/2006/ole">
            <mc:AlternateContent xmlns:mc="http://schemas.openxmlformats.org/markup-compatibility/2006">
              <mc:Choice xmlns:v="urn:schemas-microsoft-com:vml" Requires="v">
                <p:oleObj spid="_x0000_s20503" name="Graph" r:id="rId3" imgW="3920760" imgH="3000960" progId="">
                  <p:embed/>
                </p:oleObj>
              </mc:Choice>
              <mc:Fallback>
                <p:oleObj name="Graph" r:id="rId3" imgW="3920760" imgH="300096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96" y="1275375"/>
                        <a:ext cx="5302157" cy="4057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feld 6">
            <a:extLst>
              <a:ext uri="{FF2B5EF4-FFF2-40B4-BE49-F238E27FC236}">
                <a16:creationId xmlns:a16="http://schemas.microsoft.com/office/drawing/2014/main" id="{5BCA78E8-D4EA-4BB4-BEB7-1F36A74C8207}"/>
              </a:ext>
            </a:extLst>
          </p:cNvPr>
          <p:cNvSpPr txBox="1"/>
          <p:nvPr/>
        </p:nvSpPr>
        <p:spPr>
          <a:xfrm>
            <a:off x="2174240" y="5534638"/>
            <a:ext cx="8097520" cy="646331"/>
          </a:xfrm>
          <a:prstGeom prst="rect">
            <a:avLst/>
          </a:prstGeom>
          <a:noFill/>
        </p:spPr>
        <p:txBody>
          <a:bodyPr wrap="square" rtlCol="0">
            <a:spAutoFit/>
          </a:bodyPr>
          <a:lstStyle/>
          <a:p>
            <a:pPr algn="ctr"/>
            <a:r>
              <a:rPr lang="de-DE" dirty="0">
                <a:latin typeface="+mj-lt"/>
              </a:rPr>
              <a:t>Sample </a:t>
            </a:r>
            <a:r>
              <a:rPr lang="de-DE" dirty="0" err="1">
                <a:latin typeface="+mj-lt"/>
                <a:cs typeface="Times New Roman" panose="02020603050405020304" pitchFamily="18" charset="0"/>
              </a:rPr>
              <a:t>dissolved</a:t>
            </a:r>
            <a:r>
              <a:rPr lang="de-DE" dirty="0">
                <a:latin typeface="+mj-lt"/>
              </a:rPr>
              <a:t> in </a:t>
            </a:r>
            <a:r>
              <a:rPr lang="de-DE" dirty="0" err="1">
                <a:latin typeface="+mj-lt"/>
              </a:rPr>
              <a:t>water</a:t>
            </a:r>
            <a:r>
              <a:rPr lang="de-DE" dirty="0">
                <a:latin typeface="+mj-lt"/>
              </a:rPr>
              <a:t> </a:t>
            </a:r>
            <a:r>
              <a:rPr lang="de-DE" dirty="0" err="1">
                <a:latin typeface="+mj-lt"/>
              </a:rPr>
              <a:t>and</a:t>
            </a:r>
            <a:r>
              <a:rPr lang="de-DE" dirty="0">
                <a:latin typeface="+mj-lt"/>
              </a:rPr>
              <a:t> </a:t>
            </a:r>
            <a:r>
              <a:rPr lang="en-US" dirty="0">
                <a:latin typeface="+mj-lt"/>
              </a:rPr>
              <a:t>placed directly in the spectrometer</a:t>
            </a:r>
            <a:endParaRPr lang="de-DE" dirty="0">
              <a:latin typeface="+mj-lt"/>
            </a:endParaRPr>
          </a:p>
          <a:p>
            <a:endParaRPr lang="de-DE" dirty="0">
              <a:latin typeface="+mj-lt"/>
            </a:endParaRPr>
          </a:p>
        </p:txBody>
      </p:sp>
      <p:sp>
        <p:nvSpPr>
          <p:cNvPr id="5" name="Textfeld 7">
            <a:extLst>
              <a:ext uri="{FF2B5EF4-FFF2-40B4-BE49-F238E27FC236}">
                <a16:creationId xmlns:a16="http://schemas.microsoft.com/office/drawing/2014/main" id="{6AF33C6D-CA49-4546-A646-394B60C196E1}"/>
              </a:ext>
            </a:extLst>
          </p:cNvPr>
          <p:cNvSpPr txBox="1"/>
          <p:nvPr/>
        </p:nvSpPr>
        <p:spPr>
          <a:xfrm>
            <a:off x="5132161" y="1090709"/>
            <a:ext cx="1856983" cy="369332"/>
          </a:xfrm>
          <a:prstGeom prst="rect">
            <a:avLst/>
          </a:prstGeom>
          <a:noFill/>
        </p:spPr>
        <p:txBody>
          <a:bodyPr wrap="none" rtlCol="0">
            <a:spAutoFit/>
          </a:bodyPr>
          <a:lstStyle/>
          <a:p>
            <a:r>
              <a:rPr lang="de-DE" dirty="0">
                <a:latin typeface="+mj-lt"/>
                <a:cs typeface="Times New Roman" panose="02020603050405020304" pitchFamily="18" charset="0"/>
              </a:rPr>
              <a:t>Relaxation</a:t>
            </a:r>
            <a:r>
              <a:rPr lang="de-DE" dirty="0">
                <a:latin typeface="+mj-lt"/>
              </a:rPr>
              <a:t> in </a:t>
            </a:r>
            <a:r>
              <a:rPr lang="de-DE" dirty="0" err="1">
                <a:latin typeface="+mj-lt"/>
              </a:rPr>
              <a:t>dark</a:t>
            </a:r>
            <a:endParaRPr lang="de-DE" dirty="0">
              <a:latin typeface="+mj-lt"/>
            </a:endParaRPr>
          </a:p>
        </p:txBody>
      </p:sp>
      <p:graphicFrame>
        <p:nvGraphicFramePr>
          <p:cNvPr id="6" name="Objekt 9">
            <a:extLst>
              <a:ext uri="{FF2B5EF4-FFF2-40B4-BE49-F238E27FC236}">
                <a16:creationId xmlns:a16="http://schemas.microsoft.com/office/drawing/2014/main" id="{11601601-6655-457D-B517-1D296116503B}"/>
              </a:ext>
            </a:extLst>
          </p:cNvPr>
          <p:cNvGraphicFramePr>
            <a:graphicFrameLocks noChangeAspect="1"/>
          </p:cNvGraphicFramePr>
          <p:nvPr>
            <p:extLst>
              <p:ext uri="{D42A27DB-BD31-4B8C-83A1-F6EECF244321}">
                <p14:modId xmlns:p14="http://schemas.microsoft.com/office/powerpoint/2010/main" val="2913615018"/>
              </p:ext>
            </p:extLst>
          </p:nvPr>
        </p:nvGraphicFramePr>
        <p:xfrm>
          <a:off x="6208559" y="1275374"/>
          <a:ext cx="5224945" cy="3998035"/>
        </p:xfrm>
        <a:graphic>
          <a:graphicData uri="http://schemas.openxmlformats.org/presentationml/2006/ole">
            <mc:AlternateContent xmlns:mc="http://schemas.openxmlformats.org/markup-compatibility/2006">
              <mc:Choice xmlns:v="urn:schemas-microsoft-com:vml" Requires="v">
                <p:oleObj spid="_x0000_s20504" name="Graph" r:id="rId5" imgW="3920760" imgH="3000960" progId="">
                  <p:embed/>
                </p:oleObj>
              </mc:Choice>
              <mc:Fallback>
                <p:oleObj name="Graph" r:id="rId5" imgW="3920760" imgH="30009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559" y="1275374"/>
                        <a:ext cx="5224945" cy="3998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Gerade Verbindung mit Pfeil 13">
            <a:extLst>
              <a:ext uri="{FF2B5EF4-FFF2-40B4-BE49-F238E27FC236}">
                <a16:creationId xmlns:a16="http://schemas.microsoft.com/office/drawing/2014/main" id="{BE93EA60-93F3-45E2-B21E-C2343AD36001}"/>
              </a:ext>
            </a:extLst>
          </p:cNvPr>
          <p:cNvCxnSpPr/>
          <p:nvPr/>
        </p:nvCxnSpPr>
        <p:spPr>
          <a:xfrm flipV="1">
            <a:off x="4744016" y="3757188"/>
            <a:ext cx="0" cy="597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86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a:t>Experimental results. Aqueous systems</a:t>
            </a:r>
            <a:endParaRPr lang="en-US" sz="2000"/>
          </a:p>
        </p:txBody>
      </p:sp>
      <p:sp>
        <p:nvSpPr>
          <p:cNvPr id="9" name="Textfeld 4">
            <a:extLst>
              <a:ext uri="{FF2B5EF4-FFF2-40B4-BE49-F238E27FC236}">
                <a16:creationId xmlns:a16="http://schemas.microsoft.com/office/drawing/2014/main" id="{F2B11995-19AC-436A-A98A-16CBF2BF0283}"/>
              </a:ext>
            </a:extLst>
          </p:cNvPr>
          <p:cNvSpPr txBox="1"/>
          <p:nvPr/>
        </p:nvSpPr>
        <p:spPr>
          <a:xfrm>
            <a:off x="3405891" y="967413"/>
            <a:ext cx="5510291" cy="369332"/>
          </a:xfrm>
          <a:prstGeom prst="rect">
            <a:avLst/>
          </a:prstGeom>
          <a:noFill/>
        </p:spPr>
        <p:txBody>
          <a:bodyPr wrap="none" rtlCol="0">
            <a:spAutoFit/>
          </a:bodyPr>
          <a:lstStyle/>
          <a:p>
            <a:r>
              <a:rPr lang="de-DE" dirty="0" err="1">
                <a:latin typeface="+mj-lt"/>
                <a:cs typeface="Times New Roman" panose="02020603050405020304" pitchFamily="18" charset="0"/>
              </a:rPr>
              <a:t>dark</a:t>
            </a:r>
            <a:r>
              <a:rPr lang="de-DE" dirty="0">
                <a:latin typeface="+mj-lt"/>
                <a:cs typeface="Times New Roman" panose="02020603050405020304" pitchFamily="18" charset="0"/>
              </a:rPr>
              <a:t> relaxed </a:t>
            </a:r>
            <a:r>
              <a:rPr lang="de-DE" dirty="0" err="1">
                <a:latin typeface="+mj-lt"/>
                <a:cs typeface="Times New Roman" panose="02020603050405020304" pitchFamily="18" charset="0"/>
              </a:rPr>
              <a:t>state</a:t>
            </a:r>
            <a:r>
              <a:rPr lang="de-DE" dirty="0">
                <a:latin typeface="+mj-lt"/>
                <a:cs typeface="Times New Roman" panose="02020603050405020304" pitchFamily="18" charset="0"/>
              </a:rPr>
              <a:t> </a:t>
            </a:r>
            <a:r>
              <a:rPr lang="de-DE" dirty="0" err="1">
                <a:latin typeface="+mj-lt"/>
                <a:cs typeface="Times New Roman" panose="02020603050405020304" pitchFamily="18" charset="0"/>
              </a:rPr>
              <a:t>to</a:t>
            </a:r>
            <a:r>
              <a:rPr lang="de-DE" dirty="0">
                <a:latin typeface="+mj-lt"/>
                <a:cs typeface="Times New Roman" panose="02020603050405020304" pitchFamily="18" charset="0"/>
              </a:rPr>
              <a:t> UV </a:t>
            </a:r>
            <a:r>
              <a:rPr lang="de-DE" dirty="0" err="1">
                <a:latin typeface="+mj-lt"/>
                <a:cs typeface="Times New Roman" panose="02020603050405020304" pitchFamily="18" charset="0"/>
              </a:rPr>
              <a:t>irradiated</a:t>
            </a:r>
            <a:r>
              <a:rPr lang="de-DE" dirty="0">
                <a:latin typeface="+mj-lt"/>
                <a:cs typeface="Times New Roman" panose="02020603050405020304" pitchFamily="18" charset="0"/>
              </a:rPr>
              <a:t> </a:t>
            </a:r>
            <a:r>
              <a:rPr lang="de-DE" dirty="0" err="1">
                <a:latin typeface="+mj-lt"/>
                <a:cs typeface="Times New Roman" panose="02020603050405020304" pitchFamily="18" charset="0"/>
              </a:rPr>
              <a:t>photostationary</a:t>
            </a:r>
            <a:r>
              <a:rPr lang="de-DE" dirty="0">
                <a:latin typeface="+mj-lt"/>
                <a:cs typeface="Times New Roman" panose="02020603050405020304" pitchFamily="18" charset="0"/>
              </a:rPr>
              <a:t> </a:t>
            </a:r>
            <a:r>
              <a:rPr lang="de-DE" dirty="0" err="1">
                <a:latin typeface="+mj-lt"/>
                <a:cs typeface="Times New Roman" panose="02020603050405020304" pitchFamily="18" charset="0"/>
              </a:rPr>
              <a:t>state</a:t>
            </a:r>
            <a:endParaRPr lang="de-DE" dirty="0">
              <a:latin typeface="+mj-lt"/>
              <a:cs typeface="Times New Roman" panose="02020603050405020304" pitchFamily="18" charset="0"/>
            </a:endParaRPr>
          </a:p>
        </p:txBody>
      </p:sp>
      <p:graphicFrame>
        <p:nvGraphicFramePr>
          <p:cNvPr id="10" name="Objekt 5">
            <a:extLst>
              <a:ext uri="{FF2B5EF4-FFF2-40B4-BE49-F238E27FC236}">
                <a16:creationId xmlns:a16="http://schemas.microsoft.com/office/drawing/2014/main" id="{DBD2B52A-42F8-4588-992F-45C72161FCF3}"/>
              </a:ext>
            </a:extLst>
          </p:cNvPr>
          <p:cNvGraphicFramePr>
            <a:graphicFrameLocks noChangeAspect="1"/>
          </p:cNvGraphicFramePr>
          <p:nvPr>
            <p:extLst>
              <p:ext uri="{D42A27DB-BD31-4B8C-83A1-F6EECF244321}">
                <p14:modId xmlns:p14="http://schemas.microsoft.com/office/powerpoint/2010/main" val="2604681155"/>
              </p:ext>
            </p:extLst>
          </p:nvPr>
        </p:nvGraphicFramePr>
        <p:xfrm>
          <a:off x="5893003" y="1275873"/>
          <a:ext cx="5671239" cy="4339531"/>
        </p:xfrm>
        <a:graphic>
          <a:graphicData uri="http://schemas.openxmlformats.org/presentationml/2006/ole">
            <mc:AlternateContent xmlns:mc="http://schemas.openxmlformats.org/markup-compatibility/2006">
              <mc:Choice xmlns:v="urn:schemas-microsoft-com:vml" Requires="v">
                <p:oleObj spid="_x0000_s26650" name="Graph" r:id="rId3" imgW="3920760" imgH="3000960" progId="">
                  <p:embed/>
                </p:oleObj>
              </mc:Choice>
              <mc:Fallback>
                <p:oleObj name="Graph" r:id="rId3" imgW="3920760" imgH="300096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3003" y="1275873"/>
                        <a:ext cx="5671239" cy="4339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kt 6">
            <a:extLst>
              <a:ext uri="{FF2B5EF4-FFF2-40B4-BE49-F238E27FC236}">
                <a16:creationId xmlns:a16="http://schemas.microsoft.com/office/drawing/2014/main" id="{BDE04F9F-EE5B-409A-8D2F-2900FF6CB915}"/>
              </a:ext>
            </a:extLst>
          </p:cNvPr>
          <p:cNvGraphicFramePr>
            <a:graphicFrameLocks noChangeAspect="1"/>
          </p:cNvGraphicFramePr>
          <p:nvPr>
            <p:extLst>
              <p:ext uri="{D42A27DB-BD31-4B8C-83A1-F6EECF244321}">
                <p14:modId xmlns:p14="http://schemas.microsoft.com/office/powerpoint/2010/main" val="2716830403"/>
              </p:ext>
            </p:extLst>
          </p:nvPr>
        </p:nvGraphicFramePr>
        <p:xfrm>
          <a:off x="668397" y="1275873"/>
          <a:ext cx="5671241" cy="4339531"/>
        </p:xfrm>
        <a:graphic>
          <a:graphicData uri="http://schemas.openxmlformats.org/presentationml/2006/ole">
            <mc:AlternateContent xmlns:mc="http://schemas.openxmlformats.org/markup-compatibility/2006">
              <mc:Choice xmlns:v="urn:schemas-microsoft-com:vml" Requires="v">
                <p:oleObj spid="_x0000_s26651" name="Graph" r:id="rId5" imgW="3920760" imgH="3000960" progId="">
                  <p:embed/>
                </p:oleObj>
              </mc:Choice>
              <mc:Fallback>
                <p:oleObj name="Graph" r:id="rId5" imgW="3920760" imgH="300096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97" y="1275873"/>
                        <a:ext cx="5671241" cy="4339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Gerade Verbindung mit Pfeil 8">
            <a:extLst>
              <a:ext uri="{FF2B5EF4-FFF2-40B4-BE49-F238E27FC236}">
                <a16:creationId xmlns:a16="http://schemas.microsoft.com/office/drawing/2014/main" id="{9CA84220-7766-4477-93F8-C097FA23B761}"/>
              </a:ext>
            </a:extLst>
          </p:cNvPr>
          <p:cNvCxnSpPr/>
          <p:nvPr/>
        </p:nvCxnSpPr>
        <p:spPr>
          <a:xfrm>
            <a:off x="3940470" y="2587983"/>
            <a:ext cx="0" cy="778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feld 9">
            <a:extLst>
              <a:ext uri="{FF2B5EF4-FFF2-40B4-BE49-F238E27FC236}">
                <a16:creationId xmlns:a16="http://schemas.microsoft.com/office/drawing/2014/main" id="{4C8C42C3-D086-424E-BADD-EFDEC9E4BDC2}"/>
              </a:ext>
            </a:extLst>
          </p:cNvPr>
          <p:cNvSpPr txBox="1"/>
          <p:nvPr/>
        </p:nvSpPr>
        <p:spPr>
          <a:xfrm>
            <a:off x="4094380" y="5923864"/>
            <a:ext cx="3748590" cy="369332"/>
          </a:xfrm>
          <a:prstGeom prst="rect">
            <a:avLst/>
          </a:prstGeom>
          <a:noFill/>
        </p:spPr>
        <p:txBody>
          <a:bodyPr wrap="none" rtlCol="0">
            <a:spAutoFit/>
          </a:bodyPr>
          <a:lstStyle/>
          <a:p>
            <a:r>
              <a:rPr lang="de-DE" dirty="0" err="1">
                <a:latin typeface="+mj-lt"/>
                <a:cs typeface="Times New Roman" panose="02020603050405020304" pitchFamily="18" charset="0"/>
              </a:rPr>
              <a:t>without</a:t>
            </a:r>
            <a:r>
              <a:rPr lang="de-DE" dirty="0">
                <a:latin typeface="+mj-lt"/>
                <a:cs typeface="Times New Roman" panose="02020603050405020304" pitchFamily="18" charset="0"/>
              </a:rPr>
              <a:t> </a:t>
            </a:r>
            <a:r>
              <a:rPr lang="de-DE" dirty="0" err="1">
                <a:latin typeface="+mj-lt"/>
                <a:cs typeface="Times New Roman" panose="02020603050405020304" pitchFamily="18" charset="0"/>
              </a:rPr>
              <a:t>taking</a:t>
            </a:r>
            <a:r>
              <a:rPr lang="de-DE" dirty="0">
                <a:latin typeface="+mj-lt"/>
                <a:cs typeface="Times New Roman" panose="02020603050405020304" pitchFamily="18" charset="0"/>
              </a:rPr>
              <a:t> out </a:t>
            </a:r>
            <a:r>
              <a:rPr lang="de-DE" dirty="0" err="1">
                <a:latin typeface="+mj-lt"/>
                <a:cs typeface="Times New Roman" panose="02020603050405020304" pitchFamily="18" charset="0"/>
              </a:rPr>
              <a:t>from</a:t>
            </a:r>
            <a:r>
              <a:rPr lang="de-DE" dirty="0">
                <a:latin typeface="+mj-lt"/>
                <a:cs typeface="Times New Roman" panose="02020603050405020304" pitchFamily="18" charset="0"/>
              </a:rPr>
              <a:t> </a:t>
            </a:r>
            <a:r>
              <a:rPr lang="de-DE" dirty="0" err="1">
                <a:latin typeface="+mj-lt"/>
                <a:cs typeface="Times New Roman" panose="02020603050405020304" pitchFamily="18" charset="0"/>
              </a:rPr>
              <a:t>spectrometer</a:t>
            </a:r>
            <a:endParaRPr lang="de-DE" dirty="0">
              <a:latin typeface="+mj-lt"/>
              <a:cs typeface="Times New Roman" panose="02020603050405020304" pitchFamily="18" charset="0"/>
            </a:endParaRPr>
          </a:p>
        </p:txBody>
      </p:sp>
    </p:spTree>
    <p:extLst>
      <p:ext uri="{BB962C8B-B14F-4D97-AF65-F5344CB8AC3E}">
        <p14:creationId xmlns:p14="http://schemas.microsoft.com/office/powerpoint/2010/main" val="352586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a:t>Experimental results. Aqueous systems</a:t>
            </a:r>
            <a:endParaRPr lang="en-US" sz="2000"/>
          </a:p>
        </p:txBody>
      </p:sp>
      <p:sp>
        <p:nvSpPr>
          <p:cNvPr id="8" name="Textfeld 3">
            <a:extLst>
              <a:ext uri="{FF2B5EF4-FFF2-40B4-BE49-F238E27FC236}">
                <a16:creationId xmlns:a16="http://schemas.microsoft.com/office/drawing/2014/main" id="{134DE620-CF39-48C8-A901-AB96260E301B}"/>
              </a:ext>
            </a:extLst>
          </p:cNvPr>
          <p:cNvSpPr txBox="1"/>
          <p:nvPr/>
        </p:nvSpPr>
        <p:spPr>
          <a:xfrm>
            <a:off x="641287" y="1047821"/>
            <a:ext cx="10909426" cy="369332"/>
          </a:xfrm>
          <a:prstGeom prst="rect">
            <a:avLst/>
          </a:prstGeom>
          <a:noFill/>
        </p:spPr>
        <p:txBody>
          <a:bodyPr wrap="square">
            <a:spAutoFit/>
          </a:bodyPr>
          <a:lstStyle/>
          <a:p>
            <a:r>
              <a:rPr lang="en-US" dirty="0">
                <a:latin typeface="+mj-lt"/>
                <a:cs typeface="Times New Roman" panose="02020603050405020304" pitchFamily="18" charset="0"/>
              </a:rPr>
              <a:t>Relaxed state (24h yellow light lab)  to blue (455nm) irradiated </a:t>
            </a:r>
            <a:r>
              <a:rPr lang="en-US" dirty="0" err="1">
                <a:latin typeface="+mj-lt"/>
                <a:cs typeface="Times New Roman" panose="02020603050405020304" pitchFamily="18" charset="0"/>
              </a:rPr>
              <a:t>photostationary</a:t>
            </a:r>
            <a:r>
              <a:rPr lang="en-US" dirty="0">
                <a:latin typeface="+mj-lt"/>
                <a:cs typeface="Times New Roman" panose="02020603050405020304" pitchFamily="18" charset="0"/>
              </a:rPr>
              <a:t> state, </a:t>
            </a:r>
            <a:r>
              <a:rPr lang="en-US" i="1" dirty="0">
                <a:latin typeface="+mj-lt"/>
                <a:cs typeface="Times New Roman" panose="02020603050405020304" pitchFamily="18" charset="0"/>
              </a:rPr>
              <a:t>I</a:t>
            </a:r>
            <a:r>
              <a:rPr lang="en-US" dirty="0">
                <a:latin typeface="+mj-lt"/>
                <a:cs typeface="Times New Roman" panose="02020603050405020304" pitchFamily="18" charset="0"/>
              </a:rPr>
              <a:t>=2mW/cm</a:t>
            </a:r>
            <a:r>
              <a:rPr lang="en-US" baseline="30000" dirty="0">
                <a:latin typeface="+mj-lt"/>
                <a:cs typeface="Times New Roman" panose="02020603050405020304" pitchFamily="18" charset="0"/>
              </a:rPr>
              <a:t>2</a:t>
            </a:r>
          </a:p>
        </p:txBody>
      </p:sp>
      <p:graphicFrame>
        <p:nvGraphicFramePr>
          <p:cNvPr id="14" name="Objekt 5">
            <a:extLst>
              <a:ext uri="{FF2B5EF4-FFF2-40B4-BE49-F238E27FC236}">
                <a16:creationId xmlns:a16="http://schemas.microsoft.com/office/drawing/2014/main" id="{3F687D8B-6D13-4CA5-B17A-C8B46C957BEE}"/>
              </a:ext>
            </a:extLst>
          </p:cNvPr>
          <p:cNvGraphicFramePr>
            <a:graphicFrameLocks noChangeAspect="1"/>
          </p:cNvGraphicFramePr>
          <p:nvPr>
            <p:extLst>
              <p:ext uri="{D42A27DB-BD31-4B8C-83A1-F6EECF244321}">
                <p14:modId xmlns:p14="http://schemas.microsoft.com/office/powerpoint/2010/main" val="2020418079"/>
              </p:ext>
            </p:extLst>
          </p:nvPr>
        </p:nvGraphicFramePr>
        <p:xfrm>
          <a:off x="641287" y="2049472"/>
          <a:ext cx="5210756" cy="3987178"/>
        </p:xfrm>
        <a:graphic>
          <a:graphicData uri="http://schemas.openxmlformats.org/presentationml/2006/ole">
            <mc:AlternateContent xmlns:mc="http://schemas.openxmlformats.org/markup-compatibility/2006">
              <mc:Choice xmlns:v="urn:schemas-microsoft-com:vml" Requires="v">
                <p:oleObj spid="_x0000_s27674" name="Graph" r:id="rId3" imgW="3920760" imgH="3000960" progId="">
                  <p:embed/>
                </p:oleObj>
              </mc:Choice>
              <mc:Fallback>
                <p:oleObj name="Graph" r:id="rId3" imgW="3920760" imgH="300096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87" y="2049472"/>
                        <a:ext cx="5210756" cy="39871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kt 6">
            <a:extLst>
              <a:ext uri="{FF2B5EF4-FFF2-40B4-BE49-F238E27FC236}">
                <a16:creationId xmlns:a16="http://schemas.microsoft.com/office/drawing/2014/main" id="{7CF526C8-7713-43E2-AFD7-EFA4C817A643}"/>
              </a:ext>
            </a:extLst>
          </p:cNvPr>
          <p:cNvGraphicFramePr>
            <a:graphicFrameLocks noChangeAspect="1"/>
          </p:cNvGraphicFramePr>
          <p:nvPr>
            <p:extLst>
              <p:ext uri="{D42A27DB-BD31-4B8C-83A1-F6EECF244321}">
                <p14:modId xmlns:p14="http://schemas.microsoft.com/office/powerpoint/2010/main" val="798270355"/>
              </p:ext>
            </p:extLst>
          </p:nvPr>
        </p:nvGraphicFramePr>
        <p:xfrm>
          <a:off x="6276584" y="1890375"/>
          <a:ext cx="5418677" cy="4146275"/>
        </p:xfrm>
        <a:graphic>
          <a:graphicData uri="http://schemas.openxmlformats.org/presentationml/2006/ole">
            <mc:AlternateContent xmlns:mc="http://schemas.openxmlformats.org/markup-compatibility/2006">
              <mc:Choice xmlns:v="urn:schemas-microsoft-com:vml" Requires="v">
                <p:oleObj spid="_x0000_s27675" name="Graph" r:id="rId5" imgW="3920760" imgH="3000960" progId="">
                  <p:embed/>
                </p:oleObj>
              </mc:Choice>
              <mc:Fallback>
                <p:oleObj name="Graph" r:id="rId5" imgW="3920760" imgH="300096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584" y="1890375"/>
                        <a:ext cx="5418677" cy="414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Gerade Verbindung mit Pfeil 8">
            <a:extLst>
              <a:ext uri="{FF2B5EF4-FFF2-40B4-BE49-F238E27FC236}">
                <a16:creationId xmlns:a16="http://schemas.microsoft.com/office/drawing/2014/main" id="{D0B0C50C-70D3-4916-B394-0FC3E5F9FE13}"/>
              </a:ext>
            </a:extLst>
          </p:cNvPr>
          <p:cNvCxnSpPr/>
          <p:nvPr/>
        </p:nvCxnSpPr>
        <p:spPr>
          <a:xfrm>
            <a:off x="4318503" y="4712329"/>
            <a:ext cx="0" cy="316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feld 9">
            <a:extLst>
              <a:ext uri="{FF2B5EF4-FFF2-40B4-BE49-F238E27FC236}">
                <a16:creationId xmlns:a16="http://schemas.microsoft.com/office/drawing/2014/main" id="{A47D76DB-56AF-4BDE-8132-F086019E4FB6}"/>
              </a:ext>
            </a:extLst>
          </p:cNvPr>
          <p:cNvSpPr txBox="1"/>
          <p:nvPr/>
        </p:nvSpPr>
        <p:spPr>
          <a:xfrm>
            <a:off x="7469109" y="2421803"/>
            <a:ext cx="950388" cy="369332"/>
          </a:xfrm>
          <a:prstGeom prst="rect">
            <a:avLst/>
          </a:prstGeom>
          <a:noFill/>
        </p:spPr>
        <p:txBody>
          <a:bodyPr wrap="none" rtlCol="0">
            <a:spAutoFit/>
          </a:bodyPr>
          <a:lstStyle/>
          <a:p>
            <a:r>
              <a:rPr lang="de-DE" dirty="0" err="1">
                <a:latin typeface="+mj-lt"/>
              </a:rPr>
              <a:t>max</a:t>
            </a:r>
            <a:r>
              <a:rPr lang="de-DE" dirty="0">
                <a:latin typeface="+mj-lt"/>
              </a:rPr>
              <a:t> MC</a:t>
            </a:r>
          </a:p>
        </p:txBody>
      </p:sp>
    </p:spTree>
    <p:extLst>
      <p:ext uri="{BB962C8B-B14F-4D97-AF65-F5344CB8AC3E}">
        <p14:creationId xmlns:p14="http://schemas.microsoft.com/office/powerpoint/2010/main" val="3525862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a:t>Experimental results. Organic solvents</a:t>
            </a:r>
            <a:endParaRPr lang="en-US" sz="2000"/>
          </a:p>
        </p:txBody>
      </p:sp>
      <p:pic>
        <p:nvPicPr>
          <p:cNvPr id="24578" name="Picture 2" descr="C:\Users\Olga\Desktop\Santer-Spiro\Manuscript\Figures\Photos-differentSolvents.jpg"/>
          <p:cNvPicPr>
            <a:picLocks noChangeAspect="1" noChangeArrowheads="1"/>
          </p:cNvPicPr>
          <p:nvPr/>
        </p:nvPicPr>
        <p:blipFill>
          <a:blip r:embed="rId3" cstate="print"/>
          <a:srcRect/>
          <a:stretch>
            <a:fillRect/>
          </a:stretch>
        </p:blipFill>
        <p:spPr bwMode="auto">
          <a:xfrm>
            <a:off x="1008062" y="989964"/>
            <a:ext cx="10127298" cy="5199041"/>
          </a:xfrm>
          <a:prstGeom prst="rect">
            <a:avLst/>
          </a:prstGeom>
          <a:noFill/>
        </p:spPr>
      </p:pic>
      <p:sp>
        <p:nvSpPr>
          <p:cNvPr id="4" name="Прямоугольник 3"/>
          <p:cNvSpPr/>
          <p:nvPr/>
        </p:nvSpPr>
        <p:spPr>
          <a:xfrm>
            <a:off x="985520" y="6346875"/>
            <a:ext cx="10962640" cy="323165"/>
          </a:xfrm>
          <a:prstGeom prst="rect">
            <a:avLst/>
          </a:prstGeom>
        </p:spPr>
        <p:txBody>
          <a:bodyPr wrap="square">
            <a:spAutoFit/>
          </a:bodyPr>
          <a:lstStyle/>
          <a:p>
            <a:r>
              <a:rPr lang="en-US" sz="1500" b="1" dirty="0"/>
              <a:t>PSS of a reversible photochemical reaction </a:t>
            </a:r>
            <a:r>
              <a:rPr lang="en-US" sz="1500" dirty="0"/>
              <a:t>is the equilibrium chemical composition under a specific kind of electromagnetic irradiation.</a:t>
            </a:r>
          </a:p>
        </p:txBody>
      </p:sp>
    </p:spTree>
    <p:extLst>
      <p:ext uri="{BB962C8B-B14F-4D97-AF65-F5344CB8AC3E}">
        <p14:creationId xmlns:p14="http://schemas.microsoft.com/office/powerpoint/2010/main" val="3525862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de-DE" dirty="0"/>
              <a:t>Experimental </a:t>
            </a:r>
            <a:r>
              <a:rPr lang="de-DE" dirty="0" err="1"/>
              <a:t>results</a:t>
            </a:r>
            <a:r>
              <a:rPr lang="de-DE" dirty="0"/>
              <a:t>. </a:t>
            </a:r>
            <a:r>
              <a:rPr lang="de-DE" dirty="0" err="1"/>
              <a:t>Organic</a:t>
            </a:r>
            <a:r>
              <a:rPr lang="de-DE" dirty="0"/>
              <a:t> </a:t>
            </a:r>
            <a:r>
              <a:rPr lang="de-DE" dirty="0" err="1"/>
              <a:t>solvents</a:t>
            </a:r>
            <a:endParaRPr lang="de-DE" sz="2000" dirty="0"/>
          </a:p>
        </p:txBody>
      </p:sp>
      <p:graphicFrame>
        <p:nvGraphicFramePr>
          <p:cNvPr id="25602" name="Object 2"/>
          <p:cNvGraphicFramePr>
            <a:graphicFrameLocks noChangeAspect="1"/>
          </p:cNvGraphicFramePr>
          <p:nvPr/>
        </p:nvGraphicFramePr>
        <p:xfrm>
          <a:off x="368300" y="1092200"/>
          <a:ext cx="5308600" cy="4076700"/>
        </p:xfrm>
        <a:graphic>
          <a:graphicData uri="http://schemas.openxmlformats.org/presentationml/2006/ole">
            <mc:AlternateContent xmlns:mc="http://schemas.openxmlformats.org/markup-compatibility/2006">
              <mc:Choice xmlns:v="urn:schemas-microsoft-com:vml" Requires="v">
                <p:oleObj spid="_x0000_s25624" name="Graph" r:id="rId3" imgW="3676746" imgH="2816568" progId="">
                  <p:embed/>
                </p:oleObj>
              </mc:Choice>
              <mc:Fallback>
                <p:oleObj name="Graph" r:id="rId3" imgW="3676746" imgH="281656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1092200"/>
                        <a:ext cx="5308600" cy="407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nvGraphicFramePr>
        <p:xfrm>
          <a:off x="6464300" y="952500"/>
          <a:ext cx="5499100" cy="4216400"/>
        </p:xfrm>
        <a:graphic>
          <a:graphicData uri="http://schemas.openxmlformats.org/presentationml/2006/ole">
            <mc:AlternateContent xmlns:mc="http://schemas.openxmlformats.org/markup-compatibility/2006">
              <mc:Choice xmlns:v="urn:schemas-microsoft-com:vml" Requires="v">
                <p:oleObj spid="_x0000_s25625" name="Graph" r:id="rId5" imgW="3676746" imgH="2816568" progId="">
                  <p:embed/>
                </p:oleObj>
              </mc:Choice>
              <mc:Fallback>
                <p:oleObj name="Graph" r:id="rId5" imgW="3676746" imgH="2816568"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4300" y="952500"/>
                        <a:ext cx="5499100" cy="421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feld 8">
            <a:extLst>
              <a:ext uri="{FF2B5EF4-FFF2-40B4-BE49-F238E27FC236}">
                <a16:creationId xmlns:a16="http://schemas.microsoft.com/office/drawing/2014/main" id="{2E1AAD99-021E-4749-9EB6-939FA1BAAFF4}"/>
              </a:ext>
            </a:extLst>
          </p:cNvPr>
          <p:cNvSpPr txBox="1"/>
          <p:nvPr/>
        </p:nvSpPr>
        <p:spPr>
          <a:xfrm>
            <a:off x="282067" y="5181223"/>
            <a:ext cx="5424533" cy="882742"/>
          </a:xfrm>
          <a:prstGeom prst="rect">
            <a:avLst/>
          </a:prstGeom>
          <a:noFill/>
        </p:spPr>
        <p:txBody>
          <a:bodyPr wrap="square">
            <a:spAutoFit/>
          </a:bodyPr>
          <a:lstStyle/>
          <a:p>
            <a:pPr>
              <a:lnSpc>
                <a:spcPct val="107000"/>
              </a:lnSpc>
              <a:spcAft>
                <a:spcPts val="800"/>
              </a:spcAft>
            </a:pPr>
            <a:r>
              <a:rPr lang="en-GB" sz="1600" dirty="0">
                <a:effectLst/>
                <a:ea typeface="Calibri" panose="020F0502020204030204" pitchFamily="34" charset="0"/>
                <a:cs typeface="Times New Roman" panose="02020603050405020304" pitchFamily="18" charset="0"/>
              </a:rPr>
              <a:t>Normalized absorption spectra of 0,1mM SP before irradiation: sample dissolved in appropriate solvent and measured after one hour standing in yellow light lab</a:t>
            </a:r>
            <a:endParaRPr lang="de-DE" sz="1600" dirty="0">
              <a:effectLst/>
              <a:ea typeface="Calibri" panose="020F0502020204030204" pitchFamily="34" charset="0"/>
              <a:cs typeface="Times New Roman" panose="02020603050405020304" pitchFamily="18" charset="0"/>
            </a:endParaRPr>
          </a:p>
        </p:txBody>
      </p:sp>
      <p:sp>
        <p:nvSpPr>
          <p:cNvPr id="6" name="Textfeld 9">
            <a:extLst>
              <a:ext uri="{FF2B5EF4-FFF2-40B4-BE49-F238E27FC236}">
                <a16:creationId xmlns:a16="http://schemas.microsoft.com/office/drawing/2014/main" id="{22ADFB2C-81F9-4FE0-84C4-1E420970C1B7}"/>
              </a:ext>
            </a:extLst>
          </p:cNvPr>
          <p:cNvSpPr txBox="1"/>
          <p:nvPr/>
        </p:nvSpPr>
        <p:spPr>
          <a:xfrm>
            <a:off x="6533484" y="5192917"/>
            <a:ext cx="5257800" cy="882742"/>
          </a:xfrm>
          <a:prstGeom prst="rect">
            <a:avLst/>
          </a:prstGeom>
          <a:noFill/>
        </p:spPr>
        <p:txBody>
          <a:bodyPr wrap="square">
            <a:spAutoFit/>
          </a:bodyPr>
          <a:lstStyle/>
          <a:p>
            <a:pPr>
              <a:lnSpc>
                <a:spcPct val="107000"/>
              </a:lnSpc>
              <a:spcAft>
                <a:spcPts val="800"/>
              </a:spcAft>
            </a:pPr>
            <a:r>
              <a:rPr lang="en-GB" sz="1600" dirty="0">
                <a:effectLst/>
                <a:ea typeface="Calibri" panose="020F0502020204030204" pitchFamily="34" charset="0"/>
                <a:cs typeface="Times New Roman" panose="02020603050405020304" pitchFamily="18" charset="0"/>
              </a:rPr>
              <a:t>Normalized absorption spectra of 0,1mM SP after irradiation: samples irradiated with UV light until photostationary state achieved</a:t>
            </a:r>
            <a:endParaRPr lang="de-DE"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586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a:t>Simulation results. Molecular geometries. Relative energies</a:t>
            </a:r>
            <a:endParaRPr lang="en-US" sz="2000" dirty="0"/>
          </a:p>
        </p:txBody>
      </p:sp>
      <p:pic>
        <p:nvPicPr>
          <p:cNvPr id="28674" name="Picture 2" descr="C:\Users\Olga\Desktop\Santer-Spiro\Manuscript\Figures\OptGeom.jpg"/>
          <p:cNvPicPr>
            <a:picLocks noChangeAspect="1" noChangeArrowheads="1"/>
          </p:cNvPicPr>
          <p:nvPr/>
        </p:nvPicPr>
        <p:blipFill>
          <a:blip r:embed="rId2" cstate="print"/>
          <a:srcRect/>
          <a:stretch>
            <a:fillRect/>
          </a:stretch>
        </p:blipFill>
        <p:spPr bwMode="auto">
          <a:xfrm>
            <a:off x="294640" y="1183324"/>
            <a:ext cx="6214978" cy="3094036"/>
          </a:xfrm>
          <a:prstGeom prst="rect">
            <a:avLst/>
          </a:prstGeom>
          <a:noFill/>
        </p:spPr>
      </p:pic>
      <p:sp>
        <p:nvSpPr>
          <p:cNvPr id="4" name="TextBox 3"/>
          <p:cNvSpPr txBox="1"/>
          <p:nvPr/>
        </p:nvSpPr>
        <p:spPr>
          <a:xfrm>
            <a:off x="2184400" y="3647440"/>
            <a:ext cx="2875280" cy="369332"/>
          </a:xfrm>
          <a:prstGeom prst="rect">
            <a:avLst/>
          </a:prstGeom>
          <a:noFill/>
        </p:spPr>
        <p:txBody>
          <a:bodyPr wrap="square" rtlCol="0">
            <a:spAutoFit/>
          </a:bodyPr>
          <a:lstStyle/>
          <a:p>
            <a:r>
              <a:rPr lang="de-DE" dirty="0"/>
              <a:t>SP		MC</a:t>
            </a:r>
            <a:endParaRPr lang="en-US" dirty="0"/>
          </a:p>
        </p:txBody>
      </p:sp>
      <p:graphicFrame>
        <p:nvGraphicFramePr>
          <p:cNvPr id="5" name="Таблица 4"/>
          <p:cNvGraphicFramePr>
            <a:graphicFrameLocks noGrp="1"/>
          </p:cNvGraphicFramePr>
          <p:nvPr/>
        </p:nvGraphicFramePr>
        <p:xfrm>
          <a:off x="5506720" y="3544146"/>
          <a:ext cx="6197600" cy="2494280"/>
        </p:xfrm>
        <a:graphic>
          <a:graphicData uri="http://schemas.openxmlformats.org/drawingml/2006/table">
            <a:tbl>
              <a:tblPr firstRow="1" bandRow="1">
                <a:tableStyleId>{5C22544A-7EE6-4342-B048-85BDC9FD1C3A}</a:tableStyleId>
              </a:tblPr>
              <a:tblGrid>
                <a:gridCol w="2154200">
                  <a:extLst>
                    <a:ext uri="{9D8B030D-6E8A-4147-A177-3AD203B41FA5}">
                      <a16:colId xmlns:a16="http://schemas.microsoft.com/office/drawing/2014/main" val="20000"/>
                    </a:ext>
                  </a:extLst>
                </a:gridCol>
                <a:gridCol w="944600">
                  <a:extLst>
                    <a:ext uri="{9D8B030D-6E8A-4147-A177-3AD203B41FA5}">
                      <a16:colId xmlns:a16="http://schemas.microsoft.com/office/drawing/2014/main" val="20001"/>
                    </a:ext>
                  </a:extLst>
                </a:gridCol>
                <a:gridCol w="1389117">
                  <a:extLst>
                    <a:ext uri="{9D8B030D-6E8A-4147-A177-3AD203B41FA5}">
                      <a16:colId xmlns:a16="http://schemas.microsoft.com/office/drawing/2014/main" val="20002"/>
                    </a:ext>
                  </a:extLst>
                </a:gridCol>
                <a:gridCol w="1709683">
                  <a:extLst>
                    <a:ext uri="{9D8B030D-6E8A-4147-A177-3AD203B41FA5}">
                      <a16:colId xmlns:a16="http://schemas.microsoft.com/office/drawing/2014/main" val="20003"/>
                    </a:ext>
                  </a:extLst>
                </a:gridCol>
              </a:tblGrid>
              <a:tr h="370840">
                <a:tc>
                  <a:txBody>
                    <a:bodyPr/>
                    <a:lstStyle/>
                    <a:p>
                      <a:r>
                        <a:rPr lang="de-DE" sz="1800" dirty="0"/>
                        <a:t>Solvent </a:t>
                      </a:r>
                      <a:endParaRPr lang="en-US" sz="1800" dirty="0"/>
                    </a:p>
                  </a:txBody>
                  <a:tcPr/>
                </a:tc>
                <a:tc>
                  <a:txBody>
                    <a:bodyPr/>
                    <a:lstStyle/>
                    <a:p>
                      <a:r>
                        <a:rPr lang="el-GR" sz="1800" dirty="0"/>
                        <a:t>ε</a:t>
                      </a:r>
                      <a:endParaRPr lang="en-US" sz="1800" dirty="0"/>
                    </a:p>
                  </a:txBody>
                  <a:tcPr/>
                </a:tc>
                <a:tc>
                  <a:txBody>
                    <a:bodyPr/>
                    <a:lstStyle/>
                    <a:p>
                      <a:r>
                        <a:rPr lang="de-DE" sz="1800" dirty="0"/>
                        <a:t>MC (</a:t>
                      </a:r>
                      <a:r>
                        <a:rPr lang="de-DE" sz="1800" dirty="0" err="1"/>
                        <a:t>reference</a:t>
                      </a:r>
                      <a:r>
                        <a:rPr lang="de-DE" sz="1800" dirty="0"/>
                        <a:t>)</a:t>
                      </a:r>
                      <a:endParaRPr lang="en-US" sz="1800" dirty="0"/>
                    </a:p>
                  </a:txBody>
                  <a:tcPr/>
                </a:tc>
                <a:tc>
                  <a:txBody>
                    <a:bodyPr/>
                    <a:lstStyle/>
                    <a:p>
                      <a:r>
                        <a:rPr lang="de-DE" sz="1800" dirty="0"/>
                        <a:t>SP</a:t>
                      </a:r>
                    </a:p>
                    <a:p>
                      <a:r>
                        <a:rPr lang="de-DE" sz="1800" dirty="0"/>
                        <a:t>Δ</a:t>
                      </a:r>
                      <a:r>
                        <a:rPr lang="el-GR" sz="1800" i="1" dirty="0"/>
                        <a:t>Ε</a:t>
                      </a:r>
                      <a:r>
                        <a:rPr lang="de-DE" sz="1800" i="1" dirty="0"/>
                        <a:t> </a:t>
                      </a:r>
                      <a:r>
                        <a:rPr lang="de-DE" sz="1800" i="0" dirty="0"/>
                        <a:t>[</a:t>
                      </a:r>
                      <a:r>
                        <a:rPr lang="de-DE" sz="1800" i="0" dirty="0" err="1"/>
                        <a:t>kJ</a:t>
                      </a:r>
                      <a:r>
                        <a:rPr lang="de-DE" sz="1800" i="0" dirty="0"/>
                        <a:t> mol</a:t>
                      </a:r>
                      <a:r>
                        <a:rPr lang="de-DE" sz="1800" i="0" baseline="30000" dirty="0"/>
                        <a:t>-1</a:t>
                      </a:r>
                      <a:r>
                        <a:rPr lang="de-DE" sz="1800" i="0" dirty="0"/>
                        <a:t>]</a:t>
                      </a:r>
                      <a:endParaRPr lang="en-US" sz="1800" i="0" dirty="0"/>
                    </a:p>
                  </a:txBody>
                  <a:tcPr/>
                </a:tc>
                <a:extLst>
                  <a:ext uri="{0D108BD9-81ED-4DB2-BD59-A6C34878D82A}">
                    <a16:rowId xmlns:a16="http://schemas.microsoft.com/office/drawing/2014/main" val="10000"/>
                  </a:ext>
                </a:extLst>
              </a:tr>
              <a:tr h="370840">
                <a:tc>
                  <a:txBody>
                    <a:bodyPr/>
                    <a:lstStyle/>
                    <a:p>
                      <a:r>
                        <a:rPr lang="de-DE" sz="1800" dirty="0"/>
                        <a:t>Chloroform</a:t>
                      </a:r>
                      <a:endParaRPr lang="en-US" sz="1800" dirty="0"/>
                    </a:p>
                  </a:txBody>
                  <a:tcPr/>
                </a:tc>
                <a:tc>
                  <a:txBody>
                    <a:bodyPr/>
                    <a:lstStyle/>
                    <a:p>
                      <a:r>
                        <a:rPr lang="de-DE" sz="1800" dirty="0"/>
                        <a:t>4.7</a:t>
                      </a:r>
                      <a:endParaRPr lang="en-US" sz="1800" dirty="0"/>
                    </a:p>
                  </a:txBody>
                  <a:tcPr/>
                </a:tc>
                <a:tc>
                  <a:txBody>
                    <a:bodyPr/>
                    <a:lstStyle/>
                    <a:p>
                      <a:r>
                        <a:rPr lang="de-DE" sz="1800" dirty="0"/>
                        <a:t>0</a:t>
                      </a:r>
                      <a:endParaRPr lang="en-US" sz="1800" dirty="0"/>
                    </a:p>
                  </a:txBody>
                  <a:tcPr/>
                </a:tc>
                <a:tc>
                  <a:txBody>
                    <a:bodyPr/>
                    <a:lstStyle/>
                    <a:p>
                      <a:r>
                        <a:rPr lang="de-DE" sz="1800" dirty="0"/>
                        <a:t>+58.0</a:t>
                      </a:r>
                      <a:endParaRPr lang="en-US" sz="1800" dirty="0"/>
                    </a:p>
                  </a:txBody>
                  <a:tcPr/>
                </a:tc>
                <a:extLst>
                  <a:ext uri="{0D108BD9-81ED-4DB2-BD59-A6C34878D82A}">
                    <a16:rowId xmlns:a16="http://schemas.microsoft.com/office/drawing/2014/main" val="10001"/>
                  </a:ext>
                </a:extLst>
              </a:tr>
              <a:tr h="370840">
                <a:tc>
                  <a:txBody>
                    <a:bodyPr/>
                    <a:lstStyle/>
                    <a:p>
                      <a:r>
                        <a:rPr lang="de-DE" sz="1800" dirty="0"/>
                        <a:t>Ethanol</a:t>
                      </a:r>
                      <a:endParaRPr lang="en-US" sz="1800" dirty="0"/>
                    </a:p>
                  </a:txBody>
                  <a:tcPr/>
                </a:tc>
                <a:tc>
                  <a:txBody>
                    <a:bodyPr/>
                    <a:lstStyle/>
                    <a:p>
                      <a:r>
                        <a:rPr lang="de-DE" sz="1800" dirty="0"/>
                        <a:t>24.9</a:t>
                      </a:r>
                      <a:endParaRPr lang="en-US" sz="1800" dirty="0"/>
                    </a:p>
                  </a:txBody>
                  <a:tcPr/>
                </a:tc>
                <a:tc>
                  <a:txBody>
                    <a:bodyPr/>
                    <a:lstStyle/>
                    <a:p>
                      <a:r>
                        <a:rPr lang="de-DE" sz="1800" dirty="0"/>
                        <a:t>0</a:t>
                      </a:r>
                      <a:endParaRPr lang="en-US" sz="1800" dirty="0"/>
                    </a:p>
                  </a:txBody>
                  <a:tcPr/>
                </a:tc>
                <a:tc>
                  <a:txBody>
                    <a:bodyPr/>
                    <a:lstStyle/>
                    <a:p>
                      <a:r>
                        <a:rPr lang="de-DE" sz="1800" dirty="0"/>
                        <a:t>+67.5</a:t>
                      </a:r>
                      <a:endParaRPr lang="en-US" sz="1800" dirty="0"/>
                    </a:p>
                  </a:txBody>
                  <a:tcPr/>
                </a:tc>
                <a:extLst>
                  <a:ext uri="{0D108BD9-81ED-4DB2-BD59-A6C34878D82A}">
                    <a16:rowId xmlns:a16="http://schemas.microsoft.com/office/drawing/2014/main" val="10002"/>
                  </a:ext>
                </a:extLst>
              </a:tr>
              <a:tr h="370840">
                <a:tc>
                  <a:txBody>
                    <a:bodyPr/>
                    <a:lstStyle/>
                    <a:p>
                      <a:r>
                        <a:rPr lang="de-DE" sz="1800" dirty="0"/>
                        <a:t>Acetonitrile</a:t>
                      </a:r>
                      <a:endParaRPr lang="en-US" sz="1800" dirty="0"/>
                    </a:p>
                  </a:txBody>
                  <a:tcPr/>
                </a:tc>
                <a:tc>
                  <a:txBody>
                    <a:bodyPr/>
                    <a:lstStyle/>
                    <a:p>
                      <a:r>
                        <a:rPr lang="de-DE" sz="1800" dirty="0"/>
                        <a:t>35.7</a:t>
                      </a:r>
                      <a:endParaRPr lang="en-US" sz="1800" dirty="0"/>
                    </a:p>
                  </a:txBody>
                  <a:tcPr/>
                </a:tc>
                <a:tc>
                  <a:txBody>
                    <a:bodyPr/>
                    <a:lstStyle/>
                    <a:p>
                      <a:r>
                        <a:rPr lang="de-DE" sz="1800" dirty="0"/>
                        <a:t>0</a:t>
                      </a:r>
                      <a:endParaRPr lang="en-US" sz="1800" dirty="0"/>
                    </a:p>
                  </a:txBody>
                  <a:tcPr/>
                </a:tc>
                <a:tc>
                  <a:txBody>
                    <a:bodyPr/>
                    <a:lstStyle/>
                    <a:p>
                      <a:r>
                        <a:rPr lang="de-DE" sz="1800" dirty="0"/>
                        <a:t>+68.8</a:t>
                      </a:r>
                      <a:endParaRPr lang="en-US" sz="1800" dirty="0"/>
                    </a:p>
                  </a:txBody>
                  <a:tcPr/>
                </a:tc>
                <a:extLst>
                  <a:ext uri="{0D108BD9-81ED-4DB2-BD59-A6C34878D82A}">
                    <a16:rowId xmlns:a16="http://schemas.microsoft.com/office/drawing/2014/main" val="10003"/>
                  </a:ext>
                </a:extLst>
              </a:tr>
              <a:tr h="370840">
                <a:tc>
                  <a:txBody>
                    <a:bodyPr/>
                    <a:lstStyle/>
                    <a:p>
                      <a:r>
                        <a:rPr lang="de-DE" sz="1800" dirty="0"/>
                        <a:t>DMSO</a:t>
                      </a:r>
                      <a:endParaRPr lang="en-US" sz="1800" dirty="0"/>
                    </a:p>
                  </a:txBody>
                  <a:tcPr/>
                </a:tc>
                <a:tc>
                  <a:txBody>
                    <a:bodyPr/>
                    <a:lstStyle/>
                    <a:p>
                      <a:r>
                        <a:rPr lang="de-DE" sz="1800" dirty="0"/>
                        <a:t>46.8</a:t>
                      </a:r>
                      <a:endParaRPr lang="en-US" sz="1800" dirty="0"/>
                    </a:p>
                  </a:txBody>
                  <a:tcPr/>
                </a:tc>
                <a:tc>
                  <a:txBody>
                    <a:bodyPr/>
                    <a:lstStyle/>
                    <a:p>
                      <a:r>
                        <a:rPr lang="de-DE" sz="1800" dirty="0"/>
                        <a:t>0</a:t>
                      </a:r>
                      <a:endParaRPr lang="en-US" sz="1800" dirty="0"/>
                    </a:p>
                  </a:txBody>
                  <a:tcPr/>
                </a:tc>
                <a:tc>
                  <a:txBody>
                    <a:bodyPr/>
                    <a:lstStyle/>
                    <a:p>
                      <a:r>
                        <a:rPr lang="de-DE" sz="1800" dirty="0"/>
                        <a:t>+68.8</a:t>
                      </a:r>
                      <a:endParaRPr lang="en-US" sz="1800" dirty="0"/>
                    </a:p>
                  </a:txBody>
                  <a:tcPr/>
                </a:tc>
                <a:extLst>
                  <a:ext uri="{0D108BD9-81ED-4DB2-BD59-A6C34878D82A}">
                    <a16:rowId xmlns:a16="http://schemas.microsoft.com/office/drawing/2014/main" val="10004"/>
                  </a:ext>
                </a:extLst>
              </a:tr>
              <a:tr h="370840">
                <a:tc>
                  <a:txBody>
                    <a:bodyPr/>
                    <a:lstStyle/>
                    <a:p>
                      <a:r>
                        <a:rPr lang="de-DE" sz="1800" b="1" dirty="0" err="1"/>
                        <a:t>Water</a:t>
                      </a:r>
                      <a:r>
                        <a:rPr lang="de-DE" sz="1800" b="1" dirty="0"/>
                        <a:t> </a:t>
                      </a:r>
                      <a:endParaRPr lang="en-US" sz="1800" b="1" dirty="0"/>
                    </a:p>
                  </a:txBody>
                  <a:tcPr/>
                </a:tc>
                <a:tc>
                  <a:txBody>
                    <a:bodyPr/>
                    <a:lstStyle/>
                    <a:p>
                      <a:r>
                        <a:rPr lang="de-DE" sz="1800" b="1" dirty="0"/>
                        <a:t>78.4</a:t>
                      </a:r>
                      <a:endParaRPr lang="en-US" sz="1800" b="1" dirty="0"/>
                    </a:p>
                  </a:txBody>
                  <a:tcPr/>
                </a:tc>
                <a:tc>
                  <a:txBody>
                    <a:bodyPr/>
                    <a:lstStyle/>
                    <a:p>
                      <a:r>
                        <a:rPr lang="de-DE" sz="1800" b="1" dirty="0"/>
                        <a:t>0</a:t>
                      </a:r>
                      <a:endParaRPr lang="en-US" sz="1800" b="1" dirty="0"/>
                    </a:p>
                  </a:txBody>
                  <a:tcPr/>
                </a:tc>
                <a:tc>
                  <a:txBody>
                    <a:bodyPr/>
                    <a:lstStyle/>
                    <a:p>
                      <a:r>
                        <a:rPr lang="de-DE" sz="1800" b="1" dirty="0"/>
                        <a:t>+70.2</a:t>
                      </a:r>
                      <a:endParaRPr lang="en-US" sz="1800" b="1" dirty="0"/>
                    </a:p>
                  </a:txBody>
                  <a:tcPr/>
                </a:tc>
                <a:extLst>
                  <a:ext uri="{0D108BD9-81ED-4DB2-BD59-A6C34878D82A}">
                    <a16:rowId xmlns:a16="http://schemas.microsoft.com/office/drawing/2014/main" val="10005"/>
                  </a:ext>
                </a:extLst>
              </a:tr>
            </a:tbl>
          </a:graphicData>
        </a:graphic>
      </p:graphicFrame>
      <p:sp>
        <p:nvSpPr>
          <p:cNvPr id="6" name="Прямоугольник 5"/>
          <p:cNvSpPr/>
          <p:nvPr/>
        </p:nvSpPr>
        <p:spPr>
          <a:xfrm>
            <a:off x="724472" y="4189214"/>
            <a:ext cx="3577454" cy="646331"/>
          </a:xfrm>
          <a:prstGeom prst="rect">
            <a:avLst/>
          </a:prstGeom>
        </p:spPr>
        <p:txBody>
          <a:bodyPr wrap="none">
            <a:spAutoFit/>
          </a:bodyPr>
          <a:lstStyle/>
          <a:p>
            <a:r>
              <a:rPr lang="en-US" dirty="0"/>
              <a:t>B3LYP/DGDZVP, IEFPCM/UFF solvent</a:t>
            </a:r>
          </a:p>
          <a:p>
            <a:r>
              <a:rPr lang="de-DE" dirty="0" err="1"/>
              <a:t>Gaussian</a:t>
            </a:r>
            <a:r>
              <a:rPr lang="de-DE" dirty="0"/>
              <a:t> 09 </a:t>
            </a:r>
            <a:r>
              <a:rPr lang="de-DE" dirty="0" err="1"/>
              <a:t>Rev</a:t>
            </a:r>
            <a:r>
              <a:rPr lang="de-DE" dirty="0"/>
              <a:t>. A01</a:t>
            </a:r>
            <a:endParaRPr lang="en-US" dirty="0"/>
          </a:p>
        </p:txBody>
      </p:sp>
    </p:spTree>
    <p:extLst>
      <p:ext uri="{BB962C8B-B14F-4D97-AF65-F5344CB8AC3E}">
        <p14:creationId xmlns:p14="http://schemas.microsoft.com/office/powerpoint/2010/main" val="352586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a:t>Simulation results. ESP and dipole moments.</a:t>
            </a:r>
            <a:endParaRPr lang="en-US" sz="2000" dirty="0"/>
          </a:p>
        </p:txBody>
      </p:sp>
      <p:pic>
        <p:nvPicPr>
          <p:cNvPr id="21505" name="Picture 1" descr="C:\Users\Olga\Desktop\Santer-Spiro\Manuscript\Figures\ESP1.jpg"/>
          <p:cNvPicPr>
            <a:picLocks noChangeAspect="1" noChangeArrowheads="1"/>
          </p:cNvPicPr>
          <p:nvPr/>
        </p:nvPicPr>
        <p:blipFill>
          <a:blip r:embed="rId2" cstate="print"/>
          <a:srcRect/>
          <a:stretch>
            <a:fillRect/>
          </a:stretch>
        </p:blipFill>
        <p:spPr bwMode="auto">
          <a:xfrm>
            <a:off x="756285" y="1408430"/>
            <a:ext cx="7417437" cy="3448050"/>
          </a:xfrm>
          <a:prstGeom prst="rect">
            <a:avLst/>
          </a:prstGeom>
          <a:noFill/>
        </p:spPr>
      </p:pic>
      <p:sp>
        <p:nvSpPr>
          <p:cNvPr id="4" name="TextBox 3"/>
          <p:cNvSpPr txBox="1"/>
          <p:nvPr/>
        </p:nvSpPr>
        <p:spPr>
          <a:xfrm>
            <a:off x="2072640" y="4297680"/>
            <a:ext cx="5364480" cy="369332"/>
          </a:xfrm>
          <a:prstGeom prst="rect">
            <a:avLst/>
          </a:prstGeom>
          <a:noFill/>
        </p:spPr>
        <p:txBody>
          <a:bodyPr wrap="square" rtlCol="0">
            <a:spAutoFit/>
          </a:bodyPr>
          <a:lstStyle/>
          <a:p>
            <a:r>
              <a:rPr lang="de-DE" dirty="0"/>
              <a:t>SP		                                     MC</a:t>
            </a:r>
            <a:endParaRPr lang="en-US" dirty="0"/>
          </a:p>
        </p:txBody>
      </p:sp>
      <p:sp>
        <p:nvSpPr>
          <p:cNvPr id="5" name="Прямоугольник 4"/>
          <p:cNvSpPr/>
          <p:nvPr/>
        </p:nvSpPr>
        <p:spPr>
          <a:xfrm>
            <a:off x="812800" y="5003076"/>
            <a:ext cx="6532880" cy="1200329"/>
          </a:xfrm>
          <a:prstGeom prst="rect">
            <a:avLst/>
          </a:prstGeom>
        </p:spPr>
        <p:txBody>
          <a:bodyPr wrap="square">
            <a:spAutoFit/>
          </a:bodyPr>
          <a:lstStyle/>
          <a:p>
            <a:r>
              <a:rPr lang="en-US" dirty="0" err="1"/>
              <a:t>Merz</a:t>
            </a:r>
            <a:r>
              <a:rPr lang="en-US" dirty="0"/>
              <a:t>-Singh-</a:t>
            </a:r>
            <a:r>
              <a:rPr lang="en-US" dirty="0" err="1"/>
              <a:t>Kollman</a:t>
            </a:r>
            <a:r>
              <a:rPr lang="en-US" dirty="0"/>
              <a:t> procedure, ESP is mapped onto a surface with an electron density </a:t>
            </a:r>
            <a:r>
              <a:rPr lang="en-US" dirty="0" err="1"/>
              <a:t>isovalue</a:t>
            </a:r>
            <a:r>
              <a:rPr lang="en-US" dirty="0"/>
              <a:t> of 0.02 au</a:t>
            </a:r>
          </a:p>
          <a:p>
            <a:endParaRPr lang="de-DE" dirty="0"/>
          </a:p>
          <a:p>
            <a:r>
              <a:rPr lang="de-DE" dirty="0"/>
              <a:t>Illustration: </a:t>
            </a:r>
            <a:r>
              <a:rPr lang="de-DE" dirty="0" err="1"/>
              <a:t>Multiwfn</a:t>
            </a:r>
            <a:r>
              <a:rPr lang="de-DE" dirty="0"/>
              <a:t>, Version 3.8 </a:t>
            </a:r>
            <a:r>
              <a:rPr lang="de-DE" dirty="0" err="1"/>
              <a:t>and</a:t>
            </a:r>
            <a:r>
              <a:rPr lang="de-DE" dirty="0"/>
              <a:t> VMD, Version 1.9.3.</a:t>
            </a:r>
            <a:endParaRPr lang="en-US" dirty="0"/>
          </a:p>
        </p:txBody>
      </p:sp>
      <p:sp>
        <p:nvSpPr>
          <p:cNvPr id="6" name="Штриховая стрелка вправо 5"/>
          <p:cNvSpPr/>
          <p:nvPr/>
        </p:nvSpPr>
        <p:spPr>
          <a:xfrm rot="12878765" flipV="1">
            <a:off x="6945737" y="3736005"/>
            <a:ext cx="2518907" cy="10427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a:t>The main difference is here</a:t>
            </a:r>
          </a:p>
        </p:txBody>
      </p:sp>
      <p:sp>
        <p:nvSpPr>
          <p:cNvPr id="8" name="Прямоугольник 7"/>
          <p:cNvSpPr/>
          <p:nvPr/>
        </p:nvSpPr>
        <p:spPr>
          <a:xfrm>
            <a:off x="8209280" y="1375956"/>
            <a:ext cx="3423920" cy="2031325"/>
          </a:xfrm>
          <a:prstGeom prst="rect">
            <a:avLst/>
          </a:prstGeom>
        </p:spPr>
        <p:txBody>
          <a:bodyPr wrap="square">
            <a:spAutoFit/>
          </a:bodyPr>
          <a:lstStyle/>
          <a:p>
            <a:r>
              <a:rPr lang="de-DE" dirty="0"/>
              <a:t>Dipole </a:t>
            </a:r>
            <a:r>
              <a:rPr lang="en-US" dirty="0"/>
              <a:t>moments</a:t>
            </a:r>
            <a:r>
              <a:rPr lang="de-DE" dirty="0"/>
              <a:t> </a:t>
            </a:r>
            <a:r>
              <a:rPr lang="el-GR" dirty="0"/>
              <a:t>μ</a:t>
            </a:r>
            <a:r>
              <a:rPr lang="de-DE" dirty="0"/>
              <a:t> [D]</a:t>
            </a:r>
          </a:p>
          <a:p>
            <a:endParaRPr lang="de-DE" dirty="0"/>
          </a:p>
          <a:p>
            <a:r>
              <a:rPr lang="de-DE" dirty="0"/>
              <a:t>SP      </a:t>
            </a:r>
            <a:r>
              <a:rPr lang="en-US" dirty="0"/>
              <a:t>21.8 D</a:t>
            </a:r>
            <a:endParaRPr lang="de-DE" dirty="0"/>
          </a:p>
          <a:p>
            <a:endParaRPr lang="de-DE" dirty="0"/>
          </a:p>
          <a:p>
            <a:r>
              <a:rPr lang="de-DE" dirty="0"/>
              <a:t>MC    </a:t>
            </a:r>
            <a:r>
              <a:rPr lang="en-US" dirty="0"/>
              <a:t>28.7 D </a:t>
            </a:r>
            <a:endParaRPr lang="de-DE" dirty="0"/>
          </a:p>
          <a:p>
            <a:endParaRPr lang="de-DE" dirty="0"/>
          </a:p>
          <a:p>
            <a:endParaRPr lang="en-US" dirty="0"/>
          </a:p>
        </p:txBody>
      </p:sp>
    </p:spTree>
    <p:extLst>
      <p:ext uri="{BB962C8B-B14F-4D97-AF65-F5344CB8AC3E}">
        <p14:creationId xmlns:p14="http://schemas.microsoft.com/office/powerpoint/2010/main" val="352586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C:\Users\Olga\Desktop\Santer-Spiro\Manuscript\Figures\Energy difference explicit solvation.jpg"/>
          <p:cNvPicPr>
            <a:picLocks noChangeAspect="1" noChangeArrowheads="1"/>
          </p:cNvPicPr>
          <p:nvPr/>
        </p:nvPicPr>
        <p:blipFill>
          <a:blip r:embed="rId2" cstate="print"/>
          <a:srcRect/>
          <a:stretch>
            <a:fillRect/>
          </a:stretch>
        </p:blipFill>
        <p:spPr bwMode="auto">
          <a:xfrm>
            <a:off x="6094606" y="792480"/>
            <a:ext cx="4703766" cy="3600000"/>
          </a:xfrm>
          <a:prstGeom prst="rect">
            <a:avLst/>
          </a:prstGeom>
          <a:noFill/>
        </p:spPr>
      </p:pic>
      <p:pic>
        <p:nvPicPr>
          <p:cNvPr id="29700" name="Picture 4" descr="C:\Users\Olga\Desktop\Santer-Spiro\Manuscript\Figures\Energy difference implicit solvation.jpg"/>
          <p:cNvPicPr>
            <a:picLocks noChangeAspect="1" noChangeArrowheads="1"/>
          </p:cNvPicPr>
          <p:nvPr/>
        </p:nvPicPr>
        <p:blipFill>
          <a:blip r:embed="rId3" cstate="print"/>
          <a:srcRect/>
          <a:stretch>
            <a:fillRect/>
          </a:stretch>
        </p:blipFill>
        <p:spPr bwMode="auto">
          <a:xfrm>
            <a:off x="694085" y="802639"/>
            <a:ext cx="4703767" cy="3600000"/>
          </a:xfrm>
          <a:prstGeom prst="rect">
            <a:avLst/>
          </a:prstGeom>
          <a:noFill/>
        </p:spPr>
      </p:pic>
      <p:sp>
        <p:nvSpPr>
          <p:cNvPr id="7" name="Titel 1"/>
          <p:cNvSpPr txBox="1">
            <a:spLocks/>
          </p:cNvSpPr>
          <p:nvPr/>
        </p:nvSpPr>
        <p:spPr bwMode="auto">
          <a:xfrm>
            <a:off x="658284" y="419105"/>
            <a:ext cx="10456756"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a:t>Simulation results. Thermodynamics of SP/MC cation solvation</a:t>
            </a:r>
            <a:endParaRPr lang="en-US" sz="2000" dirty="0"/>
          </a:p>
        </p:txBody>
      </p:sp>
      <p:sp>
        <p:nvSpPr>
          <p:cNvPr id="6" name="TextBox 5"/>
          <p:cNvSpPr txBox="1"/>
          <p:nvPr/>
        </p:nvSpPr>
        <p:spPr>
          <a:xfrm>
            <a:off x="0" y="4429760"/>
            <a:ext cx="12192000" cy="923330"/>
          </a:xfrm>
          <a:prstGeom prst="rect">
            <a:avLst/>
          </a:prstGeom>
          <a:noFill/>
        </p:spPr>
        <p:txBody>
          <a:bodyPr wrap="square" rtlCol="0">
            <a:spAutoFit/>
          </a:bodyPr>
          <a:lstStyle/>
          <a:p>
            <a:r>
              <a:rPr lang="en-US" dirty="0"/>
              <a:t>Implicit</a:t>
            </a:r>
            <a:r>
              <a:rPr lang="de-DE" dirty="0"/>
              <a:t> solvation, </a:t>
            </a:r>
            <a:r>
              <a:rPr lang="en-US" dirty="0"/>
              <a:t>B3LYP/DGDZVP, IEFPCM/UFF solvent        Explicit solvation, Materials Studio, Thermodynamic Integration (21 </a:t>
            </a:r>
            <a:r>
              <a:rPr lang="el-GR" dirty="0"/>
              <a:t>λ</a:t>
            </a:r>
            <a:r>
              <a:rPr lang="de-DE" dirty="0"/>
              <a:t> 						</a:t>
            </a:r>
            <a:r>
              <a:rPr lang="de-DE" dirty="0" err="1"/>
              <a:t>values</a:t>
            </a:r>
            <a:r>
              <a:rPr lang="de-DE" dirty="0"/>
              <a:t> </a:t>
            </a:r>
            <a:r>
              <a:rPr lang="en-US" dirty="0"/>
              <a:t>),  UFF, NVT (averaged values of the Helmholtz free energy),</a:t>
            </a:r>
          </a:p>
          <a:p>
            <a:r>
              <a:rPr lang="en-US" dirty="0"/>
              <a:t>						</a:t>
            </a:r>
            <a:r>
              <a:rPr lang="en-US" i="1" dirty="0"/>
              <a:t>T</a:t>
            </a:r>
            <a:r>
              <a:rPr lang="en-US" dirty="0"/>
              <a:t>=298 K, 3 independent MD runs</a:t>
            </a:r>
          </a:p>
        </p:txBody>
      </p:sp>
      <p:sp>
        <p:nvSpPr>
          <p:cNvPr id="8" name="Штриховая стрелка вправо 7"/>
          <p:cNvSpPr/>
          <p:nvPr/>
        </p:nvSpPr>
        <p:spPr>
          <a:xfrm rot="13334301" flipV="1">
            <a:off x="10105682" y="3078417"/>
            <a:ext cx="2099882" cy="10427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a:t>The main difference is here</a:t>
            </a:r>
          </a:p>
        </p:txBody>
      </p:sp>
      <p:sp>
        <p:nvSpPr>
          <p:cNvPr id="9" name="Полилиния 8"/>
          <p:cNvSpPr/>
          <p:nvPr/>
        </p:nvSpPr>
        <p:spPr>
          <a:xfrm>
            <a:off x="1828800" y="3027680"/>
            <a:ext cx="2712720" cy="690880"/>
          </a:xfrm>
          <a:custGeom>
            <a:avLst/>
            <a:gdLst>
              <a:gd name="connsiteX0" fmla="*/ 0 w 2712720"/>
              <a:gd name="connsiteY0" fmla="*/ 0 h 690880"/>
              <a:gd name="connsiteX1" fmla="*/ 762000 w 2712720"/>
              <a:gd name="connsiteY1" fmla="*/ 558800 h 690880"/>
              <a:gd name="connsiteX2" fmla="*/ 2712720 w 2712720"/>
              <a:gd name="connsiteY2" fmla="*/ 690880 h 690880"/>
            </a:gdLst>
            <a:ahLst/>
            <a:cxnLst>
              <a:cxn ang="0">
                <a:pos x="connsiteX0" y="connsiteY0"/>
              </a:cxn>
              <a:cxn ang="0">
                <a:pos x="connsiteX1" y="connsiteY1"/>
              </a:cxn>
              <a:cxn ang="0">
                <a:pos x="connsiteX2" y="connsiteY2"/>
              </a:cxn>
            </a:cxnLst>
            <a:rect l="l" t="t" r="r" b="b"/>
            <a:pathLst>
              <a:path w="2712720" h="690880">
                <a:moveTo>
                  <a:pt x="0" y="0"/>
                </a:moveTo>
                <a:cubicBezTo>
                  <a:pt x="154940" y="221826"/>
                  <a:pt x="309880" y="443653"/>
                  <a:pt x="762000" y="558800"/>
                </a:cubicBezTo>
                <a:cubicBezTo>
                  <a:pt x="1214120" y="673947"/>
                  <a:pt x="1963420" y="682413"/>
                  <a:pt x="2712720" y="690880"/>
                </a:cubicBezTo>
              </a:path>
            </a:pathLst>
          </a:custGeom>
          <a:ln w="3175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rot="1925353">
            <a:off x="1701176" y="3322320"/>
            <a:ext cx="912429" cy="369332"/>
          </a:xfrm>
          <a:prstGeom prst="rect">
            <a:avLst/>
          </a:prstGeom>
          <a:noFill/>
        </p:spPr>
        <p:txBody>
          <a:bodyPr wrap="none" rtlCol="0">
            <a:spAutoFit/>
          </a:bodyPr>
          <a:lstStyle/>
          <a:p>
            <a:r>
              <a:rPr lang="de-DE" dirty="0">
                <a:solidFill>
                  <a:schemeClr val="accent1"/>
                </a:solidFill>
              </a:rPr>
              <a:t>t r e n d</a:t>
            </a:r>
            <a:endParaRPr lang="en-US" dirty="0">
              <a:solidFill>
                <a:schemeClr val="accent1"/>
              </a:solidFill>
            </a:endParaRPr>
          </a:p>
        </p:txBody>
      </p:sp>
      <p:sp>
        <p:nvSpPr>
          <p:cNvPr id="12" name="Левая фигурная скобка 11"/>
          <p:cNvSpPr/>
          <p:nvPr/>
        </p:nvSpPr>
        <p:spPr>
          <a:xfrm rot="10800000">
            <a:off x="10170160" y="2204720"/>
            <a:ext cx="274320" cy="6299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1046480" y="5720080"/>
            <a:ext cx="10596362" cy="553998"/>
          </a:xfrm>
          <a:prstGeom prst="rect">
            <a:avLst/>
          </a:prstGeom>
          <a:noFill/>
        </p:spPr>
        <p:txBody>
          <a:bodyPr wrap="none" rtlCol="0">
            <a:spAutoFit/>
          </a:bodyPr>
          <a:lstStyle/>
          <a:p>
            <a:r>
              <a:rPr lang="en-US" sz="1500" dirty="0"/>
              <a:t>MC is preferably hydrated, numerous hydrogen bonds with water. E.g. </a:t>
            </a:r>
            <a:r>
              <a:rPr lang="en-US" sz="1500" dirty="0" err="1"/>
              <a:t>pyran</a:t>
            </a:r>
            <a:r>
              <a:rPr lang="en-US" sz="1500" dirty="0"/>
              <a:t> oxygen of MC has three HBs on average, </a:t>
            </a:r>
            <a:r>
              <a:rPr lang="en-US" sz="1500" dirty="0" err="1"/>
              <a:t>ℓ</a:t>
            </a:r>
            <a:r>
              <a:rPr lang="en-US" sz="1500" baseline="-25000" dirty="0" err="1"/>
              <a:t>HB</a:t>
            </a:r>
            <a:r>
              <a:rPr lang="en-US" sz="1500" dirty="0"/>
              <a:t>=1.94±0.06 Å</a:t>
            </a:r>
          </a:p>
          <a:p>
            <a:r>
              <a:rPr lang="en-US" sz="1500" dirty="0"/>
              <a:t>Oxygen in SP structure is not connected to water (</a:t>
            </a:r>
            <a:r>
              <a:rPr lang="en-US" sz="1500" dirty="0" err="1"/>
              <a:t>sterics</a:t>
            </a:r>
            <a:r>
              <a:rPr lang="en-US" sz="1500" dirty="0"/>
              <a:t>, weaker donor) </a:t>
            </a:r>
          </a:p>
        </p:txBody>
      </p:sp>
    </p:spTree>
    <p:extLst>
      <p:ext uri="{BB962C8B-B14F-4D97-AF65-F5344CB8AC3E}">
        <p14:creationId xmlns:p14="http://schemas.microsoft.com/office/powerpoint/2010/main" val="352586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de-DE" dirty="0"/>
              <a:t>Outline</a:t>
            </a:r>
            <a:endParaRPr lang="de-DE" sz="2000" dirty="0"/>
          </a:p>
        </p:txBody>
      </p:sp>
      <p:sp>
        <p:nvSpPr>
          <p:cNvPr id="13" name="TextBox 12"/>
          <p:cNvSpPr txBox="1"/>
          <p:nvPr/>
        </p:nvSpPr>
        <p:spPr>
          <a:xfrm>
            <a:off x="640080" y="1524000"/>
            <a:ext cx="10718800" cy="4801314"/>
          </a:xfrm>
          <a:prstGeom prst="rect">
            <a:avLst/>
          </a:prstGeom>
          <a:noFill/>
        </p:spPr>
        <p:txBody>
          <a:bodyPr wrap="square" rtlCol="0">
            <a:spAutoFit/>
          </a:bodyPr>
          <a:lstStyle/>
          <a:p>
            <a:pPr>
              <a:buFont typeface="Courier New" pitchFamily="49" charset="0"/>
              <a:buChar char="o"/>
            </a:pPr>
            <a:r>
              <a:rPr lang="en-US" b="1" dirty="0"/>
              <a:t>  Introduction</a:t>
            </a:r>
          </a:p>
          <a:p>
            <a:pPr>
              <a:buFont typeface="Courier New" pitchFamily="49" charset="0"/>
              <a:buChar char="o"/>
            </a:pPr>
            <a:r>
              <a:rPr lang="en-US" dirty="0"/>
              <a:t> </a:t>
            </a:r>
            <a:r>
              <a:rPr lang="en-US" dirty="0" err="1"/>
              <a:t>Spiropyrans</a:t>
            </a:r>
            <a:r>
              <a:rPr lang="en-US" dirty="0"/>
              <a:t> – another example of </a:t>
            </a:r>
            <a:r>
              <a:rPr lang="en-US" dirty="0" err="1"/>
              <a:t>photoresponsive</a:t>
            </a:r>
            <a:r>
              <a:rPr lang="en-US" dirty="0"/>
              <a:t> molecules and molecular switches. SP and MC isomers </a:t>
            </a:r>
          </a:p>
          <a:p>
            <a:pPr>
              <a:buFont typeface="Courier New" pitchFamily="49" charset="0"/>
              <a:buChar char="o"/>
            </a:pPr>
            <a:r>
              <a:rPr lang="en-US" dirty="0"/>
              <a:t> Photoresponsive amphiphiles. What we think we know, how do they work?</a:t>
            </a:r>
          </a:p>
          <a:p>
            <a:pPr>
              <a:buFont typeface="Courier New" pitchFamily="49" charset="0"/>
              <a:buChar char="o"/>
            </a:pPr>
            <a:endParaRPr lang="en-US" dirty="0"/>
          </a:p>
          <a:p>
            <a:pPr>
              <a:buFont typeface="Courier New" pitchFamily="49" charset="0"/>
              <a:buChar char="o"/>
            </a:pPr>
            <a:r>
              <a:rPr lang="en-US" b="1" dirty="0"/>
              <a:t> Research questions</a:t>
            </a:r>
          </a:p>
          <a:p>
            <a:pPr>
              <a:buFont typeface="Courier New" pitchFamily="49" charset="0"/>
              <a:buChar char="o"/>
            </a:pPr>
            <a:endParaRPr lang="en-US" dirty="0"/>
          </a:p>
          <a:p>
            <a:pPr>
              <a:buFont typeface="Courier New" pitchFamily="49" charset="0"/>
              <a:buChar char="o"/>
            </a:pPr>
            <a:r>
              <a:rPr lang="en-US" b="1" dirty="0"/>
              <a:t> Details of experiments and simulations (will be provided on each slide)</a:t>
            </a:r>
          </a:p>
          <a:p>
            <a:pPr>
              <a:buFont typeface="Courier New" pitchFamily="49" charset="0"/>
              <a:buChar char="o"/>
            </a:pPr>
            <a:endParaRPr lang="en-US" b="1" dirty="0"/>
          </a:p>
          <a:p>
            <a:pPr>
              <a:buFont typeface="Courier New" pitchFamily="49" charset="0"/>
              <a:buChar char="o"/>
            </a:pPr>
            <a:r>
              <a:rPr lang="en-US" b="1" dirty="0"/>
              <a:t> Results</a:t>
            </a:r>
          </a:p>
          <a:p>
            <a:pPr>
              <a:buFont typeface="Courier New" pitchFamily="49" charset="0"/>
              <a:buChar char="o"/>
            </a:pPr>
            <a:r>
              <a:rPr lang="en-US" dirty="0"/>
              <a:t> Comparison and explanation of the experimental results </a:t>
            </a:r>
          </a:p>
          <a:p>
            <a:pPr>
              <a:buFont typeface="Courier New" pitchFamily="49" charset="0"/>
              <a:buChar char="o"/>
            </a:pPr>
            <a:r>
              <a:rPr lang="en-US" dirty="0"/>
              <a:t> What is the most stable isomer in water SP or MC? Why?</a:t>
            </a:r>
          </a:p>
          <a:p>
            <a:pPr>
              <a:buFont typeface="Courier New" pitchFamily="49" charset="0"/>
              <a:buChar char="o"/>
            </a:pPr>
            <a:r>
              <a:rPr lang="en-US" dirty="0"/>
              <a:t> Which </a:t>
            </a:r>
            <a:r>
              <a:rPr lang="en-US" dirty="0" err="1"/>
              <a:t>micellar</a:t>
            </a:r>
            <a:r>
              <a:rPr lang="en-US" dirty="0"/>
              <a:t> shape is the most probable for the </a:t>
            </a:r>
            <a:r>
              <a:rPr lang="en-US" dirty="0" err="1"/>
              <a:t>amphiphile</a:t>
            </a:r>
            <a:r>
              <a:rPr lang="en-US" dirty="0"/>
              <a:t> in water?</a:t>
            </a:r>
          </a:p>
          <a:p>
            <a:pPr>
              <a:buFont typeface="Courier New" pitchFamily="49" charset="0"/>
              <a:buChar char="o"/>
            </a:pPr>
            <a:r>
              <a:rPr lang="en-US" dirty="0"/>
              <a:t> Thermodynamics of solvation</a:t>
            </a:r>
          </a:p>
          <a:p>
            <a:pPr>
              <a:buFont typeface="Courier New" pitchFamily="49" charset="0"/>
              <a:buChar char="o"/>
            </a:pPr>
            <a:r>
              <a:rPr lang="en-US" dirty="0"/>
              <a:t> Bonus: Assemblies in water. What to expect if solution concentration goes above CMC?</a:t>
            </a:r>
          </a:p>
          <a:p>
            <a:pPr>
              <a:buFont typeface="Courier New" pitchFamily="49" charset="0"/>
              <a:buChar char="o"/>
            </a:pPr>
            <a:endParaRPr lang="en-US" dirty="0"/>
          </a:p>
          <a:p>
            <a:pPr>
              <a:buFont typeface="Courier New" pitchFamily="49" charset="0"/>
              <a:buChar char="o"/>
            </a:pPr>
            <a:r>
              <a:rPr lang="en-US" b="1" dirty="0"/>
              <a:t> Conclusions </a:t>
            </a:r>
          </a:p>
          <a:p>
            <a:endParaRPr lang="en-US" dirty="0"/>
          </a:p>
        </p:txBody>
      </p:sp>
    </p:spTree>
    <p:extLst>
      <p:ext uri="{BB962C8B-B14F-4D97-AF65-F5344CB8AC3E}">
        <p14:creationId xmlns:p14="http://schemas.microsoft.com/office/powerpoint/2010/main" val="3525862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a:t>Simulation results. </a:t>
            </a:r>
            <a:r>
              <a:rPr lang="en-US" i="1" dirty="0"/>
              <a:t>P</a:t>
            </a:r>
            <a:r>
              <a:rPr lang="en-US" dirty="0"/>
              <a:t> values. Assemblies in water (</a:t>
            </a:r>
            <a:r>
              <a:rPr lang="en-US" i="1" dirty="0"/>
              <a:t>C</a:t>
            </a:r>
            <a:r>
              <a:rPr lang="en-US" dirty="0"/>
              <a:t>=0.4mM)</a:t>
            </a:r>
            <a:endParaRPr lang="en-US" sz="2000" dirty="0"/>
          </a:p>
        </p:txBody>
      </p:sp>
      <p:pic>
        <p:nvPicPr>
          <p:cNvPr id="4" name="Grafik 4">
            <a:extLst>
              <a:ext uri="{FF2B5EF4-FFF2-40B4-BE49-F238E27FC236}">
                <a16:creationId xmlns:a16="http://schemas.microsoft.com/office/drawing/2014/main" id="{D062AFED-E412-47F2-9E45-B9C94806EE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599" b="2751"/>
          <a:stretch/>
        </p:blipFill>
        <p:spPr>
          <a:xfrm>
            <a:off x="447040" y="1001936"/>
            <a:ext cx="5981823" cy="5063584"/>
          </a:xfrm>
          <a:prstGeom prst="rect">
            <a:avLst/>
          </a:prstGeom>
        </p:spPr>
      </p:pic>
      <p:pic>
        <p:nvPicPr>
          <p:cNvPr id="5" name="Grafik 6">
            <a:extLst>
              <a:ext uri="{FF2B5EF4-FFF2-40B4-BE49-F238E27FC236}">
                <a16:creationId xmlns:a16="http://schemas.microsoft.com/office/drawing/2014/main" id="{7617D3F9-3932-4EB2-8BA2-A834A12EAC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125"/>
          <a:stretch/>
        </p:blipFill>
        <p:spPr>
          <a:xfrm>
            <a:off x="5411701" y="1432560"/>
            <a:ext cx="6191019" cy="5130800"/>
          </a:xfrm>
          <a:prstGeom prst="rect">
            <a:avLst/>
          </a:prstGeom>
        </p:spPr>
      </p:pic>
      <p:sp>
        <p:nvSpPr>
          <p:cNvPr id="6" name="TextBox 5"/>
          <p:cNvSpPr txBox="1"/>
          <p:nvPr/>
        </p:nvSpPr>
        <p:spPr>
          <a:xfrm>
            <a:off x="802640" y="1229360"/>
            <a:ext cx="9245600" cy="369332"/>
          </a:xfrm>
          <a:prstGeom prst="rect">
            <a:avLst/>
          </a:prstGeom>
          <a:noFill/>
        </p:spPr>
        <p:txBody>
          <a:bodyPr wrap="square" rtlCol="0">
            <a:spAutoFit/>
          </a:bodyPr>
          <a:lstStyle/>
          <a:p>
            <a:r>
              <a:rPr lang="de-DE" dirty="0"/>
              <a:t>SP		                                                                             MC</a:t>
            </a:r>
            <a:endParaRPr lang="en-US" dirty="0"/>
          </a:p>
        </p:txBody>
      </p:sp>
      <p:sp>
        <p:nvSpPr>
          <p:cNvPr id="9" name="TextBox 8"/>
          <p:cNvSpPr txBox="1"/>
          <p:nvPr/>
        </p:nvSpPr>
        <p:spPr>
          <a:xfrm>
            <a:off x="1310640" y="5171440"/>
            <a:ext cx="9245600" cy="923330"/>
          </a:xfrm>
          <a:prstGeom prst="rect">
            <a:avLst/>
          </a:prstGeom>
          <a:noFill/>
        </p:spPr>
        <p:txBody>
          <a:bodyPr wrap="square" rtlCol="0">
            <a:spAutoFit/>
          </a:bodyPr>
          <a:lstStyle/>
          <a:p>
            <a:r>
              <a:rPr lang="de-DE" b="1" dirty="0"/>
              <a:t>SP   </a:t>
            </a:r>
            <a:r>
              <a:rPr lang="de-DE" b="1" i="1" dirty="0"/>
              <a:t>P</a:t>
            </a:r>
            <a:r>
              <a:rPr lang="de-DE" b="1" dirty="0"/>
              <a:t>=0.95   		                                                                             MC   </a:t>
            </a:r>
            <a:r>
              <a:rPr lang="de-DE" b="1" i="1" dirty="0"/>
              <a:t>P</a:t>
            </a:r>
            <a:r>
              <a:rPr lang="de-DE" b="1" dirty="0"/>
              <a:t>=0.97</a:t>
            </a:r>
          </a:p>
          <a:p>
            <a:r>
              <a:rPr lang="en-US" dirty="0"/>
              <a:t>Both SP and MC are prone to form </a:t>
            </a:r>
            <a:r>
              <a:rPr lang="en-US" b="1" dirty="0"/>
              <a:t>lamellar structures </a:t>
            </a:r>
            <a:r>
              <a:rPr lang="en-US" dirty="0"/>
              <a:t>or </a:t>
            </a:r>
            <a:r>
              <a:rPr lang="en-US" b="1" dirty="0" err="1"/>
              <a:t>bilayer</a:t>
            </a:r>
            <a:r>
              <a:rPr lang="en-US" b="1" dirty="0"/>
              <a:t> vesicles</a:t>
            </a:r>
          </a:p>
          <a:p>
            <a:r>
              <a:rPr lang="de-DE" i="1" dirty="0"/>
              <a:t>P</a:t>
            </a:r>
            <a:r>
              <a:rPr lang="de-DE" dirty="0"/>
              <a:t> </a:t>
            </a:r>
            <a:r>
              <a:rPr lang="de-DE" dirty="0" err="1"/>
              <a:t>is</a:t>
            </a:r>
            <a:r>
              <a:rPr lang="de-DE" dirty="0"/>
              <a:t> </a:t>
            </a:r>
            <a:r>
              <a:rPr lang="en-US" dirty="0" err="1"/>
              <a:t>Israelachvili’s</a:t>
            </a:r>
            <a:r>
              <a:rPr lang="en-US" dirty="0"/>
              <a:t> critical packing parameter.                        SASA values are used to define </a:t>
            </a:r>
            <a:r>
              <a:rPr lang="en-US" i="1" dirty="0"/>
              <a:t>v</a:t>
            </a:r>
            <a:r>
              <a:rPr lang="en-US" dirty="0"/>
              <a:t> and </a:t>
            </a:r>
            <a:r>
              <a:rPr lang="en-US" i="1" dirty="0"/>
              <a:t>a</a:t>
            </a:r>
            <a:r>
              <a:rPr lang="en-US" baseline="-25000" dirty="0"/>
              <a:t>0</a:t>
            </a:r>
            <a:r>
              <a:rPr lang="en-US" dirty="0"/>
              <a:t>  </a:t>
            </a:r>
          </a:p>
        </p:txBody>
      </p:sp>
      <p:sp>
        <p:nvSpPr>
          <p:cNvPr id="3072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08320" y="5760720"/>
            <a:ext cx="984771" cy="375920"/>
          </a:xfrm>
          <a:prstGeom prst="rect">
            <a:avLst/>
          </a:prstGeom>
          <a:noFill/>
        </p:spPr>
      </p:pic>
      <p:sp>
        <p:nvSpPr>
          <p:cNvPr id="13" name="Прямоугольник 12"/>
          <p:cNvSpPr/>
          <p:nvPr/>
        </p:nvSpPr>
        <p:spPr>
          <a:xfrm>
            <a:off x="1676400" y="1227296"/>
            <a:ext cx="3972560" cy="646331"/>
          </a:xfrm>
          <a:prstGeom prst="rect">
            <a:avLst/>
          </a:prstGeom>
        </p:spPr>
        <p:txBody>
          <a:bodyPr wrap="square">
            <a:spAutoFit/>
          </a:bodyPr>
          <a:lstStyle/>
          <a:p>
            <a:r>
              <a:rPr lang="en-US" dirty="0"/>
              <a:t>Connolly occupied volume of 5201.3 Å</a:t>
            </a:r>
            <a:r>
              <a:rPr lang="en-US" baseline="30000" dirty="0"/>
              <a:t>3 </a:t>
            </a:r>
            <a:r>
              <a:rPr lang="en-US" dirty="0"/>
              <a:t>and the surface area of 4238.0 Å</a:t>
            </a:r>
            <a:r>
              <a:rPr lang="en-US" baseline="30000" dirty="0"/>
              <a:t>2</a:t>
            </a:r>
            <a:endParaRPr lang="en-US" dirty="0"/>
          </a:p>
        </p:txBody>
      </p:sp>
      <p:sp>
        <p:nvSpPr>
          <p:cNvPr id="15" name="Прямоугольник 14"/>
          <p:cNvSpPr/>
          <p:nvPr/>
        </p:nvSpPr>
        <p:spPr>
          <a:xfrm>
            <a:off x="7813040" y="1257776"/>
            <a:ext cx="3972560" cy="646331"/>
          </a:xfrm>
          <a:prstGeom prst="rect">
            <a:avLst/>
          </a:prstGeom>
        </p:spPr>
        <p:txBody>
          <a:bodyPr wrap="square">
            <a:spAutoFit/>
          </a:bodyPr>
          <a:lstStyle/>
          <a:p>
            <a:r>
              <a:rPr lang="en-US" dirty="0"/>
              <a:t>Connolly occupied volume of 5621.3 Å</a:t>
            </a:r>
            <a:r>
              <a:rPr lang="en-US" baseline="30000" dirty="0"/>
              <a:t>3 </a:t>
            </a:r>
            <a:r>
              <a:rPr lang="en-US" dirty="0"/>
              <a:t>and the surface area of 4066.4 Å</a:t>
            </a:r>
            <a:r>
              <a:rPr lang="en-US" baseline="30000" dirty="0"/>
              <a:t>2</a:t>
            </a:r>
            <a:endParaRPr lang="en-US" dirty="0"/>
          </a:p>
        </p:txBody>
      </p:sp>
    </p:spTree>
    <p:extLst>
      <p:ext uri="{BB962C8B-B14F-4D97-AF65-F5344CB8AC3E}">
        <p14:creationId xmlns:p14="http://schemas.microsoft.com/office/powerpoint/2010/main" val="3525862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Olga\Desktop\Santer-Spiro\Manuscript\Figures\OptGeom.jpg"/>
          <p:cNvPicPr>
            <a:picLocks noChangeAspect="1" noChangeArrowheads="1"/>
          </p:cNvPicPr>
          <p:nvPr/>
        </p:nvPicPr>
        <p:blipFill>
          <a:blip r:embed="rId2" cstate="print"/>
          <a:srcRect l="7520" t="8384" r="56188"/>
          <a:stretch>
            <a:fillRect/>
          </a:stretch>
        </p:blipFill>
        <p:spPr bwMode="auto">
          <a:xfrm>
            <a:off x="9367520" y="3434080"/>
            <a:ext cx="2255520" cy="2834640"/>
          </a:xfrm>
          <a:prstGeom prst="rect">
            <a:avLst/>
          </a:prstGeom>
          <a:noFill/>
        </p:spPr>
      </p:pic>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a:t>Conclusions</a:t>
            </a:r>
            <a:endParaRPr lang="en-US" sz="2000" dirty="0"/>
          </a:p>
        </p:txBody>
      </p:sp>
      <p:sp>
        <p:nvSpPr>
          <p:cNvPr id="3" name="Прямоугольник 2"/>
          <p:cNvSpPr/>
          <p:nvPr/>
        </p:nvSpPr>
        <p:spPr>
          <a:xfrm>
            <a:off x="629920" y="1344414"/>
            <a:ext cx="8107680" cy="4801314"/>
          </a:xfrm>
          <a:prstGeom prst="rect">
            <a:avLst/>
          </a:prstGeom>
        </p:spPr>
        <p:txBody>
          <a:bodyPr wrap="square">
            <a:spAutoFit/>
          </a:bodyPr>
          <a:lstStyle/>
          <a:p>
            <a:endParaRPr lang="en-US" b="1" dirty="0"/>
          </a:p>
          <a:p>
            <a:pPr>
              <a:buFont typeface="Courier New" pitchFamily="49" charset="0"/>
              <a:buChar char="o"/>
            </a:pPr>
            <a:r>
              <a:rPr lang="en-US" dirty="0"/>
              <a:t> MC isomer is spontaneously  appearing in water. Simulations explain that it is more stable in water, has larger dipole moment, the free energy of hydration is noticeably lower as compared to SP. </a:t>
            </a:r>
          </a:p>
          <a:p>
            <a:pPr>
              <a:buFont typeface="Courier New" pitchFamily="49" charset="0"/>
              <a:buChar char="o"/>
            </a:pPr>
            <a:endParaRPr lang="en-US" dirty="0"/>
          </a:p>
          <a:p>
            <a:pPr>
              <a:buFont typeface="Courier New" pitchFamily="49" charset="0"/>
              <a:buChar char="o"/>
            </a:pPr>
            <a:r>
              <a:rPr lang="en-US" dirty="0"/>
              <a:t> Experiments show the isomerization from SP to MC in water without UV stimulus.  UV converts SP to MC as well, blue light transforms MC to SP. </a:t>
            </a:r>
          </a:p>
          <a:p>
            <a:pPr>
              <a:buFont typeface="Courier New" pitchFamily="49" charset="0"/>
              <a:buChar char="o"/>
            </a:pPr>
            <a:endParaRPr lang="en-US" dirty="0"/>
          </a:p>
          <a:p>
            <a:pPr>
              <a:buFont typeface="Courier New" pitchFamily="49" charset="0"/>
              <a:buChar char="o"/>
            </a:pPr>
            <a:endParaRPr lang="en-US" dirty="0"/>
          </a:p>
          <a:p>
            <a:pPr>
              <a:buFont typeface="Courier New" pitchFamily="49" charset="0"/>
              <a:buChar char="o"/>
            </a:pPr>
            <a:r>
              <a:rPr lang="en-US" dirty="0"/>
              <a:t> Calculated optical spectra for MC in water coincide with experimental data. Spectrum for SP reproduces only a band at shorter wavelength.</a:t>
            </a:r>
          </a:p>
          <a:p>
            <a:pPr>
              <a:buFont typeface="Courier New" pitchFamily="49" charset="0"/>
              <a:buChar char="o"/>
            </a:pPr>
            <a:endParaRPr lang="en-US" dirty="0"/>
          </a:p>
          <a:p>
            <a:pPr>
              <a:buFont typeface="Courier New" pitchFamily="49" charset="0"/>
              <a:buChar char="o"/>
            </a:pPr>
            <a:endParaRPr lang="en-US" dirty="0"/>
          </a:p>
          <a:p>
            <a:pPr>
              <a:buFont typeface="Courier New" pitchFamily="49" charset="0"/>
              <a:buChar char="o"/>
            </a:pPr>
            <a:r>
              <a:rPr lang="en-US" dirty="0"/>
              <a:t> </a:t>
            </a:r>
            <a:r>
              <a:rPr lang="en-US" dirty="0" err="1"/>
              <a:t>Israelachvili’s</a:t>
            </a:r>
            <a:r>
              <a:rPr lang="en-US" dirty="0"/>
              <a:t> packing parameter predicts lamellar ordering in the solutions above CMC. MD simulations of 0.4 </a:t>
            </a:r>
            <a:r>
              <a:rPr lang="en-US" dirty="0" err="1"/>
              <a:t>mM</a:t>
            </a:r>
            <a:r>
              <a:rPr lang="en-US" dirty="0"/>
              <a:t> solution show the formation of the elongated layers.</a:t>
            </a:r>
          </a:p>
          <a:p>
            <a:pPr>
              <a:buFont typeface="Courier New" pitchFamily="49" charset="0"/>
              <a:buChar char="o"/>
            </a:pPr>
            <a:endParaRPr lang="en-US" dirty="0"/>
          </a:p>
        </p:txBody>
      </p:sp>
      <p:pic>
        <p:nvPicPr>
          <p:cNvPr id="4" name="Picture 2" descr="C:\Users\Olga\Desktop\Santer-Spiro\Manuscript\Figures\OptGeom.jpg"/>
          <p:cNvPicPr>
            <a:picLocks noChangeAspect="1" noChangeArrowheads="1"/>
          </p:cNvPicPr>
          <p:nvPr/>
        </p:nvPicPr>
        <p:blipFill>
          <a:blip r:embed="rId2" cstate="print">
            <a:clrChange>
              <a:clrFrom>
                <a:srgbClr val="FFFFFF"/>
              </a:clrFrom>
              <a:clrTo>
                <a:srgbClr val="FFFFFF">
                  <a:alpha val="0"/>
                </a:srgbClr>
              </a:clrTo>
            </a:clrChange>
          </a:blip>
          <a:srcRect l="51985" t="11667"/>
          <a:stretch>
            <a:fillRect/>
          </a:stretch>
        </p:blipFill>
        <p:spPr bwMode="auto">
          <a:xfrm>
            <a:off x="8991600" y="873760"/>
            <a:ext cx="2984098" cy="2733040"/>
          </a:xfrm>
          <a:prstGeom prst="rect">
            <a:avLst/>
          </a:prstGeom>
          <a:noFill/>
        </p:spPr>
      </p:pic>
      <p:sp>
        <p:nvSpPr>
          <p:cNvPr id="9" name="Левая круглая скобка 8"/>
          <p:cNvSpPr/>
          <p:nvPr/>
        </p:nvSpPr>
        <p:spPr>
          <a:xfrm>
            <a:off x="9083040" y="2519680"/>
            <a:ext cx="487680" cy="1310640"/>
          </a:xfrm>
          <a:prstGeom prst="leftBracket">
            <a:avLst>
              <a:gd name="adj" fmla="val 222414"/>
            </a:avLst>
          </a:prstGeom>
          <a:ln w="3175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Левая круглая скобка 9"/>
          <p:cNvSpPr/>
          <p:nvPr/>
        </p:nvSpPr>
        <p:spPr>
          <a:xfrm rot="10800000">
            <a:off x="11379200" y="2580640"/>
            <a:ext cx="487680" cy="1310640"/>
          </a:xfrm>
          <a:prstGeom prst="leftBracket">
            <a:avLst>
              <a:gd name="adj" fmla="val 222414"/>
            </a:avLst>
          </a:prstGeom>
          <a:ln w="3175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9097656" y="3048000"/>
            <a:ext cx="463588" cy="369332"/>
          </a:xfrm>
          <a:prstGeom prst="rect">
            <a:avLst/>
          </a:prstGeom>
          <a:noFill/>
        </p:spPr>
        <p:txBody>
          <a:bodyPr wrap="none" rtlCol="0">
            <a:spAutoFit/>
          </a:bodyPr>
          <a:lstStyle/>
          <a:p>
            <a:r>
              <a:rPr lang="de-DE" dirty="0">
                <a:solidFill>
                  <a:schemeClr val="accent1"/>
                </a:solidFill>
              </a:rPr>
              <a:t>UV</a:t>
            </a:r>
            <a:endParaRPr lang="en-US" dirty="0">
              <a:solidFill>
                <a:schemeClr val="accent1"/>
              </a:solidFill>
            </a:endParaRPr>
          </a:p>
        </p:txBody>
      </p:sp>
      <p:sp>
        <p:nvSpPr>
          <p:cNvPr id="13" name="TextBox 12"/>
          <p:cNvSpPr txBox="1"/>
          <p:nvPr/>
        </p:nvSpPr>
        <p:spPr>
          <a:xfrm>
            <a:off x="11210936" y="3058160"/>
            <a:ext cx="596638" cy="369332"/>
          </a:xfrm>
          <a:prstGeom prst="rect">
            <a:avLst/>
          </a:prstGeom>
          <a:noFill/>
        </p:spPr>
        <p:txBody>
          <a:bodyPr wrap="none" rtlCol="0">
            <a:spAutoFit/>
          </a:bodyPr>
          <a:lstStyle/>
          <a:p>
            <a:r>
              <a:rPr lang="de-DE" dirty="0" err="1">
                <a:solidFill>
                  <a:schemeClr val="accent1"/>
                </a:solidFill>
              </a:rPr>
              <a:t>blue</a:t>
            </a:r>
            <a:endParaRPr lang="en-US" dirty="0">
              <a:solidFill>
                <a:schemeClr val="accent1"/>
              </a:solidFill>
            </a:endParaRPr>
          </a:p>
        </p:txBody>
      </p:sp>
    </p:spTree>
    <p:extLst>
      <p:ext uri="{BB962C8B-B14F-4D97-AF65-F5344CB8AC3E}">
        <p14:creationId xmlns:p14="http://schemas.microsoft.com/office/powerpoint/2010/main" val="3525862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a:t>Acknowledgements</a:t>
            </a:r>
            <a:endParaRPr lang="en-US" sz="2000" dirty="0"/>
          </a:p>
        </p:txBody>
      </p:sp>
      <p:pic>
        <p:nvPicPr>
          <p:cNvPr id="34818" name="Picture 2" descr="DFG"/>
          <p:cNvPicPr>
            <a:picLocks noChangeAspect="1" noChangeArrowheads="1"/>
          </p:cNvPicPr>
          <p:nvPr/>
        </p:nvPicPr>
        <p:blipFill>
          <a:blip r:embed="rId2" cstate="print"/>
          <a:srcRect/>
          <a:stretch>
            <a:fillRect/>
          </a:stretch>
        </p:blipFill>
        <p:spPr bwMode="auto">
          <a:xfrm>
            <a:off x="653415" y="1303338"/>
            <a:ext cx="3796665" cy="774936"/>
          </a:xfrm>
          <a:prstGeom prst="rect">
            <a:avLst/>
          </a:prstGeom>
          <a:noFill/>
        </p:spPr>
      </p:pic>
      <p:pic>
        <p:nvPicPr>
          <p:cNvPr id="34820" name="Picture 4" descr="ZIH - Zentrum für Informationsdienste und Hochleistungsrechnen — Zentrum  für Informationsdienste und Hochleistungsrechnen (ZIH) — TU Dresden"/>
          <p:cNvPicPr>
            <a:picLocks noChangeAspect="1" noChangeArrowheads="1"/>
          </p:cNvPicPr>
          <p:nvPr/>
        </p:nvPicPr>
        <p:blipFill>
          <a:blip r:embed="rId3" cstate="print"/>
          <a:srcRect/>
          <a:stretch>
            <a:fillRect/>
          </a:stretch>
        </p:blipFill>
        <p:spPr bwMode="auto">
          <a:xfrm>
            <a:off x="511175" y="2205355"/>
            <a:ext cx="1751001" cy="1066165"/>
          </a:xfrm>
          <a:prstGeom prst="rect">
            <a:avLst/>
          </a:prstGeom>
          <a:noFill/>
        </p:spPr>
      </p:pic>
      <p:pic>
        <p:nvPicPr>
          <p:cNvPr id="34822" name="Picture 6" descr="DCMS – Dresden Center for Computational Materials Science"/>
          <p:cNvPicPr>
            <a:picLocks noChangeAspect="1" noChangeArrowheads="1"/>
          </p:cNvPicPr>
          <p:nvPr/>
        </p:nvPicPr>
        <p:blipFill>
          <a:blip r:embed="rId4" cstate="print"/>
          <a:srcRect/>
          <a:stretch>
            <a:fillRect/>
          </a:stretch>
        </p:blipFill>
        <p:spPr bwMode="auto">
          <a:xfrm>
            <a:off x="548640" y="3445269"/>
            <a:ext cx="4324350" cy="1158162"/>
          </a:xfrm>
          <a:prstGeom prst="rect">
            <a:avLst/>
          </a:prstGeom>
          <a:noFill/>
        </p:spPr>
      </p:pic>
      <p:sp>
        <p:nvSpPr>
          <p:cNvPr id="6" name="Прямоугольник 5"/>
          <p:cNvSpPr/>
          <p:nvPr/>
        </p:nvSpPr>
        <p:spPr>
          <a:xfrm>
            <a:off x="5425440" y="1267936"/>
            <a:ext cx="3972560" cy="3139321"/>
          </a:xfrm>
          <a:prstGeom prst="rect">
            <a:avLst/>
          </a:prstGeom>
        </p:spPr>
        <p:txBody>
          <a:bodyPr wrap="square">
            <a:spAutoFit/>
          </a:bodyPr>
          <a:lstStyle/>
          <a:p>
            <a:r>
              <a:rPr lang="en-US"/>
              <a:t>for  financial support GU1510/5-1</a:t>
            </a:r>
          </a:p>
          <a:p>
            <a:endParaRPr lang="en-US"/>
          </a:p>
          <a:p>
            <a:endParaRPr lang="en-US"/>
          </a:p>
          <a:p>
            <a:endParaRPr lang="en-US"/>
          </a:p>
          <a:p>
            <a:endParaRPr lang="en-US"/>
          </a:p>
          <a:p>
            <a:r>
              <a:rPr lang="en-US"/>
              <a:t>for computational  resources</a:t>
            </a:r>
          </a:p>
          <a:p>
            <a:endParaRPr lang="en-US"/>
          </a:p>
          <a:p>
            <a:endParaRPr lang="en-US"/>
          </a:p>
          <a:p>
            <a:endParaRPr lang="en-US"/>
          </a:p>
          <a:p>
            <a:endParaRPr lang="en-US"/>
          </a:p>
          <a:p>
            <a:r>
              <a:rPr lang="en-US"/>
              <a:t>for informational support</a:t>
            </a:r>
          </a:p>
        </p:txBody>
      </p:sp>
    </p:spTree>
    <p:extLst>
      <p:ext uri="{BB962C8B-B14F-4D97-AF65-F5344CB8AC3E}">
        <p14:creationId xmlns:p14="http://schemas.microsoft.com/office/powerpoint/2010/main" val="352586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3120" y="4754880"/>
            <a:ext cx="5069840" cy="14935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err="1"/>
              <a:t>Spiropyrans</a:t>
            </a:r>
            <a:r>
              <a:rPr lang="en-US" dirty="0"/>
              <a:t> – another example of molecular switches</a:t>
            </a:r>
            <a:endParaRPr lang="en-US" sz="2000" dirty="0"/>
          </a:p>
        </p:txBody>
      </p:sp>
      <p:pic>
        <p:nvPicPr>
          <p:cNvPr id="4098" name="Picture 2" descr="Spiropyran - Wikipedia"/>
          <p:cNvPicPr>
            <a:picLocks noChangeAspect="1" noChangeArrowheads="1"/>
          </p:cNvPicPr>
          <p:nvPr/>
        </p:nvPicPr>
        <p:blipFill>
          <a:blip r:embed="rId2" cstate="print"/>
          <a:srcRect b="14499"/>
          <a:stretch>
            <a:fillRect/>
          </a:stretch>
        </p:blipFill>
        <p:spPr bwMode="auto">
          <a:xfrm>
            <a:off x="958215" y="5047296"/>
            <a:ext cx="4873626" cy="1231584"/>
          </a:xfrm>
          <a:prstGeom prst="rect">
            <a:avLst/>
          </a:prstGeom>
          <a:noFill/>
        </p:spPr>
      </p:pic>
      <p:pic>
        <p:nvPicPr>
          <p:cNvPr id="4100" name="Picture 4" descr="Switching in dithienylethene"/>
          <p:cNvPicPr>
            <a:picLocks noChangeAspect="1" noChangeArrowheads="1"/>
          </p:cNvPicPr>
          <p:nvPr/>
        </p:nvPicPr>
        <p:blipFill>
          <a:blip r:embed="rId3" cstate="print"/>
          <a:srcRect/>
          <a:stretch>
            <a:fillRect/>
          </a:stretch>
        </p:blipFill>
        <p:spPr bwMode="auto">
          <a:xfrm>
            <a:off x="866775" y="3014662"/>
            <a:ext cx="4599306" cy="1747737"/>
          </a:xfrm>
          <a:prstGeom prst="rect">
            <a:avLst/>
          </a:prstGeom>
          <a:noFill/>
        </p:spPr>
      </p:pic>
      <p:pic>
        <p:nvPicPr>
          <p:cNvPr id="4102" name="Picture 6" descr="Hindered Alkene Molecular Switch"/>
          <p:cNvPicPr>
            <a:picLocks noChangeAspect="1" noChangeArrowheads="1"/>
          </p:cNvPicPr>
          <p:nvPr/>
        </p:nvPicPr>
        <p:blipFill>
          <a:blip r:embed="rId4" cstate="print"/>
          <a:srcRect/>
          <a:stretch>
            <a:fillRect/>
          </a:stretch>
        </p:blipFill>
        <p:spPr bwMode="auto">
          <a:xfrm>
            <a:off x="6525895" y="1565276"/>
            <a:ext cx="3664585" cy="1475906"/>
          </a:xfrm>
          <a:prstGeom prst="rect">
            <a:avLst/>
          </a:prstGeom>
          <a:noFill/>
        </p:spPr>
      </p:pic>
      <p:pic>
        <p:nvPicPr>
          <p:cNvPr id="4108" name="Picture 12" descr="The eternal youth of azobenzene: new photoactive molecular and  supramolecular devices"/>
          <p:cNvPicPr>
            <a:picLocks noChangeAspect="1" noChangeArrowheads="1"/>
          </p:cNvPicPr>
          <p:nvPr/>
        </p:nvPicPr>
        <p:blipFill>
          <a:blip r:embed="rId5" cstate="print"/>
          <a:srcRect t="11060" b="32903"/>
          <a:stretch>
            <a:fillRect/>
          </a:stretch>
        </p:blipFill>
        <p:spPr bwMode="auto">
          <a:xfrm>
            <a:off x="907415" y="1584960"/>
            <a:ext cx="4543425" cy="1158240"/>
          </a:xfrm>
          <a:prstGeom prst="rect">
            <a:avLst/>
          </a:prstGeom>
          <a:noFill/>
        </p:spPr>
      </p:pic>
      <p:sp>
        <p:nvSpPr>
          <p:cNvPr id="12" name="Прямоугольник 11"/>
          <p:cNvSpPr/>
          <p:nvPr/>
        </p:nvSpPr>
        <p:spPr>
          <a:xfrm>
            <a:off x="2377105" y="2898894"/>
            <a:ext cx="1809150" cy="369332"/>
          </a:xfrm>
          <a:prstGeom prst="rect">
            <a:avLst/>
          </a:prstGeom>
        </p:spPr>
        <p:txBody>
          <a:bodyPr wrap="none">
            <a:spAutoFit/>
          </a:bodyPr>
          <a:lstStyle/>
          <a:p>
            <a:r>
              <a:rPr lang="en-US" b="1" dirty="0" err="1"/>
              <a:t>Dithienylethenes</a:t>
            </a:r>
            <a:endParaRPr lang="en-US" b="1" dirty="0"/>
          </a:p>
        </p:txBody>
      </p:sp>
      <p:sp>
        <p:nvSpPr>
          <p:cNvPr id="13" name="Прямоугольник 12"/>
          <p:cNvSpPr/>
          <p:nvPr/>
        </p:nvSpPr>
        <p:spPr>
          <a:xfrm>
            <a:off x="2580305" y="1273294"/>
            <a:ext cx="1338572" cy="369332"/>
          </a:xfrm>
          <a:prstGeom prst="rect">
            <a:avLst/>
          </a:prstGeom>
        </p:spPr>
        <p:txBody>
          <a:bodyPr wrap="none">
            <a:spAutoFit/>
          </a:bodyPr>
          <a:lstStyle/>
          <a:p>
            <a:r>
              <a:rPr lang="en-US" b="1" dirty="0" err="1"/>
              <a:t>Azobenzene</a:t>
            </a:r>
            <a:endParaRPr lang="en-US" b="1" dirty="0"/>
          </a:p>
        </p:txBody>
      </p:sp>
      <p:sp>
        <p:nvSpPr>
          <p:cNvPr id="14" name="Прямоугольник 13"/>
          <p:cNvSpPr/>
          <p:nvPr/>
        </p:nvSpPr>
        <p:spPr>
          <a:xfrm>
            <a:off x="2559985" y="4758174"/>
            <a:ext cx="1312090" cy="369332"/>
          </a:xfrm>
          <a:prstGeom prst="rect">
            <a:avLst/>
          </a:prstGeom>
        </p:spPr>
        <p:txBody>
          <a:bodyPr wrap="none">
            <a:spAutoFit/>
          </a:bodyPr>
          <a:lstStyle/>
          <a:p>
            <a:r>
              <a:rPr lang="en-US" b="1" dirty="0" err="1"/>
              <a:t>Spiropyrans</a:t>
            </a:r>
            <a:endParaRPr lang="en-US" b="1" dirty="0"/>
          </a:p>
        </p:txBody>
      </p:sp>
      <p:sp>
        <p:nvSpPr>
          <p:cNvPr id="15" name="Прямоугольник 14"/>
          <p:cNvSpPr/>
          <p:nvPr/>
        </p:nvSpPr>
        <p:spPr>
          <a:xfrm>
            <a:off x="6872064" y="1252974"/>
            <a:ext cx="3092898" cy="369332"/>
          </a:xfrm>
          <a:prstGeom prst="rect">
            <a:avLst/>
          </a:prstGeom>
        </p:spPr>
        <p:txBody>
          <a:bodyPr wrap="none">
            <a:spAutoFit/>
          </a:bodyPr>
          <a:lstStyle/>
          <a:p>
            <a:r>
              <a:rPr lang="en-US" b="1" dirty="0" err="1"/>
              <a:t>Chiroptical</a:t>
            </a:r>
            <a:r>
              <a:rPr lang="en-US" b="1" dirty="0"/>
              <a:t> molecular switches</a:t>
            </a:r>
          </a:p>
        </p:txBody>
      </p:sp>
    </p:spTree>
    <p:extLst>
      <p:ext uri="{BB962C8B-B14F-4D97-AF65-F5344CB8AC3E}">
        <p14:creationId xmlns:p14="http://schemas.microsoft.com/office/powerpoint/2010/main" val="352586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3120" y="4754880"/>
            <a:ext cx="5069840" cy="14935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err="1"/>
              <a:t>Spiropyrans</a:t>
            </a:r>
            <a:r>
              <a:rPr lang="en-US" dirty="0"/>
              <a:t> – another example of molecular switches</a:t>
            </a:r>
            <a:endParaRPr lang="en-US" sz="2000" dirty="0"/>
          </a:p>
        </p:txBody>
      </p:sp>
      <p:pic>
        <p:nvPicPr>
          <p:cNvPr id="4098" name="Picture 2" descr="Spiropyran - Wikipedia"/>
          <p:cNvPicPr>
            <a:picLocks noChangeAspect="1" noChangeArrowheads="1"/>
          </p:cNvPicPr>
          <p:nvPr/>
        </p:nvPicPr>
        <p:blipFill>
          <a:blip r:embed="rId2" cstate="print"/>
          <a:srcRect b="14499"/>
          <a:stretch>
            <a:fillRect/>
          </a:stretch>
        </p:blipFill>
        <p:spPr bwMode="auto">
          <a:xfrm>
            <a:off x="958215" y="5047296"/>
            <a:ext cx="4873626" cy="1231584"/>
          </a:xfrm>
          <a:prstGeom prst="rect">
            <a:avLst/>
          </a:prstGeom>
          <a:noFill/>
        </p:spPr>
      </p:pic>
      <p:pic>
        <p:nvPicPr>
          <p:cNvPr id="4100" name="Picture 4" descr="Switching in dithienylethene"/>
          <p:cNvPicPr>
            <a:picLocks noChangeAspect="1" noChangeArrowheads="1"/>
          </p:cNvPicPr>
          <p:nvPr/>
        </p:nvPicPr>
        <p:blipFill>
          <a:blip r:embed="rId3" cstate="print"/>
          <a:srcRect/>
          <a:stretch>
            <a:fillRect/>
          </a:stretch>
        </p:blipFill>
        <p:spPr bwMode="auto">
          <a:xfrm>
            <a:off x="866775" y="3014662"/>
            <a:ext cx="4599306" cy="1747737"/>
          </a:xfrm>
          <a:prstGeom prst="rect">
            <a:avLst/>
          </a:prstGeom>
          <a:noFill/>
        </p:spPr>
      </p:pic>
      <p:pic>
        <p:nvPicPr>
          <p:cNvPr id="4102" name="Picture 6" descr="Hindered Alkene Molecular Switch"/>
          <p:cNvPicPr>
            <a:picLocks noChangeAspect="1" noChangeArrowheads="1"/>
          </p:cNvPicPr>
          <p:nvPr/>
        </p:nvPicPr>
        <p:blipFill>
          <a:blip r:embed="rId4" cstate="print"/>
          <a:srcRect/>
          <a:stretch>
            <a:fillRect/>
          </a:stretch>
        </p:blipFill>
        <p:spPr bwMode="auto">
          <a:xfrm>
            <a:off x="6525895" y="1565276"/>
            <a:ext cx="3664585" cy="1475906"/>
          </a:xfrm>
          <a:prstGeom prst="rect">
            <a:avLst/>
          </a:prstGeom>
          <a:noFill/>
        </p:spPr>
      </p:pic>
      <p:grpSp>
        <p:nvGrpSpPr>
          <p:cNvPr id="2" name="Группа 16"/>
          <p:cNvGrpSpPr/>
          <p:nvPr/>
        </p:nvGrpSpPr>
        <p:grpSpPr>
          <a:xfrm>
            <a:off x="8130706" y="2925267"/>
            <a:ext cx="3614254" cy="3195325"/>
            <a:chOff x="8130706" y="2925267"/>
            <a:chExt cx="3614254" cy="3195325"/>
          </a:xfrm>
        </p:grpSpPr>
        <p:pic>
          <p:nvPicPr>
            <p:cNvPr id="4104" name="Picture 8" descr="TBu Helicenemolecularmotor"/>
            <p:cNvPicPr>
              <a:picLocks noChangeAspect="1" noChangeArrowheads="1"/>
            </p:cNvPicPr>
            <p:nvPr/>
          </p:nvPicPr>
          <p:blipFill>
            <a:blip r:embed="rId5" cstate="print"/>
            <a:srcRect/>
            <a:stretch>
              <a:fillRect/>
            </a:stretch>
          </p:blipFill>
          <p:spPr bwMode="auto">
            <a:xfrm>
              <a:off x="9553575" y="4233862"/>
              <a:ext cx="2191385" cy="1886730"/>
            </a:xfrm>
            <a:prstGeom prst="rect">
              <a:avLst/>
            </a:prstGeom>
            <a:noFill/>
          </p:spPr>
        </p:pic>
        <p:sp>
          <p:nvSpPr>
            <p:cNvPr id="8" name="Штриховая стрелка вправо 7"/>
            <p:cNvSpPr/>
            <p:nvPr/>
          </p:nvSpPr>
          <p:spPr>
            <a:xfrm rot="2348685">
              <a:off x="8130706" y="2925267"/>
              <a:ext cx="2220246" cy="11988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A way to molecular motors</a:t>
              </a:r>
            </a:p>
          </p:txBody>
        </p:sp>
      </p:grpSp>
      <p:pic>
        <p:nvPicPr>
          <p:cNvPr id="4108" name="Picture 12" descr="The eternal youth of azobenzene: new photoactive molecular and  supramolecular devices"/>
          <p:cNvPicPr>
            <a:picLocks noChangeAspect="1" noChangeArrowheads="1"/>
          </p:cNvPicPr>
          <p:nvPr/>
        </p:nvPicPr>
        <p:blipFill>
          <a:blip r:embed="rId6" cstate="print"/>
          <a:srcRect t="11060" b="32903"/>
          <a:stretch>
            <a:fillRect/>
          </a:stretch>
        </p:blipFill>
        <p:spPr bwMode="auto">
          <a:xfrm>
            <a:off x="907415" y="1584960"/>
            <a:ext cx="4543425" cy="1158240"/>
          </a:xfrm>
          <a:prstGeom prst="rect">
            <a:avLst/>
          </a:prstGeom>
          <a:noFill/>
        </p:spPr>
      </p:pic>
      <p:sp>
        <p:nvSpPr>
          <p:cNvPr id="12" name="Прямоугольник 11"/>
          <p:cNvSpPr/>
          <p:nvPr/>
        </p:nvSpPr>
        <p:spPr>
          <a:xfrm>
            <a:off x="2377105" y="2898894"/>
            <a:ext cx="1809150" cy="369332"/>
          </a:xfrm>
          <a:prstGeom prst="rect">
            <a:avLst/>
          </a:prstGeom>
        </p:spPr>
        <p:txBody>
          <a:bodyPr wrap="none">
            <a:spAutoFit/>
          </a:bodyPr>
          <a:lstStyle/>
          <a:p>
            <a:r>
              <a:rPr lang="en-US" b="1" dirty="0" err="1"/>
              <a:t>Dithienylethenes</a:t>
            </a:r>
            <a:endParaRPr lang="en-US" b="1" dirty="0"/>
          </a:p>
        </p:txBody>
      </p:sp>
      <p:sp>
        <p:nvSpPr>
          <p:cNvPr id="13" name="Прямоугольник 12"/>
          <p:cNvSpPr/>
          <p:nvPr/>
        </p:nvSpPr>
        <p:spPr>
          <a:xfrm>
            <a:off x="2580305" y="1273294"/>
            <a:ext cx="1338572" cy="369332"/>
          </a:xfrm>
          <a:prstGeom prst="rect">
            <a:avLst/>
          </a:prstGeom>
        </p:spPr>
        <p:txBody>
          <a:bodyPr wrap="none">
            <a:spAutoFit/>
          </a:bodyPr>
          <a:lstStyle/>
          <a:p>
            <a:r>
              <a:rPr lang="en-US" b="1" dirty="0" err="1"/>
              <a:t>Azobenzene</a:t>
            </a:r>
            <a:endParaRPr lang="en-US" b="1" dirty="0"/>
          </a:p>
        </p:txBody>
      </p:sp>
      <p:sp>
        <p:nvSpPr>
          <p:cNvPr id="14" name="Прямоугольник 13"/>
          <p:cNvSpPr/>
          <p:nvPr/>
        </p:nvSpPr>
        <p:spPr>
          <a:xfrm>
            <a:off x="2559985" y="4758174"/>
            <a:ext cx="1312090" cy="369332"/>
          </a:xfrm>
          <a:prstGeom prst="rect">
            <a:avLst/>
          </a:prstGeom>
        </p:spPr>
        <p:txBody>
          <a:bodyPr wrap="none">
            <a:spAutoFit/>
          </a:bodyPr>
          <a:lstStyle/>
          <a:p>
            <a:r>
              <a:rPr lang="en-US" b="1" dirty="0" err="1"/>
              <a:t>Spiropyrans</a:t>
            </a:r>
            <a:endParaRPr lang="en-US" b="1" dirty="0"/>
          </a:p>
        </p:txBody>
      </p:sp>
      <p:sp>
        <p:nvSpPr>
          <p:cNvPr id="15" name="Прямоугольник 14"/>
          <p:cNvSpPr/>
          <p:nvPr/>
        </p:nvSpPr>
        <p:spPr>
          <a:xfrm>
            <a:off x="6872064" y="1252974"/>
            <a:ext cx="3092898" cy="369332"/>
          </a:xfrm>
          <a:prstGeom prst="rect">
            <a:avLst/>
          </a:prstGeom>
        </p:spPr>
        <p:txBody>
          <a:bodyPr wrap="none">
            <a:spAutoFit/>
          </a:bodyPr>
          <a:lstStyle/>
          <a:p>
            <a:r>
              <a:rPr lang="en-US" b="1" dirty="0" err="1"/>
              <a:t>Chiroptical</a:t>
            </a:r>
            <a:r>
              <a:rPr lang="en-US" b="1" dirty="0"/>
              <a:t> molecular switches</a:t>
            </a:r>
          </a:p>
        </p:txBody>
      </p:sp>
    </p:spTree>
    <p:extLst>
      <p:ext uri="{BB962C8B-B14F-4D97-AF65-F5344CB8AC3E}">
        <p14:creationId xmlns:p14="http://schemas.microsoft.com/office/powerpoint/2010/main" val="352586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5356225" y="1089025"/>
            <a:ext cx="6356350" cy="4984750"/>
          </a:xfrm>
          <a:prstGeom prst="rect">
            <a:avLst/>
          </a:prstGeom>
          <a:noFill/>
          <a:ln w="9525">
            <a:noFill/>
            <a:miter lim="800000"/>
            <a:headEnd/>
            <a:tailEnd/>
          </a:ln>
        </p:spPr>
      </p:pic>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de-DE" dirty="0" err="1"/>
              <a:t>Spiropyran</a:t>
            </a:r>
            <a:r>
              <a:rPr lang="de-DE" dirty="0"/>
              <a:t> (SP) </a:t>
            </a:r>
            <a:r>
              <a:rPr lang="de-DE" dirty="0" err="1"/>
              <a:t>and</a:t>
            </a:r>
            <a:r>
              <a:rPr lang="de-DE" dirty="0"/>
              <a:t> </a:t>
            </a:r>
            <a:r>
              <a:rPr lang="de-DE" dirty="0" err="1"/>
              <a:t>merocyanine</a:t>
            </a:r>
            <a:r>
              <a:rPr lang="de-DE" dirty="0"/>
              <a:t> (MC) </a:t>
            </a:r>
            <a:r>
              <a:rPr lang="de-DE" dirty="0" err="1"/>
              <a:t>isomers</a:t>
            </a:r>
            <a:endParaRPr lang="de-DE" sz="2000" dirty="0"/>
          </a:p>
        </p:txBody>
      </p:sp>
      <p:pic>
        <p:nvPicPr>
          <p:cNvPr id="3" name="Picture 2" descr="Spiropyran - Wikipedia"/>
          <p:cNvPicPr>
            <a:picLocks noChangeAspect="1" noChangeArrowheads="1"/>
          </p:cNvPicPr>
          <p:nvPr/>
        </p:nvPicPr>
        <p:blipFill>
          <a:blip r:embed="rId3" cstate="print"/>
          <a:srcRect b="14499"/>
          <a:stretch>
            <a:fillRect/>
          </a:stretch>
        </p:blipFill>
        <p:spPr bwMode="auto">
          <a:xfrm>
            <a:off x="247015" y="1288096"/>
            <a:ext cx="4975225" cy="1257258"/>
          </a:xfrm>
          <a:prstGeom prst="rect">
            <a:avLst/>
          </a:prstGeom>
          <a:noFill/>
        </p:spPr>
      </p:pic>
      <p:sp>
        <p:nvSpPr>
          <p:cNvPr id="5" name="Прямоугольник 4"/>
          <p:cNvSpPr/>
          <p:nvPr/>
        </p:nvSpPr>
        <p:spPr>
          <a:xfrm>
            <a:off x="832785" y="2512814"/>
            <a:ext cx="417102" cy="369332"/>
          </a:xfrm>
          <a:prstGeom prst="rect">
            <a:avLst/>
          </a:prstGeom>
        </p:spPr>
        <p:txBody>
          <a:bodyPr wrap="none">
            <a:spAutoFit/>
          </a:bodyPr>
          <a:lstStyle/>
          <a:p>
            <a:r>
              <a:rPr lang="en-US" b="1" dirty="0"/>
              <a:t>SP</a:t>
            </a:r>
          </a:p>
        </p:txBody>
      </p:sp>
      <p:sp>
        <p:nvSpPr>
          <p:cNvPr id="6" name="Прямоугольник 5"/>
          <p:cNvSpPr/>
          <p:nvPr/>
        </p:nvSpPr>
        <p:spPr>
          <a:xfrm>
            <a:off x="3769025" y="2512814"/>
            <a:ext cx="508473" cy="369332"/>
          </a:xfrm>
          <a:prstGeom prst="rect">
            <a:avLst/>
          </a:prstGeom>
        </p:spPr>
        <p:txBody>
          <a:bodyPr wrap="none">
            <a:spAutoFit/>
          </a:bodyPr>
          <a:lstStyle/>
          <a:p>
            <a:r>
              <a:rPr lang="en-US" b="1" dirty="0"/>
              <a:t>MC</a:t>
            </a:r>
          </a:p>
        </p:txBody>
      </p:sp>
      <p:sp>
        <p:nvSpPr>
          <p:cNvPr id="8" name="Прямоугольник 7"/>
          <p:cNvSpPr/>
          <p:nvPr/>
        </p:nvSpPr>
        <p:spPr>
          <a:xfrm>
            <a:off x="7205320" y="4839454"/>
            <a:ext cx="4966360" cy="1431161"/>
          </a:xfrm>
          <a:prstGeom prst="rect">
            <a:avLst/>
          </a:prstGeom>
        </p:spPr>
        <p:txBody>
          <a:bodyPr wrap="none">
            <a:spAutoFit/>
          </a:bodyPr>
          <a:lstStyle/>
          <a:p>
            <a:r>
              <a:rPr lang="en-US" b="1" dirty="0"/>
              <a:t>TS – </a:t>
            </a:r>
            <a:r>
              <a:rPr lang="en-US" dirty="0"/>
              <a:t>different transition states</a:t>
            </a:r>
          </a:p>
          <a:p>
            <a:endParaRPr lang="de-DE" b="1" dirty="0"/>
          </a:p>
          <a:p>
            <a:r>
              <a:rPr lang="de-DE" b="1" dirty="0"/>
              <a:t>CCC, CTC, TTC – </a:t>
            </a:r>
            <a:r>
              <a:rPr lang="de-DE" dirty="0"/>
              <a:t>MC </a:t>
            </a:r>
            <a:r>
              <a:rPr lang="de-DE" dirty="0" err="1"/>
              <a:t>states</a:t>
            </a:r>
            <a:endParaRPr lang="de-DE" dirty="0"/>
          </a:p>
          <a:p>
            <a:endParaRPr lang="de-DE" dirty="0"/>
          </a:p>
          <a:p>
            <a:r>
              <a:rPr lang="de-DE" sz="1500" dirty="0"/>
              <a:t>O. </a:t>
            </a:r>
            <a:r>
              <a:rPr lang="de-DE" sz="1500" dirty="0" err="1"/>
              <a:t>Kovalenko</a:t>
            </a:r>
            <a:r>
              <a:rPr lang="de-DE" sz="1500" dirty="0"/>
              <a:t>, M. </a:t>
            </a:r>
            <a:r>
              <a:rPr lang="de-DE" sz="1500" dirty="0" err="1"/>
              <a:t>Reguero</a:t>
            </a:r>
            <a:r>
              <a:rPr lang="de-DE" sz="1500" dirty="0"/>
              <a:t>, </a:t>
            </a:r>
            <a:r>
              <a:rPr lang="en-US" sz="1500" dirty="0"/>
              <a:t>Phys. Scr. 95 (2020) 055402 (11pp)</a:t>
            </a:r>
          </a:p>
        </p:txBody>
      </p:sp>
      <p:sp>
        <p:nvSpPr>
          <p:cNvPr id="13" name="Овал 12"/>
          <p:cNvSpPr/>
          <p:nvPr/>
        </p:nvSpPr>
        <p:spPr>
          <a:xfrm>
            <a:off x="5791200" y="4754880"/>
            <a:ext cx="1440000" cy="14400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Штриховая стрелка вправо 10"/>
          <p:cNvSpPr/>
          <p:nvPr/>
        </p:nvSpPr>
        <p:spPr>
          <a:xfrm rot="20807791">
            <a:off x="3850951" y="4834985"/>
            <a:ext cx="2401341" cy="11988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Conventional SPs are more stable isomers</a:t>
            </a:r>
          </a:p>
        </p:txBody>
      </p:sp>
      <p:sp>
        <p:nvSpPr>
          <p:cNvPr id="14" name="Овал 13"/>
          <p:cNvSpPr/>
          <p:nvPr/>
        </p:nvSpPr>
        <p:spPr>
          <a:xfrm rot="705343">
            <a:off x="7545235" y="3178797"/>
            <a:ext cx="4409440" cy="1573515"/>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Штриховая стрелка вправо 11"/>
          <p:cNvSpPr/>
          <p:nvPr/>
        </p:nvSpPr>
        <p:spPr>
          <a:xfrm rot="9536934" flipV="1">
            <a:off x="9363637" y="2330253"/>
            <a:ext cx="2518907" cy="130247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a:t>Conventional MCs are less stable isomers</a:t>
            </a:r>
          </a:p>
        </p:txBody>
      </p:sp>
      <p:sp>
        <p:nvSpPr>
          <p:cNvPr id="15" name="Прямоугольник 14"/>
          <p:cNvSpPr/>
          <p:nvPr/>
        </p:nvSpPr>
        <p:spPr>
          <a:xfrm>
            <a:off x="467025" y="3010654"/>
            <a:ext cx="1332160" cy="923330"/>
          </a:xfrm>
          <a:prstGeom prst="rect">
            <a:avLst/>
          </a:prstGeom>
        </p:spPr>
        <p:txBody>
          <a:bodyPr wrap="none">
            <a:spAutoFit/>
          </a:bodyPr>
          <a:lstStyle/>
          <a:p>
            <a:r>
              <a:rPr lang="en-US" b="1" dirty="0"/>
              <a:t>Closed form</a:t>
            </a:r>
          </a:p>
          <a:p>
            <a:endParaRPr lang="de-DE" b="1" dirty="0"/>
          </a:p>
          <a:p>
            <a:r>
              <a:rPr lang="de-DE" dirty="0" err="1"/>
              <a:t>colorless</a:t>
            </a:r>
            <a:endParaRPr lang="en-US" dirty="0"/>
          </a:p>
        </p:txBody>
      </p:sp>
      <p:sp>
        <p:nvSpPr>
          <p:cNvPr id="16" name="Прямоугольник 15"/>
          <p:cNvSpPr/>
          <p:nvPr/>
        </p:nvSpPr>
        <p:spPr>
          <a:xfrm>
            <a:off x="3372785" y="3020814"/>
            <a:ext cx="1218347" cy="923330"/>
          </a:xfrm>
          <a:prstGeom prst="rect">
            <a:avLst/>
          </a:prstGeom>
        </p:spPr>
        <p:txBody>
          <a:bodyPr wrap="none">
            <a:spAutoFit/>
          </a:bodyPr>
          <a:lstStyle/>
          <a:p>
            <a:r>
              <a:rPr lang="en-US" b="1" dirty="0"/>
              <a:t>Open form</a:t>
            </a:r>
          </a:p>
          <a:p>
            <a:endParaRPr lang="de-DE" b="1" dirty="0"/>
          </a:p>
          <a:p>
            <a:r>
              <a:rPr lang="de-DE" dirty="0" err="1"/>
              <a:t>colored</a:t>
            </a:r>
            <a:endParaRPr lang="en-US" dirty="0"/>
          </a:p>
        </p:txBody>
      </p:sp>
    </p:spTree>
    <p:extLst>
      <p:ext uri="{BB962C8B-B14F-4D97-AF65-F5344CB8AC3E}">
        <p14:creationId xmlns:p14="http://schemas.microsoft.com/office/powerpoint/2010/main" val="352586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680276"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a:t>How to make SP amphiphilic? Some thoughts about structures</a:t>
            </a:r>
            <a:endParaRPr lang="en-US" sz="2000" dirty="0"/>
          </a:p>
        </p:txBody>
      </p:sp>
      <p:pic>
        <p:nvPicPr>
          <p:cNvPr id="1025" name="Picture 1" descr="C:\Users\Olga\Desktop\Santer-Spiro\Manuscript\Figures\Scheme0.jpg"/>
          <p:cNvPicPr>
            <a:picLocks noChangeAspect="1" noChangeArrowheads="1"/>
          </p:cNvPicPr>
          <p:nvPr/>
        </p:nvPicPr>
        <p:blipFill>
          <a:blip r:embed="rId2" cstate="print"/>
          <a:srcRect/>
          <a:stretch>
            <a:fillRect/>
          </a:stretch>
        </p:blipFill>
        <p:spPr bwMode="auto">
          <a:xfrm>
            <a:off x="397879" y="2316480"/>
            <a:ext cx="11499482" cy="3785061"/>
          </a:xfrm>
          <a:prstGeom prst="rect">
            <a:avLst/>
          </a:prstGeom>
          <a:noFill/>
        </p:spPr>
      </p:pic>
      <p:pic>
        <p:nvPicPr>
          <p:cNvPr id="4" name="Picture 2" descr="Spiropyran - Wikipedia"/>
          <p:cNvPicPr>
            <a:picLocks noChangeAspect="1" noChangeArrowheads="1"/>
          </p:cNvPicPr>
          <p:nvPr/>
        </p:nvPicPr>
        <p:blipFill>
          <a:blip r:embed="rId3" cstate="print"/>
          <a:srcRect b="14499"/>
          <a:stretch>
            <a:fillRect/>
          </a:stretch>
        </p:blipFill>
        <p:spPr bwMode="auto">
          <a:xfrm>
            <a:off x="663575" y="1216976"/>
            <a:ext cx="4975225" cy="1257258"/>
          </a:xfrm>
          <a:prstGeom prst="rect">
            <a:avLst/>
          </a:prstGeom>
          <a:noFill/>
        </p:spPr>
      </p:pic>
    </p:spTree>
    <p:extLst>
      <p:ext uri="{BB962C8B-B14F-4D97-AF65-F5344CB8AC3E}">
        <p14:creationId xmlns:p14="http://schemas.microsoft.com/office/powerpoint/2010/main" val="352586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680276"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a:t>How to make SP amphiphilic? Some thoughts about structures</a:t>
            </a:r>
            <a:endParaRPr lang="en-US" sz="2000" dirty="0"/>
          </a:p>
        </p:txBody>
      </p:sp>
      <p:pic>
        <p:nvPicPr>
          <p:cNvPr id="1025" name="Picture 1" descr="C:\Users\Olga\Desktop\Santer-Spiro\Manuscript\Figures\Scheme0.jpg"/>
          <p:cNvPicPr>
            <a:picLocks noChangeAspect="1" noChangeArrowheads="1"/>
          </p:cNvPicPr>
          <p:nvPr/>
        </p:nvPicPr>
        <p:blipFill>
          <a:blip r:embed="rId2" cstate="print"/>
          <a:srcRect/>
          <a:stretch>
            <a:fillRect/>
          </a:stretch>
        </p:blipFill>
        <p:spPr bwMode="auto">
          <a:xfrm>
            <a:off x="397879" y="2316480"/>
            <a:ext cx="11499482" cy="3785061"/>
          </a:xfrm>
          <a:prstGeom prst="rect">
            <a:avLst/>
          </a:prstGeom>
          <a:noFill/>
        </p:spPr>
      </p:pic>
      <p:pic>
        <p:nvPicPr>
          <p:cNvPr id="4" name="Picture 2" descr="Spiropyran - Wikipedia"/>
          <p:cNvPicPr>
            <a:picLocks noChangeAspect="1" noChangeArrowheads="1"/>
          </p:cNvPicPr>
          <p:nvPr/>
        </p:nvPicPr>
        <p:blipFill>
          <a:blip r:embed="rId3" cstate="print"/>
          <a:srcRect b="14499"/>
          <a:stretch>
            <a:fillRect/>
          </a:stretch>
        </p:blipFill>
        <p:spPr bwMode="auto">
          <a:xfrm>
            <a:off x="663575" y="1216976"/>
            <a:ext cx="4975225" cy="1257258"/>
          </a:xfrm>
          <a:prstGeom prst="rect">
            <a:avLst/>
          </a:prstGeom>
          <a:noFill/>
        </p:spPr>
      </p:pic>
      <p:sp>
        <p:nvSpPr>
          <p:cNvPr id="5" name="Штриховая стрелка вправо 4"/>
          <p:cNvSpPr/>
          <p:nvPr/>
        </p:nvSpPr>
        <p:spPr>
          <a:xfrm rot="2042523">
            <a:off x="1239963" y="1631195"/>
            <a:ext cx="1693143" cy="10894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Is water a trigger?</a:t>
            </a:r>
          </a:p>
        </p:txBody>
      </p:sp>
      <p:sp>
        <p:nvSpPr>
          <p:cNvPr id="6" name="Штриховая стрелка вправо 5"/>
          <p:cNvSpPr/>
          <p:nvPr/>
        </p:nvSpPr>
        <p:spPr>
          <a:xfrm rot="2042523">
            <a:off x="7285162" y="1641356"/>
            <a:ext cx="1693143" cy="10894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Is water a trigger?</a:t>
            </a:r>
          </a:p>
        </p:txBody>
      </p:sp>
    </p:spTree>
    <p:extLst>
      <p:ext uri="{BB962C8B-B14F-4D97-AF65-F5344CB8AC3E}">
        <p14:creationId xmlns:p14="http://schemas.microsoft.com/office/powerpoint/2010/main" val="352586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680276"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a:t>SP amphiphiles that have found their applications</a:t>
            </a:r>
            <a:endParaRPr lang="en-US" sz="2000" dirty="0"/>
          </a:p>
        </p:txBody>
      </p:sp>
      <p:sp>
        <p:nvSpPr>
          <p:cNvPr id="8" name="Прямоугольник 7"/>
          <p:cNvSpPr/>
          <p:nvPr/>
        </p:nvSpPr>
        <p:spPr>
          <a:xfrm>
            <a:off x="172720" y="1358315"/>
            <a:ext cx="3637280" cy="2031325"/>
          </a:xfrm>
          <a:prstGeom prst="rect">
            <a:avLst/>
          </a:prstGeom>
        </p:spPr>
        <p:txBody>
          <a:bodyPr wrap="square">
            <a:spAutoFit/>
          </a:bodyPr>
          <a:lstStyle/>
          <a:p>
            <a:pPr algn="ctr"/>
            <a:r>
              <a:rPr lang="en-US" dirty="0"/>
              <a:t>for a controllable change of the physicochemical properties of the </a:t>
            </a:r>
            <a:r>
              <a:rPr lang="en-US" dirty="0" err="1"/>
              <a:t>micellar</a:t>
            </a:r>
            <a:r>
              <a:rPr lang="en-US" dirty="0"/>
              <a:t> solutions, e.g. </a:t>
            </a:r>
            <a:r>
              <a:rPr lang="en-US" dirty="0" err="1"/>
              <a:t>adsolubilization</a:t>
            </a:r>
            <a:endParaRPr lang="en-US" dirty="0"/>
          </a:p>
          <a:p>
            <a:pPr algn="ctr"/>
            <a:endParaRPr lang="de-DE" dirty="0"/>
          </a:p>
          <a:p>
            <a:pPr algn="ctr"/>
            <a:r>
              <a:rPr lang="de-DE" dirty="0"/>
              <a:t>(</a:t>
            </a:r>
            <a:r>
              <a:rPr lang="de-DE" dirty="0" err="1"/>
              <a:t>long</a:t>
            </a:r>
            <a:r>
              <a:rPr lang="de-DE" dirty="0"/>
              <a:t> </a:t>
            </a:r>
            <a:r>
              <a:rPr lang="de-DE" dirty="0" err="1"/>
              <a:t>alkyl</a:t>
            </a:r>
            <a:r>
              <a:rPr lang="de-DE" dirty="0"/>
              <a:t> </a:t>
            </a:r>
            <a:r>
              <a:rPr lang="de-DE" dirty="0" err="1"/>
              <a:t>chain</a:t>
            </a:r>
            <a:r>
              <a:rPr lang="de-DE" dirty="0"/>
              <a:t> </a:t>
            </a:r>
            <a:r>
              <a:rPr lang="de-DE" dirty="0" err="1"/>
              <a:t>between</a:t>
            </a:r>
            <a:r>
              <a:rPr lang="de-DE" dirty="0"/>
              <a:t> </a:t>
            </a:r>
            <a:r>
              <a:rPr lang="de-DE" dirty="0" err="1"/>
              <a:t>the</a:t>
            </a:r>
            <a:r>
              <a:rPr lang="de-DE" dirty="0"/>
              <a:t> </a:t>
            </a:r>
            <a:r>
              <a:rPr lang="de-DE" dirty="0" err="1"/>
              <a:t>head</a:t>
            </a:r>
            <a:r>
              <a:rPr lang="de-DE" dirty="0"/>
              <a:t> </a:t>
            </a:r>
            <a:r>
              <a:rPr lang="de-DE" dirty="0" err="1"/>
              <a:t>and</a:t>
            </a:r>
            <a:r>
              <a:rPr lang="de-DE" dirty="0"/>
              <a:t> SP C12)</a:t>
            </a:r>
            <a:endParaRPr lang="en-US" dirty="0"/>
          </a:p>
        </p:txBody>
      </p:sp>
      <p:sp>
        <p:nvSpPr>
          <p:cNvPr id="9" name="Прямоугольник 8"/>
          <p:cNvSpPr/>
          <p:nvPr/>
        </p:nvSpPr>
        <p:spPr>
          <a:xfrm>
            <a:off x="4287520" y="1368475"/>
            <a:ext cx="3616960" cy="1754326"/>
          </a:xfrm>
          <a:prstGeom prst="rect">
            <a:avLst/>
          </a:prstGeom>
        </p:spPr>
        <p:txBody>
          <a:bodyPr wrap="square">
            <a:spAutoFit/>
          </a:bodyPr>
          <a:lstStyle/>
          <a:p>
            <a:pPr algn="ctr"/>
            <a:r>
              <a:rPr lang="en-US" dirty="0"/>
              <a:t>for the construction of the reversible shape and color-changing block copolymer particles</a:t>
            </a:r>
          </a:p>
          <a:p>
            <a:pPr algn="ctr"/>
            <a:endParaRPr lang="de-DE" dirty="0"/>
          </a:p>
          <a:p>
            <a:pPr algn="ctr"/>
            <a:r>
              <a:rPr lang="de-DE" dirty="0"/>
              <a:t>(</a:t>
            </a:r>
            <a:r>
              <a:rPr lang="de-DE" dirty="0" err="1"/>
              <a:t>long</a:t>
            </a:r>
            <a:r>
              <a:rPr lang="de-DE" dirty="0"/>
              <a:t> </a:t>
            </a:r>
            <a:r>
              <a:rPr lang="de-DE" dirty="0" err="1"/>
              <a:t>alkyl</a:t>
            </a:r>
            <a:r>
              <a:rPr lang="de-DE" dirty="0"/>
              <a:t> </a:t>
            </a:r>
            <a:r>
              <a:rPr lang="de-DE" dirty="0" err="1"/>
              <a:t>chain</a:t>
            </a:r>
            <a:r>
              <a:rPr lang="de-DE" dirty="0"/>
              <a:t> </a:t>
            </a:r>
            <a:r>
              <a:rPr lang="de-DE" dirty="0" err="1"/>
              <a:t>between</a:t>
            </a:r>
            <a:r>
              <a:rPr lang="de-DE" dirty="0"/>
              <a:t> </a:t>
            </a:r>
            <a:r>
              <a:rPr lang="de-DE" dirty="0" err="1"/>
              <a:t>the</a:t>
            </a:r>
            <a:r>
              <a:rPr lang="de-DE" dirty="0"/>
              <a:t> </a:t>
            </a:r>
            <a:r>
              <a:rPr lang="de-DE" dirty="0" err="1"/>
              <a:t>head</a:t>
            </a:r>
            <a:r>
              <a:rPr lang="de-DE" dirty="0"/>
              <a:t> </a:t>
            </a:r>
            <a:r>
              <a:rPr lang="de-DE" dirty="0" err="1"/>
              <a:t>and</a:t>
            </a:r>
            <a:r>
              <a:rPr lang="de-DE" dirty="0"/>
              <a:t> SP C12)</a:t>
            </a:r>
            <a:endParaRPr lang="en-US" dirty="0"/>
          </a:p>
        </p:txBody>
      </p:sp>
      <p:sp>
        <p:nvSpPr>
          <p:cNvPr id="10" name="Прямоугольник 9"/>
          <p:cNvSpPr/>
          <p:nvPr/>
        </p:nvSpPr>
        <p:spPr>
          <a:xfrm>
            <a:off x="8371840" y="1409115"/>
            <a:ext cx="3413760" cy="1477328"/>
          </a:xfrm>
          <a:prstGeom prst="rect">
            <a:avLst/>
          </a:prstGeom>
        </p:spPr>
        <p:txBody>
          <a:bodyPr wrap="square">
            <a:spAutoFit/>
          </a:bodyPr>
          <a:lstStyle/>
          <a:p>
            <a:pPr algn="ctr"/>
            <a:r>
              <a:rPr lang="en-US" dirty="0"/>
              <a:t>for the spatiotemporal control of bubble-propelled </a:t>
            </a:r>
            <a:r>
              <a:rPr lang="en-US" dirty="0" err="1"/>
              <a:t>micromotors</a:t>
            </a:r>
            <a:endParaRPr lang="en-US" dirty="0"/>
          </a:p>
          <a:p>
            <a:pPr algn="ctr"/>
            <a:endParaRPr lang="de-DE" dirty="0"/>
          </a:p>
          <a:p>
            <a:pPr algn="ctr"/>
            <a:r>
              <a:rPr lang="en-US" dirty="0"/>
              <a:t>(SP is a head of the surfactant, C1, C8 and  C18 are studied)</a:t>
            </a:r>
          </a:p>
        </p:txBody>
      </p:sp>
      <p:pic>
        <p:nvPicPr>
          <p:cNvPr id="17410" name="Picture 2" descr="Abstract Image"/>
          <p:cNvPicPr>
            <a:picLocks noChangeAspect="1" noChangeArrowheads="1"/>
          </p:cNvPicPr>
          <p:nvPr/>
        </p:nvPicPr>
        <p:blipFill>
          <a:blip r:embed="rId2" cstate="print"/>
          <a:srcRect t="8128"/>
          <a:stretch>
            <a:fillRect/>
          </a:stretch>
        </p:blipFill>
        <p:spPr bwMode="auto">
          <a:xfrm>
            <a:off x="4117581" y="3495040"/>
            <a:ext cx="4061854" cy="2179320"/>
          </a:xfrm>
          <a:prstGeom prst="rect">
            <a:avLst/>
          </a:prstGeom>
          <a:noFill/>
        </p:spPr>
      </p:pic>
      <p:sp>
        <p:nvSpPr>
          <p:cNvPr id="11" name="Прямоугольник 10"/>
          <p:cNvSpPr/>
          <p:nvPr/>
        </p:nvSpPr>
        <p:spPr>
          <a:xfrm>
            <a:off x="3995191" y="5672574"/>
            <a:ext cx="3997120" cy="323165"/>
          </a:xfrm>
          <a:prstGeom prst="rect">
            <a:avLst/>
          </a:prstGeom>
        </p:spPr>
        <p:txBody>
          <a:bodyPr wrap="none">
            <a:spAutoFit/>
          </a:bodyPr>
          <a:lstStyle/>
          <a:p>
            <a:r>
              <a:rPr lang="de-DE" sz="1500" dirty="0"/>
              <a:t>Kim et al. </a:t>
            </a:r>
            <a:r>
              <a:rPr lang="de-DE" sz="1500" i="1" dirty="0"/>
              <a:t>J. Am. Chem. </a:t>
            </a:r>
            <a:r>
              <a:rPr lang="de-DE" sz="1500" i="1" dirty="0" err="1"/>
              <a:t>Soc</a:t>
            </a:r>
            <a:r>
              <a:rPr lang="de-DE" sz="1500" i="1" dirty="0"/>
              <a:t>.</a:t>
            </a:r>
            <a:r>
              <a:rPr lang="de-DE" sz="1500" dirty="0"/>
              <a:t> 2021, 143, 33, 13333</a:t>
            </a:r>
            <a:endParaRPr lang="en-US" sz="1500" dirty="0"/>
          </a:p>
        </p:txBody>
      </p:sp>
      <p:pic>
        <p:nvPicPr>
          <p:cNvPr id="17412" name="Picture 4" descr="Abstract Image"/>
          <p:cNvPicPr>
            <a:picLocks noChangeAspect="1" noChangeArrowheads="1"/>
          </p:cNvPicPr>
          <p:nvPr/>
        </p:nvPicPr>
        <p:blipFill>
          <a:blip r:embed="rId3" cstate="print"/>
          <a:srcRect/>
          <a:stretch>
            <a:fillRect/>
          </a:stretch>
        </p:blipFill>
        <p:spPr bwMode="auto">
          <a:xfrm>
            <a:off x="8537575" y="3023552"/>
            <a:ext cx="3502025" cy="2598503"/>
          </a:xfrm>
          <a:prstGeom prst="rect">
            <a:avLst/>
          </a:prstGeom>
          <a:noFill/>
        </p:spPr>
      </p:pic>
      <p:sp>
        <p:nvSpPr>
          <p:cNvPr id="13" name="Прямоугольник 12"/>
          <p:cNvSpPr/>
          <p:nvPr/>
        </p:nvSpPr>
        <p:spPr>
          <a:xfrm>
            <a:off x="8654816" y="5682734"/>
            <a:ext cx="3176767" cy="323165"/>
          </a:xfrm>
          <a:prstGeom prst="rect">
            <a:avLst/>
          </a:prstGeom>
        </p:spPr>
        <p:txBody>
          <a:bodyPr wrap="none">
            <a:spAutoFit/>
          </a:bodyPr>
          <a:lstStyle/>
          <a:p>
            <a:r>
              <a:rPr lang="it-IT" sz="1500" dirty="0"/>
              <a:t>Moo et al. </a:t>
            </a:r>
            <a:r>
              <a:rPr lang="it-IT" sz="1500" i="1" dirty="0"/>
              <a:t>ACS Nano</a:t>
            </a:r>
            <a:r>
              <a:rPr lang="it-IT" sz="1500" dirty="0"/>
              <a:t> 2016, 10, 3, 3543</a:t>
            </a:r>
            <a:endParaRPr lang="en-US" sz="1500" dirty="0"/>
          </a:p>
        </p:txBody>
      </p:sp>
      <p:pic>
        <p:nvPicPr>
          <p:cNvPr id="17414" name="Picture 6" descr="https://ars.els-cdn.com/content/image/1-s2.0-S0927775712004426-fx1.jpg"/>
          <p:cNvPicPr>
            <a:picLocks noChangeAspect="1" noChangeArrowheads="1"/>
          </p:cNvPicPr>
          <p:nvPr/>
        </p:nvPicPr>
        <p:blipFill>
          <a:blip r:embed="rId4" cstate="print"/>
          <a:srcRect/>
          <a:stretch>
            <a:fillRect/>
          </a:stretch>
        </p:blipFill>
        <p:spPr bwMode="auto">
          <a:xfrm>
            <a:off x="0" y="3756660"/>
            <a:ext cx="4013200" cy="1838325"/>
          </a:xfrm>
          <a:prstGeom prst="rect">
            <a:avLst/>
          </a:prstGeom>
          <a:noFill/>
        </p:spPr>
      </p:pic>
      <p:sp>
        <p:nvSpPr>
          <p:cNvPr id="15" name="Прямоугольник 14"/>
          <p:cNvSpPr/>
          <p:nvPr/>
        </p:nvSpPr>
        <p:spPr>
          <a:xfrm>
            <a:off x="162560" y="5642094"/>
            <a:ext cx="3418308" cy="323165"/>
          </a:xfrm>
          <a:prstGeom prst="rect">
            <a:avLst/>
          </a:prstGeom>
        </p:spPr>
        <p:txBody>
          <a:bodyPr wrap="none">
            <a:spAutoFit/>
          </a:bodyPr>
          <a:lstStyle/>
          <a:p>
            <a:r>
              <a:rPr lang="de-DE" sz="1500" dirty="0" err="1"/>
              <a:t>Sakai</a:t>
            </a:r>
            <a:r>
              <a:rPr lang="de-DE" sz="1500" dirty="0"/>
              <a:t> et al. </a:t>
            </a:r>
            <a:r>
              <a:rPr lang="de-DE" sz="1500" i="1" dirty="0" err="1"/>
              <a:t>Colloids</a:t>
            </a:r>
            <a:r>
              <a:rPr lang="de-DE" sz="1500" i="1" dirty="0"/>
              <a:t> Surf. A</a:t>
            </a:r>
            <a:r>
              <a:rPr lang="de-DE" sz="1500" dirty="0"/>
              <a:t> 2012, 410, 119</a:t>
            </a:r>
            <a:endParaRPr lang="en-US" sz="1500" dirty="0"/>
          </a:p>
        </p:txBody>
      </p:sp>
    </p:spTree>
    <p:extLst>
      <p:ext uri="{BB962C8B-B14F-4D97-AF65-F5344CB8AC3E}">
        <p14:creationId xmlns:p14="http://schemas.microsoft.com/office/powerpoint/2010/main" val="352586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658284" y="419105"/>
            <a:ext cx="10000241"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217054" rtl="0" eaLnBrk="0" fontAlgn="base" hangingPunct="0">
              <a:lnSpc>
                <a:spcPts val="3467"/>
              </a:lnSpc>
              <a:spcBef>
                <a:spcPct val="0"/>
              </a:spcBef>
              <a:spcAft>
                <a:spcPct val="0"/>
              </a:spcAft>
              <a:defRPr sz="3067" b="1" kern="1200">
                <a:solidFill>
                  <a:schemeClr val="tx2"/>
                </a:solidFill>
                <a:latin typeface="+mj-lt"/>
                <a:ea typeface="+mj-ea"/>
                <a:cs typeface="+mj-cs"/>
              </a:defRPr>
            </a:lvl1pPr>
            <a:lvl2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2pPr>
            <a:lvl3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3pPr>
            <a:lvl4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4pPr>
            <a:lvl5pPr algn="l" defTabSz="1217054" rtl="0" eaLnBrk="0" fontAlgn="base" hangingPunct="0">
              <a:lnSpc>
                <a:spcPts val="3467"/>
              </a:lnSpc>
              <a:spcBef>
                <a:spcPct val="0"/>
              </a:spcBef>
              <a:spcAft>
                <a:spcPct val="0"/>
              </a:spcAft>
              <a:defRPr sz="3067" b="1">
                <a:solidFill>
                  <a:schemeClr val="tx2"/>
                </a:solidFill>
                <a:latin typeface="Calibri" panose="020F0502020204030204" pitchFamily="34" charset="0"/>
              </a:defRPr>
            </a:lvl5pPr>
            <a:lvl6pPr marL="609585" algn="l" defTabSz="1217054" rtl="0" fontAlgn="base">
              <a:lnSpc>
                <a:spcPts val="3467"/>
              </a:lnSpc>
              <a:spcBef>
                <a:spcPct val="0"/>
              </a:spcBef>
              <a:spcAft>
                <a:spcPct val="0"/>
              </a:spcAft>
              <a:defRPr sz="3067" b="1">
                <a:solidFill>
                  <a:schemeClr val="tx2"/>
                </a:solidFill>
                <a:latin typeface="Calibri" panose="020F0502020204030204" pitchFamily="34" charset="0"/>
              </a:defRPr>
            </a:lvl6pPr>
            <a:lvl7pPr marL="1219170" algn="l" defTabSz="1217054" rtl="0" fontAlgn="base">
              <a:lnSpc>
                <a:spcPts val="3467"/>
              </a:lnSpc>
              <a:spcBef>
                <a:spcPct val="0"/>
              </a:spcBef>
              <a:spcAft>
                <a:spcPct val="0"/>
              </a:spcAft>
              <a:defRPr sz="3067" b="1">
                <a:solidFill>
                  <a:schemeClr val="tx2"/>
                </a:solidFill>
                <a:latin typeface="Calibri" panose="020F0502020204030204" pitchFamily="34" charset="0"/>
              </a:defRPr>
            </a:lvl7pPr>
            <a:lvl8pPr marL="1828754" algn="l" defTabSz="1217054" rtl="0" fontAlgn="base">
              <a:lnSpc>
                <a:spcPts val="3467"/>
              </a:lnSpc>
              <a:spcBef>
                <a:spcPct val="0"/>
              </a:spcBef>
              <a:spcAft>
                <a:spcPct val="0"/>
              </a:spcAft>
              <a:defRPr sz="3067" b="1">
                <a:solidFill>
                  <a:schemeClr val="tx2"/>
                </a:solidFill>
                <a:latin typeface="Calibri" panose="020F0502020204030204" pitchFamily="34" charset="0"/>
              </a:defRPr>
            </a:lvl8pPr>
            <a:lvl9pPr marL="2438339" algn="l" defTabSz="1217054" rtl="0" fontAlgn="base">
              <a:lnSpc>
                <a:spcPts val="3467"/>
              </a:lnSpc>
              <a:spcBef>
                <a:spcPct val="0"/>
              </a:spcBef>
              <a:spcAft>
                <a:spcPct val="0"/>
              </a:spcAft>
              <a:defRPr sz="3067" b="1">
                <a:solidFill>
                  <a:schemeClr val="tx2"/>
                </a:solidFill>
                <a:latin typeface="Calibri" panose="020F0502020204030204" pitchFamily="34" charset="0"/>
              </a:defRPr>
            </a:lvl9pPr>
          </a:lstStyle>
          <a:p>
            <a:r>
              <a:rPr lang="en-US" dirty="0"/>
              <a:t>Object of the study: why do we need it?</a:t>
            </a:r>
            <a:endParaRPr lang="en-US" sz="2000" dirty="0"/>
          </a:p>
        </p:txBody>
      </p:sp>
      <p:pic>
        <p:nvPicPr>
          <p:cNvPr id="2049" name="Picture 1" descr="C:\Users\Olga\Desktop\Santer-Spiro\Manuscript\Figures\ChemicalScheme0.jpg"/>
          <p:cNvPicPr>
            <a:picLocks noChangeAspect="1" noChangeArrowheads="1"/>
          </p:cNvPicPr>
          <p:nvPr/>
        </p:nvPicPr>
        <p:blipFill>
          <a:blip r:embed="rId2" cstate="print"/>
          <a:srcRect/>
          <a:stretch>
            <a:fillRect/>
          </a:stretch>
        </p:blipFill>
        <p:spPr bwMode="auto">
          <a:xfrm>
            <a:off x="666750" y="1256983"/>
            <a:ext cx="5130566" cy="2116137"/>
          </a:xfrm>
          <a:prstGeom prst="rect">
            <a:avLst/>
          </a:prstGeom>
          <a:noFill/>
        </p:spPr>
      </p:pic>
      <p:pic>
        <p:nvPicPr>
          <p:cNvPr id="4" name="Picture 1" descr="C:\Users\Olga\Desktop\Santer-Spiro\Manuscript\Figures\Scheme0.jpg"/>
          <p:cNvPicPr>
            <a:picLocks noChangeAspect="1" noChangeArrowheads="1"/>
          </p:cNvPicPr>
          <p:nvPr/>
        </p:nvPicPr>
        <p:blipFill>
          <a:blip r:embed="rId3" cstate="print"/>
          <a:srcRect l="54941" t="10294"/>
          <a:stretch>
            <a:fillRect/>
          </a:stretch>
        </p:blipFill>
        <p:spPr bwMode="auto">
          <a:xfrm>
            <a:off x="1160129" y="3434080"/>
            <a:ext cx="4011311" cy="2628525"/>
          </a:xfrm>
          <a:prstGeom prst="rect">
            <a:avLst/>
          </a:prstGeom>
          <a:noFill/>
        </p:spPr>
      </p:pic>
      <p:sp>
        <p:nvSpPr>
          <p:cNvPr id="2051" name="AutoShape 3" descr="Light‐Controlled Reversible Manipulation of Microgel Particle Size Using  Azobenzene‐Containing Surfactant - Zakrevskyy - 2012 - Advanced Functional  Materials - Wiley Online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Light‐Controlled Reversible Manipulation of Microgel Particle Size Using  Azobenzene‐Containing Surfactant - Zakrevskyy - 2012 - Advanced Functional  Materials - Wiley Online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Light‐Controlled Reversible Manipulation of Microgel Particle Size Using  Azobenzene‐Containing Surfactant - Zakrevskyy - 2012 - Advanced Functional  Materials - Wiley Online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4" cstate="print"/>
          <a:srcRect l="43160" t="23936" b="25465"/>
          <a:stretch>
            <a:fillRect/>
          </a:stretch>
        </p:blipFill>
        <p:spPr bwMode="auto">
          <a:xfrm>
            <a:off x="5973498" y="3515360"/>
            <a:ext cx="4359222" cy="2265680"/>
          </a:xfrm>
          <a:prstGeom prst="rect">
            <a:avLst/>
          </a:prstGeom>
          <a:noFill/>
          <a:ln w="9525">
            <a:noFill/>
            <a:miter lim="800000"/>
            <a:headEnd/>
            <a:tailEnd/>
          </a:ln>
        </p:spPr>
      </p:pic>
      <p:sp>
        <p:nvSpPr>
          <p:cNvPr id="5" name="Прямоугольник 4"/>
          <p:cNvSpPr/>
          <p:nvPr/>
        </p:nvSpPr>
        <p:spPr>
          <a:xfrm>
            <a:off x="5892800" y="1181854"/>
            <a:ext cx="6167120" cy="2308324"/>
          </a:xfrm>
          <a:prstGeom prst="rect">
            <a:avLst/>
          </a:prstGeom>
        </p:spPr>
        <p:txBody>
          <a:bodyPr wrap="square">
            <a:spAutoFit/>
          </a:bodyPr>
          <a:lstStyle/>
          <a:p>
            <a:r>
              <a:rPr lang="en-US" b="1" dirty="0"/>
              <a:t>Properties:</a:t>
            </a:r>
          </a:p>
          <a:p>
            <a:pPr>
              <a:buFont typeface="Courier New" pitchFamily="49" charset="0"/>
              <a:buChar char="o"/>
            </a:pPr>
            <a:r>
              <a:rPr lang="en-US" dirty="0"/>
              <a:t> positively charged head (</a:t>
            </a:r>
            <a:r>
              <a:rPr lang="en-US" dirty="0" err="1"/>
              <a:t>microgel’s</a:t>
            </a:r>
            <a:r>
              <a:rPr lang="en-US" dirty="0"/>
              <a:t> compatible)</a:t>
            </a:r>
          </a:p>
          <a:p>
            <a:pPr>
              <a:buFont typeface="Courier New" pitchFamily="49" charset="0"/>
              <a:buChar char="o"/>
            </a:pPr>
            <a:r>
              <a:rPr lang="en-US" dirty="0"/>
              <a:t> the shortest C3 (propyl) chain between the head and the SP                    part </a:t>
            </a:r>
          </a:p>
          <a:p>
            <a:pPr>
              <a:buFont typeface="Courier New" pitchFamily="49" charset="0"/>
              <a:buChar char="o"/>
            </a:pPr>
            <a:r>
              <a:rPr lang="en-US" dirty="0"/>
              <a:t> the counterion is Br</a:t>
            </a:r>
            <a:r>
              <a:rPr lang="en-US" baseline="30000" dirty="0"/>
              <a:t>-1</a:t>
            </a:r>
            <a:r>
              <a:rPr lang="en-US" dirty="0"/>
              <a:t> </a:t>
            </a:r>
          </a:p>
          <a:p>
            <a:pPr>
              <a:buFont typeface="Courier New" pitchFamily="49" charset="0"/>
              <a:buChar char="o"/>
            </a:pPr>
            <a:r>
              <a:rPr lang="en-US" dirty="0"/>
              <a:t> is soluble in water, acetonitrile, chloroform, DMSO, ethanol</a:t>
            </a:r>
          </a:p>
          <a:p>
            <a:pPr>
              <a:buFont typeface="Courier New" pitchFamily="49" charset="0"/>
              <a:buChar char="o"/>
            </a:pPr>
            <a:r>
              <a:rPr lang="en-US" dirty="0"/>
              <a:t> optical properties are measured for the solution concentration below CMC </a:t>
            </a:r>
          </a:p>
        </p:txBody>
      </p:sp>
      <p:sp>
        <p:nvSpPr>
          <p:cNvPr id="10" name="Прямоугольник 9"/>
          <p:cNvSpPr/>
          <p:nvPr/>
        </p:nvSpPr>
        <p:spPr>
          <a:xfrm>
            <a:off x="5789398" y="5875774"/>
            <a:ext cx="4410695" cy="323165"/>
          </a:xfrm>
          <a:prstGeom prst="rect">
            <a:avLst/>
          </a:prstGeom>
        </p:spPr>
        <p:txBody>
          <a:bodyPr wrap="none">
            <a:spAutoFit/>
          </a:bodyPr>
          <a:lstStyle/>
          <a:p>
            <a:r>
              <a:rPr lang="en-US" sz="1500" dirty="0" err="1"/>
              <a:t>Zakrevskyy</a:t>
            </a:r>
            <a:r>
              <a:rPr lang="en-US" sz="1500" dirty="0"/>
              <a:t> et al. </a:t>
            </a:r>
            <a:r>
              <a:rPr lang="en-US" sz="1500" i="1" dirty="0"/>
              <a:t>Adv. </a:t>
            </a:r>
            <a:r>
              <a:rPr lang="en-US" sz="1500" i="1" dirty="0" err="1"/>
              <a:t>Funct</a:t>
            </a:r>
            <a:r>
              <a:rPr lang="en-US" sz="1500" i="1" dirty="0"/>
              <a:t>. Mater</a:t>
            </a:r>
            <a:r>
              <a:rPr lang="en-US" sz="1500" dirty="0"/>
              <a:t>. 2012, 22, 23, 5000</a:t>
            </a:r>
          </a:p>
        </p:txBody>
      </p:sp>
      <p:sp>
        <p:nvSpPr>
          <p:cNvPr id="11" name="Прямоугольник 10"/>
          <p:cNvSpPr/>
          <p:nvPr/>
        </p:nvSpPr>
        <p:spPr>
          <a:xfrm>
            <a:off x="985520" y="6346875"/>
            <a:ext cx="10962640" cy="323165"/>
          </a:xfrm>
          <a:prstGeom prst="rect">
            <a:avLst/>
          </a:prstGeom>
        </p:spPr>
        <p:txBody>
          <a:bodyPr wrap="square">
            <a:spAutoFit/>
          </a:bodyPr>
          <a:lstStyle/>
          <a:p>
            <a:r>
              <a:rPr lang="en-US" sz="1500" dirty="0"/>
              <a:t>The SPs showed negligible toxic effects on the cells up to </a:t>
            </a:r>
            <a:r>
              <a:rPr lang="en-US" sz="1500" dirty="0" err="1"/>
              <a:t>millimolar</a:t>
            </a:r>
            <a:r>
              <a:rPr lang="en-US" sz="1500" dirty="0"/>
              <a:t> concentrations. Fagan et al</a:t>
            </a:r>
            <a:r>
              <a:rPr lang="en-US" sz="1500" i="1" dirty="0"/>
              <a:t>. Front. Chem</a:t>
            </a:r>
            <a:r>
              <a:rPr lang="en-US" sz="1500" dirty="0"/>
              <a:t>. 2021,  9, 720087</a:t>
            </a:r>
          </a:p>
        </p:txBody>
      </p:sp>
      <p:sp>
        <p:nvSpPr>
          <p:cNvPr id="12" name="Прямоугольник 11"/>
          <p:cNvSpPr/>
          <p:nvPr/>
        </p:nvSpPr>
        <p:spPr>
          <a:xfrm>
            <a:off x="9885680" y="5144254"/>
            <a:ext cx="2092960" cy="646331"/>
          </a:xfrm>
          <a:prstGeom prst="rect">
            <a:avLst/>
          </a:prstGeom>
        </p:spPr>
        <p:txBody>
          <a:bodyPr wrap="square">
            <a:spAutoFit/>
          </a:bodyPr>
          <a:lstStyle/>
          <a:p>
            <a:r>
              <a:rPr lang="de-DE" dirty="0" err="1"/>
              <a:t>Microgel‘s</a:t>
            </a:r>
            <a:r>
              <a:rPr lang="de-DE" dirty="0"/>
              <a:t> </a:t>
            </a:r>
            <a:r>
              <a:rPr lang="de-DE" dirty="0" err="1"/>
              <a:t>particle</a:t>
            </a:r>
            <a:r>
              <a:rPr lang="de-DE" dirty="0"/>
              <a:t> = </a:t>
            </a:r>
            <a:r>
              <a:rPr lang="de-DE" dirty="0" err="1"/>
              <a:t>micropump</a:t>
            </a:r>
            <a:endParaRPr lang="en-US" dirty="0"/>
          </a:p>
        </p:txBody>
      </p:sp>
    </p:spTree>
    <p:extLst>
      <p:ext uri="{BB962C8B-B14F-4D97-AF65-F5344CB8AC3E}">
        <p14:creationId xmlns:p14="http://schemas.microsoft.com/office/powerpoint/2010/main" val="3525862968"/>
      </p:ext>
    </p:extLst>
  </p:cSld>
  <p:clrMapOvr>
    <a:masterClrMapping/>
  </p:clrMapOvr>
</p:sld>
</file>

<file path=ppt/theme/theme1.xml><?xml version="1.0" encoding="utf-8"?>
<a:theme xmlns:a="http://schemas.openxmlformats.org/drawingml/2006/main" name="Master_Titel-Schluss-Folie">
  <a:themeElements>
    <a:clrScheme name="IPF_CD2018">
      <a:dk1>
        <a:sysClr val="windowText" lastClr="000000"/>
      </a:dk1>
      <a:lt1>
        <a:sysClr val="window" lastClr="FFFFFF"/>
      </a:lt1>
      <a:dk2>
        <a:srgbClr val="09255C"/>
      </a:dk2>
      <a:lt2>
        <a:srgbClr val="FFFFFF"/>
      </a:lt2>
      <a:accent1>
        <a:srgbClr val="09B0A0"/>
      </a:accent1>
      <a:accent2>
        <a:srgbClr val="60626F"/>
      </a:accent2>
      <a:accent3>
        <a:srgbClr val="00556C"/>
      </a:accent3>
      <a:accent4>
        <a:srgbClr val="E7D200"/>
      </a:accent4>
      <a:accent5>
        <a:srgbClr val="CB923C"/>
      </a:accent5>
      <a:accent6>
        <a:srgbClr val="EA4F44"/>
      </a:accent6>
      <a:hlink>
        <a:srgbClr val="09B0A0"/>
      </a:hlink>
      <a:folHlink>
        <a:srgbClr val="EA4F44"/>
      </a:folHlink>
    </a:clrScheme>
    <a:fontScheme name="IPF_CD2018">
      <a:majorFont>
        <a:latin typeface="Calibri"/>
        <a:ea typeface=""/>
        <a:cs typeface=""/>
      </a:majorFont>
      <a:minorFont>
        <a:latin typeface="Calibri"/>
        <a:ea typeface=""/>
        <a:cs typeface=""/>
      </a:minorFont>
    </a:fontScheme>
    <a:fmtScheme name="Zusammengesetzt">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_Inhalt_LogoOben">
  <a:themeElements>
    <a:clrScheme name="IPF_CD2018">
      <a:dk1>
        <a:sysClr val="windowText" lastClr="000000"/>
      </a:dk1>
      <a:lt1>
        <a:sysClr val="window" lastClr="FFFFFF"/>
      </a:lt1>
      <a:dk2>
        <a:srgbClr val="09255C"/>
      </a:dk2>
      <a:lt2>
        <a:srgbClr val="FFFFFF"/>
      </a:lt2>
      <a:accent1>
        <a:srgbClr val="09B0A0"/>
      </a:accent1>
      <a:accent2>
        <a:srgbClr val="60626F"/>
      </a:accent2>
      <a:accent3>
        <a:srgbClr val="00556C"/>
      </a:accent3>
      <a:accent4>
        <a:srgbClr val="E7D200"/>
      </a:accent4>
      <a:accent5>
        <a:srgbClr val="CB923C"/>
      </a:accent5>
      <a:accent6>
        <a:srgbClr val="EA4F44"/>
      </a:accent6>
      <a:hlink>
        <a:srgbClr val="09B0A0"/>
      </a:hlink>
      <a:folHlink>
        <a:srgbClr val="EA4F44"/>
      </a:folHlink>
    </a:clrScheme>
    <a:fontScheme name="IPF_CD2018">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1215</Words>
  <Application>Microsoft Office PowerPoint</Application>
  <PresentationFormat>Breitbild</PresentationFormat>
  <Paragraphs>187</Paragraphs>
  <Slides>22</Slides>
  <Notes>2</Notes>
  <HiddenSlides>0</HiddenSlides>
  <MMClips>0</MMClips>
  <ScaleCrop>false</ScaleCrop>
  <HeadingPairs>
    <vt:vector size="8" baseType="variant">
      <vt:variant>
        <vt:lpstr>Verwendete Schriftarten</vt:lpstr>
      </vt:variant>
      <vt:variant>
        <vt:i4>3</vt:i4>
      </vt:variant>
      <vt:variant>
        <vt:lpstr>Design</vt:lpstr>
      </vt:variant>
      <vt:variant>
        <vt:i4>2</vt:i4>
      </vt:variant>
      <vt:variant>
        <vt:lpstr>Eingebettete OLE-Server</vt:lpstr>
      </vt:variant>
      <vt:variant>
        <vt:i4>1</vt:i4>
      </vt:variant>
      <vt:variant>
        <vt:lpstr>Folientitel</vt:lpstr>
      </vt:variant>
      <vt:variant>
        <vt:i4>22</vt:i4>
      </vt:variant>
    </vt:vector>
  </HeadingPairs>
  <TitlesOfParts>
    <vt:vector size="28" baseType="lpstr">
      <vt:lpstr>Arial</vt:lpstr>
      <vt:lpstr>Calibri</vt:lpstr>
      <vt:lpstr>Courier New</vt:lpstr>
      <vt:lpstr>Master_Titel-Schluss-Folie</vt:lpstr>
      <vt:lpstr>Master_Inhalt_LogoOben</vt:lpstr>
      <vt:lpstr>Graph</vt:lpstr>
      <vt:lpstr>Exploring the Photophysical Properties and Self-Assembly of a Spiropyran/Merocyanine Amphiphile in Different Solvents  V. Savchenko, O. Guskova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Leibniz-Institut fuer Polymerfoschung Dresden 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Orientierungsmessungen FTIR-Spektroskopie an PDMAEMA Clickbrushes</dc:title>
  <dc:creator>flemming</dc:creator>
  <cp:lastModifiedBy>Olga</cp:lastModifiedBy>
  <cp:revision>214</cp:revision>
  <dcterms:created xsi:type="dcterms:W3CDTF">2022-02-23T08:38:18Z</dcterms:created>
  <dcterms:modified xsi:type="dcterms:W3CDTF">2023-08-15T10:27:56Z</dcterms:modified>
</cp:coreProperties>
</file>