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18/07/2023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86874" cy="12144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Air quality monitoring in a near-city industrial zone by low-cost sensor technologies: a case study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78579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ENEA-Italian National Agency for New Technologies, Energy and Sustainable Economic Development</a:t>
            </a:r>
          </a:p>
          <a:p>
            <a:r>
              <a:rPr lang="en-US" dirty="0" smtClean="0"/>
              <a:t> Laboratory Functional Materials and Technologies for Sustainable Applications</a:t>
            </a:r>
          </a:p>
          <a:p>
            <a:r>
              <a:rPr lang="en-US" dirty="0" err="1" smtClean="0"/>
              <a:t>Brindisi</a:t>
            </a:r>
            <a:r>
              <a:rPr lang="en-US" dirty="0" smtClean="0"/>
              <a:t> Research Centre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00034" y="1357298"/>
            <a:ext cx="7929618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issue: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Several studies have demonstrated the existence of a direct link between exposure to air pollutants and issues concerning the public health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Air pollution levels are monitored by the equipment of governmental agencies, but they are characterized by high costs due to their purchasing, maintenance, and logistical issues 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0" descr="smo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452791"/>
            <a:ext cx="3786213" cy="2524142"/>
          </a:xfrm>
          <a:prstGeom prst="rect">
            <a:avLst/>
          </a:prstGeom>
        </p:spPr>
      </p:pic>
      <p:pic>
        <p:nvPicPr>
          <p:cNvPr id="12" name="Immagine 11" descr="anal3.jpg"/>
          <p:cNvPicPr>
            <a:picLocks noChangeAspect="1"/>
          </p:cNvPicPr>
          <p:nvPr/>
        </p:nvPicPr>
        <p:blipFill>
          <a:blip r:embed="rId3"/>
          <a:srcRect l="15493" t="32897"/>
          <a:stretch>
            <a:fillRect/>
          </a:stretch>
        </p:blipFill>
        <p:spPr>
          <a:xfrm>
            <a:off x="4357686" y="3429000"/>
            <a:ext cx="4071966" cy="25381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142853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100010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034" y="150017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NO</a:t>
            </a:r>
            <a:r>
              <a:rPr lang="it-IT" sz="2400" baseline="-250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monitoring</a:t>
            </a:r>
            <a:r>
              <a:rPr lang="it-IT" sz="2400" dirty="0" smtClean="0">
                <a:solidFill>
                  <a:srgbClr val="FF0000"/>
                </a:solidFill>
              </a:rPr>
              <a:t>:  the </a:t>
            </a:r>
            <a:r>
              <a:rPr lang="it-IT" sz="2400" dirty="0" err="1" smtClean="0">
                <a:solidFill>
                  <a:srgbClr val="FF0000"/>
                </a:solidFill>
              </a:rPr>
              <a:t>coefficient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of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determination</a:t>
            </a:r>
            <a:r>
              <a:rPr lang="it-IT" sz="2400" dirty="0" smtClean="0">
                <a:solidFill>
                  <a:srgbClr val="FF0000"/>
                </a:solidFill>
              </a:rPr>
              <a:t> (R</a:t>
            </a:r>
            <a:r>
              <a:rPr lang="it-IT" sz="2400" baseline="30000" dirty="0" smtClean="0">
                <a:solidFill>
                  <a:srgbClr val="FF0000"/>
                </a:solidFill>
              </a:rPr>
              <a:t>2 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2530" name="Equazione" r:id="rId3" imgW="88560" imgH="241200" progId="Equation.3">
              <p:embed/>
            </p:oleObj>
          </a:graphicData>
        </a:graphic>
      </p:graphicFrame>
      <p:pic>
        <p:nvPicPr>
          <p:cNvPr id="7" name="Immagine 6" descr="no2rhcal.JPG"/>
          <p:cNvPicPr>
            <a:picLocks noChangeAspect="1"/>
          </p:cNvPicPr>
          <p:nvPr/>
        </p:nvPicPr>
        <p:blipFill>
          <a:blip r:embed="rId4" cstate="print"/>
          <a:srcRect l="9434" t="8153" r="9434" b="3738"/>
          <a:stretch>
            <a:fillRect/>
          </a:stretch>
        </p:blipFill>
        <p:spPr>
          <a:xfrm>
            <a:off x="214282" y="3143248"/>
            <a:ext cx="4143404" cy="3179822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28596" y="2000240"/>
            <a:ext cx="3714776" cy="92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Training or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endParaRPr lang="it-IT" sz="2000" dirty="0" smtClean="0"/>
          </a:p>
          <a:p>
            <a:pPr algn="ctr"/>
            <a:r>
              <a:rPr lang="it-IT" sz="2000" dirty="0" smtClean="0"/>
              <a:t>NO2B43F(1): </a:t>
            </a:r>
            <a:r>
              <a:rPr lang="it-IT" sz="2000" dirty="0" smtClean="0">
                <a:solidFill>
                  <a:srgbClr val="FF0000"/>
                </a:solidFill>
              </a:rPr>
              <a:t>R</a:t>
            </a:r>
            <a:r>
              <a:rPr lang="it-IT" sz="2000" baseline="30000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= 0.818</a:t>
            </a:r>
            <a:r>
              <a:rPr lang="it-IT" sz="2000" baseline="30000" dirty="0" smtClean="0">
                <a:solidFill>
                  <a:srgbClr val="FF0000"/>
                </a:solidFill>
              </a:rPr>
              <a:t> </a:t>
            </a:r>
            <a:endParaRPr lang="it-IT" sz="2000" dirty="0" smtClean="0"/>
          </a:p>
          <a:p>
            <a:pPr algn="ctr"/>
            <a:r>
              <a:rPr lang="it-IT" sz="2000" dirty="0" smtClean="0"/>
              <a:t>NO2B43F(2): </a:t>
            </a:r>
            <a:r>
              <a:rPr lang="it-IT" sz="2000" dirty="0" smtClean="0">
                <a:solidFill>
                  <a:srgbClr val="FF0000"/>
                </a:solidFill>
              </a:rPr>
              <a:t>R</a:t>
            </a:r>
            <a:r>
              <a:rPr lang="it-IT" sz="2000" baseline="30000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= 0.727</a:t>
            </a:r>
            <a:r>
              <a:rPr lang="it-IT" sz="2000" baseline="30000" dirty="0" smtClean="0">
                <a:solidFill>
                  <a:srgbClr val="FF0000"/>
                </a:solidFill>
              </a:rPr>
              <a:t>  </a:t>
            </a:r>
            <a:endParaRPr lang="it-IT" sz="2000" dirty="0"/>
          </a:p>
        </p:txBody>
      </p:sp>
      <p:pic>
        <p:nvPicPr>
          <p:cNvPr id="11" name="Immagine 10" descr="no2rhval.JPG"/>
          <p:cNvPicPr>
            <a:picLocks noChangeAspect="1"/>
          </p:cNvPicPr>
          <p:nvPr/>
        </p:nvPicPr>
        <p:blipFill>
          <a:blip r:embed="rId5" cstate="print"/>
          <a:srcRect l="9434" t="9730" r="13208" b="4813"/>
          <a:stretch>
            <a:fillRect/>
          </a:stretch>
        </p:blipFill>
        <p:spPr>
          <a:xfrm>
            <a:off x="4705946" y="3143248"/>
            <a:ext cx="4027318" cy="3143272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4714876" y="2071678"/>
            <a:ext cx="3714776" cy="92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err="1" smtClean="0"/>
              <a:t>Validation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endParaRPr lang="it-IT" sz="2000" dirty="0" smtClean="0"/>
          </a:p>
          <a:p>
            <a:pPr algn="ctr"/>
            <a:r>
              <a:rPr lang="it-IT" sz="2000" dirty="0" smtClean="0"/>
              <a:t>NO2B43F(1): </a:t>
            </a:r>
            <a:r>
              <a:rPr lang="it-IT" sz="2000" dirty="0" smtClean="0">
                <a:solidFill>
                  <a:srgbClr val="FF0000"/>
                </a:solidFill>
              </a:rPr>
              <a:t>R</a:t>
            </a:r>
            <a:r>
              <a:rPr lang="it-IT" sz="2000" baseline="30000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= 0.439  </a:t>
            </a:r>
            <a:r>
              <a:rPr lang="it-IT" sz="2000" baseline="30000" dirty="0" smtClean="0">
                <a:solidFill>
                  <a:srgbClr val="FF0000"/>
                </a:solidFill>
              </a:rPr>
              <a:t> </a:t>
            </a:r>
            <a:endParaRPr lang="it-IT" sz="2000" dirty="0" smtClean="0"/>
          </a:p>
          <a:p>
            <a:pPr algn="ctr"/>
            <a:r>
              <a:rPr lang="it-IT" sz="2000" dirty="0" smtClean="0"/>
              <a:t>NO2B43F(2): </a:t>
            </a:r>
            <a:r>
              <a:rPr lang="it-IT" sz="2000" dirty="0" smtClean="0">
                <a:solidFill>
                  <a:srgbClr val="FF0000"/>
                </a:solidFill>
              </a:rPr>
              <a:t>R</a:t>
            </a:r>
            <a:r>
              <a:rPr lang="it-IT" sz="2000" baseline="30000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= 0.005 </a:t>
            </a:r>
            <a:r>
              <a:rPr lang="it-IT" sz="2000" baseline="30000" dirty="0" smtClean="0">
                <a:solidFill>
                  <a:srgbClr val="FF0000"/>
                </a:solidFill>
              </a:rPr>
              <a:t>  </a:t>
            </a:r>
            <a:endParaRPr lang="it-IT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142853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100010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034" y="150017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NO</a:t>
            </a:r>
            <a:r>
              <a:rPr lang="it-IT" sz="2400" baseline="-250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monitoring</a:t>
            </a:r>
            <a:r>
              <a:rPr lang="it-IT" sz="2400" dirty="0" smtClean="0">
                <a:solidFill>
                  <a:srgbClr val="FF0000"/>
                </a:solidFill>
              </a:rPr>
              <a:t>:  the MAE and the RMSE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3554" name="Equazione" r:id="rId3" imgW="88560" imgH="241200" progId="Equation.3">
              <p:embed/>
            </p:oleObj>
          </a:graphicData>
        </a:graphic>
      </p:graphicFrame>
      <p:pic>
        <p:nvPicPr>
          <p:cNvPr id="7" name="Immagine 6" descr="no2rhcal.JPG"/>
          <p:cNvPicPr>
            <a:picLocks noChangeAspect="1"/>
          </p:cNvPicPr>
          <p:nvPr/>
        </p:nvPicPr>
        <p:blipFill>
          <a:blip r:embed="rId4" cstate="print"/>
          <a:srcRect l="3448" r="15517" b="9147"/>
          <a:stretch>
            <a:fillRect/>
          </a:stretch>
        </p:blipFill>
        <p:spPr>
          <a:xfrm>
            <a:off x="214282" y="3071810"/>
            <a:ext cx="4143404" cy="3282778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0" y="2000240"/>
            <a:ext cx="4429124" cy="92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/>
              <a:t>Training or </a:t>
            </a:r>
            <a:r>
              <a:rPr lang="it-IT" sz="1800" dirty="0" err="1" smtClean="0"/>
              <a:t>calibration</a:t>
            </a:r>
            <a:r>
              <a:rPr lang="it-IT" sz="1800" dirty="0" smtClean="0"/>
              <a:t> </a:t>
            </a:r>
            <a:r>
              <a:rPr lang="it-IT" sz="1800" dirty="0" err="1" smtClean="0"/>
              <a:t>period</a:t>
            </a:r>
            <a:endParaRPr lang="it-IT" sz="1800" dirty="0" smtClean="0"/>
          </a:p>
          <a:p>
            <a:pPr algn="ctr"/>
            <a:r>
              <a:rPr lang="it-IT" sz="1800" dirty="0" smtClean="0"/>
              <a:t>NO2B43F(1): </a:t>
            </a:r>
            <a:r>
              <a:rPr lang="it-IT" sz="1800" dirty="0" smtClean="0">
                <a:solidFill>
                  <a:srgbClr val="FF0000"/>
                </a:solidFill>
              </a:rPr>
              <a:t>MAE = 1.4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r>
              <a:rPr lang="it-IT" sz="1800" dirty="0" smtClean="0">
                <a:solidFill>
                  <a:srgbClr val="FF0000"/>
                </a:solidFill>
              </a:rPr>
              <a:t>; RMSE = 2.0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r>
              <a:rPr lang="it-IT" sz="1800" baseline="30000" dirty="0" smtClean="0">
                <a:solidFill>
                  <a:srgbClr val="FF0000"/>
                </a:solidFill>
              </a:rPr>
              <a:t> </a:t>
            </a:r>
            <a:endParaRPr lang="it-IT" sz="1800" dirty="0" smtClean="0"/>
          </a:p>
          <a:p>
            <a:pPr algn="ctr"/>
            <a:r>
              <a:rPr lang="it-IT" sz="1800" dirty="0" smtClean="0"/>
              <a:t>NO2B43F(2): </a:t>
            </a:r>
            <a:r>
              <a:rPr lang="it-IT" sz="1800" dirty="0" smtClean="0">
                <a:solidFill>
                  <a:srgbClr val="FF0000"/>
                </a:solidFill>
              </a:rPr>
              <a:t>MAE = 1.9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r>
              <a:rPr lang="it-IT" sz="1800" dirty="0" smtClean="0">
                <a:solidFill>
                  <a:srgbClr val="FF0000"/>
                </a:solidFill>
              </a:rPr>
              <a:t>; RMSE = 2.4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r>
              <a:rPr lang="it-IT" sz="1800" baseline="30000" dirty="0" smtClean="0">
                <a:solidFill>
                  <a:srgbClr val="FF0000"/>
                </a:solidFill>
              </a:rPr>
              <a:t> </a:t>
            </a:r>
            <a:endParaRPr lang="it-IT" sz="1800" dirty="0"/>
          </a:p>
        </p:txBody>
      </p:sp>
      <p:pic>
        <p:nvPicPr>
          <p:cNvPr id="11" name="Immagine 10" descr="no2rhval.JPG"/>
          <p:cNvPicPr>
            <a:picLocks noChangeAspect="1"/>
          </p:cNvPicPr>
          <p:nvPr/>
        </p:nvPicPr>
        <p:blipFill>
          <a:blip r:embed="rId5" cstate="print"/>
          <a:srcRect l="6953" r="11348"/>
          <a:stretch>
            <a:fillRect/>
          </a:stretch>
        </p:blipFill>
        <p:spPr>
          <a:xfrm>
            <a:off x="4857752" y="3074858"/>
            <a:ext cx="4000527" cy="3283100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4714876" y="2071678"/>
            <a:ext cx="4429124" cy="92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err="1" smtClean="0"/>
              <a:t>Validation</a:t>
            </a:r>
            <a:r>
              <a:rPr lang="it-IT" sz="1800" dirty="0" smtClean="0"/>
              <a:t> </a:t>
            </a:r>
            <a:r>
              <a:rPr lang="it-IT" sz="1800" dirty="0" err="1" smtClean="0"/>
              <a:t>period</a:t>
            </a:r>
            <a:endParaRPr lang="it-IT" sz="1800" dirty="0" smtClean="0"/>
          </a:p>
          <a:p>
            <a:pPr algn="ctr"/>
            <a:r>
              <a:rPr lang="it-IT" sz="1800" dirty="0" smtClean="0"/>
              <a:t>NO2B43F(1): </a:t>
            </a:r>
            <a:r>
              <a:rPr lang="it-IT" sz="1800" dirty="0" smtClean="0">
                <a:solidFill>
                  <a:srgbClr val="FF0000"/>
                </a:solidFill>
              </a:rPr>
              <a:t>MAE = 3.4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r>
              <a:rPr lang="it-IT" sz="1800" dirty="0" smtClean="0">
                <a:solidFill>
                  <a:srgbClr val="FF0000"/>
                </a:solidFill>
              </a:rPr>
              <a:t>; RMSE = 3.6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r>
              <a:rPr lang="it-IT" sz="1800" baseline="30000" dirty="0" smtClean="0">
                <a:solidFill>
                  <a:srgbClr val="FF0000"/>
                </a:solidFill>
              </a:rPr>
              <a:t> </a:t>
            </a:r>
            <a:endParaRPr lang="it-IT" sz="1800" dirty="0" smtClean="0"/>
          </a:p>
          <a:p>
            <a:pPr algn="ctr"/>
            <a:r>
              <a:rPr lang="it-IT" sz="1800" dirty="0" smtClean="0"/>
              <a:t>NO2B43F(2): </a:t>
            </a:r>
            <a:r>
              <a:rPr lang="it-IT" sz="1800" dirty="0" smtClean="0">
                <a:solidFill>
                  <a:srgbClr val="FF0000"/>
                </a:solidFill>
              </a:rPr>
              <a:t>MAE = 3.8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r>
              <a:rPr lang="it-IT" sz="1800" dirty="0" smtClean="0">
                <a:solidFill>
                  <a:srgbClr val="FF0000"/>
                </a:solidFill>
              </a:rPr>
              <a:t>; RMSE =</a:t>
            </a:r>
            <a:r>
              <a:rPr lang="it-IT" sz="1800" baseline="300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 5.9 </a:t>
            </a:r>
            <a:r>
              <a:rPr lang="it-IT" sz="1800" dirty="0" err="1" smtClean="0">
                <a:solidFill>
                  <a:srgbClr val="FF0000"/>
                </a:solidFill>
              </a:rPr>
              <a:t>ppb</a:t>
            </a:r>
            <a:endParaRPr lang="it-IT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142853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100010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910" y="214311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PM </a:t>
            </a:r>
            <a:r>
              <a:rPr lang="it-IT" sz="2400" dirty="0" err="1" smtClean="0">
                <a:solidFill>
                  <a:srgbClr val="FF0000"/>
                </a:solidFill>
              </a:rPr>
              <a:t>monitoring</a:t>
            </a:r>
            <a:r>
              <a:rPr lang="it-IT" sz="2400" dirty="0" smtClean="0">
                <a:solidFill>
                  <a:srgbClr val="FF0000"/>
                </a:solidFill>
              </a:rPr>
              <a:t>: the RH trend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4578" name="Equazione" r:id="rId3" imgW="88560" imgH="241200" progId="Equation.3">
              <p:embed/>
            </p:oleObj>
          </a:graphicData>
        </a:graphic>
      </p:graphicFrame>
      <p:pic>
        <p:nvPicPr>
          <p:cNvPr id="7" name="Immagine 6" descr="no2rhcal.JPG"/>
          <p:cNvPicPr>
            <a:picLocks noChangeAspect="1"/>
          </p:cNvPicPr>
          <p:nvPr/>
        </p:nvPicPr>
        <p:blipFill>
          <a:blip r:embed="rId4" cstate="print"/>
          <a:srcRect l="7547" t="8144" r="13208"/>
          <a:stretch>
            <a:fillRect/>
          </a:stretch>
        </p:blipFill>
        <p:spPr>
          <a:xfrm>
            <a:off x="642910" y="2869818"/>
            <a:ext cx="4429156" cy="315926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28596" y="6357958"/>
            <a:ext cx="5572164" cy="35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The RH trend </a:t>
            </a:r>
            <a:r>
              <a:rPr lang="it-IT" sz="2000" dirty="0" err="1" smtClean="0"/>
              <a:t>over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</a:t>
            </a:r>
            <a:r>
              <a:rPr lang="it-IT" sz="2000" dirty="0" err="1" smtClean="0"/>
              <a:t>period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PM </a:t>
            </a:r>
            <a:r>
              <a:rPr lang="it-IT" sz="2000" dirty="0" err="1" smtClean="0"/>
              <a:t>observations</a:t>
            </a:r>
            <a:endParaRPr lang="it-IT" sz="2000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5072066" y="1785926"/>
          <a:ext cx="3324227" cy="825500"/>
        </p:xfrm>
        <a:graphic>
          <a:graphicData uri="http://schemas.openxmlformats.org/drawingml/2006/table">
            <a:tbl>
              <a:tblPr/>
              <a:tblGrid>
                <a:gridCol w="1662113"/>
                <a:gridCol w="554038"/>
                <a:gridCol w="554038"/>
                <a:gridCol w="5540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Median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 [µg/m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43.8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9.0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 [µg/m</a:t>
                      </a:r>
                      <a:r>
                        <a:rPr lang="en-US" sz="1000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4.6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94.9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22.8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T [°C]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RH[%]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88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60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142853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100010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5001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PM </a:t>
            </a:r>
            <a:r>
              <a:rPr lang="it-IT" sz="2000" dirty="0" err="1" smtClean="0">
                <a:solidFill>
                  <a:srgbClr val="FF0000"/>
                </a:solidFill>
              </a:rPr>
              <a:t>monitoring</a:t>
            </a:r>
            <a:r>
              <a:rPr lang="it-IT" sz="2000" dirty="0" smtClean="0">
                <a:solidFill>
                  <a:srgbClr val="FF0000"/>
                </a:solidFill>
              </a:rPr>
              <a:t>: MAE and RMSE </a:t>
            </a:r>
            <a:r>
              <a:rPr lang="it-IT" sz="2000" dirty="0" err="1" smtClean="0">
                <a:solidFill>
                  <a:srgbClr val="FF0000"/>
                </a:solidFill>
              </a:rPr>
              <a:t>of</a:t>
            </a:r>
            <a:r>
              <a:rPr lang="it-IT" sz="2000" dirty="0" smtClean="0">
                <a:solidFill>
                  <a:srgbClr val="FF0000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raw</a:t>
            </a:r>
            <a:r>
              <a:rPr lang="it-IT" sz="2000" dirty="0" smtClean="0">
                <a:solidFill>
                  <a:srgbClr val="FF0000"/>
                </a:solidFill>
              </a:rPr>
              <a:t> (or </a:t>
            </a:r>
            <a:r>
              <a:rPr lang="it-IT" sz="2000" dirty="0" err="1" smtClean="0">
                <a:solidFill>
                  <a:srgbClr val="FF0000"/>
                </a:solidFill>
              </a:rPr>
              <a:t>uncorrected</a:t>
            </a:r>
            <a:r>
              <a:rPr lang="it-IT" sz="2000" dirty="0" smtClean="0">
                <a:solidFill>
                  <a:srgbClr val="FF0000"/>
                </a:solidFill>
              </a:rPr>
              <a:t>) </a:t>
            </a:r>
            <a:r>
              <a:rPr lang="it-IT" sz="2000" dirty="0" err="1" smtClean="0">
                <a:solidFill>
                  <a:srgbClr val="FF0000"/>
                </a:solidFill>
              </a:rPr>
              <a:t>measurements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5602" name="Equazione" r:id="rId3" imgW="88560" imgH="241200" progId="Equation.3">
              <p:embed/>
            </p:oleObj>
          </a:graphicData>
        </a:graphic>
      </p:graphicFrame>
      <p:pic>
        <p:nvPicPr>
          <p:cNvPr id="7" name="Immagine 6" descr="no2rhcal.JPG"/>
          <p:cNvPicPr>
            <a:picLocks noChangeAspect="1"/>
          </p:cNvPicPr>
          <p:nvPr/>
        </p:nvPicPr>
        <p:blipFill>
          <a:blip r:embed="rId4" cstate="print"/>
          <a:srcRect l="6452" t="2282" r="14516" b="6422"/>
          <a:stretch>
            <a:fillRect/>
          </a:stretch>
        </p:blipFill>
        <p:spPr>
          <a:xfrm>
            <a:off x="0" y="3359022"/>
            <a:ext cx="4286248" cy="3498978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2428860" y="2071678"/>
          <a:ext cx="3476625" cy="1155700"/>
        </p:xfrm>
        <a:graphic>
          <a:graphicData uri="http://schemas.openxmlformats.org/drawingml/2006/table">
            <a:tbl>
              <a:tblPr/>
              <a:tblGrid>
                <a:gridCol w="775976"/>
                <a:gridCol w="810958"/>
                <a:gridCol w="811594"/>
                <a:gridCol w="10780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RMSE[µg/m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9.6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8.3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9.9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11.3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14.0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14.2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15.8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magine 11" descr="pm10uncorr.JPG"/>
          <p:cNvPicPr>
            <a:picLocks noChangeAspect="1"/>
          </p:cNvPicPr>
          <p:nvPr/>
        </p:nvPicPr>
        <p:blipFill>
          <a:blip r:embed="rId5" cstate="print"/>
          <a:srcRect l="6780" t="3520" r="11864" b="5320"/>
          <a:stretch>
            <a:fillRect/>
          </a:stretch>
        </p:blipFill>
        <p:spPr>
          <a:xfrm>
            <a:off x="4722394" y="3357562"/>
            <a:ext cx="4421606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142853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100010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5001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PM </a:t>
            </a:r>
            <a:r>
              <a:rPr lang="it-IT" sz="2000" dirty="0" err="1" smtClean="0">
                <a:solidFill>
                  <a:srgbClr val="FF0000"/>
                </a:solidFill>
              </a:rPr>
              <a:t>monitoring</a:t>
            </a:r>
            <a:r>
              <a:rPr lang="it-IT" sz="2000" dirty="0" smtClean="0">
                <a:solidFill>
                  <a:srgbClr val="FF0000"/>
                </a:solidFill>
              </a:rPr>
              <a:t>: R</a:t>
            </a:r>
            <a:r>
              <a:rPr lang="it-IT" sz="2000" baseline="30000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of</a:t>
            </a:r>
            <a:r>
              <a:rPr lang="it-IT" sz="2000" dirty="0" smtClean="0">
                <a:solidFill>
                  <a:srgbClr val="FF0000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raw</a:t>
            </a:r>
            <a:r>
              <a:rPr lang="it-IT" sz="2000" dirty="0" smtClean="0">
                <a:solidFill>
                  <a:srgbClr val="FF0000"/>
                </a:solidFill>
              </a:rPr>
              <a:t> (or </a:t>
            </a:r>
            <a:r>
              <a:rPr lang="it-IT" sz="2000" dirty="0" err="1" smtClean="0">
                <a:solidFill>
                  <a:srgbClr val="FF0000"/>
                </a:solidFill>
              </a:rPr>
              <a:t>uncorrected</a:t>
            </a:r>
            <a:r>
              <a:rPr lang="it-IT" sz="2000" dirty="0" smtClean="0">
                <a:solidFill>
                  <a:srgbClr val="FF0000"/>
                </a:solidFill>
              </a:rPr>
              <a:t>) </a:t>
            </a:r>
            <a:r>
              <a:rPr lang="it-IT" sz="2000" dirty="0" err="1" smtClean="0">
                <a:solidFill>
                  <a:srgbClr val="FF0000"/>
                </a:solidFill>
              </a:rPr>
              <a:t>measurements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6626" name="Equazione" r:id="rId3" imgW="88560" imgH="241200" progId="Equation.3">
              <p:embed/>
            </p:oleObj>
          </a:graphicData>
        </a:graphic>
      </p:graphicFrame>
      <p:pic>
        <p:nvPicPr>
          <p:cNvPr id="7" name="Immagine 6" descr="no2rhcal.JPG"/>
          <p:cNvPicPr>
            <a:picLocks noChangeAspect="1"/>
          </p:cNvPicPr>
          <p:nvPr/>
        </p:nvPicPr>
        <p:blipFill>
          <a:blip r:embed="rId4" cstate="print"/>
          <a:srcRect l="8333" t="8703" r="11667" b="4033"/>
          <a:stretch>
            <a:fillRect/>
          </a:stretch>
        </p:blipFill>
        <p:spPr>
          <a:xfrm>
            <a:off x="214282" y="3571876"/>
            <a:ext cx="4077758" cy="3143272"/>
          </a:xfrm>
          <a:prstGeom prst="rect">
            <a:avLst/>
          </a:prstGeom>
        </p:spPr>
      </p:pic>
      <p:pic>
        <p:nvPicPr>
          <p:cNvPr id="12" name="Immagine 11" descr="pm10uncorr.JPG"/>
          <p:cNvPicPr>
            <a:picLocks noChangeAspect="1"/>
          </p:cNvPicPr>
          <p:nvPr/>
        </p:nvPicPr>
        <p:blipFill>
          <a:blip r:embed="rId5" cstate="print"/>
          <a:srcRect l="9524" t="7704" r="11309" b="3131"/>
          <a:stretch>
            <a:fillRect/>
          </a:stretch>
        </p:blipFill>
        <p:spPr>
          <a:xfrm>
            <a:off x="4643438" y="3571876"/>
            <a:ext cx="4000528" cy="3184094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786050" y="1857363"/>
          <a:ext cx="2857520" cy="1428763"/>
        </p:xfrm>
        <a:graphic>
          <a:graphicData uri="http://schemas.openxmlformats.org/drawingml/2006/table">
            <a:tbl>
              <a:tblPr/>
              <a:tblGrid>
                <a:gridCol w="924716"/>
                <a:gridCol w="966402"/>
                <a:gridCol w="966402"/>
              </a:tblGrid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0.411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0.391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0.359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0.859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0.854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0.835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-24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64291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9571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PM </a:t>
            </a:r>
            <a:r>
              <a:rPr lang="it-IT" sz="2000" dirty="0" err="1" smtClean="0">
                <a:solidFill>
                  <a:srgbClr val="FF0000"/>
                </a:solidFill>
              </a:rPr>
              <a:t>monitoring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err="1" smtClean="0">
                <a:solidFill>
                  <a:srgbClr val="FF0000"/>
                </a:solidFill>
              </a:rPr>
              <a:t>improving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measurements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by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taking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into</a:t>
            </a:r>
            <a:r>
              <a:rPr lang="it-IT" sz="2000" dirty="0" smtClean="0">
                <a:solidFill>
                  <a:srgbClr val="FF0000"/>
                </a:solidFill>
              </a:rPr>
              <a:t> account the </a:t>
            </a:r>
            <a:r>
              <a:rPr lang="it-IT" sz="2000" dirty="0" err="1" smtClean="0">
                <a:solidFill>
                  <a:srgbClr val="FF0000"/>
                </a:solidFill>
              </a:rPr>
              <a:t>humidity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effect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7650" name="Equazione" r:id="rId3" imgW="88560" imgH="241200" progId="Equation.3">
              <p:embed/>
            </p:oleObj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4572000" y="1285860"/>
            <a:ext cx="3714776" cy="35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The MLR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 </a:t>
            </a:r>
            <a:r>
              <a:rPr lang="it-IT" sz="2000" dirty="0" err="1" smtClean="0"/>
              <a:t>model</a:t>
            </a:r>
            <a:endParaRPr lang="it-IT" sz="2000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000628" y="1643050"/>
          <a:ext cx="2857520" cy="307923"/>
        </p:xfrm>
        <a:graphic>
          <a:graphicData uri="http://schemas.openxmlformats.org/presentationml/2006/ole">
            <p:oleObj spid="_x0000_s27652" name="Equazione" r:id="rId4" imgW="2120760" imgH="228600" progId="Equation.3">
              <p:embed/>
            </p:oleObj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4286249" y="2000243"/>
          <a:ext cx="4143402" cy="1643075"/>
        </p:xfrm>
        <a:graphic>
          <a:graphicData uri="http://schemas.openxmlformats.org/drawingml/2006/table">
            <a:tbl>
              <a:tblPr/>
              <a:tblGrid>
                <a:gridCol w="1042441"/>
                <a:gridCol w="858658"/>
                <a:gridCol w="747183"/>
                <a:gridCol w="747937"/>
                <a:gridCol w="747183"/>
              </a:tblGrid>
              <a:tr h="23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Calibri"/>
                          <a:ea typeface="Times New Roman"/>
                          <a:cs typeface="Times New Roman"/>
                        </a:rPr>
                        <a:t>Sensor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Calibri"/>
                          <a:ea typeface="Times New Roman"/>
                          <a:cs typeface="Times New Roman"/>
                        </a:rPr>
                        <a:t>Pollutant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Calibri"/>
                        </a:rPr>
                        <a:t>β</a:t>
                      </a:r>
                      <a:r>
                        <a:rPr lang="it-IT" sz="1100" baseline="-2500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Calibri"/>
                        </a:rPr>
                        <a:t>β</a:t>
                      </a:r>
                      <a:r>
                        <a:rPr lang="it-IT" sz="1100" baseline="-250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Calibri"/>
                        </a:rPr>
                        <a:t>β</a:t>
                      </a:r>
                      <a:r>
                        <a:rPr lang="it-IT" sz="1100" baseline="-250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PMS5003(1)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it-IT" sz="1100" baseline="-2500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0.788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-0.331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25.2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PMS5003(2)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0.761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-0.343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25.6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PMS5003(3)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0.689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-0.348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26.8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PMS5003(1)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it-IT" sz="1100" baseline="-25000"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0.472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-0.053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PMS5003(2)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0.446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-0.058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Times New Roman"/>
                          <a:cs typeface="Times New Roman"/>
                        </a:rPr>
                        <a:t>PMS5003(3)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0.409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  <a:cs typeface="Times New Roman"/>
                        </a:rPr>
                        <a:t>-0.063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magine 11" descr="pm10calsc.JPG"/>
          <p:cNvPicPr>
            <a:picLocks noChangeAspect="1"/>
          </p:cNvPicPr>
          <p:nvPr/>
        </p:nvPicPr>
        <p:blipFill>
          <a:blip r:embed="rId5" cstate="print"/>
          <a:srcRect l="9375" t="10200" r="12500" b="3567"/>
          <a:stretch>
            <a:fillRect/>
          </a:stretch>
        </p:blipFill>
        <p:spPr>
          <a:xfrm>
            <a:off x="0" y="3786190"/>
            <a:ext cx="3938217" cy="3071810"/>
          </a:xfrm>
          <a:prstGeom prst="rect">
            <a:avLst/>
          </a:prstGeom>
        </p:spPr>
      </p:pic>
      <p:pic>
        <p:nvPicPr>
          <p:cNvPr id="13" name="Immagine 12" descr="pm25calsc.JPG"/>
          <p:cNvPicPr>
            <a:picLocks noChangeAspect="1"/>
          </p:cNvPicPr>
          <p:nvPr/>
        </p:nvPicPr>
        <p:blipFill>
          <a:blip r:embed="rId6" cstate="print"/>
          <a:srcRect l="9375" t="9095" r="13281" b="3567"/>
          <a:stretch>
            <a:fillRect/>
          </a:stretch>
        </p:blipFill>
        <p:spPr>
          <a:xfrm>
            <a:off x="4000496" y="3779671"/>
            <a:ext cx="3857652" cy="3078329"/>
          </a:xfrm>
          <a:prstGeom prst="rect">
            <a:avLst/>
          </a:prstGeom>
        </p:spPr>
      </p:pic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714348" y="2143116"/>
          <a:ext cx="2571768" cy="1285884"/>
        </p:xfrm>
        <a:graphic>
          <a:graphicData uri="http://schemas.openxmlformats.org/drawingml/2006/table">
            <a:tbl>
              <a:tblPr/>
              <a:tblGrid>
                <a:gridCol w="949440"/>
                <a:gridCol w="873697"/>
                <a:gridCol w="748631"/>
              </a:tblGrid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0.567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0.541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0.533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0.843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0.834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0.863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itolo 1"/>
          <p:cNvSpPr txBox="1">
            <a:spLocks/>
          </p:cNvSpPr>
          <p:nvPr/>
        </p:nvSpPr>
        <p:spPr>
          <a:xfrm>
            <a:off x="0" y="1785926"/>
            <a:ext cx="3714776" cy="35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dirty="0" smtClean="0"/>
              <a:t>R</a:t>
            </a:r>
            <a:r>
              <a:rPr lang="it-IT" sz="1600" baseline="30000" dirty="0" smtClean="0"/>
              <a:t>2</a:t>
            </a:r>
            <a:r>
              <a:rPr lang="it-IT" sz="1600" dirty="0" smtClean="0"/>
              <a:t> </a:t>
            </a:r>
            <a:r>
              <a:rPr lang="it-IT" sz="1600" dirty="0" err="1" smtClean="0"/>
              <a:t>values</a:t>
            </a:r>
            <a:r>
              <a:rPr lang="it-IT" sz="1600" dirty="0" smtClean="0"/>
              <a:t> </a:t>
            </a:r>
            <a:r>
              <a:rPr lang="it-IT" sz="1600" dirty="0" err="1" smtClean="0"/>
              <a:t>related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the </a:t>
            </a:r>
            <a:r>
              <a:rPr lang="it-IT" sz="1600" dirty="0" err="1" smtClean="0"/>
              <a:t>calibration</a:t>
            </a:r>
            <a:r>
              <a:rPr lang="it-IT" sz="1600" dirty="0" smtClean="0"/>
              <a:t> </a:t>
            </a:r>
            <a:r>
              <a:rPr lang="it-IT" sz="1600" dirty="0" err="1" smtClean="0"/>
              <a:t>period</a:t>
            </a:r>
            <a:endParaRPr lang="it-IT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-24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64291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0066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PM </a:t>
            </a:r>
            <a:r>
              <a:rPr lang="it-IT" sz="2000" dirty="0" err="1" smtClean="0">
                <a:solidFill>
                  <a:srgbClr val="FF0000"/>
                </a:solidFill>
              </a:rPr>
              <a:t>monitoring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err="1" smtClean="0">
                <a:solidFill>
                  <a:srgbClr val="FF0000"/>
                </a:solidFill>
              </a:rPr>
              <a:t>improving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measurements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by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taking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into</a:t>
            </a:r>
            <a:r>
              <a:rPr lang="it-IT" sz="2000" dirty="0" smtClean="0">
                <a:solidFill>
                  <a:srgbClr val="FF0000"/>
                </a:solidFill>
              </a:rPr>
              <a:t> account the </a:t>
            </a:r>
            <a:r>
              <a:rPr lang="it-IT" sz="2000" dirty="0" err="1" smtClean="0">
                <a:solidFill>
                  <a:srgbClr val="FF0000"/>
                </a:solidFill>
              </a:rPr>
              <a:t>humidity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effect</a:t>
            </a:r>
            <a:r>
              <a:rPr lang="it-IT" sz="2000" dirty="0" smtClean="0">
                <a:solidFill>
                  <a:srgbClr val="FF0000"/>
                </a:solidFill>
              </a:rPr>
              <a:t> (the MAE and the RMSE in the </a:t>
            </a:r>
            <a:r>
              <a:rPr lang="it-IT" sz="2000" dirty="0" err="1" smtClean="0">
                <a:solidFill>
                  <a:srgbClr val="FF0000"/>
                </a:solidFill>
              </a:rPr>
              <a:t>calibration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period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8674" name="Equazione" r:id="rId3" imgW="88560" imgH="241200" progId="Equation.3">
              <p:embed/>
            </p:oleObj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4429124" y="2071678"/>
            <a:ext cx="3357586" cy="785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series</a:t>
            </a:r>
            <a:r>
              <a:rPr lang="it-IT" sz="2000" dirty="0" smtClean="0"/>
              <a:t> </a:t>
            </a:r>
            <a:r>
              <a:rPr lang="it-IT" sz="2000" dirty="0" err="1" smtClean="0"/>
              <a:t>plots</a:t>
            </a:r>
            <a:r>
              <a:rPr lang="it-IT" sz="2000" dirty="0" smtClean="0"/>
              <a:t> </a:t>
            </a:r>
            <a:r>
              <a:rPr lang="it-IT" sz="2000" dirty="0" err="1" smtClean="0"/>
              <a:t>related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endParaRPr lang="it-IT" sz="2000" dirty="0"/>
          </a:p>
        </p:txBody>
      </p:sp>
      <p:pic>
        <p:nvPicPr>
          <p:cNvPr id="12" name="Immagine 11" descr="pm10calsc.JPG"/>
          <p:cNvPicPr>
            <a:picLocks noChangeAspect="1"/>
          </p:cNvPicPr>
          <p:nvPr/>
        </p:nvPicPr>
        <p:blipFill>
          <a:blip r:embed="rId4" cstate="print"/>
          <a:srcRect l="7255" r="9302"/>
          <a:stretch>
            <a:fillRect/>
          </a:stretch>
        </p:blipFill>
        <p:spPr>
          <a:xfrm>
            <a:off x="115221" y="3688582"/>
            <a:ext cx="3742399" cy="3169418"/>
          </a:xfrm>
          <a:prstGeom prst="rect">
            <a:avLst/>
          </a:prstGeom>
        </p:spPr>
      </p:pic>
      <p:pic>
        <p:nvPicPr>
          <p:cNvPr id="13" name="Immagine 12" descr="pm25calsc.JPG"/>
          <p:cNvPicPr>
            <a:picLocks noChangeAspect="1"/>
          </p:cNvPicPr>
          <p:nvPr/>
        </p:nvPicPr>
        <p:blipFill>
          <a:blip r:embed="rId5" cstate="print"/>
          <a:srcRect l="3704" t="1640" r="11111"/>
          <a:stretch>
            <a:fillRect/>
          </a:stretch>
        </p:blipFill>
        <p:spPr>
          <a:xfrm>
            <a:off x="4143372" y="3709050"/>
            <a:ext cx="3859182" cy="3148950"/>
          </a:xfrm>
          <a:prstGeom prst="rect">
            <a:avLst/>
          </a:prstGeom>
        </p:spPr>
      </p:pic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85720" y="1714488"/>
          <a:ext cx="3357587" cy="1714510"/>
        </p:xfrm>
        <a:graphic>
          <a:graphicData uri="http://schemas.openxmlformats.org/drawingml/2006/table">
            <a:tbl>
              <a:tblPr/>
              <a:tblGrid>
                <a:gridCol w="833214"/>
                <a:gridCol w="548003"/>
                <a:gridCol w="881135"/>
                <a:gridCol w="1095235"/>
              </a:tblGrid>
              <a:tr h="24493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RMSE[µg/m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4.9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6.8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5.1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6.9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5.2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1.5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Connettore 2 17"/>
          <p:cNvCxnSpPr/>
          <p:nvPr/>
        </p:nvCxnSpPr>
        <p:spPr>
          <a:xfrm rot="5400000">
            <a:off x="3786182" y="2500306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13" idx="0"/>
          </p:cNvCxnSpPr>
          <p:nvPr/>
        </p:nvCxnSpPr>
        <p:spPr>
          <a:xfrm rot="5400000">
            <a:off x="5575366" y="3140780"/>
            <a:ext cx="1065868" cy="70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-24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785794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1715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PM </a:t>
            </a:r>
            <a:r>
              <a:rPr lang="it-IT" sz="2000" dirty="0" err="1" smtClean="0">
                <a:solidFill>
                  <a:srgbClr val="FF0000"/>
                </a:solidFill>
              </a:rPr>
              <a:t>monitoring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err="1" smtClean="0">
                <a:solidFill>
                  <a:srgbClr val="FF0000"/>
                </a:solidFill>
              </a:rPr>
              <a:t>validation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of</a:t>
            </a:r>
            <a:r>
              <a:rPr lang="it-IT" sz="2000" dirty="0" smtClean="0">
                <a:solidFill>
                  <a:srgbClr val="FF0000"/>
                </a:solidFill>
              </a:rPr>
              <a:t> the MLR </a:t>
            </a:r>
            <a:r>
              <a:rPr lang="it-IT" sz="2000" dirty="0" err="1" smtClean="0">
                <a:solidFill>
                  <a:srgbClr val="FF0000"/>
                </a:solidFill>
              </a:rPr>
              <a:t>model</a:t>
            </a:r>
            <a:r>
              <a:rPr lang="it-IT" sz="2000" dirty="0" smtClean="0">
                <a:solidFill>
                  <a:srgbClr val="FF0000"/>
                </a:solidFill>
              </a:rPr>
              <a:t> (the R</a:t>
            </a:r>
            <a:r>
              <a:rPr lang="it-IT" sz="2000" baseline="30000" dirty="0" smtClean="0">
                <a:solidFill>
                  <a:srgbClr val="FF0000"/>
                </a:solidFill>
              </a:rPr>
              <a:t>2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values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9698" name="Equazione" r:id="rId3" imgW="88560" imgH="241200" progId="Equation.3">
              <p:embed/>
            </p:oleObj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4429124" y="2071678"/>
            <a:ext cx="3357586" cy="785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err="1" smtClean="0"/>
              <a:t>Scatter</a:t>
            </a:r>
            <a:r>
              <a:rPr lang="it-IT" sz="2000" dirty="0" smtClean="0"/>
              <a:t> </a:t>
            </a:r>
            <a:r>
              <a:rPr lang="it-IT" sz="2000" dirty="0" err="1" smtClean="0"/>
              <a:t>plots</a:t>
            </a:r>
            <a:r>
              <a:rPr lang="it-IT" sz="2000" dirty="0" smtClean="0"/>
              <a:t> </a:t>
            </a:r>
            <a:r>
              <a:rPr lang="it-IT" sz="2000" dirty="0" err="1" smtClean="0"/>
              <a:t>related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validation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endParaRPr lang="it-IT" sz="2000" dirty="0"/>
          </a:p>
        </p:txBody>
      </p:sp>
      <p:pic>
        <p:nvPicPr>
          <p:cNvPr id="12" name="Immagine 11" descr="pm10calsc.JPG"/>
          <p:cNvPicPr>
            <a:picLocks noChangeAspect="1"/>
          </p:cNvPicPr>
          <p:nvPr/>
        </p:nvPicPr>
        <p:blipFill>
          <a:blip r:embed="rId4" cstate="print"/>
          <a:srcRect l="8374" t="9977" r="11453" b="3584"/>
          <a:stretch>
            <a:fillRect/>
          </a:stretch>
        </p:blipFill>
        <p:spPr>
          <a:xfrm>
            <a:off x="-1" y="3643314"/>
            <a:ext cx="4219275" cy="3214686"/>
          </a:xfrm>
          <a:prstGeom prst="rect">
            <a:avLst/>
          </a:prstGeom>
        </p:spPr>
      </p:pic>
      <p:pic>
        <p:nvPicPr>
          <p:cNvPr id="13" name="Immagine 12" descr="pm25calsc.JPG"/>
          <p:cNvPicPr>
            <a:picLocks noChangeAspect="1"/>
          </p:cNvPicPr>
          <p:nvPr/>
        </p:nvPicPr>
        <p:blipFill>
          <a:blip r:embed="rId5" cstate="print"/>
          <a:srcRect l="7404" t="10813" r="11146" b="2744"/>
          <a:stretch>
            <a:fillRect/>
          </a:stretch>
        </p:blipFill>
        <p:spPr>
          <a:xfrm>
            <a:off x="4333904" y="3625455"/>
            <a:ext cx="4310061" cy="3232545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 rot="5400000">
            <a:off x="3786182" y="2500306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13" idx="0"/>
          </p:cNvCxnSpPr>
          <p:nvPr/>
        </p:nvCxnSpPr>
        <p:spPr>
          <a:xfrm rot="16200000" flipH="1">
            <a:off x="5968028" y="3104548"/>
            <a:ext cx="982274" cy="59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714348" y="1643050"/>
          <a:ext cx="2643207" cy="1857390"/>
        </p:xfrm>
        <a:graphic>
          <a:graphicData uri="http://schemas.openxmlformats.org/drawingml/2006/table">
            <a:tbl>
              <a:tblPr/>
              <a:tblGrid>
                <a:gridCol w="1210955"/>
                <a:gridCol w="796445"/>
                <a:gridCol w="635807"/>
              </a:tblGrid>
              <a:tr h="30956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0.495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0.481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0.448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0.906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0.907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0.863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-24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785794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17150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PM </a:t>
            </a:r>
            <a:r>
              <a:rPr lang="it-IT" sz="2000" dirty="0" err="1" smtClean="0">
                <a:solidFill>
                  <a:srgbClr val="FF0000"/>
                </a:solidFill>
              </a:rPr>
              <a:t>monitoring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err="1" smtClean="0">
                <a:solidFill>
                  <a:srgbClr val="FF0000"/>
                </a:solidFill>
              </a:rPr>
              <a:t>validation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of</a:t>
            </a:r>
            <a:r>
              <a:rPr lang="it-IT" sz="2000" dirty="0" smtClean="0">
                <a:solidFill>
                  <a:srgbClr val="FF0000"/>
                </a:solidFill>
              </a:rPr>
              <a:t> the MLR </a:t>
            </a:r>
            <a:r>
              <a:rPr lang="it-IT" sz="2000" dirty="0" err="1" smtClean="0">
                <a:solidFill>
                  <a:srgbClr val="FF0000"/>
                </a:solidFill>
              </a:rPr>
              <a:t>model</a:t>
            </a:r>
            <a:r>
              <a:rPr lang="it-IT" sz="2000" dirty="0" smtClean="0">
                <a:solidFill>
                  <a:srgbClr val="FF0000"/>
                </a:solidFill>
              </a:rPr>
              <a:t> (the MAE and the RMSE </a:t>
            </a:r>
            <a:r>
              <a:rPr lang="it-IT" sz="2000" dirty="0" err="1" smtClean="0">
                <a:solidFill>
                  <a:srgbClr val="FF0000"/>
                </a:solidFill>
              </a:rPr>
              <a:t>values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30722" name="Equazione" r:id="rId3" imgW="88560" imgH="241200" progId="Equation.3">
              <p:embed/>
            </p:oleObj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4429124" y="1857364"/>
            <a:ext cx="3357586" cy="7858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series</a:t>
            </a:r>
            <a:r>
              <a:rPr lang="it-IT" sz="2000" dirty="0" smtClean="0"/>
              <a:t> </a:t>
            </a:r>
            <a:r>
              <a:rPr lang="it-IT" sz="2000" dirty="0" err="1" smtClean="0"/>
              <a:t>plots</a:t>
            </a:r>
            <a:r>
              <a:rPr lang="it-IT" sz="2000" dirty="0" smtClean="0"/>
              <a:t> </a:t>
            </a:r>
            <a:r>
              <a:rPr lang="it-IT" sz="2000" dirty="0" err="1" smtClean="0"/>
              <a:t>related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validation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endParaRPr lang="it-IT" sz="2000" dirty="0"/>
          </a:p>
        </p:txBody>
      </p:sp>
      <p:pic>
        <p:nvPicPr>
          <p:cNvPr id="12" name="Immagine 11" descr="pm10calsc.JPG"/>
          <p:cNvPicPr>
            <a:picLocks noChangeAspect="1"/>
          </p:cNvPicPr>
          <p:nvPr/>
        </p:nvPicPr>
        <p:blipFill>
          <a:blip r:embed="rId4" cstate="print"/>
          <a:srcRect l="3386" r="11958"/>
          <a:stretch>
            <a:fillRect/>
          </a:stretch>
        </p:blipFill>
        <p:spPr>
          <a:xfrm>
            <a:off x="3251" y="3461674"/>
            <a:ext cx="4068683" cy="3396326"/>
          </a:xfrm>
          <a:prstGeom prst="rect">
            <a:avLst/>
          </a:prstGeom>
        </p:spPr>
      </p:pic>
      <p:pic>
        <p:nvPicPr>
          <p:cNvPr id="13" name="Immagine 12" descr="pm25calsc.JPG"/>
          <p:cNvPicPr>
            <a:picLocks noChangeAspect="1"/>
          </p:cNvPicPr>
          <p:nvPr/>
        </p:nvPicPr>
        <p:blipFill>
          <a:blip r:embed="rId5" cstate="print"/>
          <a:srcRect l="5524" r="8287"/>
          <a:stretch>
            <a:fillRect/>
          </a:stretch>
        </p:blipFill>
        <p:spPr>
          <a:xfrm>
            <a:off x="4457716" y="3367771"/>
            <a:ext cx="4257688" cy="3490229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 rot="5400000">
            <a:off x="4143372" y="2428868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13" idx="0"/>
          </p:cNvCxnSpPr>
          <p:nvPr/>
        </p:nvCxnSpPr>
        <p:spPr>
          <a:xfrm rot="16200000" flipH="1">
            <a:off x="6145683" y="2926894"/>
            <a:ext cx="724590" cy="157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14282" y="1643049"/>
          <a:ext cx="4000528" cy="1785952"/>
        </p:xfrm>
        <a:graphic>
          <a:graphicData uri="http://schemas.openxmlformats.org/drawingml/2006/table">
            <a:tbl>
              <a:tblPr/>
              <a:tblGrid>
                <a:gridCol w="1055959"/>
                <a:gridCol w="613668"/>
                <a:gridCol w="1226472"/>
                <a:gridCol w="1104429"/>
              </a:tblGrid>
              <a:tr h="25513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RMSE[µg/m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5.8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5.9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6.1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8.1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1.5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-24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714356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err="1" smtClean="0"/>
              <a:t>Discussion</a:t>
            </a:r>
            <a:r>
              <a:rPr lang="it-IT" sz="3200" dirty="0" smtClean="0"/>
              <a:t>  and </a:t>
            </a:r>
            <a:r>
              <a:rPr lang="it-IT" sz="3200" dirty="0" err="1" smtClean="0"/>
              <a:t>conclusion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428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ctr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The performance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the NO</a:t>
            </a:r>
            <a:r>
              <a:rPr lang="it-IT" baseline="-25000" dirty="0" smtClean="0">
                <a:solidFill>
                  <a:srgbClr val="002060"/>
                </a:solidFill>
              </a:rPr>
              <a:t>2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sensors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quite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different</a:t>
            </a:r>
            <a:r>
              <a:rPr lang="it-IT" dirty="0" smtClean="0">
                <a:solidFill>
                  <a:srgbClr val="002060"/>
                </a:solidFill>
              </a:rPr>
              <a:t> due </a:t>
            </a:r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differences</a:t>
            </a:r>
            <a:r>
              <a:rPr lang="it-IT" dirty="0" smtClean="0">
                <a:solidFill>
                  <a:srgbClr val="002060"/>
                </a:solidFill>
              </a:rPr>
              <a:t> in </a:t>
            </a:r>
            <a:r>
              <a:rPr lang="it-IT" dirty="0" err="1" smtClean="0">
                <a:solidFill>
                  <a:srgbClr val="002060"/>
                </a:solidFill>
              </a:rPr>
              <a:t>sensor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sensitivities</a:t>
            </a:r>
            <a:endParaRPr lang="it-IT" dirty="0" smtClean="0">
              <a:solidFill>
                <a:srgbClr val="002060"/>
              </a:solidFill>
            </a:endParaRPr>
          </a:p>
          <a:p>
            <a:pPr indent="273050" algn="ctr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 NO</a:t>
            </a:r>
            <a:r>
              <a:rPr lang="it-IT" baseline="-25000" dirty="0" smtClean="0">
                <a:solidFill>
                  <a:srgbClr val="002060"/>
                </a:solidFill>
              </a:rPr>
              <a:t>2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sensors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have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limited</a:t>
            </a:r>
            <a:r>
              <a:rPr lang="it-IT" dirty="0" smtClean="0">
                <a:solidFill>
                  <a:srgbClr val="002060"/>
                </a:solidFill>
              </a:rPr>
              <a:t> or </a:t>
            </a:r>
            <a:r>
              <a:rPr lang="it-IT" dirty="0" err="1" smtClean="0">
                <a:solidFill>
                  <a:srgbClr val="002060"/>
                </a:solidFill>
              </a:rPr>
              <a:t>modest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capability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follow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reference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measurement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trends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in low </a:t>
            </a:r>
            <a:r>
              <a:rPr lang="it-IT" dirty="0" smtClean="0">
                <a:solidFill>
                  <a:srgbClr val="002060"/>
                </a:solidFill>
              </a:rPr>
              <a:t>NO</a:t>
            </a:r>
            <a:r>
              <a:rPr lang="it-IT" baseline="-25000" dirty="0" smtClean="0">
                <a:solidFill>
                  <a:srgbClr val="002060"/>
                </a:solidFill>
              </a:rPr>
              <a:t>2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polluted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environments</a:t>
            </a:r>
            <a:endParaRPr lang="it-IT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31746" name="Equazione" r:id="rId3" imgW="88560" imgH="241200" progId="Equation.3">
              <p:embed/>
            </p:oleObj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14283" y="2643182"/>
          <a:ext cx="4786345" cy="1143008"/>
        </p:xfrm>
        <a:graphic>
          <a:graphicData uri="http://schemas.openxmlformats.org/drawingml/2006/table">
            <a:tbl>
              <a:tblPr/>
              <a:tblGrid>
                <a:gridCol w="740281"/>
                <a:gridCol w="429606"/>
                <a:gridCol w="846469"/>
                <a:gridCol w="773655"/>
                <a:gridCol w="444169"/>
                <a:gridCol w="860426"/>
                <a:gridCol w="69173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Calibration period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Validation period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MAE[ppb]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RMSE[ppb]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MAE[ppb]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RMSE[ppb]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NO2B43F(1)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0.818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0.439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3.4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3.6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NO2B43F(2)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0.727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0.005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5.9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286380" y="2643182"/>
          <a:ext cx="3429026" cy="1130304"/>
        </p:xfrm>
        <a:graphic>
          <a:graphicData uri="http://schemas.openxmlformats.org/drawingml/2006/table">
            <a:tbl>
              <a:tblPr/>
              <a:tblGrid>
                <a:gridCol w="1143008"/>
                <a:gridCol w="381003"/>
                <a:gridCol w="381003"/>
                <a:gridCol w="381003"/>
                <a:gridCol w="381003"/>
                <a:gridCol w="381003"/>
                <a:gridCol w="381003"/>
              </a:tblGrid>
              <a:tr h="2000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Calibration period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Validation period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Median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Median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 [ppb]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20.6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10.4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20.9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6.3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T [°C]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RH[%]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78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49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43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88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73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Immagine 9" descr="no2rhval.JPG"/>
          <p:cNvPicPr>
            <a:picLocks noChangeAspect="1"/>
          </p:cNvPicPr>
          <p:nvPr/>
        </p:nvPicPr>
        <p:blipFill>
          <a:blip r:embed="rId4" cstate="print"/>
          <a:srcRect l="6953" r="11348"/>
          <a:stretch>
            <a:fillRect/>
          </a:stretch>
        </p:blipFill>
        <p:spPr>
          <a:xfrm>
            <a:off x="214282" y="3809406"/>
            <a:ext cx="3714775" cy="3048593"/>
          </a:xfrm>
          <a:prstGeom prst="rect">
            <a:avLst/>
          </a:prstGeom>
        </p:spPr>
      </p:pic>
      <p:pic>
        <p:nvPicPr>
          <p:cNvPr id="11" name="Immagine 10" descr="no2rhval.JPG"/>
          <p:cNvPicPr>
            <a:picLocks noChangeAspect="1"/>
          </p:cNvPicPr>
          <p:nvPr/>
        </p:nvPicPr>
        <p:blipFill>
          <a:blip r:embed="rId5" cstate="print"/>
          <a:srcRect l="9434" t="9730" r="13208" b="4813"/>
          <a:stretch>
            <a:fillRect/>
          </a:stretch>
        </p:blipFill>
        <p:spPr>
          <a:xfrm>
            <a:off x="4429124" y="3833235"/>
            <a:ext cx="3875481" cy="3024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Air quality monitoring in a near-city industrial zone by low-cost sensor technologies: a case study</a:t>
            </a:r>
            <a:endParaRPr lang="it-IT" sz="32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00034" y="1428736"/>
            <a:ext cx="792961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consequence: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few monitoring points are deployed on the territory, causing the impossibility to build air pollutant maps having an adequate spatio-temporal resolution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arpa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73" y="3071810"/>
            <a:ext cx="7048549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-24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714356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err="1" smtClean="0"/>
              <a:t>Discussion</a:t>
            </a:r>
            <a:r>
              <a:rPr lang="it-IT" sz="3200" dirty="0" smtClean="0"/>
              <a:t>  and </a:t>
            </a:r>
            <a:r>
              <a:rPr lang="it-IT" sz="3200" dirty="0" err="1" smtClean="0"/>
              <a:t>conclusion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ctr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The performance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the PM </a:t>
            </a:r>
            <a:r>
              <a:rPr lang="it-IT" dirty="0" err="1" smtClean="0">
                <a:solidFill>
                  <a:srgbClr val="002060"/>
                </a:solidFill>
              </a:rPr>
              <a:t>sensors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very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good</a:t>
            </a:r>
            <a:r>
              <a:rPr lang="it-IT" dirty="0" smtClean="0">
                <a:solidFill>
                  <a:srgbClr val="002060"/>
                </a:solidFill>
              </a:rPr>
              <a:t> in the case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PM</a:t>
            </a:r>
            <a:r>
              <a:rPr lang="it-IT" baseline="-25000" dirty="0" smtClean="0">
                <a:solidFill>
                  <a:srgbClr val="002060"/>
                </a:solidFill>
              </a:rPr>
              <a:t>2.5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measurements</a:t>
            </a:r>
            <a:r>
              <a:rPr lang="it-IT" dirty="0" smtClean="0">
                <a:solidFill>
                  <a:srgbClr val="002060"/>
                </a:solidFill>
              </a:rPr>
              <a:t>, </a:t>
            </a:r>
            <a:r>
              <a:rPr lang="it-IT" dirty="0" err="1" smtClean="0">
                <a:solidFill>
                  <a:srgbClr val="002060"/>
                </a:solidFill>
              </a:rPr>
              <a:t>while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for</a:t>
            </a:r>
            <a:r>
              <a:rPr lang="it-IT" dirty="0" smtClean="0">
                <a:solidFill>
                  <a:srgbClr val="002060"/>
                </a:solidFill>
              </a:rPr>
              <a:t> PM</a:t>
            </a:r>
            <a:r>
              <a:rPr lang="it-IT" baseline="-25000" dirty="0" smtClean="0">
                <a:solidFill>
                  <a:srgbClr val="002060"/>
                </a:solidFill>
              </a:rPr>
              <a:t>10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their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capability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follow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reference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modest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pPr indent="273050" algn="ctr"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Taking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into</a:t>
            </a:r>
            <a:r>
              <a:rPr lang="it-IT" dirty="0" smtClean="0">
                <a:solidFill>
                  <a:srgbClr val="002060"/>
                </a:solidFill>
              </a:rPr>
              <a:t> account the </a:t>
            </a:r>
            <a:r>
              <a:rPr lang="it-IT" dirty="0" err="1" smtClean="0">
                <a:solidFill>
                  <a:srgbClr val="002060"/>
                </a:solidFill>
              </a:rPr>
              <a:t>effect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humidity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through</a:t>
            </a:r>
            <a:r>
              <a:rPr lang="it-IT" dirty="0" smtClean="0">
                <a:solidFill>
                  <a:srgbClr val="002060"/>
                </a:solidFill>
              </a:rPr>
              <a:t> the MLR </a:t>
            </a:r>
            <a:r>
              <a:rPr lang="it-IT" dirty="0" err="1" smtClean="0">
                <a:solidFill>
                  <a:srgbClr val="002060"/>
                </a:solidFill>
              </a:rPr>
              <a:t>calibration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model</a:t>
            </a:r>
            <a:r>
              <a:rPr lang="it-IT" dirty="0" smtClean="0">
                <a:solidFill>
                  <a:srgbClr val="002060"/>
                </a:solidFill>
              </a:rPr>
              <a:t> can </a:t>
            </a:r>
            <a:r>
              <a:rPr lang="it-IT" dirty="0" err="1" smtClean="0">
                <a:solidFill>
                  <a:srgbClr val="002060"/>
                </a:solidFill>
              </a:rPr>
              <a:t>bring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substantial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improvements</a:t>
            </a:r>
            <a:endParaRPr lang="it-IT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32770" name="Equazione" r:id="rId3" imgW="88560" imgH="241200" progId="Equation.3">
              <p:embed/>
            </p:oleObj>
          </a:graphicData>
        </a:graphic>
      </p:graphicFrame>
      <p:pic>
        <p:nvPicPr>
          <p:cNvPr id="10" name="Immagine 9" descr="no2rhval.JPG"/>
          <p:cNvPicPr>
            <a:picLocks noChangeAspect="1"/>
          </p:cNvPicPr>
          <p:nvPr/>
        </p:nvPicPr>
        <p:blipFill>
          <a:blip r:embed="rId4" cstate="print"/>
          <a:srcRect l="5769" r="13462" b="5540"/>
          <a:stretch>
            <a:fillRect/>
          </a:stretch>
        </p:blipFill>
        <p:spPr>
          <a:xfrm>
            <a:off x="142844" y="3965027"/>
            <a:ext cx="3786214" cy="2892974"/>
          </a:xfrm>
          <a:prstGeom prst="rect">
            <a:avLst/>
          </a:prstGeom>
        </p:spPr>
      </p:pic>
      <p:pic>
        <p:nvPicPr>
          <p:cNvPr id="11" name="Immagine 10" descr="no2rhval.JPG"/>
          <p:cNvPicPr>
            <a:picLocks noChangeAspect="1"/>
          </p:cNvPicPr>
          <p:nvPr/>
        </p:nvPicPr>
        <p:blipFill>
          <a:blip r:embed="rId5" cstate="print"/>
          <a:srcRect l="5530" r="7833"/>
          <a:stretch>
            <a:fillRect/>
          </a:stretch>
        </p:blipFill>
        <p:spPr>
          <a:xfrm>
            <a:off x="5143504" y="3945090"/>
            <a:ext cx="3857652" cy="2912910"/>
          </a:xfrm>
          <a:prstGeom prst="rect">
            <a:avLst/>
          </a:prstGeom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42845" y="2786058"/>
          <a:ext cx="3857651" cy="1155700"/>
        </p:xfrm>
        <a:graphic>
          <a:graphicData uri="http://schemas.openxmlformats.org/drawingml/2006/table">
            <a:tbl>
              <a:tblPr/>
              <a:tblGrid>
                <a:gridCol w="698165"/>
                <a:gridCol w="729640"/>
                <a:gridCol w="729640"/>
                <a:gridCol w="730214"/>
                <a:gridCol w="969992"/>
              </a:tblGrid>
              <a:tr h="1548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RMSE[µg/m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0.411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9.6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8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0.391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0.359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8.3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0.859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9.9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11.3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8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0.854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14.0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8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0.835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14.2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15.8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072066" y="2786058"/>
          <a:ext cx="3929090" cy="1155700"/>
        </p:xfrm>
        <a:graphic>
          <a:graphicData uri="http://schemas.openxmlformats.org/drawingml/2006/table">
            <a:tbl>
              <a:tblPr/>
              <a:tblGrid>
                <a:gridCol w="889076"/>
                <a:gridCol w="584745"/>
                <a:gridCol w="466807"/>
                <a:gridCol w="936087"/>
                <a:gridCol w="10523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RMSE[µg/m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0.495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5.8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0.481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5.9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0.448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6.1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8.1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PMS5003(1)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0.906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PMS5003(2)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2.5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0.907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PMS5003(3)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0.863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1.5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0" y="2500306"/>
            <a:ext cx="4214810" cy="28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dirty="0" smtClean="0"/>
              <a:t>PM </a:t>
            </a:r>
            <a:r>
              <a:rPr lang="it-IT" sz="1600" dirty="0" err="1" smtClean="0"/>
              <a:t>measurements</a:t>
            </a:r>
            <a:r>
              <a:rPr lang="it-IT" sz="1600" dirty="0" smtClean="0"/>
              <a:t> </a:t>
            </a:r>
            <a:r>
              <a:rPr lang="it-IT" sz="1600" dirty="0" err="1" smtClean="0"/>
              <a:t>without</a:t>
            </a:r>
            <a:r>
              <a:rPr lang="it-IT" sz="1600" dirty="0" smtClean="0"/>
              <a:t> the MLR </a:t>
            </a:r>
            <a:r>
              <a:rPr lang="it-IT" sz="1600" dirty="0" err="1" smtClean="0"/>
              <a:t>calibration</a:t>
            </a:r>
            <a:endParaRPr lang="it-IT" sz="16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929190" y="2500306"/>
            <a:ext cx="4214810" cy="28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dirty="0" smtClean="0"/>
              <a:t>PM </a:t>
            </a:r>
            <a:r>
              <a:rPr lang="it-IT" sz="1600" dirty="0" err="1" smtClean="0"/>
              <a:t>measurements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the MLR </a:t>
            </a:r>
            <a:r>
              <a:rPr lang="it-IT" sz="1600" dirty="0" err="1" smtClean="0"/>
              <a:t>calibration</a:t>
            </a:r>
            <a:endParaRPr lang="it-IT" sz="1600" dirty="0"/>
          </a:p>
        </p:txBody>
      </p:sp>
      <p:cxnSp>
        <p:nvCxnSpPr>
          <p:cNvPr id="17" name="Connettore 1 16"/>
          <p:cNvCxnSpPr/>
          <p:nvPr/>
        </p:nvCxnSpPr>
        <p:spPr>
          <a:xfrm rot="5400000">
            <a:off x="2321715" y="4679153"/>
            <a:ext cx="4357694" cy="1588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Air quality monitoring in a near-city industrial zone by low-cost sensor technologies: a case study</a:t>
            </a:r>
            <a:endParaRPr lang="it-IT" sz="32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1071546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potential solution: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Low-cost miniaturized gas sensors (LCSs) and Low-cost air quality Monitors (LCMs) based on LCSs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 descr="fig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414" y="2571744"/>
            <a:ext cx="1071570" cy="13051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31" r="26735" b="68664"/>
          <a:stretch/>
        </p:blipFill>
        <p:spPr>
          <a:xfrm>
            <a:off x="3000364" y="5000636"/>
            <a:ext cx="2697714" cy="120021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4643446"/>
            <a:ext cx="1839710" cy="183971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88213" y="2214554"/>
            <a:ext cx="2512151" cy="376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chemoresistive</a:t>
            </a:r>
            <a:endParaRPr lang="it-IT" sz="2000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571736" y="4500570"/>
            <a:ext cx="3500462" cy="440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Electrochemical </a:t>
            </a:r>
            <a:r>
              <a:rPr lang="it-IT" sz="2000" dirty="0" err="1" smtClean="0"/>
              <a:t>cells</a:t>
            </a:r>
            <a:endParaRPr lang="it-IT" sz="20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0" y="3929066"/>
            <a:ext cx="2357454" cy="440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Optical sensors (Laser beam)</a:t>
            </a:r>
            <a:endParaRPr lang="it-IT" sz="20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286512" y="4286256"/>
            <a:ext cx="2571736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Photo </a:t>
            </a:r>
            <a:r>
              <a:rPr lang="it-IT" sz="2000" dirty="0" err="1" smtClean="0"/>
              <a:t>Ionization</a:t>
            </a:r>
            <a:r>
              <a:rPr lang="it-IT" sz="2000" dirty="0" smtClean="0"/>
              <a:t> Detection (PID)</a:t>
            </a:r>
            <a:endParaRPr lang="it-IT" sz="2000" dirty="0"/>
          </a:p>
        </p:txBody>
      </p:sp>
      <p:pic>
        <p:nvPicPr>
          <p:cNvPr id="17" name="Immagine 16" descr="gas_sensor.jpg"/>
          <p:cNvPicPr>
            <a:picLocks noChangeAspect="1"/>
          </p:cNvPicPr>
          <p:nvPr/>
        </p:nvPicPr>
        <p:blipFill>
          <a:blip r:embed="rId5"/>
          <a:srcRect t="20000" b="13333"/>
          <a:stretch>
            <a:fillRect/>
          </a:stretch>
        </p:blipFill>
        <p:spPr>
          <a:xfrm>
            <a:off x="6357950" y="4929198"/>
            <a:ext cx="2571767" cy="1285884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3143240" y="2285992"/>
            <a:ext cx="4857784" cy="511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Non Dispersive Infrared Radiation (NDIR)</a:t>
            </a:r>
            <a:endParaRPr lang="it-IT" sz="2000" dirty="0"/>
          </a:p>
        </p:txBody>
      </p:sp>
      <p:pic>
        <p:nvPicPr>
          <p:cNvPr id="19" name="Immagine 18" descr="MHZ19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3000372"/>
            <a:ext cx="1804984" cy="1223212"/>
          </a:xfrm>
          <a:prstGeom prst="rect">
            <a:avLst/>
          </a:prstGeom>
        </p:spPr>
      </p:pic>
      <p:pic>
        <p:nvPicPr>
          <p:cNvPr id="20" name="Immagine 19" descr="fig5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4000496" y="2857496"/>
            <a:ext cx="1347798" cy="13477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1500174"/>
            <a:ext cx="9001156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Regulatory</a:t>
            </a:r>
            <a:r>
              <a:rPr lang="it-IT" sz="2400" dirty="0" err="1" smtClean="0">
                <a:latin typeface="+mj-lt"/>
                <a:ea typeface="+mj-ea"/>
                <a:cs typeface="+mj-cs"/>
              </a:rPr>
              <a:t>-grade</a:t>
            </a:r>
            <a:r>
              <a:rPr lang="it-IT" sz="2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2400" dirty="0" err="1" smtClean="0">
                <a:latin typeface="+mj-lt"/>
                <a:ea typeface="+mj-ea"/>
                <a:cs typeface="+mj-cs"/>
              </a:rPr>
              <a:t>equipment</a:t>
            </a:r>
            <a:r>
              <a:rPr lang="it-IT" sz="24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/>
              <a:t>governmental agencies for air pollutant concentration measurements)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b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Low-cost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air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quality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LCMs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714612" y="2571744"/>
            <a:ext cx="1785950" cy="4132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i="1" dirty="0" err="1" smtClean="0"/>
              <a:t>Regulatory-grade</a:t>
            </a:r>
            <a:r>
              <a:rPr lang="it-IT" sz="1800" b="1" i="1" dirty="0" smtClean="0"/>
              <a:t> </a:t>
            </a:r>
            <a:r>
              <a:rPr lang="it-IT" sz="1800" b="1" i="1" dirty="0" err="1" smtClean="0"/>
              <a:t>equipment</a:t>
            </a:r>
            <a:endParaRPr lang="it-IT" sz="1800" b="1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rgbClr val="00B050"/>
                </a:solidFill>
              </a:rPr>
              <a:t>PROS</a:t>
            </a:r>
          </a:p>
          <a:p>
            <a:r>
              <a:rPr lang="it-IT" sz="1800" dirty="0" err="1" smtClean="0">
                <a:solidFill>
                  <a:srgbClr val="00B050"/>
                </a:solidFill>
              </a:rPr>
              <a:t>Very</a:t>
            </a:r>
            <a:r>
              <a:rPr lang="it-IT" sz="1800" dirty="0" smtClean="0">
                <a:solidFill>
                  <a:srgbClr val="00B050"/>
                </a:solidFill>
              </a:rPr>
              <a:t> accurate</a:t>
            </a:r>
          </a:p>
          <a:p>
            <a:pPr marL="0" indent="0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CONS</a:t>
            </a:r>
          </a:p>
          <a:p>
            <a:r>
              <a:rPr lang="it-IT" sz="1800" dirty="0" err="1" smtClean="0">
                <a:solidFill>
                  <a:srgbClr val="FF0000"/>
                </a:solidFill>
              </a:rPr>
              <a:t>bulky</a:t>
            </a:r>
            <a:endParaRPr lang="it-IT" sz="1800" dirty="0" smtClean="0">
              <a:solidFill>
                <a:srgbClr val="FF0000"/>
              </a:solidFill>
            </a:endParaRPr>
          </a:p>
          <a:p>
            <a:r>
              <a:rPr lang="it-IT" sz="1800" dirty="0" err="1" smtClean="0">
                <a:solidFill>
                  <a:srgbClr val="FF0000"/>
                </a:solidFill>
              </a:rPr>
              <a:t>expensive</a:t>
            </a:r>
            <a:endParaRPr lang="it-IT" sz="1800" dirty="0" smtClean="0">
              <a:solidFill>
                <a:srgbClr val="FF0000"/>
              </a:solidFill>
            </a:endParaRPr>
          </a:p>
          <a:p>
            <a:r>
              <a:rPr lang="it-IT" sz="1800" dirty="0" err="1" smtClean="0">
                <a:solidFill>
                  <a:srgbClr val="FF0000"/>
                </a:solidFill>
              </a:rPr>
              <a:t>Power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demanding</a:t>
            </a:r>
            <a:endParaRPr lang="it-IT" sz="1800" dirty="0" smtClean="0">
              <a:solidFill>
                <a:srgbClr val="FF0000"/>
              </a:solidFill>
            </a:endParaRPr>
          </a:p>
          <a:p>
            <a:r>
              <a:rPr lang="it-IT" sz="1800" dirty="0" smtClean="0">
                <a:solidFill>
                  <a:srgbClr val="FF0000"/>
                </a:solidFill>
              </a:rPr>
              <a:t>NOT </a:t>
            </a:r>
            <a:r>
              <a:rPr lang="it-IT" sz="1800" dirty="0" err="1" smtClean="0">
                <a:solidFill>
                  <a:srgbClr val="FF0000"/>
                </a:solidFill>
              </a:rPr>
              <a:t>user-friendly</a:t>
            </a:r>
            <a:endParaRPr lang="it-IT" sz="1800" dirty="0" smtClean="0">
              <a:solidFill>
                <a:srgbClr val="FF0000"/>
              </a:solidFill>
            </a:endParaRPr>
          </a:p>
        </p:txBody>
      </p:sp>
      <p:pic>
        <p:nvPicPr>
          <p:cNvPr id="6" name="Immagine 5" descr="CAM00183.jpg"/>
          <p:cNvPicPr>
            <a:picLocks noChangeAspect="1"/>
          </p:cNvPicPr>
          <p:nvPr/>
        </p:nvPicPr>
        <p:blipFill>
          <a:blip r:embed="rId2" cstate="print"/>
          <a:srcRect t="8856" r="46251" b="11621"/>
          <a:stretch>
            <a:fillRect/>
          </a:stretch>
        </p:blipFill>
        <p:spPr>
          <a:xfrm>
            <a:off x="6000760" y="5827922"/>
            <a:ext cx="1285884" cy="1030077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572000" y="2500306"/>
            <a:ext cx="1638887" cy="2063924"/>
            <a:chOff x="65881" y="733426"/>
            <a:chExt cx="2143503" cy="2487612"/>
          </a:xfrm>
        </p:grpSpPr>
        <p:pic>
          <p:nvPicPr>
            <p:cNvPr id="8" name="Immagine 7" descr="IMG_20190521_174349.jpg"/>
            <p:cNvPicPr>
              <a:picLocks noChangeAspect="1"/>
            </p:cNvPicPr>
            <p:nvPr/>
          </p:nvPicPr>
          <p:blipFill>
            <a:blip r:embed="rId3" cstate="print">
              <a:lum bright="21000" contrast="21000"/>
            </a:blip>
            <a:stretch>
              <a:fillRect/>
            </a:stretch>
          </p:blipFill>
          <p:spPr>
            <a:xfrm>
              <a:off x="65881" y="733426"/>
              <a:ext cx="1865709" cy="2487612"/>
            </a:xfrm>
            <a:prstGeom prst="rect">
              <a:avLst/>
            </a:prstGeom>
          </p:spPr>
        </p:pic>
        <p:cxnSp>
          <p:nvCxnSpPr>
            <p:cNvPr id="9" name="Connettore 2 8"/>
            <p:cNvCxnSpPr/>
            <p:nvPr/>
          </p:nvCxnSpPr>
          <p:spPr>
            <a:xfrm>
              <a:off x="65881" y="3010696"/>
              <a:ext cx="1668859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16"/>
            <p:cNvSpPr txBox="1"/>
            <p:nvPr/>
          </p:nvSpPr>
          <p:spPr>
            <a:xfrm>
              <a:off x="381548" y="2730520"/>
              <a:ext cx="838691" cy="276999"/>
            </a:xfrm>
            <a:prstGeom prst="rect">
              <a:avLst/>
            </a:prstGeom>
          </p:spPr>
          <p:txBody>
            <a:bodyPr vert="horz" wrap="none" lIns="91440" tIns="0" rIns="91440" bIns="0" rtlCol="0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it-IT" b="1" dirty="0" smtClean="0">
                  <a:solidFill>
                    <a:srgbClr val="C00000"/>
                  </a:solidFill>
                </a:rPr>
                <a:t>20 cm</a:t>
              </a:r>
            </a:p>
          </p:txBody>
        </p:sp>
        <p:cxnSp>
          <p:nvCxnSpPr>
            <p:cNvPr id="11" name="Connettore 2 10"/>
            <p:cNvCxnSpPr/>
            <p:nvPr/>
          </p:nvCxnSpPr>
          <p:spPr>
            <a:xfrm rot="5400000" flipH="1" flipV="1">
              <a:off x="871538" y="1793479"/>
              <a:ext cx="2120105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8"/>
            <p:cNvSpPr txBox="1"/>
            <p:nvPr/>
          </p:nvSpPr>
          <p:spPr>
            <a:xfrm rot="5400000">
              <a:off x="1651539" y="1649819"/>
              <a:ext cx="838691" cy="276999"/>
            </a:xfrm>
            <a:prstGeom prst="rect">
              <a:avLst/>
            </a:prstGeom>
          </p:spPr>
          <p:txBody>
            <a:bodyPr vert="horz" wrap="none" lIns="91440" tIns="0" rIns="91440" bIns="0" rtlCol="0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it-IT" b="1" dirty="0" smtClean="0">
                  <a:solidFill>
                    <a:srgbClr val="C00000"/>
                  </a:solidFill>
                </a:rPr>
                <a:t>28 cm</a:t>
              </a:r>
            </a:p>
          </p:txBody>
        </p:sp>
      </p:grpSp>
      <p:pic>
        <p:nvPicPr>
          <p:cNvPr id="13" name="Immagine 12" descr="IMG_20150728_124902.jpg"/>
          <p:cNvPicPr>
            <a:picLocks noChangeAspect="1"/>
          </p:cNvPicPr>
          <p:nvPr/>
        </p:nvPicPr>
        <p:blipFill>
          <a:blip r:embed="rId4" cstate="print"/>
          <a:srcRect l="9271" t="11111" r="4636" b="16556"/>
          <a:stretch>
            <a:fillRect/>
          </a:stretch>
        </p:blipFill>
        <p:spPr>
          <a:xfrm rot="16200000">
            <a:off x="4157413" y="4843719"/>
            <a:ext cx="2241788" cy="1412614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6215074" y="2428868"/>
            <a:ext cx="2786082" cy="4122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i="1" dirty="0" err="1" smtClean="0"/>
              <a:t>LCSs</a:t>
            </a:r>
            <a:r>
              <a:rPr lang="it-IT" sz="1800" b="1" i="1" dirty="0" smtClean="0"/>
              <a:t> or </a:t>
            </a:r>
            <a:r>
              <a:rPr lang="it-IT" sz="1800" b="1" i="1" dirty="0" err="1" smtClean="0"/>
              <a:t>LCMs</a:t>
            </a:r>
            <a:endParaRPr lang="it-IT" sz="1800" b="1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rgbClr val="00B050"/>
                </a:solidFill>
              </a:rPr>
              <a:t>PROS</a:t>
            </a:r>
          </a:p>
          <a:p>
            <a:r>
              <a:rPr lang="it-IT" sz="1800" dirty="0" err="1" smtClean="0">
                <a:solidFill>
                  <a:srgbClr val="00B050"/>
                </a:solidFill>
              </a:rPr>
              <a:t>Very</a:t>
            </a:r>
            <a:r>
              <a:rPr lang="it-IT" sz="1800" dirty="0" smtClean="0">
                <a:solidFill>
                  <a:srgbClr val="00B050"/>
                </a:solidFill>
              </a:rPr>
              <a:t> cheap</a:t>
            </a:r>
          </a:p>
          <a:p>
            <a:r>
              <a:rPr lang="it-IT" sz="1800" dirty="0" err="1" smtClean="0">
                <a:solidFill>
                  <a:srgbClr val="00B050"/>
                </a:solidFill>
              </a:rPr>
              <a:t>Miniaturized</a:t>
            </a:r>
            <a:endParaRPr lang="it-IT" sz="1800" dirty="0" smtClean="0">
              <a:solidFill>
                <a:srgbClr val="00B050"/>
              </a:solidFill>
            </a:endParaRPr>
          </a:p>
          <a:p>
            <a:r>
              <a:rPr lang="it-IT" sz="1800" dirty="0" smtClean="0">
                <a:solidFill>
                  <a:srgbClr val="00B050"/>
                </a:solidFill>
              </a:rPr>
              <a:t>Low </a:t>
            </a:r>
            <a:r>
              <a:rPr lang="it-IT" sz="1800" dirty="0" err="1" smtClean="0">
                <a:solidFill>
                  <a:srgbClr val="00B050"/>
                </a:solidFill>
              </a:rPr>
              <a:t>power</a:t>
            </a:r>
            <a:r>
              <a:rPr lang="it-IT" sz="1800" dirty="0" smtClean="0">
                <a:solidFill>
                  <a:srgbClr val="00B050"/>
                </a:solidFill>
              </a:rPr>
              <a:t> </a:t>
            </a:r>
            <a:r>
              <a:rPr lang="it-IT" sz="1800" dirty="0" err="1" smtClean="0">
                <a:solidFill>
                  <a:srgbClr val="00B050"/>
                </a:solidFill>
              </a:rPr>
              <a:t>consumption</a:t>
            </a:r>
            <a:endParaRPr lang="it-IT" sz="1800" dirty="0" smtClean="0">
              <a:solidFill>
                <a:srgbClr val="00B050"/>
              </a:solidFill>
            </a:endParaRPr>
          </a:p>
          <a:p>
            <a:r>
              <a:rPr lang="it-IT" sz="1800" dirty="0" err="1" smtClean="0">
                <a:solidFill>
                  <a:srgbClr val="00B050"/>
                </a:solidFill>
              </a:rPr>
              <a:t>User-friendly</a:t>
            </a:r>
            <a:endParaRPr lang="it-IT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sz="2000" b="1" u="sng" dirty="0" smtClean="0">
                <a:solidFill>
                  <a:srgbClr val="FF0000"/>
                </a:solidFill>
              </a:rPr>
              <a:t>CONS</a:t>
            </a:r>
          </a:p>
          <a:p>
            <a:r>
              <a:rPr lang="it-IT" sz="2000" b="1" u="sng" dirty="0" err="1" smtClean="0">
                <a:solidFill>
                  <a:srgbClr val="FF0000"/>
                </a:solidFill>
              </a:rPr>
              <a:t>Less</a:t>
            </a:r>
            <a:r>
              <a:rPr lang="it-IT" sz="2000" b="1" u="sng" dirty="0" smtClean="0">
                <a:solidFill>
                  <a:srgbClr val="FF0000"/>
                </a:solidFill>
              </a:rPr>
              <a:t> accurate </a:t>
            </a:r>
            <a:r>
              <a:rPr lang="it-IT" sz="2000" b="1" u="sng" dirty="0" err="1" smtClean="0">
                <a:solidFill>
                  <a:srgbClr val="FF0000"/>
                </a:solidFill>
              </a:rPr>
              <a:t>than</a:t>
            </a:r>
            <a:r>
              <a:rPr lang="it-IT" sz="2000" b="1" u="sng" dirty="0" smtClean="0">
                <a:solidFill>
                  <a:srgbClr val="FF0000"/>
                </a:solidFill>
              </a:rPr>
              <a:t> </a:t>
            </a:r>
            <a:r>
              <a:rPr lang="it-IT" sz="2000" b="1" u="sng" dirty="0" err="1" smtClean="0">
                <a:solidFill>
                  <a:srgbClr val="FF0000"/>
                </a:solidFill>
              </a:rPr>
              <a:t>regulatory-grade</a:t>
            </a:r>
            <a:r>
              <a:rPr lang="it-IT" sz="2000" b="1" u="sng" dirty="0" smtClean="0">
                <a:solidFill>
                  <a:srgbClr val="FF0000"/>
                </a:solidFill>
              </a:rPr>
              <a:t> </a:t>
            </a:r>
            <a:r>
              <a:rPr lang="it-IT" sz="2000" b="1" u="sng" dirty="0" err="1" smtClean="0">
                <a:solidFill>
                  <a:srgbClr val="FF0000"/>
                </a:solidFill>
              </a:rPr>
              <a:t>equipment</a:t>
            </a:r>
            <a:endParaRPr lang="it-IT" sz="2000" b="1" u="sng" dirty="0" smtClean="0">
              <a:solidFill>
                <a:srgbClr val="FF0000"/>
              </a:solidFill>
            </a:endParaRPr>
          </a:p>
        </p:txBody>
      </p:sp>
      <p:pic>
        <p:nvPicPr>
          <p:cNvPr id="15" name="Picture 4" descr="IMG_20190521_174047"/>
          <p:cNvPicPr>
            <a:picLocks noChangeAspect="1" noChangeArrowheads="1"/>
          </p:cNvPicPr>
          <p:nvPr/>
        </p:nvPicPr>
        <p:blipFill>
          <a:blip r:embed="rId5" cstate="print"/>
          <a:srcRect l="29282" t="5720" b="13333"/>
          <a:stretch>
            <a:fillRect/>
          </a:stretch>
        </p:blipFill>
        <p:spPr bwMode="auto">
          <a:xfrm>
            <a:off x="0" y="2571744"/>
            <a:ext cx="2701298" cy="412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500034" y="71438"/>
            <a:ext cx="8215370" cy="78579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Air quality monitoring in a near-city industrial zone by low-cost sensor technologies: a case study</a:t>
            </a:r>
            <a:endParaRPr lang="it-IT" sz="32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214282" y="1000108"/>
            <a:ext cx="8143932" cy="376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potential</a:t>
            </a:r>
            <a:r>
              <a:rPr lang="it-IT" sz="3200" dirty="0" smtClean="0"/>
              <a:t> </a:t>
            </a:r>
            <a:r>
              <a:rPr lang="it-IT" sz="3200" dirty="0" err="1" smtClean="0"/>
              <a:t>solution</a:t>
            </a:r>
            <a:r>
              <a:rPr lang="it-IT" sz="3200" dirty="0" smtClean="0"/>
              <a:t>: </a:t>
            </a:r>
            <a:r>
              <a:rPr lang="it-IT" sz="3200" dirty="0" err="1" smtClean="0"/>
              <a:t>obstacles</a:t>
            </a:r>
            <a:r>
              <a:rPr lang="it-IT" sz="3200" dirty="0" smtClean="0"/>
              <a:t> </a:t>
            </a:r>
            <a:r>
              <a:rPr lang="it-IT" sz="3200" dirty="0" err="1" smtClean="0"/>
              <a:t>to</a:t>
            </a:r>
            <a:r>
              <a:rPr lang="it-IT" sz="3200" dirty="0" smtClean="0"/>
              <a:t> </a:t>
            </a:r>
            <a:r>
              <a:rPr lang="it-IT" sz="3200" dirty="0" err="1" smtClean="0"/>
              <a:t>overcome</a:t>
            </a:r>
            <a:endParaRPr lang="it-IT" sz="3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072462" y="5786454"/>
            <a:ext cx="90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!!!!!</a:t>
            </a:r>
            <a:endParaRPr lang="it-IT" sz="3200" b="1" dirty="0">
              <a:solidFill>
                <a:srgbClr val="FF0000"/>
              </a:solidFill>
            </a:endParaRPr>
          </a:p>
        </p:txBody>
      </p:sp>
      <p:cxnSp>
        <p:nvCxnSpPr>
          <p:cNvPr id="20" name="Connettore 2 19"/>
          <p:cNvCxnSpPr>
            <a:stCxn id="18" idx="1"/>
          </p:cNvCxnSpPr>
          <p:nvPr/>
        </p:nvCxnSpPr>
        <p:spPr>
          <a:xfrm rot="10800000">
            <a:off x="7715272" y="5715016"/>
            <a:ext cx="357190" cy="3638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86874" cy="78581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Air quality monitoring in a near-city industrial zone by low-cost sensor technologies: a case study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34" y="5715016"/>
            <a:ext cx="8001056" cy="11429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ENEA-Italian National Agency for New Technologies, Energy and Sustainable Economic Development</a:t>
            </a:r>
          </a:p>
          <a:p>
            <a:r>
              <a:rPr lang="en-US" dirty="0" smtClean="0"/>
              <a:t> Laboratory Functional Materials and Technologies for Sustainable Applications</a:t>
            </a:r>
          </a:p>
          <a:p>
            <a:r>
              <a:rPr lang="en-US" dirty="0" err="1" smtClean="0"/>
              <a:t>Brindisi</a:t>
            </a:r>
            <a:r>
              <a:rPr lang="en-US" dirty="0" smtClean="0"/>
              <a:t> Research Centre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142844" y="1285860"/>
            <a:ext cx="2907457" cy="3133673"/>
            <a:chOff x="65881" y="733426"/>
            <a:chExt cx="2143503" cy="2487612"/>
          </a:xfrm>
        </p:grpSpPr>
        <p:pic>
          <p:nvPicPr>
            <p:cNvPr id="5" name="Immagine 4" descr="IMG_20190521_174349.jpg"/>
            <p:cNvPicPr>
              <a:picLocks noChangeAspect="1"/>
            </p:cNvPicPr>
            <p:nvPr/>
          </p:nvPicPr>
          <p:blipFill>
            <a:blip r:embed="rId2" cstate="print">
              <a:lum bright="21000" contrast="21000"/>
            </a:blip>
            <a:stretch>
              <a:fillRect/>
            </a:stretch>
          </p:blipFill>
          <p:spPr>
            <a:xfrm>
              <a:off x="65881" y="733426"/>
              <a:ext cx="1865709" cy="2487612"/>
            </a:xfrm>
            <a:prstGeom prst="rect">
              <a:avLst/>
            </a:prstGeom>
          </p:spPr>
        </p:pic>
        <p:cxnSp>
          <p:nvCxnSpPr>
            <p:cNvPr id="6" name="Connettore 2 5"/>
            <p:cNvCxnSpPr/>
            <p:nvPr/>
          </p:nvCxnSpPr>
          <p:spPr>
            <a:xfrm>
              <a:off x="65881" y="3010696"/>
              <a:ext cx="1668859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16"/>
            <p:cNvSpPr txBox="1"/>
            <p:nvPr/>
          </p:nvSpPr>
          <p:spPr>
            <a:xfrm>
              <a:off x="381548" y="2730520"/>
              <a:ext cx="838691" cy="276999"/>
            </a:xfrm>
            <a:prstGeom prst="rect">
              <a:avLst/>
            </a:prstGeom>
          </p:spPr>
          <p:txBody>
            <a:bodyPr vert="horz" wrap="none" lIns="91440" tIns="0" rIns="91440" bIns="0" rtlCol="0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it-IT" b="1" dirty="0" smtClean="0">
                  <a:solidFill>
                    <a:srgbClr val="C00000"/>
                  </a:solidFill>
                </a:rPr>
                <a:t>20 cm</a:t>
              </a:r>
            </a:p>
          </p:txBody>
        </p:sp>
        <p:cxnSp>
          <p:nvCxnSpPr>
            <p:cNvPr id="8" name="Connettore 2 7"/>
            <p:cNvCxnSpPr/>
            <p:nvPr/>
          </p:nvCxnSpPr>
          <p:spPr>
            <a:xfrm rot="5400000" flipH="1" flipV="1">
              <a:off x="871538" y="1793479"/>
              <a:ext cx="2120105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18"/>
            <p:cNvSpPr txBox="1"/>
            <p:nvPr/>
          </p:nvSpPr>
          <p:spPr>
            <a:xfrm rot="5400000">
              <a:off x="1651539" y="1649819"/>
              <a:ext cx="838691" cy="276999"/>
            </a:xfrm>
            <a:prstGeom prst="rect">
              <a:avLst/>
            </a:prstGeom>
          </p:spPr>
          <p:txBody>
            <a:bodyPr vert="horz" wrap="none" lIns="91440" tIns="0" rIns="91440" bIns="0" rtlCol="0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it-IT" b="1" dirty="0" smtClean="0">
                  <a:solidFill>
                    <a:srgbClr val="C00000"/>
                  </a:solidFill>
                </a:rPr>
                <a:t>28 cm</a:t>
              </a:r>
            </a:p>
          </p:txBody>
        </p:sp>
      </p:grpSp>
      <p:pic>
        <p:nvPicPr>
          <p:cNvPr id="10" name="Immagine 9" descr="Alphasense N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1" y="2474164"/>
            <a:ext cx="1714512" cy="12074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2071678"/>
            <a:ext cx="1643074" cy="1643074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500430" y="3714752"/>
            <a:ext cx="2512151" cy="1500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NO2B43F</a:t>
            </a:r>
          </a:p>
          <a:p>
            <a:pPr algn="ctr"/>
            <a:r>
              <a:rPr lang="it-IT" sz="2000" dirty="0" err="1" smtClean="0"/>
              <a:t>Low-cost</a:t>
            </a:r>
            <a:r>
              <a:rPr lang="it-IT" sz="2000" dirty="0" smtClean="0"/>
              <a:t> gas </a:t>
            </a:r>
            <a:r>
              <a:rPr lang="it-IT" sz="2000" dirty="0" err="1" smtClean="0"/>
              <a:t>sensor</a:t>
            </a:r>
            <a:r>
              <a:rPr lang="it-IT" sz="2000" dirty="0" smtClean="0"/>
              <a:t> (</a:t>
            </a:r>
            <a:r>
              <a:rPr lang="it-IT" sz="2000" dirty="0" err="1" smtClean="0"/>
              <a:t>electrochemical</a:t>
            </a:r>
            <a:r>
              <a:rPr lang="it-IT" sz="2000" dirty="0" smtClean="0"/>
              <a:t> </a:t>
            </a:r>
            <a:r>
              <a:rPr lang="it-IT" sz="2000" dirty="0" err="1" smtClean="0"/>
              <a:t>cell</a:t>
            </a:r>
            <a:r>
              <a:rPr lang="it-IT" sz="2000" dirty="0" smtClean="0"/>
              <a:t>) </a:t>
            </a:r>
            <a:r>
              <a:rPr lang="it-IT" sz="2000" dirty="0" err="1" smtClean="0"/>
              <a:t>for</a:t>
            </a:r>
            <a:r>
              <a:rPr lang="it-IT" sz="2000" dirty="0" smtClean="0"/>
              <a:t> NO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</a:t>
            </a:r>
            <a:r>
              <a:rPr lang="it-IT" sz="2000" dirty="0" err="1" smtClean="0"/>
              <a:t>concentration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endParaRPr lang="it-IT" sz="20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215074" y="3714752"/>
            <a:ext cx="2512151" cy="1714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PMS5003</a:t>
            </a:r>
          </a:p>
          <a:p>
            <a:pPr algn="ctr"/>
            <a:r>
              <a:rPr lang="it-IT" sz="2000" dirty="0" err="1" smtClean="0"/>
              <a:t>Low-cost</a:t>
            </a:r>
            <a:r>
              <a:rPr lang="it-IT" sz="2000" dirty="0" smtClean="0"/>
              <a:t> </a:t>
            </a:r>
            <a:r>
              <a:rPr lang="it-IT" sz="2000" dirty="0" err="1" smtClean="0"/>
              <a:t>optical</a:t>
            </a:r>
            <a:r>
              <a:rPr lang="it-IT" sz="2000" dirty="0" smtClean="0"/>
              <a:t> </a:t>
            </a:r>
            <a:r>
              <a:rPr lang="it-IT" sz="2000" dirty="0" err="1" smtClean="0"/>
              <a:t>sensor</a:t>
            </a:r>
            <a:r>
              <a:rPr lang="it-IT" sz="2000" dirty="0" smtClean="0"/>
              <a:t> (Laser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/>
              <a:t>scatering</a:t>
            </a:r>
            <a:r>
              <a:rPr lang="it-IT" sz="2000" dirty="0" smtClean="0"/>
              <a:t>) </a:t>
            </a:r>
            <a:r>
              <a:rPr lang="it-IT" sz="2000" dirty="0" err="1" smtClean="0"/>
              <a:t>for</a:t>
            </a:r>
            <a:r>
              <a:rPr lang="it-IT" sz="2000" dirty="0" smtClean="0"/>
              <a:t> PM</a:t>
            </a:r>
            <a:r>
              <a:rPr lang="it-IT" sz="2000" baseline="-25000" dirty="0" smtClean="0"/>
              <a:t>2.5</a:t>
            </a:r>
            <a:r>
              <a:rPr lang="it-IT" sz="2000" dirty="0" smtClean="0"/>
              <a:t> PM</a:t>
            </a:r>
            <a:r>
              <a:rPr lang="it-IT" sz="2000" baseline="-25000" dirty="0" smtClean="0"/>
              <a:t>10</a:t>
            </a:r>
            <a:r>
              <a:rPr lang="it-IT" sz="2000" dirty="0" smtClean="0"/>
              <a:t> PM</a:t>
            </a:r>
            <a:r>
              <a:rPr lang="it-IT" sz="2000" baseline="-25000" dirty="0" smtClean="0"/>
              <a:t>1 </a:t>
            </a:r>
            <a:r>
              <a:rPr lang="it-IT" sz="2000" dirty="0" err="1" smtClean="0"/>
              <a:t>concentration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endParaRPr lang="it-IT" sz="2000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28596" y="4500570"/>
            <a:ext cx="2512151" cy="92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SentinAir</a:t>
            </a:r>
          </a:p>
          <a:p>
            <a:pPr algn="ctr"/>
            <a:r>
              <a:rPr lang="it-IT" sz="2000" dirty="0" err="1" smtClean="0"/>
              <a:t>Low-cost</a:t>
            </a:r>
            <a:r>
              <a:rPr lang="it-IT" sz="2000" dirty="0" smtClean="0"/>
              <a:t> air </a:t>
            </a:r>
            <a:r>
              <a:rPr lang="it-IT" sz="2000" dirty="0" err="1" smtClean="0"/>
              <a:t>quality</a:t>
            </a:r>
            <a:r>
              <a:rPr lang="it-IT" sz="2000" dirty="0" smtClean="0"/>
              <a:t> monitor (LCM)</a:t>
            </a:r>
            <a:endParaRPr lang="it-IT" sz="20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571704" y="1142984"/>
            <a:ext cx="6572296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present</a:t>
            </a:r>
            <a:r>
              <a:rPr lang="it-IT" sz="3200" dirty="0" smtClean="0"/>
              <a:t> </a:t>
            </a:r>
            <a:r>
              <a:rPr lang="it-IT" sz="3200" dirty="0" err="1" smtClean="0"/>
              <a:t>study</a:t>
            </a:r>
            <a:r>
              <a:rPr lang="it-IT" sz="3200" dirty="0" smtClean="0"/>
              <a:t> and the </a:t>
            </a:r>
            <a:r>
              <a:rPr lang="it-IT" sz="3200" dirty="0" err="1" smtClean="0"/>
              <a:t>tools</a:t>
            </a:r>
            <a:r>
              <a:rPr lang="it-IT" sz="3200" dirty="0" smtClean="0"/>
              <a:t> </a:t>
            </a:r>
            <a:r>
              <a:rPr lang="it-IT" sz="3200" dirty="0" err="1" smtClean="0"/>
              <a:t>used</a:t>
            </a:r>
            <a:endParaRPr lang="it-IT" sz="3200" dirty="0" smtClean="0"/>
          </a:p>
          <a:p>
            <a:pPr algn="ctr"/>
            <a:r>
              <a:rPr lang="it-IT" sz="3200" dirty="0" smtClean="0"/>
              <a:t>(the </a:t>
            </a:r>
            <a:r>
              <a:rPr lang="it-IT" sz="3200" dirty="0" err="1" smtClean="0"/>
              <a:t>low-cost</a:t>
            </a:r>
            <a:r>
              <a:rPr lang="it-IT" sz="3200" dirty="0" smtClean="0"/>
              <a:t> </a:t>
            </a:r>
            <a:r>
              <a:rPr lang="it-IT" sz="3200" dirty="0" err="1" smtClean="0"/>
              <a:t>technology</a:t>
            </a:r>
            <a:r>
              <a:rPr lang="it-IT" sz="3200" dirty="0" smtClean="0"/>
              <a:t>)</a:t>
            </a:r>
            <a:endParaRPr lang="it-IT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86874" cy="78581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Air quality monitoring in a near-city industrial zone by low-cost sensor technologies: a case study</a:t>
            </a:r>
            <a:endParaRPr lang="it-IT" sz="3200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643306" y="4786322"/>
            <a:ext cx="3929090" cy="1000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err="1" smtClean="0"/>
              <a:t>Nox</a:t>
            </a:r>
            <a:r>
              <a:rPr lang="it-IT" sz="2000" dirty="0" smtClean="0"/>
              <a:t> 405 </a:t>
            </a:r>
            <a:r>
              <a:rPr lang="it-IT" sz="2000" dirty="0" err="1" smtClean="0"/>
              <a:t>nm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2Btech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reference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NO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</a:t>
            </a:r>
            <a:r>
              <a:rPr lang="it-IT" sz="2000" dirty="0" err="1" smtClean="0"/>
              <a:t>concentration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endParaRPr lang="it-IT" sz="2000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857224" y="5715016"/>
            <a:ext cx="2512151" cy="928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APM-2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Comde-Derenda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reference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PM</a:t>
            </a:r>
            <a:r>
              <a:rPr lang="it-IT" sz="2000" baseline="-25000" dirty="0" smtClean="0"/>
              <a:t>10</a:t>
            </a:r>
            <a:r>
              <a:rPr lang="it-IT" sz="2000" dirty="0" smtClean="0"/>
              <a:t> and PM</a:t>
            </a:r>
            <a:r>
              <a:rPr lang="it-IT" sz="2000" baseline="-25000" dirty="0" smtClean="0"/>
              <a:t>2.5</a:t>
            </a:r>
            <a:endParaRPr lang="it-IT" sz="20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571704" y="1142984"/>
            <a:ext cx="6572296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present</a:t>
            </a:r>
            <a:r>
              <a:rPr lang="it-IT" sz="3200" dirty="0" smtClean="0"/>
              <a:t> </a:t>
            </a:r>
            <a:r>
              <a:rPr lang="it-IT" sz="3200" dirty="0" err="1" smtClean="0"/>
              <a:t>study</a:t>
            </a:r>
            <a:r>
              <a:rPr lang="it-IT" sz="3200" dirty="0" smtClean="0"/>
              <a:t> and the </a:t>
            </a:r>
            <a:r>
              <a:rPr lang="it-IT" sz="3200" dirty="0" err="1" smtClean="0"/>
              <a:t>tools</a:t>
            </a:r>
            <a:r>
              <a:rPr lang="it-IT" sz="3200" dirty="0" smtClean="0"/>
              <a:t> </a:t>
            </a:r>
            <a:r>
              <a:rPr lang="it-IT" sz="3200" dirty="0" err="1" smtClean="0"/>
              <a:t>used</a:t>
            </a:r>
            <a:endParaRPr lang="it-IT" sz="3200" dirty="0" smtClean="0"/>
          </a:p>
          <a:p>
            <a:pPr algn="ctr"/>
            <a:r>
              <a:rPr lang="it-IT" sz="3200" dirty="0" smtClean="0"/>
              <a:t>(the </a:t>
            </a:r>
            <a:r>
              <a:rPr lang="it-IT" sz="3200" dirty="0" err="1" smtClean="0"/>
              <a:t>reference</a:t>
            </a:r>
            <a:r>
              <a:rPr lang="it-IT" sz="3200" dirty="0" smtClean="0"/>
              <a:t> </a:t>
            </a:r>
            <a:r>
              <a:rPr lang="it-IT" sz="3200" dirty="0" err="1" smtClean="0"/>
              <a:t>instrumentation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pic>
        <p:nvPicPr>
          <p:cNvPr id="16" name="Immagine 15" descr="APM-2_a_TUEV_EN_Web.png"/>
          <p:cNvPicPr>
            <a:picLocks noChangeAspect="1"/>
          </p:cNvPicPr>
          <p:nvPr/>
        </p:nvPicPr>
        <p:blipFill>
          <a:blip r:embed="rId2"/>
          <a:srcRect l="30208" t="7291" r="29167" b="6250"/>
          <a:stretch>
            <a:fillRect/>
          </a:stretch>
        </p:blipFill>
        <p:spPr>
          <a:xfrm>
            <a:off x="285721" y="1142983"/>
            <a:ext cx="2282574" cy="4857785"/>
          </a:xfrm>
          <a:prstGeom prst="rect">
            <a:avLst/>
          </a:prstGeom>
        </p:spPr>
      </p:pic>
      <p:pic>
        <p:nvPicPr>
          <p:cNvPr id="18" name="Immagine 17" descr="sentinairdevice.jpg"/>
          <p:cNvPicPr>
            <a:picLocks noChangeAspect="1"/>
          </p:cNvPicPr>
          <p:nvPr/>
        </p:nvPicPr>
        <p:blipFill>
          <a:blip r:embed="rId3"/>
          <a:srcRect l="67188" t="55914"/>
          <a:stretch>
            <a:fillRect/>
          </a:stretch>
        </p:blipFill>
        <p:spPr>
          <a:xfrm>
            <a:off x="3143239" y="2357430"/>
            <a:ext cx="4427321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-24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714356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methodology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the </a:t>
            </a:r>
            <a:r>
              <a:rPr lang="it-IT" sz="3200" dirty="0" err="1" smtClean="0"/>
              <a:t>present</a:t>
            </a:r>
            <a:r>
              <a:rPr lang="it-IT" sz="3200" dirty="0" smtClean="0"/>
              <a:t> </a:t>
            </a:r>
            <a:r>
              <a:rPr lang="it-IT" sz="3200" dirty="0" err="1" smtClean="0"/>
              <a:t>study</a:t>
            </a:r>
            <a:r>
              <a:rPr lang="it-IT" sz="3200" dirty="0" smtClean="0"/>
              <a:t> (1/2)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2844" y="1214422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>
              <a:buFont typeface="Wingdings" pitchFamily="2" charset="2"/>
              <a:buChar char="ü"/>
            </a:pP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 the </a:t>
            </a:r>
            <a:r>
              <a:rPr lang="it-IT" dirty="0" err="1" smtClean="0"/>
              <a:t>real</a:t>
            </a:r>
            <a:r>
              <a:rPr lang="it-IT" dirty="0" smtClean="0"/>
              <a:t> NO</a:t>
            </a:r>
            <a:r>
              <a:rPr lang="it-IT" baseline="-25000" dirty="0" smtClean="0"/>
              <a:t>2</a:t>
            </a:r>
            <a:r>
              <a:rPr lang="it-IT" dirty="0" smtClean="0"/>
              <a:t> , PM</a:t>
            </a:r>
            <a:r>
              <a:rPr lang="it-IT" baseline="-25000" dirty="0" smtClean="0"/>
              <a:t>10</a:t>
            </a:r>
            <a:r>
              <a:rPr lang="it-IT" dirty="0" smtClean="0"/>
              <a:t> , and PM</a:t>
            </a:r>
            <a:r>
              <a:rPr lang="it-IT" baseline="-25000" dirty="0" smtClean="0"/>
              <a:t>2.5</a:t>
            </a:r>
            <a:r>
              <a:rPr lang="it-IT" dirty="0" smtClean="0"/>
              <a:t> </a:t>
            </a:r>
            <a:r>
              <a:rPr lang="en-US" dirty="0" smtClean="0"/>
              <a:t>concentrations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reference</a:t>
            </a:r>
            <a:r>
              <a:rPr lang="it-IT" dirty="0" smtClean="0"/>
              <a:t> </a:t>
            </a:r>
            <a:r>
              <a:rPr lang="it-IT" dirty="0" err="1" smtClean="0"/>
              <a:t>instruments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relative </a:t>
            </a:r>
            <a:r>
              <a:rPr lang="it-IT" dirty="0" err="1" smtClean="0"/>
              <a:t>humidity</a:t>
            </a:r>
            <a:r>
              <a:rPr lang="it-IT" dirty="0" smtClean="0"/>
              <a:t> (RH)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 the NO2B43F output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and </a:t>
            </a:r>
            <a:r>
              <a:rPr lang="it-IT" dirty="0" err="1" smtClean="0"/>
              <a:t>reading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PMS5003 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outputs</a:t>
            </a:r>
            <a:endParaRPr lang="it-IT" dirty="0" smtClean="0"/>
          </a:p>
          <a:p>
            <a:pPr indent="273050">
              <a:buFont typeface="Wingdings" pitchFamily="2" charset="2"/>
              <a:buChar char="ü"/>
            </a:pPr>
            <a:r>
              <a:rPr lang="it-IT" dirty="0" smtClean="0"/>
              <a:t>Building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dataset</a:t>
            </a:r>
            <a:r>
              <a:rPr lang="it-IT" dirty="0" smtClean="0"/>
              <a:t> </a:t>
            </a:r>
            <a:r>
              <a:rPr lang="it-IT" dirty="0" err="1" smtClean="0"/>
              <a:t>made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reference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and 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readings</a:t>
            </a:r>
            <a:endParaRPr lang="it-IT" dirty="0" smtClean="0"/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/>
              <a:t>Splitting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dataset</a:t>
            </a:r>
            <a:r>
              <a:rPr lang="it-IT" dirty="0" smtClean="0"/>
              <a:t> in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: the </a:t>
            </a:r>
            <a:r>
              <a:rPr lang="en-US" dirty="0" smtClean="0"/>
              <a:t>training</a:t>
            </a:r>
            <a:r>
              <a:rPr lang="it-IT" dirty="0" smtClean="0"/>
              <a:t> </a:t>
            </a:r>
            <a:r>
              <a:rPr lang="it-IT" dirty="0" err="1" smtClean="0"/>
              <a:t>dataset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, and the </a:t>
            </a:r>
            <a:r>
              <a:rPr lang="it-IT" dirty="0" err="1" smtClean="0"/>
              <a:t>dataset</a:t>
            </a:r>
            <a:r>
              <a:rPr lang="it-IT" dirty="0" smtClean="0"/>
              <a:t> </a:t>
            </a:r>
            <a:r>
              <a:rPr lang="it-IT" dirty="0" err="1" smtClean="0"/>
              <a:t>validation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validating</a:t>
            </a:r>
            <a:r>
              <a:rPr lang="it-IT" dirty="0" smtClean="0"/>
              <a:t> the </a:t>
            </a:r>
            <a:r>
              <a:rPr lang="it-IT" dirty="0" err="1" smtClean="0"/>
              <a:t>calibration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/</a:t>
            </a:r>
            <a:r>
              <a:rPr lang="it-IT" dirty="0" err="1" smtClean="0"/>
              <a:t>algorithm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44" y="3214686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NO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monitoring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Training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MultiLayer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Perceptron</a:t>
            </a:r>
            <a:r>
              <a:rPr lang="it-IT" dirty="0" smtClean="0">
                <a:solidFill>
                  <a:srgbClr val="FF0000"/>
                </a:solidFill>
              </a:rPr>
              <a:t> (MLP)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FF0000"/>
                </a:solidFill>
              </a:rPr>
              <a:t>Validation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 MLP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 descr="ml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71942"/>
            <a:ext cx="4143404" cy="275525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072066" y="3549568"/>
            <a:ext cx="4071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For</a:t>
            </a:r>
            <a:r>
              <a:rPr lang="it-IT" dirty="0" smtClean="0">
                <a:solidFill>
                  <a:srgbClr val="0070C0"/>
                </a:solidFill>
              </a:rPr>
              <a:t> PM</a:t>
            </a:r>
            <a:r>
              <a:rPr lang="it-IT" baseline="-25000" dirty="0" smtClean="0">
                <a:solidFill>
                  <a:srgbClr val="0070C0"/>
                </a:solidFill>
              </a:rPr>
              <a:t>10</a:t>
            </a:r>
            <a:r>
              <a:rPr lang="it-IT" dirty="0" smtClean="0">
                <a:solidFill>
                  <a:srgbClr val="0070C0"/>
                </a:solidFill>
              </a:rPr>
              <a:t> , and PM</a:t>
            </a:r>
            <a:r>
              <a:rPr lang="it-IT" baseline="-25000" dirty="0" smtClean="0">
                <a:solidFill>
                  <a:srgbClr val="0070C0"/>
                </a:solidFill>
              </a:rPr>
              <a:t>2.5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monitoring</a:t>
            </a:r>
            <a:r>
              <a:rPr lang="it-IT" dirty="0" smtClean="0">
                <a:solidFill>
                  <a:srgbClr val="0070C0"/>
                </a:solidFill>
              </a:rPr>
              <a:t>: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smtClean="0">
                <a:solidFill>
                  <a:srgbClr val="0070C0"/>
                </a:solidFill>
              </a:rPr>
              <a:t>Data </a:t>
            </a:r>
            <a:r>
              <a:rPr lang="it-IT" dirty="0" err="1" smtClean="0">
                <a:solidFill>
                  <a:srgbClr val="0070C0"/>
                </a:solidFill>
              </a:rPr>
              <a:t>collection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 </a:t>
            </a:r>
            <a:r>
              <a:rPr lang="it-IT" dirty="0" err="1" smtClean="0">
                <a:solidFill>
                  <a:srgbClr val="0070C0"/>
                </a:solidFill>
              </a:rPr>
              <a:t>sensor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raw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concentration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measurements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70C0"/>
                </a:solidFill>
              </a:rPr>
              <a:t>Correction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raw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measurements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through</a:t>
            </a:r>
            <a:r>
              <a:rPr lang="it-IT" dirty="0" smtClean="0">
                <a:solidFill>
                  <a:srgbClr val="0070C0"/>
                </a:solidFill>
              </a:rPr>
              <a:t> the </a:t>
            </a:r>
            <a:r>
              <a:rPr lang="it-IT" dirty="0" err="1" smtClean="0">
                <a:solidFill>
                  <a:srgbClr val="0070C0"/>
                </a:solidFill>
              </a:rPr>
              <a:t>calibration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sensors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by</a:t>
            </a:r>
            <a:r>
              <a:rPr lang="it-IT" dirty="0" smtClean="0">
                <a:solidFill>
                  <a:srgbClr val="0070C0"/>
                </a:solidFill>
              </a:rPr>
              <a:t> a Multivariate Linear </a:t>
            </a:r>
            <a:r>
              <a:rPr lang="it-IT" dirty="0" err="1" smtClean="0">
                <a:solidFill>
                  <a:srgbClr val="0070C0"/>
                </a:solidFill>
              </a:rPr>
              <a:t>Regression</a:t>
            </a:r>
            <a:r>
              <a:rPr lang="it-IT" dirty="0" smtClean="0">
                <a:solidFill>
                  <a:srgbClr val="0070C0"/>
                </a:solidFill>
              </a:rPr>
              <a:t> (MLR) </a:t>
            </a:r>
            <a:r>
              <a:rPr lang="it-IT" dirty="0" err="1" smtClean="0">
                <a:solidFill>
                  <a:srgbClr val="0070C0"/>
                </a:solidFill>
              </a:rPr>
              <a:t>algorithm</a:t>
            </a:r>
            <a:endParaRPr lang="it-IT" dirty="0" smtClean="0">
              <a:solidFill>
                <a:srgbClr val="0070C0"/>
              </a:solidFill>
            </a:endParaRP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70C0"/>
                </a:solidFill>
              </a:rPr>
              <a:t>Validation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the MLP</a:t>
            </a:r>
          </a:p>
          <a:p>
            <a:pPr indent="273050"/>
            <a:endParaRPr lang="it-IT" dirty="0" smtClean="0">
              <a:solidFill>
                <a:srgbClr val="0070C0"/>
              </a:solidFill>
            </a:endParaRPr>
          </a:p>
          <a:p>
            <a:pPr indent="273050"/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1026" name="Equazione" r:id="rId4" imgW="88560" imgH="241200" progId="Equation.3">
              <p:embed/>
            </p:oleObj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5140325" y="6286500"/>
          <a:ext cx="3314700" cy="357188"/>
        </p:xfrm>
        <a:graphic>
          <a:graphicData uri="http://schemas.openxmlformats.org/presentationml/2006/ole">
            <p:oleObj spid="_x0000_s1027" name="Equazione" r:id="rId5" imgW="2120760" imgH="228600" progId="Equation.3">
              <p:embed/>
            </p:oleObj>
          </a:graphicData>
        </a:graphic>
      </p:graphicFrame>
      <p:cxnSp>
        <p:nvCxnSpPr>
          <p:cNvPr id="12" name="Connettore 2 11"/>
          <p:cNvCxnSpPr/>
          <p:nvPr/>
        </p:nvCxnSpPr>
        <p:spPr>
          <a:xfrm rot="10800000" flipV="1">
            <a:off x="6929454" y="5214950"/>
            <a:ext cx="1285884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142853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100010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methodology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the </a:t>
            </a:r>
            <a:r>
              <a:rPr lang="it-IT" sz="3200" dirty="0" err="1" smtClean="0"/>
              <a:t>present</a:t>
            </a:r>
            <a:r>
              <a:rPr lang="it-IT" sz="3200" dirty="0" smtClean="0"/>
              <a:t> </a:t>
            </a:r>
            <a:r>
              <a:rPr lang="it-IT" sz="3200" dirty="0" err="1" smtClean="0"/>
              <a:t>study</a:t>
            </a:r>
            <a:r>
              <a:rPr lang="it-IT" sz="3200" dirty="0" smtClean="0"/>
              <a:t> (2/</a:t>
            </a:r>
            <a:r>
              <a:rPr lang="it-IT" sz="3200" dirty="0" err="1" smtClean="0"/>
              <a:t>2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2844" y="1643051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>
              <a:buFont typeface="Wingdings" pitchFamily="2" charset="2"/>
              <a:buChar char="ü"/>
            </a:pPr>
            <a:r>
              <a:rPr lang="it-IT" dirty="0" err="1" smtClean="0"/>
              <a:t>Computation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 the </a:t>
            </a:r>
            <a:r>
              <a:rPr lang="it-IT" dirty="0" err="1" smtClean="0"/>
              <a:t>coefficient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determination</a:t>
            </a:r>
            <a:r>
              <a:rPr lang="it-IT" dirty="0" smtClean="0"/>
              <a:t> (R</a:t>
            </a:r>
            <a:r>
              <a:rPr lang="it-IT" baseline="30000" dirty="0" smtClean="0"/>
              <a:t>2</a:t>
            </a:r>
            <a:r>
              <a:rPr lang="it-IT" dirty="0" smtClean="0"/>
              <a:t>), </a:t>
            </a: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Absolute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(MAE), and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Squared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 (RMSE) </a:t>
            </a:r>
            <a:r>
              <a:rPr lang="it-IT" dirty="0" err="1" smtClean="0"/>
              <a:t>as</a:t>
            </a:r>
            <a:r>
              <a:rPr lang="it-IT" dirty="0" smtClean="0"/>
              <a:t> performance </a:t>
            </a:r>
            <a:r>
              <a:rPr lang="it-IT" dirty="0" err="1" smtClean="0"/>
              <a:t>indicators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14282" y="414338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NO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monitoring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FF0000"/>
                </a:solidFill>
              </a:rPr>
              <a:t>Evaluation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the MLP training </a:t>
            </a:r>
            <a:r>
              <a:rPr lang="it-IT" dirty="0" err="1" smtClean="0">
                <a:solidFill>
                  <a:srgbClr val="FF0000"/>
                </a:solidFill>
              </a:rPr>
              <a:t>by</a:t>
            </a:r>
            <a:r>
              <a:rPr lang="it-IT" dirty="0" smtClean="0">
                <a:solidFill>
                  <a:srgbClr val="FF0000"/>
                </a:solidFill>
              </a:rPr>
              <a:t>  R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, MAE, RMSE 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FF0000"/>
                </a:solidFill>
              </a:rPr>
              <a:t>Validation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 MLP </a:t>
            </a:r>
            <a:r>
              <a:rPr lang="it-IT" dirty="0" err="1" smtClean="0">
                <a:solidFill>
                  <a:srgbClr val="FF0000"/>
                </a:solidFill>
              </a:rPr>
              <a:t>model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by</a:t>
            </a:r>
            <a:r>
              <a:rPr lang="it-IT" dirty="0" smtClean="0">
                <a:solidFill>
                  <a:srgbClr val="FF0000"/>
                </a:solidFill>
              </a:rPr>
              <a:t> R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, MAE, RMSE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14810" y="414338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For</a:t>
            </a:r>
            <a:r>
              <a:rPr lang="it-IT" dirty="0" smtClean="0">
                <a:solidFill>
                  <a:srgbClr val="0070C0"/>
                </a:solidFill>
              </a:rPr>
              <a:t> PM</a:t>
            </a:r>
            <a:r>
              <a:rPr lang="it-IT" baseline="-25000" dirty="0" smtClean="0">
                <a:solidFill>
                  <a:srgbClr val="0070C0"/>
                </a:solidFill>
              </a:rPr>
              <a:t>10</a:t>
            </a:r>
            <a:r>
              <a:rPr lang="it-IT" dirty="0" smtClean="0">
                <a:solidFill>
                  <a:srgbClr val="0070C0"/>
                </a:solidFill>
              </a:rPr>
              <a:t> , and PM</a:t>
            </a:r>
            <a:r>
              <a:rPr lang="it-IT" baseline="-25000" dirty="0" smtClean="0">
                <a:solidFill>
                  <a:srgbClr val="0070C0"/>
                </a:solidFill>
              </a:rPr>
              <a:t>2.5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monitoring</a:t>
            </a:r>
            <a:r>
              <a:rPr lang="it-IT" dirty="0" smtClean="0">
                <a:solidFill>
                  <a:srgbClr val="0070C0"/>
                </a:solidFill>
              </a:rPr>
              <a:t>: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70C0"/>
                </a:solidFill>
              </a:rPr>
              <a:t>Evaluation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 </a:t>
            </a:r>
            <a:r>
              <a:rPr lang="it-IT" dirty="0" err="1" smtClean="0">
                <a:solidFill>
                  <a:srgbClr val="0070C0"/>
                </a:solidFill>
              </a:rPr>
              <a:t>sensor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raw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concentration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measurements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by</a:t>
            </a:r>
            <a:r>
              <a:rPr lang="it-IT" dirty="0" smtClean="0">
                <a:solidFill>
                  <a:srgbClr val="0070C0"/>
                </a:solidFill>
              </a:rPr>
              <a:t> R</a:t>
            </a:r>
            <a:r>
              <a:rPr lang="it-IT" baseline="30000" dirty="0" smtClean="0">
                <a:solidFill>
                  <a:srgbClr val="0070C0"/>
                </a:solidFill>
              </a:rPr>
              <a:t>2</a:t>
            </a:r>
            <a:r>
              <a:rPr lang="it-IT" dirty="0" smtClean="0">
                <a:solidFill>
                  <a:srgbClr val="0070C0"/>
                </a:solidFill>
              </a:rPr>
              <a:t> , MAE, RMSE 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70C0"/>
                </a:solidFill>
              </a:rPr>
              <a:t>Evaluation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 the MLR </a:t>
            </a:r>
            <a:r>
              <a:rPr lang="it-IT" dirty="0" err="1" smtClean="0">
                <a:solidFill>
                  <a:srgbClr val="0070C0"/>
                </a:solidFill>
              </a:rPr>
              <a:t>calibration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by</a:t>
            </a:r>
            <a:r>
              <a:rPr lang="it-IT" dirty="0" smtClean="0">
                <a:solidFill>
                  <a:srgbClr val="0070C0"/>
                </a:solidFill>
              </a:rPr>
              <a:t> R</a:t>
            </a:r>
            <a:r>
              <a:rPr lang="it-IT" baseline="30000" dirty="0" smtClean="0">
                <a:solidFill>
                  <a:srgbClr val="0070C0"/>
                </a:solidFill>
              </a:rPr>
              <a:t>2</a:t>
            </a:r>
            <a:r>
              <a:rPr lang="it-IT" dirty="0" smtClean="0">
                <a:solidFill>
                  <a:srgbClr val="0070C0"/>
                </a:solidFill>
              </a:rPr>
              <a:t> , MAE, RMSE </a:t>
            </a:r>
          </a:p>
          <a:p>
            <a:pPr indent="273050"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70C0"/>
                </a:solidFill>
              </a:rPr>
              <a:t>Validation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of</a:t>
            </a:r>
            <a:r>
              <a:rPr lang="it-IT" dirty="0" smtClean="0">
                <a:solidFill>
                  <a:srgbClr val="0070C0"/>
                </a:solidFill>
              </a:rPr>
              <a:t> the MLR </a:t>
            </a:r>
            <a:r>
              <a:rPr lang="it-IT" dirty="0" err="1" smtClean="0">
                <a:solidFill>
                  <a:srgbClr val="0070C0"/>
                </a:solidFill>
              </a:rPr>
              <a:t>model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by</a:t>
            </a:r>
            <a:r>
              <a:rPr lang="it-IT" dirty="0" smtClean="0">
                <a:solidFill>
                  <a:srgbClr val="0070C0"/>
                </a:solidFill>
              </a:rPr>
              <a:t> R</a:t>
            </a:r>
            <a:r>
              <a:rPr lang="it-IT" baseline="30000" dirty="0" smtClean="0">
                <a:solidFill>
                  <a:srgbClr val="0070C0"/>
                </a:solidFill>
              </a:rPr>
              <a:t>2</a:t>
            </a:r>
            <a:r>
              <a:rPr lang="it-IT" dirty="0" smtClean="0">
                <a:solidFill>
                  <a:srgbClr val="0070C0"/>
                </a:solidFill>
              </a:rPr>
              <a:t> , MAE, RMSE </a:t>
            </a:r>
          </a:p>
          <a:p>
            <a:pPr indent="273050"/>
            <a:endParaRPr lang="it-IT" dirty="0" smtClean="0">
              <a:solidFill>
                <a:srgbClr val="0070C0"/>
              </a:solidFill>
            </a:endParaRPr>
          </a:p>
          <a:p>
            <a:pPr indent="273050"/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050" name="Equazione" r:id="rId3" imgW="88560" imgH="24120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428868"/>
            <a:ext cx="17539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29" y="2571744"/>
            <a:ext cx="2013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428868"/>
            <a:ext cx="237531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0" y="307181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represents the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th</a:t>
            </a:r>
            <a:r>
              <a:rPr lang="en-US" dirty="0" smtClean="0"/>
              <a:t> measurement of the reference,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is the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th</a:t>
            </a:r>
            <a:r>
              <a:rPr lang="en-US" i="1" baseline="-25000" dirty="0" smtClean="0"/>
              <a:t> </a:t>
            </a:r>
            <a:r>
              <a:rPr lang="en-US" dirty="0" smtClean="0"/>
              <a:t>concentration value given by the sensor, N is the number of observations,      represents the average of the sensor concentration measurements, and      is the average of the reference measurements)</a:t>
            </a:r>
            <a:endParaRPr lang="it-IT" dirty="0" smtClean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4572000" y="3357562"/>
          <a:ext cx="214314" cy="361657"/>
        </p:xfrm>
        <a:graphic>
          <a:graphicData uri="http://schemas.openxmlformats.org/presentationml/2006/ole">
            <p:oleObj spid="_x0000_s2055" name="Equazione" r:id="rId7" imgW="126720" imgH="16488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357555" y="3595691"/>
          <a:ext cx="214313" cy="333375"/>
        </p:xfrm>
        <a:graphic>
          <a:graphicData uri="http://schemas.openxmlformats.org/presentationml/2006/ole">
            <p:oleObj spid="_x0000_s2056" name="Equazione" r:id="rId8" imgW="126720" imgH="15228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4282" y="142853"/>
            <a:ext cx="8786874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quality monitoring in a near-city industrial zone by low-cost sensor technologies: a case 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42910" y="1000108"/>
            <a:ext cx="7715304" cy="428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>The </a:t>
            </a:r>
            <a:r>
              <a:rPr lang="it-IT" sz="3200" dirty="0" err="1" smtClean="0"/>
              <a:t>results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1472" y="142873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NO</a:t>
            </a:r>
            <a:r>
              <a:rPr lang="it-IT" sz="2400" baseline="-250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monitoring</a:t>
            </a:r>
            <a:r>
              <a:rPr lang="it-IT" sz="2400" dirty="0" smtClean="0">
                <a:solidFill>
                  <a:srgbClr val="FF0000"/>
                </a:solidFill>
              </a:rPr>
              <a:t>: the RH </a:t>
            </a:r>
            <a:r>
              <a:rPr lang="it-IT" sz="2400" dirty="0" err="1" smtClean="0">
                <a:solidFill>
                  <a:srgbClr val="FF0000"/>
                </a:solidFill>
              </a:rPr>
              <a:t>trends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3074" name="Equazione" r:id="rId3" imgW="88560" imgH="241200" progId="Equation.3">
              <p:embed/>
            </p:oleObj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1571604" y="1928802"/>
          <a:ext cx="4991102" cy="825500"/>
        </p:xfrm>
        <a:graphic>
          <a:graphicData uri="http://schemas.openxmlformats.org/drawingml/2006/table">
            <a:tbl>
              <a:tblPr/>
              <a:tblGrid>
                <a:gridCol w="1663700"/>
                <a:gridCol w="554567"/>
                <a:gridCol w="554567"/>
                <a:gridCol w="554567"/>
                <a:gridCol w="554567"/>
                <a:gridCol w="554567"/>
                <a:gridCol w="55456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Calibration period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Validation period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Median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Min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Max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Median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 [ppb]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3.3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20.6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10.4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2.8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20.9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6.3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T [°C]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26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17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RH[%]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32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78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49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43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88</a:t>
                      </a:r>
                      <a:endParaRPr lang="it-IT" sz="100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73</a:t>
                      </a:r>
                      <a:endParaRPr lang="it-IT" sz="1000" dirty="0">
                        <a:solidFill>
                          <a:srgbClr val="000000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magine 6" descr="no2rhcal.JPG"/>
          <p:cNvPicPr>
            <a:picLocks noChangeAspect="1"/>
          </p:cNvPicPr>
          <p:nvPr/>
        </p:nvPicPr>
        <p:blipFill>
          <a:blip r:embed="rId4" cstate="print"/>
          <a:srcRect l="7462" r="13433"/>
          <a:stretch>
            <a:fillRect/>
          </a:stretch>
        </p:blipFill>
        <p:spPr>
          <a:xfrm>
            <a:off x="357158" y="3000372"/>
            <a:ext cx="3786214" cy="3382347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28596" y="6357958"/>
            <a:ext cx="3714776" cy="35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/>
              <a:t>Training or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endParaRPr lang="it-IT" sz="2000" dirty="0"/>
          </a:p>
        </p:txBody>
      </p:sp>
      <p:pic>
        <p:nvPicPr>
          <p:cNvPr id="11" name="Immagine 10" descr="no2rhval.JPG"/>
          <p:cNvPicPr>
            <a:picLocks noChangeAspect="1"/>
          </p:cNvPicPr>
          <p:nvPr/>
        </p:nvPicPr>
        <p:blipFill>
          <a:blip r:embed="rId5" cstate="print"/>
          <a:srcRect l="9860" r="12899"/>
          <a:stretch>
            <a:fillRect/>
          </a:stretch>
        </p:blipFill>
        <p:spPr>
          <a:xfrm>
            <a:off x="4929190" y="3000372"/>
            <a:ext cx="3714776" cy="3398624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4929190" y="6357958"/>
            <a:ext cx="3714776" cy="35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err="1" smtClean="0"/>
              <a:t>Validation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period</a:t>
            </a:r>
            <a:endParaRPr lang="it-IT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1669</Words>
  <PresentationFormat>Presentazione su schermo (4:3)</PresentationFormat>
  <Paragraphs>440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Equazione</vt:lpstr>
      <vt:lpstr>Air quality monitoring in a near-city industrial zone by low-cost sensor technologies: a case study</vt:lpstr>
      <vt:lpstr>Air quality monitoring in a near-city industrial zone by low-cost sensor technologies: a case study</vt:lpstr>
      <vt:lpstr>Air quality monitoring in a near-city industrial zone by low-cost sensor technologies: a case study</vt:lpstr>
      <vt:lpstr>Air quality monitoring in a near-city industrial zone by low-cost sensor technologies: a case study</vt:lpstr>
      <vt:lpstr>Air quality monitoring in a near-city industrial zone by low-cost sensor technologies: a case study</vt:lpstr>
      <vt:lpstr>Air quality monitoring in a near-city industrial zone by low-cost sensor technologies: a case study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Domenico Suriano</dc:creator>
  <cp:lastModifiedBy>Domenico Suriano</cp:lastModifiedBy>
  <cp:revision>81</cp:revision>
  <dcterms:created xsi:type="dcterms:W3CDTF">2023-07-11T11:31:00Z</dcterms:created>
  <dcterms:modified xsi:type="dcterms:W3CDTF">2023-07-18T08:03:17Z</dcterms:modified>
</cp:coreProperties>
</file>