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182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8" r:id="rId6"/>
    <p:sldId id="269" r:id="rId7"/>
    <p:sldId id="259" r:id="rId8"/>
    <p:sldId id="273" r:id="rId9"/>
    <p:sldId id="263" r:id="rId10"/>
    <p:sldId id="271" r:id="rId11"/>
    <p:sldId id="272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80"/>
    <a:srgbClr val="339966"/>
    <a:srgbClr val="9DA03F"/>
    <a:srgbClr val="FFCC00"/>
    <a:srgbClr val="0000FF"/>
    <a:srgbClr val="99FF99"/>
    <a:srgbClr val="66CCFF"/>
    <a:srgbClr val="CC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79" autoAdjust="0"/>
  </p:normalViewPr>
  <p:slideViewPr>
    <p:cSldViewPr>
      <p:cViewPr>
        <p:scale>
          <a:sx n="150" d="100"/>
          <a:sy n="150" d="100"/>
        </p:scale>
        <p:origin x="37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0AC6-2BD9-4F07-9996-049145B786DE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9B30B-0510-4EFC-B113-2F0D34AB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5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9D5D-2FA2-4409-87FB-203FC065FB3B}" type="datetime1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1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1F54-BC53-4C70-A7D5-A45098FA8DE8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ABD3-5967-4239-B6C4-9B4F697CE7ED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3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4351" cy="9361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340769"/>
            <a:ext cx="8354350" cy="4608511"/>
          </a:xfrm>
        </p:spPr>
        <p:txBody>
          <a:bodyPr/>
          <a:lstStyle>
            <a:lvl1pPr marL="228600" indent="-228600">
              <a:buClr>
                <a:srgbClr val="008080"/>
              </a:buClr>
              <a:buFont typeface="Courier New" panose="02070309020205020404" pitchFamily="49" charset="0"/>
              <a:buChar char="o"/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339966"/>
              </a:buClr>
              <a:buSzPct val="80000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21301" y="6250128"/>
            <a:ext cx="2065310" cy="323968"/>
          </a:xfrm>
        </p:spPr>
        <p:txBody>
          <a:bodyPr/>
          <a:lstStyle/>
          <a:p>
            <a:fld id="{B72C9C26-727E-48B6-BFE8-77B151F79FD4}" type="datetime1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544" y="6217920"/>
            <a:ext cx="5184576" cy="32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BE5ED74F-A21D-4626-90C5-0AA4C268A1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27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6F78-8B60-4660-AE87-DA8401CB2A60}" type="datetime1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50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3B6D-9127-46AA-9FAD-D0D66D5C51A1}" type="datetime1">
              <a:rPr lang="ru-RU" smtClean="0"/>
              <a:t>14.08.2023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3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C222-8323-4C68-AEAB-7A4305C4E0F0}" type="datetime1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0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9E5C-B2EC-4D05-823F-DA96E81101FE}" type="datetime1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3D2-11DD-4379-93A3-74D6CFCB7E6E}" type="datetime1">
              <a:rPr lang="ru-RU" smtClean="0"/>
              <a:t>14.08.2023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3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A4BD-0132-4906-BCFF-9D338ACAF44C}" type="datetime1">
              <a:rPr lang="ru-RU" smtClean="0"/>
              <a:t>14.08.2023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7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23CA16D-3139-4549-B08E-B8962DFC810F}" type="datetime1">
              <a:rPr lang="ru-RU" smtClean="0"/>
              <a:t>14.08.2023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7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F17FCDE-B7F1-4B3C-8600-29AC3F0EAEF1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E5ED74F-A21D-4626-90C5-0AA4C268A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4896" cy="21602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Milk analysis by a new optical multisensor system based on lanthanide(III) complexes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8064896" cy="936104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en-GB" i="1" u="sng" cap="none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Anastasiia</a:t>
            </a:r>
            <a:r>
              <a:rPr lang="en-GB" i="1" u="sng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GB" i="1" u="sng" cap="none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Surkova</a:t>
            </a:r>
            <a:r>
              <a:rPr lang="en-GB" i="1" u="sng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GB" i="1" cap="none" baseline="30000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1</a:t>
            </a:r>
            <a:r>
              <a:rPr lang="en-GB" i="1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,</a:t>
            </a:r>
            <a:r>
              <a:rPr lang="ru-RU" i="1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Andrey </a:t>
            </a:r>
            <a:r>
              <a:rPr lang="en-US" i="1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Bogomolov</a:t>
            </a:r>
            <a:r>
              <a:rPr lang="en-US" i="1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i="1" baseline="30000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1</a:t>
            </a:r>
            <a:r>
              <a:rPr lang="en-US" i="1" dirty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, Aleksandra </a:t>
            </a:r>
            <a:r>
              <a:rPr lang="en-US" i="1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Paderina</a:t>
            </a:r>
            <a:r>
              <a:rPr lang="en-US" i="1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i="1" baseline="30000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2</a:t>
            </a:r>
            <a:r>
              <a:rPr lang="en-US" i="1" dirty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Viktoria</a:t>
            </a:r>
            <a:r>
              <a:rPr lang="en-US" i="1" dirty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Khistiaeva</a:t>
            </a:r>
            <a:r>
              <a:rPr lang="en-US" i="1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i="1" baseline="30000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2</a:t>
            </a:r>
            <a:r>
              <a:rPr lang="en-US" i="1" dirty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, Ekaterina </a:t>
            </a:r>
            <a:r>
              <a:rPr lang="en-US" i="1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Boichenko</a:t>
            </a:r>
            <a:r>
              <a:rPr lang="en-US" i="1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i="1" baseline="30000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2</a:t>
            </a:r>
            <a:r>
              <a:rPr lang="en-US" i="1" dirty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, </a:t>
            </a:r>
            <a:r>
              <a:rPr lang="en-GB" i="1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Elena </a:t>
            </a:r>
            <a:r>
              <a:rPr lang="en-GB" i="1" cap="none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Grachova</a:t>
            </a:r>
            <a:r>
              <a:rPr lang="en-GB" i="1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GB" i="1" cap="none" baseline="30000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2</a:t>
            </a:r>
            <a:r>
              <a:rPr lang="en-GB" i="1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, Dmitry </a:t>
            </a:r>
            <a:r>
              <a:rPr lang="en-GB" i="1" cap="none" dirty="0" err="1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Kirsanov</a:t>
            </a:r>
            <a:r>
              <a:rPr lang="en-GB" i="1" cap="none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GB" i="1" cap="none" baseline="30000" dirty="0" smtClean="0">
                <a:solidFill>
                  <a:schemeClr val="bg1"/>
                </a:solidFill>
                <a:ea typeface="Segoe UI Black" panose="020B0A02040204020203" pitchFamily="34" charset="0"/>
                <a:cs typeface="Segoe UI Light" panose="020B0502040204020203" pitchFamily="34" charset="0"/>
              </a:rPr>
              <a:t>2</a:t>
            </a:r>
            <a:endParaRPr lang="ru-RU" cap="none" baseline="30000" dirty="0">
              <a:solidFill>
                <a:schemeClr val="bg1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63254"/>
            <a:ext cx="67687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i="1" baseline="30000" dirty="0" smtClean="0">
                <a:cs typeface="Segoe UI Light" panose="020B0502040204020203" pitchFamily="34" charset="0"/>
              </a:rPr>
              <a:t>1</a:t>
            </a:r>
            <a:r>
              <a:rPr lang="en-US" sz="1400" b="1" i="1" dirty="0" smtClean="0">
                <a:cs typeface="Segoe UI Light" panose="020B0502040204020203" pitchFamily="34" charset="0"/>
              </a:rPr>
              <a:t> Samara </a:t>
            </a:r>
            <a:r>
              <a:rPr lang="en-US" sz="1400" b="1" i="1" dirty="0">
                <a:cs typeface="Segoe UI Light" panose="020B0502040204020203" pitchFamily="34" charset="0"/>
              </a:rPr>
              <a:t>State Technical University, Samara, Russia</a:t>
            </a:r>
            <a:endParaRPr lang="ru-RU" sz="1400" b="1" dirty="0">
              <a:cs typeface="Segoe UI Light" panose="020B0502040204020203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1400" b="1" i="1" baseline="30000" dirty="0">
                <a:cs typeface="Segoe UI Light" panose="020B0502040204020203" pitchFamily="34" charset="0"/>
              </a:rPr>
              <a:t>2</a:t>
            </a:r>
            <a:r>
              <a:rPr lang="en-US" sz="1400" b="1" i="1" dirty="0" smtClean="0">
                <a:cs typeface="Segoe UI Light" panose="020B0502040204020203" pitchFamily="34" charset="0"/>
              </a:rPr>
              <a:t> </a:t>
            </a:r>
            <a:r>
              <a:rPr lang="en-GB" sz="1400" b="1" i="1" dirty="0" smtClean="0">
                <a:cs typeface="Segoe UI Light" panose="020B0502040204020203" pitchFamily="34" charset="0"/>
              </a:rPr>
              <a:t>Institute of Chemistry, St. Petersburg State University, St. Petersburg, Russia</a:t>
            </a:r>
            <a:endParaRPr lang="ru-RU" sz="1400" b="1" dirty="0" smtClean="0">
              <a:cs typeface="Segoe UI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664300"/>
            <a:ext cx="1752384" cy="92219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48" y="5664300"/>
            <a:ext cx="664145" cy="829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5307"/>
            <a:ext cx="90086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DETERMINATION OF </a:t>
            </a:r>
            <a:r>
              <a:rPr lang="en-US" dirty="0" smtClean="0"/>
              <a:t>Urea </a:t>
            </a:r>
            <a:r>
              <a:rPr lang="en-US" dirty="0"/>
              <a:t>CONTENT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10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12530" y="5888374"/>
            <a:ext cx="3212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LV = </a:t>
            </a:r>
            <a:r>
              <a:rPr lang="ru-RU" sz="1400" i="1" dirty="0" smtClean="0"/>
              <a:t>1</a:t>
            </a:r>
            <a:r>
              <a:rPr lang="en-US" sz="1400" i="1" dirty="0" smtClean="0"/>
              <a:t>, </a:t>
            </a:r>
            <a:r>
              <a:rPr lang="en-US" sz="1400" i="1" dirty="0"/>
              <a:t>concentration range</a:t>
            </a:r>
            <a:r>
              <a:rPr lang="en-US" sz="1400" i="1" dirty="0" smtClean="0"/>
              <a:t>:</a:t>
            </a:r>
            <a:r>
              <a:rPr lang="ru-RU" sz="1400" i="1" dirty="0" smtClean="0"/>
              <a:t> </a:t>
            </a:r>
            <a:r>
              <a:rPr lang="en-US" sz="1400" i="1" dirty="0"/>
              <a:t>0–2100 mg/L </a:t>
            </a:r>
            <a:endParaRPr lang="ru-RU" sz="14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58540" y="1286337"/>
            <a:ext cx="5720976" cy="2186008"/>
            <a:chOff x="467544" y="1349067"/>
            <a:chExt cx="5316263" cy="213375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/>
            <a:srcRect l="2218" t="66149" r="1635" b="-559"/>
            <a:stretch/>
          </p:blipFill>
          <p:spPr>
            <a:xfrm>
              <a:off x="467544" y="1352323"/>
              <a:ext cx="5316263" cy="21304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6" name="Прямоугольник 15"/>
            <p:cNvSpPr/>
            <p:nvPr/>
          </p:nvSpPr>
          <p:spPr>
            <a:xfrm>
              <a:off x="2803011" y="1349067"/>
              <a:ext cx="936104" cy="60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40746" y="1268760"/>
            <a:ext cx="2449695" cy="2203585"/>
            <a:chOff x="6098736" y="1352323"/>
            <a:chExt cx="2361696" cy="2076677"/>
          </a:xfrm>
        </p:grpSpPr>
        <p:pic>
          <p:nvPicPr>
            <p:cNvPr id="20" name="image12.png"/>
            <p:cNvPicPr/>
            <p:nvPr/>
          </p:nvPicPr>
          <p:blipFill rotWithShape="1">
            <a:blip r:embed="rId3"/>
            <a:srcRect l="48275" b="33585"/>
            <a:stretch/>
          </p:blipFill>
          <p:spPr>
            <a:xfrm>
              <a:off x="6098736" y="1352323"/>
              <a:ext cx="2361696" cy="2076677"/>
            </a:xfrm>
            <a:prstGeom prst="rect">
              <a:avLst/>
            </a:prstGeom>
            <a:ln/>
          </p:spPr>
        </p:pic>
        <p:sp>
          <p:nvSpPr>
            <p:cNvPr id="21" name="Прямоугольник 20"/>
            <p:cNvSpPr/>
            <p:nvPr/>
          </p:nvSpPr>
          <p:spPr>
            <a:xfrm>
              <a:off x="6588224" y="1556792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02796"/>
              </p:ext>
            </p:extLst>
          </p:nvPr>
        </p:nvGraphicFramePr>
        <p:xfrm>
          <a:off x="1062321" y="3813339"/>
          <a:ext cx="6732749" cy="1966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7">
                  <a:extLst>
                    <a:ext uri="{9D8B030D-6E8A-4147-A177-3AD203B41FA5}">
                      <a16:colId xmlns:a16="http://schemas.microsoft.com/office/drawing/2014/main" val="2723739682"/>
                    </a:ext>
                  </a:extLst>
                </a:gridCol>
                <a:gridCol w="1899741">
                  <a:extLst>
                    <a:ext uri="{9D8B030D-6E8A-4147-A177-3AD203B41FA5}">
                      <a16:colId xmlns:a16="http://schemas.microsoft.com/office/drawing/2014/main" val="870557704"/>
                    </a:ext>
                  </a:extLst>
                </a:gridCol>
                <a:gridCol w="1544159">
                  <a:extLst>
                    <a:ext uri="{9D8B030D-6E8A-4147-A177-3AD203B41FA5}">
                      <a16:colId xmlns:a16="http://schemas.microsoft.com/office/drawing/2014/main" val="3527245719"/>
                    </a:ext>
                  </a:extLst>
                </a:gridCol>
                <a:gridCol w="659023">
                  <a:extLst>
                    <a:ext uri="{9D8B030D-6E8A-4147-A177-3AD203B41FA5}">
                      <a16:colId xmlns:a16="http://schemas.microsoft.com/office/drawing/2014/main" val="3213131458"/>
                    </a:ext>
                  </a:extLst>
                </a:gridCol>
                <a:gridCol w="1468788">
                  <a:extLst>
                    <a:ext uri="{9D8B030D-6E8A-4147-A177-3AD203B41FA5}">
                      <a16:colId xmlns:a16="http://schemas.microsoft.com/office/drawing/2014/main" val="2987029477"/>
                    </a:ext>
                  </a:extLst>
                </a:gridCol>
                <a:gridCol w="837601">
                  <a:extLst>
                    <a:ext uri="{9D8B030D-6E8A-4147-A177-3AD203B41FA5}">
                      <a16:colId xmlns:a16="http://schemas.microsoft.com/office/drawing/2014/main" val="3855660100"/>
                    </a:ext>
                  </a:extLst>
                </a:gridCol>
              </a:tblGrid>
              <a:tr h="253302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Wavelength 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range (nm)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Calibration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CV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65777"/>
                  </a:ext>
                </a:extLst>
              </a:tr>
              <a:tr h="33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RMSE (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mg/L)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RMSE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mg/L)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28672"/>
                  </a:ext>
                </a:extLst>
              </a:tr>
              <a:tr h="33379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PLS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850–1100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212.21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0.91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307.56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0.84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657253"/>
                  </a:ext>
                </a:extLst>
              </a:tr>
              <a:tr h="534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877, 975, 999, 1021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293.01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0.81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358.53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0.79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755288"/>
                  </a:ext>
                </a:extLst>
              </a:tr>
              <a:tr h="506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MLR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877, 975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275.65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0.84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342.65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0.75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2976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8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urea-adulterated milk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96429" y="1874604"/>
            <a:ext cx="417862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Urea concentrations in natural milk are in the range of 180–400 mg/L </a:t>
            </a:r>
            <a:endParaRPr lang="ru-RU" dirty="0" smtClean="0"/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Regulated upper limit of 700 mg/L </a:t>
            </a: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 higher amount of urea in milk may indicate adulteration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91249"/>
              </p:ext>
            </p:extLst>
          </p:nvPr>
        </p:nvGraphicFramePr>
        <p:xfrm>
          <a:off x="623113" y="1573406"/>
          <a:ext cx="3418588" cy="262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Graph" r:id="rId3" imgW="4167777" imgH="3209448" progId="Origin50.Graph">
                  <p:embed/>
                </p:oleObj>
              </mc:Choice>
              <mc:Fallback>
                <p:oleObj name="Graph" r:id="rId3" imgW="4167777" imgH="320944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13" y="1573406"/>
                        <a:ext cx="3418588" cy="26204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54448"/>
              </p:ext>
            </p:extLst>
          </p:nvPr>
        </p:nvGraphicFramePr>
        <p:xfrm>
          <a:off x="1983451" y="4728074"/>
          <a:ext cx="4825956" cy="1150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432">
                  <a:extLst>
                    <a:ext uri="{9D8B030D-6E8A-4147-A177-3AD203B41FA5}">
                      <a16:colId xmlns:a16="http://schemas.microsoft.com/office/drawing/2014/main" val="2717613563"/>
                    </a:ext>
                  </a:extLst>
                </a:gridCol>
                <a:gridCol w="859432">
                  <a:extLst>
                    <a:ext uri="{9D8B030D-6E8A-4147-A177-3AD203B41FA5}">
                      <a16:colId xmlns:a16="http://schemas.microsoft.com/office/drawing/2014/main" val="2621734037"/>
                    </a:ext>
                  </a:extLst>
                </a:gridCol>
                <a:gridCol w="694114">
                  <a:extLst>
                    <a:ext uri="{9D8B030D-6E8A-4147-A177-3AD203B41FA5}">
                      <a16:colId xmlns:a16="http://schemas.microsoft.com/office/drawing/2014/main" val="3802678170"/>
                    </a:ext>
                  </a:extLst>
                </a:gridCol>
                <a:gridCol w="859432">
                  <a:extLst>
                    <a:ext uri="{9D8B030D-6E8A-4147-A177-3AD203B41FA5}">
                      <a16:colId xmlns:a16="http://schemas.microsoft.com/office/drawing/2014/main" val="3972365782"/>
                    </a:ext>
                  </a:extLst>
                </a:gridCol>
                <a:gridCol w="859432">
                  <a:extLst>
                    <a:ext uri="{9D8B030D-6E8A-4147-A177-3AD203B41FA5}">
                      <a16:colId xmlns:a16="http://schemas.microsoft.com/office/drawing/2014/main" val="3504040344"/>
                    </a:ext>
                  </a:extLst>
                </a:gridCol>
                <a:gridCol w="694114">
                  <a:extLst>
                    <a:ext uri="{9D8B030D-6E8A-4147-A177-3AD203B41FA5}">
                      <a16:colId xmlns:a16="http://schemas.microsoft.com/office/drawing/2014/main" val="2071444767"/>
                    </a:ext>
                  </a:extLst>
                </a:gridCol>
              </a:tblGrid>
              <a:tr h="25137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Calibration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CV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60295"/>
                  </a:ext>
                </a:extLst>
              </a:tr>
              <a:tr h="425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Spec, 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Sens, 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Ac, 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Spec, 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Sens, 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Ac, 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24130"/>
                  </a:ext>
                </a:extLst>
              </a:tr>
              <a:tr h="473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Palatino Linotype" panose="020405020503050A0304" pitchFamily="18" charset="0"/>
                        <a:ea typeface="Palatino Linotype" panose="020405020503050A0304" pitchFamily="18" charset="0"/>
                        <a:cs typeface="Palatino Linotype" panose="020405020503050A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79870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70007" y="5940646"/>
            <a:ext cx="33609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Palatino Linotype" panose="020405020503050A0304" pitchFamily="18" charset="0"/>
                <a:cs typeface="Palatino Linotype" panose="020405020503050A0304" pitchFamily="18" charset="0"/>
              </a:rPr>
              <a:t>850–1100 </a:t>
            </a:r>
            <a:r>
              <a:rPr kumimoji="0" lang="en-US" altLang="ru-RU" sz="1400" b="0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Palatino Linotype" panose="020405020503050A0304" pitchFamily="18" charset="0"/>
                <a:cs typeface="Palatino Linotype" panose="020405020503050A0304" pitchFamily="18" charset="0"/>
              </a:rPr>
              <a:t>nm range, preprocessing – SNV</a:t>
            </a:r>
            <a:endParaRPr kumimoji="0" lang="en-US" altLang="ru-RU" sz="4000" b="0" i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34902" y="4296910"/>
            <a:ext cx="192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Palatino Linotype" panose="020405020503050A0304" pitchFamily="18" charset="0"/>
                <a:cs typeface="Palatino Linotype" panose="020405020503050A0304" pitchFamily="18" charset="0"/>
              </a:rPr>
              <a:t>PLS-DA </a:t>
            </a:r>
            <a:r>
              <a:rPr lang="en-US" altLang="ru-RU" b="1" dirty="0">
                <a:solidFill>
                  <a:srgbClr val="000000"/>
                </a:solidFill>
                <a:latin typeface="Arial" panose="020B0604020202020204" pitchFamily="34" charset="0"/>
                <a:ea typeface="Palatino Linotype" panose="020405020503050A0304" pitchFamily="18" charset="0"/>
                <a:cs typeface="Palatino Linotype" panose="020405020503050A0304" pitchFamily="18" charset="0"/>
              </a:rPr>
              <a:t>results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7634" y="1155755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NIR spectrum of dry urea powder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2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224" y="1484784"/>
            <a:ext cx="8336647" cy="4248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/>
              <a:t>Nd</a:t>
            </a:r>
            <a:r>
              <a:rPr lang="en-US" sz="2400" dirty="0"/>
              <a:t>(III) and </a:t>
            </a:r>
            <a:r>
              <a:rPr lang="en-US" sz="2400" dirty="0" err="1"/>
              <a:t>Yb</a:t>
            </a:r>
            <a:r>
              <a:rPr lang="en-US" sz="2400" dirty="0"/>
              <a:t>(III</a:t>
            </a:r>
            <a:r>
              <a:rPr lang="en-US" sz="2400" dirty="0" smtClean="0"/>
              <a:t>)</a:t>
            </a:r>
            <a:r>
              <a:rPr lang="en-US" sz="2400" dirty="0" smtClean="0"/>
              <a:t>-</a:t>
            </a:r>
            <a:r>
              <a:rPr lang="en-US" sz="2400" dirty="0" smtClean="0"/>
              <a:t>based complexes are suitable light sources </a:t>
            </a:r>
            <a:r>
              <a:rPr lang="en-US" sz="2400" dirty="0" smtClean="0"/>
              <a:t>in short-wave NIR region for OMS construction.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Developed </a:t>
            </a:r>
            <a:r>
              <a:rPr lang="en-US" sz="2400" dirty="0" smtClean="0"/>
              <a:t>OMS allows determination of </a:t>
            </a:r>
            <a:r>
              <a:rPr lang="en-US" sz="2400" dirty="0" smtClean="0"/>
              <a:t>fat content in homogenized milk </a:t>
            </a:r>
            <a:r>
              <a:rPr lang="en-US" sz="2400" dirty="0" smtClean="0"/>
              <a:t>with </a:t>
            </a:r>
            <a:r>
              <a:rPr lang="en-US" sz="2400" dirty="0" smtClean="0"/>
              <a:t>sufficiently high </a:t>
            </a:r>
            <a:r>
              <a:rPr lang="en-US" sz="2400" dirty="0" smtClean="0"/>
              <a:t>accuracy.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rough estimation of milk adulteration by urea addition with the developed OMS </a:t>
            </a:r>
            <a:r>
              <a:rPr lang="en-US" sz="2400" dirty="0" smtClean="0"/>
              <a:t>prototype is possible.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presented concept is promising for development of </a:t>
            </a:r>
            <a:r>
              <a:rPr lang="en-US" sz="2400" dirty="0" smtClean="0"/>
              <a:t>OMS applicable </a:t>
            </a:r>
            <a:r>
              <a:rPr lang="en-US" sz="2400" dirty="0"/>
              <a:t>for assessment of food quality or other analytical challenges in the food industry. 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456897"/>
            <a:ext cx="8424936" cy="36724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the Ministry of Science and Higher Education of the Russian Federation (theme No. FSSE-2023-0003)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the grant </a:t>
            </a:r>
            <a:r>
              <a:rPr lang="en-US" sz="2400" dirty="0"/>
              <a:t>#MK-2192.2021.4 </a:t>
            </a:r>
            <a:endParaRPr lang="en-US" sz="2400" dirty="0" smtClean="0"/>
          </a:p>
          <a:p>
            <a:r>
              <a:rPr lang="en-US" sz="2400" dirty="0" smtClean="0"/>
              <a:t>Samara </a:t>
            </a:r>
            <a:r>
              <a:rPr lang="en-US" sz="2400" dirty="0"/>
              <a:t>State Technical </a:t>
            </a:r>
            <a:r>
              <a:rPr lang="en-US" sz="2400" dirty="0" smtClean="0"/>
              <a:t>University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St. Petersburg State University</a:t>
            </a:r>
            <a:endParaRPr lang="ru-RU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CSAC20</a:t>
            </a:r>
            <a:r>
              <a:rPr lang="ru-RU" sz="2400" dirty="0" smtClean="0"/>
              <a:t>23</a:t>
            </a:r>
            <a:r>
              <a:rPr lang="en-US" sz="2400" dirty="0" smtClean="0"/>
              <a:t> organizers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720081" cy="899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01" y="1988840"/>
            <a:ext cx="1709682" cy="899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077072"/>
            <a:ext cx="933450" cy="8953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8954" y="5388803"/>
            <a:ext cx="57674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for your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4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egoe UI Semibold" panose="020B0702040204020203" pitchFamily="34" charset="0"/>
              </a:rPr>
              <a:t>Optical multisensor system (OMS)</a:t>
            </a:r>
            <a:endParaRPr lang="ru-RU" dirty="0">
              <a:cs typeface="Segoe UI Semibold" panose="020B07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25029"/>
            <a:ext cx="6480720" cy="1863993"/>
          </a:xfr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u="sng" dirty="0"/>
              <a:t>Multisensor system</a:t>
            </a:r>
            <a:r>
              <a:rPr lang="en-US" sz="2800" dirty="0"/>
              <a:t> – </a:t>
            </a:r>
            <a:r>
              <a:rPr lang="en-US" sz="2800" dirty="0" smtClean="0"/>
              <a:t>an analytical </a:t>
            </a:r>
            <a:r>
              <a:rPr lang="en-US" sz="2800" dirty="0"/>
              <a:t>device </a:t>
            </a:r>
            <a:endParaRPr lang="en-US" sz="2800" dirty="0" smtClean="0"/>
          </a:p>
          <a:p>
            <a:pPr lvl="1">
              <a:buClr>
                <a:srgbClr val="FF0000"/>
              </a:buClr>
            </a:pPr>
            <a:r>
              <a:rPr lang="en-US" sz="2200" dirty="0" smtClean="0"/>
              <a:t>composed </a:t>
            </a:r>
            <a:r>
              <a:rPr lang="en-US" sz="2200" dirty="0"/>
              <a:t>of </a:t>
            </a:r>
            <a:r>
              <a:rPr lang="en-US" sz="2200" dirty="0" smtClean="0"/>
              <a:t>two or more sensors </a:t>
            </a:r>
            <a:endParaRPr lang="en-US" sz="2200" dirty="0"/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sz="2200" dirty="0"/>
              <a:t>optimized for a particular analytical task </a:t>
            </a:r>
            <a:endParaRPr lang="ru-RU" sz="2200" dirty="0"/>
          </a:p>
          <a:p>
            <a:pPr lvl="1">
              <a:lnSpc>
                <a:spcPct val="100000"/>
              </a:lnSpc>
              <a:buClr>
                <a:srgbClr val="FF0000"/>
              </a:buClr>
            </a:pPr>
            <a:r>
              <a:rPr lang="en-US" sz="2200" dirty="0" smtClean="0"/>
              <a:t>employs chemometrics </a:t>
            </a:r>
            <a:r>
              <a:rPr lang="en-US" sz="2200" dirty="0"/>
              <a:t>to maintain </a:t>
            </a:r>
            <a:r>
              <a:rPr lang="en-US" sz="2200" dirty="0" smtClean="0"/>
              <a:t>accuracy </a:t>
            </a:r>
            <a:endParaRPr lang="en-US" sz="2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772748"/>
            <a:ext cx="3312368" cy="2080570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marL="628650" lvl="0" indent="-514350">
              <a:spcBef>
                <a:spcPct val="20000"/>
              </a:spcBef>
              <a:buClr>
                <a:srgbClr val="00808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cs typeface="Segoe UI Semilight" panose="020B0402040204020203" pitchFamily="34" charset="0"/>
              </a:rPr>
              <a:t>Advantages</a:t>
            </a:r>
          </a:p>
          <a:p>
            <a:pPr marL="640080" lvl="1" indent="-2286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cs typeface="Segoe UI Semilight" panose="020B0402040204020203" pitchFamily="34" charset="0"/>
              </a:rPr>
              <a:t>inexpensive</a:t>
            </a:r>
          </a:p>
          <a:p>
            <a:pPr marL="640080" lvl="1" indent="-2286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cs typeface="Segoe UI Semilight" panose="020B0402040204020203" pitchFamily="34" charset="0"/>
              </a:rPr>
              <a:t>portable</a:t>
            </a:r>
          </a:p>
          <a:p>
            <a:pPr marL="640080" lvl="1" indent="-2286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cs typeface="Segoe UI Semilight" panose="020B0402040204020203" pitchFamily="34" charset="0"/>
              </a:rPr>
              <a:t>on-site/on-line implementation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17031"/>
            <a:ext cx="3744416" cy="2148280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marL="571500" lvl="0" indent="-457200">
              <a:spcBef>
                <a:spcPct val="20000"/>
              </a:spcBef>
              <a:buClr>
                <a:srgbClr val="00808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cs typeface="Segoe UI Semilight" panose="020B0402040204020203" pitchFamily="34" charset="0"/>
              </a:rPr>
              <a:t>OMS composed of</a:t>
            </a:r>
          </a:p>
          <a:p>
            <a:pPr marL="640080" lvl="1" indent="-2286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cs typeface="Segoe UI Semilight" panose="020B0402040204020203" pitchFamily="34" charset="0"/>
              </a:rPr>
              <a:t>light </a:t>
            </a:r>
            <a:r>
              <a:rPr lang="en-US" sz="2200" dirty="0" smtClean="0">
                <a:cs typeface="Segoe UI Semilight" panose="020B0402040204020203" pitchFamily="34" charset="0"/>
              </a:rPr>
              <a:t>sources</a:t>
            </a:r>
          </a:p>
          <a:p>
            <a:pPr marL="640080" lvl="1" indent="-2286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cs typeface="Segoe UI Semilight" panose="020B0402040204020203" pitchFamily="34" charset="0"/>
              </a:rPr>
              <a:t>photodetectors </a:t>
            </a:r>
          </a:p>
          <a:p>
            <a:pPr marL="640080" lvl="1" indent="-2286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cs typeface="Segoe UI Semilight" panose="020B0402040204020203" pitchFamily="34" charset="0"/>
              </a:rPr>
              <a:t>optical fibers</a:t>
            </a:r>
          </a:p>
          <a:p>
            <a:pPr marL="640080" lvl="1" indent="-2286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cs typeface="Segoe UI Semilight" panose="020B0402040204020203" pitchFamily="34" charset="0"/>
              </a:rPr>
              <a:t>3D-printed parts, etc</a:t>
            </a:r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duotone>
              <a:schemeClr val="bg1">
                <a:tint val="70000"/>
                <a:satMod val="170000"/>
              </a:schemeClr>
              <a:schemeClr val="bg1">
                <a:shade val="70000"/>
                <a:satMod val="13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study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844824"/>
            <a:ext cx="8424936" cy="259228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To develop OMS prototype based on </a:t>
            </a:r>
            <a:r>
              <a:rPr lang="en-US" sz="2800" dirty="0" err="1"/>
              <a:t>Nd</a:t>
            </a:r>
            <a:r>
              <a:rPr lang="en-US" sz="2800" dirty="0"/>
              <a:t>(III) and </a:t>
            </a:r>
            <a:r>
              <a:rPr lang="en-US" sz="2800" dirty="0" err="1"/>
              <a:t>Yb</a:t>
            </a:r>
            <a:r>
              <a:rPr lang="en-US" sz="2800" dirty="0"/>
              <a:t>(III) complexes  as a tunable </a:t>
            </a:r>
            <a:r>
              <a:rPr lang="en-US" sz="2800" dirty="0" smtClean="0"/>
              <a:t>light source</a:t>
            </a:r>
          </a:p>
          <a:p>
            <a:r>
              <a:rPr lang="en-US" sz="2800" dirty="0" smtClean="0"/>
              <a:t>To study </a:t>
            </a:r>
            <a:r>
              <a:rPr lang="en-US" sz="2800" dirty="0"/>
              <a:t>a </a:t>
            </a:r>
            <a:r>
              <a:rPr lang="en-US" sz="2800" dirty="0" smtClean="0"/>
              <a:t>real-life applicability </a:t>
            </a:r>
            <a:r>
              <a:rPr lang="en-US" sz="2800" dirty="0"/>
              <a:t>of the developed prototype </a:t>
            </a:r>
            <a:r>
              <a:rPr lang="en-US" sz="2800" dirty="0" smtClean="0"/>
              <a:t>for </a:t>
            </a:r>
            <a:r>
              <a:rPr lang="en-US" sz="2800" dirty="0"/>
              <a:t>quantitative determination of fat in milk and for detection of milk adulteration with urea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95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emitters as a light source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12568"/>
          </a:xfrm>
        </p:spPr>
        <p:txBody>
          <a:bodyPr>
            <a:noAutofit/>
          </a:bodyPr>
          <a:lstStyle/>
          <a:p>
            <a:r>
              <a:rPr lang="en-US" sz="2400" dirty="0"/>
              <a:t>Properties</a:t>
            </a:r>
          </a:p>
          <a:p>
            <a:pPr lvl="1"/>
            <a:r>
              <a:rPr lang="en-US" sz="2200" dirty="0"/>
              <a:t>laser diode excites the </a:t>
            </a:r>
            <a:r>
              <a:rPr lang="en-US" sz="2200" dirty="0" smtClean="0"/>
              <a:t>emission </a:t>
            </a:r>
            <a:r>
              <a:rPr lang="en-US" sz="2200" dirty="0"/>
              <a:t>of molecular emitters</a:t>
            </a:r>
          </a:p>
          <a:p>
            <a:r>
              <a:rPr lang="en-US" sz="2400" dirty="0"/>
              <a:t>Requirements to choose emitters</a:t>
            </a:r>
          </a:p>
          <a:p>
            <a:pPr lvl="1"/>
            <a:r>
              <a:rPr lang="en-US" sz="2200" dirty="0"/>
              <a:t>absorption spectrum must not overlap with emission spectrum</a:t>
            </a:r>
          </a:p>
          <a:p>
            <a:pPr lvl="1"/>
            <a:r>
              <a:rPr lang="en-US" sz="2200" dirty="0"/>
              <a:t>excitation radiation must fit into the absorption maximum</a:t>
            </a:r>
          </a:p>
          <a:p>
            <a:pPr lvl="1"/>
            <a:r>
              <a:rPr lang="en-US" sz="2200" dirty="0"/>
              <a:t>brightness (quantum yield of emission)</a:t>
            </a:r>
          </a:p>
          <a:p>
            <a:pPr lvl="1"/>
            <a:r>
              <a:rPr lang="en-US" sz="2200" dirty="0"/>
              <a:t>emission wavelength in solid phase </a:t>
            </a:r>
          </a:p>
          <a:p>
            <a:r>
              <a:rPr lang="en-US" sz="2400" dirty="0"/>
              <a:t>Advantages</a:t>
            </a:r>
          </a:p>
          <a:p>
            <a:pPr lvl="1"/>
            <a:r>
              <a:rPr lang="en-US" sz="2200" dirty="0"/>
              <a:t>high versatility</a:t>
            </a:r>
          </a:p>
          <a:p>
            <a:pPr lvl="1"/>
            <a:r>
              <a:rPr lang="en-US" sz="2200" dirty="0"/>
              <a:t>short analysis time</a:t>
            </a:r>
            <a:endParaRPr lang="ru-RU" sz="2200" dirty="0"/>
          </a:p>
          <a:p>
            <a:pPr lvl="1"/>
            <a:r>
              <a:rPr lang="en-US" sz="2200" dirty="0"/>
              <a:t>adjustment of the emission wavelength for a specific application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4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Lanthanide(III) </a:t>
            </a:r>
            <a:r>
              <a:rPr lang="en-US" dirty="0" smtClean="0"/>
              <a:t>complexes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0536" y="4835004"/>
            <a:ext cx="2810360" cy="981807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dirty="0"/>
              <a:t>[</a:t>
            </a:r>
            <a:r>
              <a:rPr lang="en-US" sz="2400" dirty="0" err="1"/>
              <a:t>Nd</a:t>
            </a:r>
            <a:r>
              <a:rPr lang="en-US" sz="2400" dirty="0"/>
              <a:t>(</a:t>
            </a:r>
            <a:r>
              <a:rPr lang="en-US" sz="2400" dirty="0" err="1"/>
              <a:t>tta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dppn</a:t>
            </a:r>
            <a:r>
              <a:rPr lang="en-US" sz="2400" dirty="0"/>
              <a:t>)] </a:t>
            </a:r>
            <a:r>
              <a:rPr lang="en-US" sz="2400" dirty="0" smtClean="0">
                <a:solidFill>
                  <a:schemeClr val="tx2"/>
                </a:solidFill>
                <a:cs typeface="Segoe UI Semilight" panose="020B0402040204020203" pitchFamily="34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cs typeface="Segoe UI Semilight" panose="020B0402040204020203" pitchFamily="34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cs typeface="Segoe UI Semilight" panose="020B0402040204020203" pitchFamily="34" charset="0"/>
              </a:rPr>
              <a:t>)</a:t>
            </a:r>
          </a:p>
          <a:p>
            <a:pPr marL="0" lvl="1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dirty="0"/>
              <a:t>[</a:t>
            </a:r>
            <a:r>
              <a:rPr lang="en-US" sz="2400" dirty="0" err="1"/>
              <a:t>Yb</a:t>
            </a:r>
            <a:r>
              <a:rPr lang="en-US" sz="2400" dirty="0"/>
              <a:t>(</a:t>
            </a:r>
            <a:r>
              <a:rPr lang="en-US" sz="2400" dirty="0" err="1"/>
              <a:t>tta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dppn</a:t>
            </a:r>
            <a:r>
              <a:rPr lang="en-US" sz="2400" dirty="0"/>
              <a:t>)] </a:t>
            </a:r>
            <a:r>
              <a:rPr lang="en-US" sz="2400" dirty="0" smtClean="0">
                <a:solidFill>
                  <a:schemeClr val="tx2"/>
                </a:solidFill>
                <a:cs typeface="Segoe UI Semilight" panose="020B0402040204020203" pitchFamily="34" charset="0"/>
              </a:rPr>
              <a:t>(</a:t>
            </a:r>
            <a:r>
              <a:rPr lang="en-US" sz="2400" b="1" dirty="0">
                <a:solidFill>
                  <a:schemeClr val="tx2"/>
                </a:solidFill>
                <a:cs typeface="Segoe UI Semilight" panose="020B0402040204020203" pitchFamily="34" charset="0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cs typeface="Segoe UI Semilight" panose="020B0402040204020203" pitchFamily="34" charset="0"/>
              </a:rPr>
              <a:t>)</a:t>
            </a:r>
            <a:endParaRPr lang="en-US" sz="24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11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1393459"/>
            <a:ext cx="2952328" cy="3357297"/>
          </a:xfrm>
          <a:prstGeom prst="rect">
            <a:avLst/>
          </a:prstGeom>
          <a:ln/>
        </p:spPr>
      </p:pic>
      <p:sp>
        <p:nvSpPr>
          <p:cNvPr id="4" name="Прямоугольник 3"/>
          <p:cNvSpPr/>
          <p:nvPr/>
        </p:nvSpPr>
        <p:spPr>
          <a:xfrm>
            <a:off x="755576" y="5933163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Htta</a:t>
            </a:r>
            <a:r>
              <a:rPr lang="en-US" sz="1400" i="1" dirty="0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 = </a:t>
            </a:r>
            <a:r>
              <a:rPr lang="en-US" sz="1400" i="1" dirty="0" err="1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thenoyltrifluoroacetone</a:t>
            </a:r>
            <a:r>
              <a:rPr lang="en-US" sz="1400" i="1" dirty="0" smtClean="0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;</a:t>
            </a:r>
            <a:endParaRPr lang="ru-RU" sz="1400" i="1" dirty="0" smtClean="0">
              <a:solidFill>
                <a:srgbClr val="000000"/>
              </a:solidFill>
              <a:ea typeface="Palatino Linotype" panose="020405020503050A0304" pitchFamily="18" charset="0"/>
              <a:cs typeface="Palatino Linotype" panose="020405020503050A0304" pitchFamily="18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dppn</a:t>
            </a:r>
            <a:r>
              <a:rPr lang="en-US" sz="1400" i="1" dirty="0" smtClean="0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= 3,6-di(2-pyridyl)</a:t>
            </a:r>
            <a:r>
              <a:rPr lang="en-US" sz="1400" i="1" dirty="0" err="1">
                <a:solidFill>
                  <a:srgbClr val="000000"/>
                </a:solidFill>
                <a:ea typeface="Palatino Linotype" panose="020405020503050A0304" pitchFamily="18" charset="0"/>
                <a:cs typeface="Palatino Linotype" panose="020405020503050A0304" pitchFamily="18" charset="0"/>
              </a:rPr>
              <a:t>pyridazine</a:t>
            </a:r>
            <a:endParaRPr lang="ru-RU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514921"/>
            <a:ext cx="529309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Lanthanide complexes were chosen based on the following reasons:</a:t>
            </a:r>
            <a:endParaRPr lang="ru-RU" sz="2400" dirty="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Predictability </a:t>
            </a:r>
            <a:r>
              <a:rPr lang="en-US" sz="2000" dirty="0"/>
              <a:t>of NIR emission </a:t>
            </a:r>
            <a:r>
              <a:rPr lang="en-US" sz="2000" dirty="0" smtClean="0"/>
              <a:t>energy;</a:t>
            </a:r>
            <a:endParaRPr lang="ru-RU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Nd</a:t>
            </a:r>
            <a:r>
              <a:rPr lang="en-US" sz="2000" dirty="0" smtClean="0"/>
              <a:t>(III</a:t>
            </a:r>
            <a:r>
              <a:rPr lang="en-US" sz="2000" dirty="0"/>
              <a:t>) and </a:t>
            </a:r>
            <a:r>
              <a:rPr lang="en-US" sz="2000" dirty="0" err="1"/>
              <a:t>Yb</a:t>
            </a:r>
            <a:r>
              <a:rPr lang="en-US" sz="2000" dirty="0"/>
              <a:t>(III) </a:t>
            </a:r>
            <a:r>
              <a:rPr lang="en-US" sz="2000" dirty="0" smtClean="0"/>
              <a:t>complexes </a:t>
            </a:r>
            <a:r>
              <a:rPr lang="en-US" sz="2000" dirty="0"/>
              <a:t>are the most popular NIR emitters for working with biological objects, because </a:t>
            </a:r>
            <a:r>
              <a:rPr lang="en-US" sz="2000" dirty="0" smtClean="0"/>
              <a:t>their photoemission </a:t>
            </a:r>
            <a:r>
              <a:rPr lang="en-US" sz="2000" dirty="0"/>
              <a:t>is within the transparency window of most biological objects </a:t>
            </a:r>
            <a:r>
              <a:rPr lang="en-US" sz="2000" dirty="0" smtClean="0"/>
              <a:t>(700–1100 </a:t>
            </a:r>
            <a:r>
              <a:rPr lang="en-US" sz="2000" dirty="0"/>
              <a:t>nm</a:t>
            </a:r>
            <a:r>
              <a:rPr lang="en-US" sz="2000" dirty="0" smtClean="0"/>
              <a:t>); </a:t>
            </a:r>
            <a:endParaRPr lang="ru-RU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luminescence of Ln(III) is not sensitive to oxygen that allows to work without sample </a:t>
            </a:r>
            <a:r>
              <a:rPr lang="en-US" sz="2000" dirty="0" smtClean="0"/>
              <a:t>degassing;</a:t>
            </a:r>
            <a:endParaRPr lang="ru-RU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/>
              <a:t>Tris</a:t>
            </a:r>
            <a:r>
              <a:rPr lang="en-US" sz="2000" dirty="0" smtClean="0"/>
              <a:t>(beta-</a:t>
            </a:r>
            <a:r>
              <a:rPr lang="en-US" sz="2000" dirty="0" err="1" smtClean="0"/>
              <a:t>diketonate</a:t>
            </a:r>
            <a:r>
              <a:rPr lang="en-US" sz="2000" dirty="0"/>
              <a:t>) </a:t>
            </a:r>
            <a:r>
              <a:rPr lang="en-US" sz="2000" dirty="0" err="1"/>
              <a:t>heteroleptic</a:t>
            </a:r>
            <a:r>
              <a:rPr lang="en-US" sz="2000" dirty="0"/>
              <a:t> Ln(III) complexes are air-, moister- and </a:t>
            </a:r>
            <a:r>
              <a:rPr lang="en-US" sz="2000" dirty="0" err="1"/>
              <a:t>photostable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80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emitters as a light source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6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1594" y="3847381"/>
            <a:ext cx="738664" cy="24619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Emission </a:t>
            </a:r>
            <a:r>
              <a:rPr lang="en-US" dirty="0" smtClean="0">
                <a:solidFill>
                  <a:schemeClr val="bg1"/>
                </a:solidFill>
              </a:rPr>
              <a:t>spectr</a:t>
            </a:r>
            <a:r>
              <a:rPr lang="en-US" dirty="0" smtClean="0">
                <a:solidFill>
                  <a:schemeClr val="bg1"/>
                </a:solidFill>
              </a:rPr>
              <a:t>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the </a:t>
            </a:r>
            <a:r>
              <a:rPr lang="en-US" dirty="0" smtClean="0">
                <a:solidFill>
                  <a:schemeClr val="bg1"/>
                </a:solidFill>
              </a:rPr>
              <a:t>mixture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image7.png"/>
          <p:cNvPicPr/>
          <p:nvPr/>
        </p:nvPicPr>
        <p:blipFill rotWithShape="1">
          <a:blip r:embed="rId2"/>
          <a:srcRect l="-1130" r="1"/>
          <a:stretch/>
        </p:blipFill>
        <p:spPr>
          <a:xfrm>
            <a:off x="1619672" y="1226423"/>
            <a:ext cx="6444716" cy="2396222"/>
          </a:xfrm>
          <a:prstGeom prst="rect">
            <a:avLst/>
          </a:prstGeom>
          <a:ln/>
        </p:spPr>
      </p:pic>
      <p:sp>
        <p:nvSpPr>
          <p:cNvPr id="16" name="TextBox 15"/>
          <p:cNvSpPr txBox="1"/>
          <p:nvPr/>
        </p:nvSpPr>
        <p:spPr>
          <a:xfrm>
            <a:off x="291594" y="1197841"/>
            <a:ext cx="738664" cy="2424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Individual spectra of the complexes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536" t="-1" b="212"/>
          <a:stretch/>
        </p:blipFill>
        <p:spPr>
          <a:xfrm>
            <a:off x="1619671" y="3830421"/>
            <a:ext cx="6444717" cy="24788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879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10205"/>
              </p:ext>
            </p:extLst>
          </p:nvPr>
        </p:nvGraphicFramePr>
        <p:xfrm>
          <a:off x="2123728" y="4509120"/>
          <a:ext cx="5008894" cy="152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Sample 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40 µL dried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drop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Sample placement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 coverslip </a:t>
                      </a:r>
                      <a:endParaRPr lang="ru-RU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Excitation source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UV flashlight (</a:t>
                      </a:r>
                      <a:r>
                        <a:rPr lang="el-GR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λ</a:t>
                      </a:r>
                      <a:r>
                        <a:rPr lang="en-US" sz="1400" baseline="-250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exct</a:t>
                      </a:r>
                      <a:r>
                        <a:rPr lang="en-US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= 365 nm)</a:t>
                      </a:r>
                      <a:endParaRPr lang="ru-RU" sz="1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8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Detector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STS-NIR Miniature Spectrometer (Ocean Optics, USA)</a:t>
                      </a:r>
                      <a:endParaRPr lang="ru-RU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4.jpg"/>
          <p:cNvPicPr/>
          <p:nvPr/>
        </p:nvPicPr>
        <p:blipFill>
          <a:blip r:embed="rId2"/>
          <a:srcRect t="39685" r="7208" b="4995"/>
          <a:stretch>
            <a:fillRect/>
          </a:stretch>
        </p:blipFill>
        <p:spPr>
          <a:xfrm>
            <a:off x="632905" y="1302226"/>
            <a:ext cx="3363031" cy="2711109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</p:spPr>
      </p:pic>
      <p:grpSp>
        <p:nvGrpSpPr>
          <p:cNvPr id="4" name="Группа 3"/>
          <p:cNvGrpSpPr/>
          <p:nvPr/>
        </p:nvGrpSpPr>
        <p:grpSpPr>
          <a:xfrm>
            <a:off x="4393222" y="1302227"/>
            <a:ext cx="4058152" cy="2711109"/>
            <a:chOff x="4393222" y="1302227"/>
            <a:chExt cx="4058152" cy="2711109"/>
          </a:xfrm>
        </p:grpSpPr>
        <p:pic>
          <p:nvPicPr>
            <p:cNvPr id="13" name="image6.jpg"/>
            <p:cNvPicPr/>
            <p:nvPr/>
          </p:nvPicPr>
          <p:blipFill>
            <a:blip r:embed="rId3"/>
            <a:srcRect l="5037"/>
            <a:stretch>
              <a:fillRect/>
            </a:stretch>
          </p:blipFill>
          <p:spPr>
            <a:xfrm>
              <a:off x="4393222" y="1302227"/>
              <a:ext cx="4058152" cy="2711109"/>
            </a:xfrm>
            <a:prstGeom prst="rect">
              <a:avLst/>
            </a:prstGeom>
            <a:ln w="3175">
              <a:solidFill>
                <a:schemeClr val="tx1"/>
              </a:solidFill>
              <a:prstDash val="solid"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8174920" y="1412776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690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Samples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02685"/>
              </p:ext>
            </p:extLst>
          </p:nvPr>
        </p:nvGraphicFramePr>
        <p:xfrm>
          <a:off x="899592" y="1916832"/>
          <a:ext cx="7344816" cy="331236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3311527476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657423808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853563717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562987949"/>
                    </a:ext>
                  </a:extLst>
                </a:gridCol>
              </a:tblGrid>
              <a:tr h="72332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Calibration</a:t>
                      </a:r>
                      <a:r>
                        <a:rPr lang="en-US" b="1" baseline="0" dirty="0" smtClean="0"/>
                        <a:t> series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F-series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U1-series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U2-series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58520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Defined parameter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</a:t>
                      </a:r>
                      <a:r>
                        <a:rPr lang="en-US" baseline="0" dirty="0" smtClean="0"/>
                        <a:t> content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Urea content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Presence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high </a:t>
                      </a:r>
                      <a:r>
                        <a:rPr lang="en-US" dirty="0" smtClean="0"/>
                        <a:t>urea level 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268271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Concentration range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dirty="0" smtClean="0"/>
                        <a:t>3.3%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2100 mg/L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–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9000 mg/L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585068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Number</a:t>
                      </a:r>
                      <a:r>
                        <a:rPr lang="en-US" b="1" baseline="0" dirty="0" smtClean="0"/>
                        <a:t> of samples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579291"/>
                  </a:ext>
                </a:extLst>
              </a:tr>
              <a:tr h="41906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Model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PLS, MLR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PLS, MLR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PLS DA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84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8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DETERMINATION OF FAT CONTENT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4F-A21D-4626-90C5-0AA4C268A11C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055889"/>
              </p:ext>
            </p:extLst>
          </p:nvPr>
        </p:nvGraphicFramePr>
        <p:xfrm>
          <a:off x="1062321" y="3803490"/>
          <a:ext cx="6732748" cy="1976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327">
                  <a:extLst>
                    <a:ext uri="{9D8B030D-6E8A-4147-A177-3AD203B41FA5}">
                      <a16:colId xmlns:a16="http://schemas.microsoft.com/office/drawing/2014/main" val="2219643172"/>
                    </a:ext>
                  </a:extLst>
                </a:gridCol>
                <a:gridCol w="1902923">
                  <a:extLst>
                    <a:ext uri="{9D8B030D-6E8A-4147-A177-3AD203B41FA5}">
                      <a16:colId xmlns:a16="http://schemas.microsoft.com/office/drawing/2014/main" val="2370791582"/>
                    </a:ext>
                  </a:extLst>
                </a:gridCol>
                <a:gridCol w="1265429">
                  <a:extLst>
                    <a:ext uri="{9D8B030D-6E8A-4147-A177-3AD203B41FA5}">
                      <a16:colId xmlns:a16="http://schemas.microsoft.com/office/drawing/2014/main" val="3413518338"/>
                    </a:ext>
                  </a:extLst>
                </a:gridCol>
                <a:gridCol w="1047874">
                  <a:extLst>
                    <a:ext uri="{9D8B030D-6E8A-4147-A177-3AD203B41FA5}">
                      <a16:colId xmlns:a16="http://schemas.microsoft.com/office/drawing/2014/main" val="1064593745"/>
                    </a:ext>
                  </a:extLst>
                </a:gridCol>
                <a:gridCol w="1256382">
                  <a:extLst>
                    <a:ext uri="{9D8B030D-6E8A-4147-A177-3AD203B41FA5}">
                      <a16:colId xmlns:a16="http://schemas.microsoft.com/office/drawing/2014/main" val="2103075607"/>
                    </a:ext>
                  </a:extLst>
                </a:gridCol>
                <a:gridCol w="918813">
                  <a:extLst>
                    <a:ext uri="{9D8B030D-6E8A-4147-A177-3AD203B41FA5}">
                      <a16:colId xmlns:a16="http://schemas.microsoft.com/office/drawing/2014/main" val="2604237495"/>
                    </a:ext>
                  </a:extLst>
                </a:gridCol>
              </a:tblGrid>
              <a:tr h="307216">
                <a:tc rowSpan="2"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Wavelength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 (nm)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Calibration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48761"/>
                  </a:ext>
                </a:extLst>
              </a:tr>
              <a:tr h="254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RMSE (%)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RMSE (%)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1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794870"/>
                  </a:ext>
                </a:extLst>
              </a:tr>
              <a:tr h="301759">
                <a:tc rowSpan="2"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PLS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850–1100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lang="ru-RU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  <a:endParaRPr lang="ru-RU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endParaRPr lang="ru-RU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836614"/>
                  </a:ext>
                </a:extLst>
              </a:tr>
              <a:tr h="418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877, 975, 999,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1021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  <a:endParaRPr lang="ru-RU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13338"/>
                  </a:ext>
                </a:extLst>
              </a:tr>
              <a:tr h="402740"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MLR  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975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999</a:t>
                      </a:r>
                    </a:p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832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5782811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 </a:t>
            </a:r>
            <a:r>
              <a:rPr lang="en-US" sz="1400" i="1" dirty="0" smtClean="0"/>
              <a:t>LV </a:t>
            </a:r>
            <a:r>
              <a:rPr lang="en-US" sz="1400" i="1" dirty="0" smtClean="0"/>
              <a:t>= </a:t>
            </a:r>
            <a:r>
              <a:rPr lang="en-US" sz="1400" i="1" dirty="0" smtClean="0"/>
              <a:t>2</a:t>
            </a:r>
            <a:r>
              <a:rPr lang="ru-RU" sz="1400" i="1" dirty="0" smtClean="0"/>
              <a:t>, </a:t>
            </a:r>
            <a:r>
              <a:rPr lang="en-US" sz="1400" i="1" dirty="0" smtClean="0"/>
              <a:t>concentration range</a:t>
            </a:r>
            <a:r>
              <a:rPr lang="ru-RU" sz="1400" i="1" dirty="0" smtClean="0"/>
              <a:t>: </a:t>
            </a:r>
            <a:r>
              <a:rPr lang="en-US" sz="1400" i="1" dirty="0" smtClean="0"/>
              <a:t>2.5–3.3%</a:t>
            </a:r>
            <a:endParaRPr lang="ru-RU" sz="14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33720" r="1751" b="32886"/>
          <a:stretch/>
        </p:blipFill>
        <p:spPr>
          <a:xfrm>
            <a:off x="217190" y="1277612"/>
            <a:ext cx="5865175" cy="22322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611560" y="3428003"/>
            <a:ext cx="216024" cy="7200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74952" y="1267763"/>
            <a:ext cx="2305679" cy="2232248"/>
            <a:chOff x="6274952" y="1267763"/>
            <a:chExt cx="2305679" cy="2232248"/>
          </a:xfrm>
        </p:grpSpPr>
        <p:pic>
          <p:nvPicPr>
            <p:cNvPr id="16" name="image12.png"/>
            <p:cNvPicPr/>
            <p:nvPr/>
          </p:nvPicPr>
          <p:blipFill rotWithShape="1">
            <a:blip r:embed="rId3"/>
            <a:srcRect r="51347" b="32055"/>
            <a:stretch/>
          </p:blipFill>
          <p:spPr>
            <a:xfrm>
              <a:off x="6274952" y="1267763"/>
              <a:ext cx="2305679" cy="2232248"/>
            </a:xfrm>
            <a:prstGeom prst="rect">
              <a:avLst/>
            </a:prstGeom>
            <a:ln/>
          </p:spPr>
        </p:pic>
        <p:sp>
          <p:nvSpPr>
            <p:cNvPr id="7" name="Прямоугольник 6"/>
            <p:cNvSpPr/>
            <p:nvPr/>
          </p:nvSpPr>
          <p:spPr>
            <a:xfrm>
              <a:off x="6660232" y="1484784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8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6117</TotalTime>
  <Words>706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Gill Sans MT</vt:lpstr>
      <vt:lpstr>Palatino Linotype</vt:lpstr>
      <vt:lpstr>Segoe UI Black</vt:lpstr>
      <vt:lpstr>Segoe UI Light</vt:lpstr>
      <vt:lpstr>Segoe UI Semibold</vt:lpstr>
      <vt:lpstr>Segoe UI Semilight</vt:lpstr>
      <vt:lpstr>Parcel</vt:lpstr>
      <vt:lpstr>Graph</vt:lpstr>
      <vt:lpstr>Milk analysis by a new optical multisensor system based on lanthanide(III) complexes </vt:lpstr>
      <vt:lpstr>Optical multisensor system (OMS)</vt:lpstr>
      <vt:lpstr>Purpose of this study</vt:lpstr>
      <vt:lpstr>Molecular emitters as a light source</vt:lpstr>
      <vt:lpstr>Lanthanide(III) complexes</vt:lpstr>
      <vt:lpstr>Molecular emitters as a light source</vt:lpstr>
      <vt:lpstr>Experimental SETUP</vt:lpstr>
      <vt:lpstr>MILK Samples</vt:lpstr>
      <vt:lpstr>Results: DETERMINATION OF FAT CONTENT</vt:lpstr>
      <vt:lpstr>Results: DETERMINATION OF Urea CONTENT</vt:lpstr>
      <vt:lpstr>Detection of urea-adulterated milk</vt:lpstr>
      <vt:lpstr>Conclusions</vt:lpstr>
      <vt:lpstr>Acknowledgements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emitters as a tunable light source for optical multisensor systems</dc:title>
  <dc:creator>Edita</dc:creator>
  <cp:lastModifiedBy>Asus</cp:lastModifiedBy>
  <cp:revision>97</cp:revision>
  <dcterms:created xsi:type="dcterms:W3CDTF">2021-05-19T10:02:50Z</dcterms:created>
  <dcterms:modified xsi:type="dcterms:W3CDTF">2023-08-14T21:12:19Z</dcterms:modified>
</cp:coreProperties>
</file>