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9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3422" y="2281405"/>
            <a:ext cx="11763374" cy="4581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635" y="487225"/>
            <a:ext cx="17130728" cy="88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4450" y="3918371"/>
            <a:ext cx="15859099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t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8267700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760" y="536020"/>
              <a:ext cx="2819399" cy="13144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460" y="3578860"/>
            <a:ext cx="16626840" cy="198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7880"/>
              </a:lnSpc>
            </a:pPr>
            <a:r>
              <a:rPr lang="en-US" sz="6300" b="1" spc="-85" dirty="0">
                <a:solidFill>
                  <a:srgbClr val="FFFFFF"/>
                </a:solidFill>
                <a:latin typeface="Verdana"/>
                <a:cs typeface="Verdana"/>
              </a:rPr>
              <a:t>RGB LED sensor for fat quantification in milk</a:t>
            </a:r>
            <a:endParaRPr sz="6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7581900"/>
            <a:ext cx="3022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4000" spc="484" dirty="0" smtClean="0">
                <a:solidFill>
                  <a:srgbClr val="FFFFFF"/>
                </a:solidFill>
                <a:latin typeface="Tahoma"/>
                <a:cs typeface="Tahoma"/>
              </a:rPr>
              <a:t>AUTHORS</a:t>
            </a:r>
            <a:r>
              <a:rPr sz="4000" spc="-484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8496300"/>
            <a:ext cx="1624330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Marina </a:t>
            </a:r>
            <a:r>
              <a:rPr lang="en-US" sz="3200" i="1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Salukova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Anastasiia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Surkova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Yana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Shmakova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Natalya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Samokhina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Julia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Kostyuchenko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Alina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Parshina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Ildar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Ibatullin</a:t>
            </a:r>
            <a:r>
              <a:rPr lang="en-US" sz="3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Andrey </a:t>
            </a:r>
            <a:r>
              <a:rPr lang="en-US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Bogomolov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endParaRPr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0" y="349342"/>
            <a:ext cx="3383541" cy="178058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666"/>
            <a:ext cx="18288000" cy="10287434"/>
            <a:chOff x="0" y="3"/>
            <a:chExt cx="18288000" cy="102874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40" cy="10286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323903"/>
              <a:ext cx="18288000" cy="7963534"/>
            </a:xfrm>
            <a:custGeom>
              <a:avLst/>
              <a:gdLst/>
              <a:ahLst/>
              <a:cxnLst/>
              <a:rect l="l" t="t" r="r" b="b"/>
              <a:pathLst>
                <a:path w="18288000" h="7963534">
                  <a:moveTo>
                    <a:pt x="18287999" y="7963096"/>
                  </a:moveTo>
                  <a:lnTo>
                    <a:pt x="0" y="796309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7963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600" y="325273"/>
            <a:ext cx="135382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7000" b="1" spc="20" dirty="0" smtClean="0">
                <a:solidFill>
                  <a:srgbClr val="FFFFFF"/>
                </a:solidFill>
                <a:latin typeface="Verdana"/>
                <a:cs typeface="Verdana"/>
              </a:rPr>
              <a:t>RESULTS: RAW MILK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14450" y="3918371"/>
            <a:ext cx="15859099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/>
              <a:t>29 RAW MILK </a:t>
            </a:r>
            <a:r>
              <a:rPr lang="en-US" sz="3600" spc="165" dirty="0" smtClean="0"/>
              <a:t>SAMPLES</a:t>
            </a:r>
          </a:p>
          <a:p>
            <a:pPr marL="8189595">
              <a:lnSpc>
                <a:spcPct val="100000"/>
              </a:lnSpc>
              <a:spcBef>
                <a:spcPts val="100"/>
              </a:spcBef>
            </a:pPr>
            <a:endParaRPr lang="en-US" sz="3600" spc="165" dirty="0" smtClean="0"/>
          </a:p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 smtClean="0"/>
              <a:t>Fat </a:t>
            </a:r>
            <a:r>
              <a:rPr lang="en-US" sz="3600" spc="165" dirty="0"/>
              <a:t>ranges from 3.1 to 6.01</a:t>
            </a:r>
            <a:r>
              <a:rPr lang="en-US" sz="3600" spc="165" dirty="0" smtClean="0"/>
              <a:t>%</a:t>
            </a:r>
          </a:p>
          <a:p>
            <a:pPr marL="8189595">
              <a:lnSpc>
                <a:spcPct val="100000"/>
              </a:lnSpc>
              <a:spcBef>
                <a:spcPts val="100"/>
              </a:spcBef>
            </a:pPr>
            <a:endParaRPr lang="en-US" sz="3600" spc="165" dirty="0" smtClean="0"/>
          </a:p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 smtClean="0"/>
              <a:t>Results of full cross-validation: </a:t>
            </a:r>
            <a:endParaRPr lang="en-US" sz="3600" spc="165" dirty="0" smtClean="0"/>
          </a:p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lang="en-CA" sz="3600" spc="165" dirty="0" smtClean="0"/>
              <a:t>RMSECV</a:t>
            </a:r>
            <a:r>
              <a:rPr lang="en-US" sz="3600" spc="165" dirty="0" smtClean="0"/>
              <a:t> </a:t>
            </a:r>
            <a:r>
              <a:rPr lang="en-US" sz="3600" spc="165" dirty="0"/>
              <a:t>= 0.37% </a:t>
            </a:r>
            <a:r>
              <a:rPr lang="en-US" sz="3600" dirty="0"/>
              <a:t>R</a:t>
            </a:r>
            <a:r>
              <a:rPr lang="en-US" sz="3600" baseline="30000" dirty="0"/>
              <a:t>2</a:t>
            </a:r>
            <a:r>
              <a:rPr lang="en-US" sz="3600" spc="165" dirty="0" smtClean="0"/>
              <a:t> (CV) </a:t>
            </a:r>
            <a:r>
              <a:rPr lang="en-US" sz="3600" spc="165" dirty="0"/>
              <a:t>= 0.72</a:t>
            </a:r>
            <a:endParaRPr sz="3200" dirty="0"/>
          </a:p>
        </p:txBody>
      </p:sp>
      <p:pic>
        <p:nvPicPr>
          <p:cNvPr id="8" name="objec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4"/>
          <a:stretch/>
        </p:blipFill>
        <p:spPr bwMode="auto">
          <a:xfrm>
            <a:off x="255036" y="2458500"/>
            <a:ext cx="8888934" cy="779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93095"/>
            <a:ext cx="18287999" cy="18939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65748"/>
            <a:ext cx="68002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7000" b="1" spc="-365" dirty="0">
                <a:solidFill>
                  <a:srgbClr val="FFFFFF"/>
                </a:solidFill>
                <a:latin typeface="Verdana"/>
                <a:cs typeface="Verdana"/>
              </a:rPr>
              <a:t>CONCLUSION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204" y="2933700"/>
            <a:ext cx="7329805" cy="1777145"/>
          </a:xfrm>
          <a:custGeom>
            <a:avLst/>
            <a:gdLst/>
            <a:ahLst/>
            <a:cxnLst/>
            <a:rect l="l" t="t" r="r" b="b"/>
            <a:pathLst>
              <a:path w="7329805" h="1452879">
                <a:moveTo>
                  <a:pt x="6847679" y="1452879"/>
                </a:moveTo>
                <a:lnTo>
                  <a:pt x="485774" y="1452879"/>
                </a:lnTo>
                <a:lnTo>
                  <a:pt x="437762" y="1450502"/>
                </a:lnTo>
                <a:lnTo>
                  <a:pt x="390562" y="1443459"/>
                </a:lnTo>
                <a:lnTo>
                  <a:pt x="344494" y="1431882"/>
                </a:lnTo>
                <a:lnTo>
                  <a:pt x="299876" y="1415902"/>
                </a:lnTo>
                <a:lnTo>
                  <a:pt x="257028" y="1395652"/>
                </a:lnTo>
                <a:lnTo>
                  <a:pt x="216266" y="1371263"/>
                </a:lnTo>
                <a:lnTo>
                  <a:pt x="177911" y="1342868"/>
                </a:lnTo>
                <a:lnTo>
                  <a:pt x="142280" y="1310599"/>
                </a:lnTo>
                <a:lnTo>
                  <a:pt x="110010" y="1274968"/>
                </a:lnTo>
                <a:lnTo>
                  <a:pt x="81615" y="1236612"/>
                </a:lnTo>
                <a:lnTo>
                  <a:pt x="57227" y="1195851"/>
                </a:lnTo>
                <a:lnTo>
                  <a:pt x="36977" y="1153002"/>
                </a:lnTo>
                <a:lnTo>
                  <a:pt x="20997" y="1108385"/>
                </a:lnTo>
                <a:lnTo>
                  <a:pt x="9420" y="1062317"/>
                </a:lnTo>
                <a:lnTo>
                  <a:pt x="2377" y="1015117"/>
                </a:lnTo>
                <a:lnTo>
                  <a:pt x="0" y="967104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847679" y="0"/>
                </a:lnTo>
                <a:lnTo>
                  <a:pt x="6895692" y="2377"/>
                </a:lnTo>
                <a:lnTo>
                  <a:pt x="6942892" y="9420"/>
                </a:lnTo>
                <a:lnTo>
                  <a:pt x="6988960" y="20997"/>
                </a:lnTo>
                <a:lnTo>
                  <a:pt x="7033577" y="36977"/>
                </a:lnTo>
                <a:lnTo>
                  <a:pt x="7076426" y="57227"/>
                </a:lnTo>
                <a:lnTo>
                  <a:pt x="7117187" y="81615"/>
                </a:lnTo>
                <a:lnTo>
                  <a:pt x="7155543" y="110010"/>
                </a:lnTo>
                <a:lnTo>
                  <a:pt x="7191174" y="142280"/>
                </a:lnTo>
                <a:lnTo>
                  <a:pt x="7223443" y="177911"/>
                </a:lnTo>
                <a:lnTo>
                  <a:pt x="7251838" y="216266"/>
                </a:lnTo>
                <a:lnTo>
                  <a:pt x="7276227" y="257028"/>
                </a:lnTo>
                <a:lnTo>
                  <a:pt x="7296477" y="299876"/>
                </a:lnTo>
                <a:lnTo>
                  <a:pt x="7312456" y="344494"/>
                </a:lnTo>
                <a:lnTo>
                  <a:pt x="7324034" y="390562"/>
                </a:lnTo>
                <a:lnTo>
                  <a:pt x="7329487" y="427106"/>
                </a:lnTo>
                <a:lnTo>
                  <a:pt x="7329487" y="1025773"/>
                </a:lnTo>
                <a:lnTo>
                  <a:pt x="7312456" y="1108385"/>
                </a:lnTo>
                <a:lnTo>
                  <a:pt x="7296477" y="1153002"/>
                </a:lnTo>
                <a:lnTo>
                  <a:pt x="7276227" y="1195851"/>
                </a:lnTo>
                <a:lnTo>
                  <a:pt x="7251838" y="1236612"/>
                </a:lnTo>
                <a:lnTo>
                  <a:pt x="7223443" y="1274968"/>
                </a:lnTo>
                <a:lnTo>
                  <a:pt x="7191174" y="1310599"/>
                </a:lnTo>
                <a:lnTo>
                  <a:pt x="7155543" y="1342868"/>
                </a:lnTo>
                <a:lnTo>
                  <a:pt x="7117187" y="1371263"/>
                </a:lnTo>
                <a:lnTo>
                  <a:pt x="7076426" y="1395652"/>
                </a:lnTo>
                <a:lnTo>
                  <a:pt x="7033577" y="1415902"/>
                </a:lnTo>
                <a:lnTo>
                  <a:pt x="6988960" y="1431882"/>
                </a:lnTo>
                <a:lnTo>
                  <a:pt x="6942892" y="1443459"/>
                </a:lnTo>
                <a:lnTo>
                  <a:pt x="6895692" y="1450502"/>
                </a:lnTo>
                <a:lnTo>
                  <a:pt x="6847679" y="1452879"/>
                </a:lnTo>
                <a:close/>
              </a:path>
            </a:pathLst>
          </a:custGeom>
          <a:solidFill>
            <a:srgbClr val="DA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998" y="3240173"/>
            <a:ext cx="6800215" cy="107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200"/>
              </a:lnSpc>
              <a:spcBef>
                <a:spcPts val="100"/>
              </a:spcBef>
            </a:pPr>
            <a:r>
              <a:rPr lang="en-US" sz="3200" spc="-95" dirty="0" smtClean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lang="en-US" sz="3200" spc="-95" dirty="0" smtClean="0">
                <a:solidFill>
                  <a:srgbClr val="FFFFFF"/>
                </a:solidFill>
                <a:latin typeface="Verdana"/>
                <a:cs typeface="Verdana"/>
              </a:rPr>
              <a:t>developed prototype is </a:t>
            </a:r>
            <a:r>
              <a:rPr lang="en-US" sz="3200" spc="-95" dirty="0" smtClean="0">
                <a:solidFill>
                  <a:srgbClr val="FFFFFF"/>
                </a:solidFill>
                <a:latin typeface="Verdana"/>
                <a:cs typeface="Verdana"/>
              </a:rPr>
              <a:t>sensitive to the fat content of milk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98980" y="2946400"/>
            <a:ext cx="7329805" cy="1771429"/>
          </a:xfrm>
          <a:custGeom>
            <a:avLst/>
            <a:gdLst/>
            <a:ahLst/>
            <a:cxnLst/>
            <a:rect l="l" t="t" r="r" b="b"/>
            <a:pathLst>
              <a:path w="7329805" h="1452879">
                <a:moveTo>
                  <a:pt x="6847680" y="1452879"/>
                </a:moveTo>
                <a:lnTo>
                  <a:pt x="485774" y="1452879"/>
                </a:lnTo>
                <a:lnTo>
                  <a:pt x="437762" y="1450502"/>
                </a:lnTo>
                <a:lnTo>
                  <a:pt x="390562" y="1443459"/>
                </a:lnTo>
                <a:lnTo>
                  <a:pt x="344494" y="1431882"/>
                </a:lnTo>
                <a:lnTo>
                  <a:pt x="299876" y="1415902"/>
                </a:lnTo>
                <a:lnTo>
                  <a:pt x="257028" y="1395652"/>
                </a:lnTo>
                <a:lnTo>
                  <a:pt x="216266" y="1371263"/>
                </a:lnTo>
                <a:lnTo>
                  <a:pt x="177911" y="1342868"/>
                </a:lnTo>
                <a:lnTo>
                  <a:pt x="142280" y="1310599"/>
                </a:lnTo>
                <a:lnTo>
                  <a:pt x="110010" y="1274968"/>
                </a:lnTo>
                <a:lnTo>
                  <a:pt x="81616" y="1236612"/>
                </a:lnTo>
                <a:lnTo>
                  <a:pt x="57227" y="1195851"/>
                </a:lnTo>
                <a:lnTo>
                  <a:pt x="36977" y="1153002"/>
                </a:lnTo>
                <a:lnTo>
                  <a:pt x="20997" y="1108385"/>
                </a:lnTo>
                <a:lnTo>
                  <a:pt x="9420" y="1062317"/>
                </a:lnTo>
                <a:lnTo>
                  <a:pt x="2377" y="1015117"/>
                </a:lnTo>
                <a:lnTo>
                  <a:pt x="0" y="967104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847680" y="0"/>
                </a:lnTo>
                <a:lnTo>
                  <a:pt x="6895692" y="2377"/>
                </a:lnTo>
                <a:lnTo>
                  <a:pt x="6942892" y="9420"/>
                </a:lnTo>
                <a:lnTo>
                  <a:pt x="6988960" y="20997"/>
                </a:lnTo>
                <a:lnTo>
                  <a:pt x="7033577" y="36977"/>
                </a:lnTo>
                <a:lnTo>
                  <a:pt x="7076426" y="57227"/>
                </a:lnTo>
                <a:lnTo>
                  <a:pt x="7117188" y="81615"/>
                </a:lnTo>
                <a:lnTo>
                  <a:pt x="7155543" y="110010"/>
                </a:lnTo>
                <a:lnTo>
                  <a:pt x="7191174" y="142280"/>
                </a:lnTo>
                <a:lnTo>
                  <a:pt x="7223443" y="177911"/>
                </a:lnTo>
                <a:lnTo>
                  <a:pt x="7251838" y="216266"/>
                </a:lnTo>
                <a:lnTo>
                  <a:pt x="7276227" y="257028"/>
                </a:lnTo>
                <a:lnTo>
                  <a:pt x="7296477" y="299876"/>
                </a:lnTo>
                <a:lnTo>
                  <a:pt x="7312457" y="344494"/>
                </a:lnTo>
                <a:lnTo>
                  <a:pt x="7324034" y="390562"/>
                </a:lnTo>
                <a:lnTo>
                  <a:pt x="7329487" y="427100"/>
                </a:lnTo>
                <a:lnTo>
                  <a:pt x="7329487" y="1025779"/>
                </a:lnTo>
                <a:lnTo>
                  <a:pt x="7312457" y="1108385"/>
                </a:lnTo>
                <a:lnTo>
                  <a:pt x="7296477" y="1153002"/>
                </a:lnTo>
                <a:lnTo>
                  <a:pt x="7276227" y="1195851"/>
                </a:lnTo>
                <a:lnTo>
                  <a:pt x="7251838" y="1236612"/>
                </a:lnTo>
                <a:lnTo>
                  <a:pt x="7223443" y="1274968"/>
                </a:lnTo>
                <a:lnTo>
                  <a:pt x="7191174" y="1310599"/>
                </a:lnTo>
                <a:lnTo>
                  <a:pt x="7155543" y="1342868"/>
                </a:lnTo>
                <a:lnTo>
                  <a:pt x="7117188" y="1371263"/>
                </a:lnTo>
                <a:lnTo>
                  <a:pt x="7076426" y="1395652"/>
                </a:lnTo>
                <a:lnTo>
                  <a:pt x="7033577" y="1415902"/>
                </a:lnTo>
                <a:lnTo>
                  <a:pt x="6988960" y="1431882"/>
                </a:lnTo>
                <a:lnTo>
                  <a:pt x="6942892" y="1443459"/>
                </a:lnTo>
                <a:lnTo>
                  <a:pt x="6895692" y="1450502"/>
                </a:lnTo>
                <a:lnTo>
                  <a:pt x="6847680" y="1452879"/>
                </a:lnTo>
                <a:close/>
              </a:path>
            </a:pathLst>
          </a:custGeom>
          <a:solidFill>
            <a:srgbClr val="DA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50452" y="3307964"/>
            <a:ext cx="6626859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200"/>
              </a:lnSpc>
              <a:spcBef>
                <a:spcPts val="100"/>
              </a:spcBef>
            </a:pPr>
            <a:r>
              <a:rPr lang="en-US" sz="3200" spc="75" dirty="0" smtClean="0">
                <a:solidFill>
                  <a:srgbClr val="FFFFFF"/>
                </a:solidFill>
                <a:latin typeface="Verdana"/>
                <a:cs typeface="Verdana"/>
              </a:rPr>
              <a:t>The best results are achieved with homogenized milk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998" y="5455232"/>
            <a:ext cx="15268575" cy="2536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800" u="sng" spc="165" dirty="0" smtClean="0">
                <a:solidFill>
                  <a:srgbClr val="FFFFFF"/>
                </a:solidFill>
                <a:latin typeface="Verdana"/>
                <a:cs typeface="Verdana"/>
              </a:rPr>
              <a:t>As part of further improvement of the </a:t>
            </a:r>
            <a:r>
              <a:rPr lang="en-US" sz="2800" u="sng" spc="165" dirty="0" smtClean="0">
                <a:solidFill>
                  <a:srgbClr val="FFFFFF"/>
                </a:solidFill>
                <a:latin typeface="Verdana"/>
                <a:cs typeface="Verdana"/>
              </a:rPr>
              <a:t>device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the measurement geometry can be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refined</a:t>
            </a:r>
          </a:p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optimal sensor channels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lang="en-US" sz="2800" spc="16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preliminarily</a:t>
            </a:r>
            <a:r>
              <a:rPr lang="ru-RU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calculated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using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full-spectrum </a:t>
            </a:r>
            <a:r>
              <a:rPr lang="en-US" sz="2800" spc="165" dirty="0" smtClean="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739956"/>
            <a:ext cx="13186410" cy="480708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4000" spc="800" dirty="0">
                <a:solidFill>
                  <a:srgbClr val="FFFFFF"/>
                </a:solidFill>
                <a:latin typeface="Tahoma"/>
                <a:cs typeface="Tahoma"/>
              </a:rPr>
              <a:t>Samara State Technical </a:t>
            </a:r>
            <a:r>
              <a:rPr lang="en-CA" sz="4000" spc="800" dirty="0" smtClean="0">
                <a:solidFill>
                  <a:srgbClr val="FFFFFF"/>
                </a:solidFill>
                <a:latin typeface="Tahoma"/>
                <a:cs typeface="Tahoma"/>
              </a:rPr>
              <a:t>University </a:t>
            </a: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4000" spc="800" dirty="0" smtClean="0">
                <a:solidFill>
                  <a:srgbClr val="FFFFFF"/>
                </a:solidFill>
                <a:latin typeface="Tahoma"/>
                <a:cs typeface="Tahoma"/>
              </a:rPr>
              <a:t>Art Photonics GmbH </a:t>
            </a: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4000" spc="800" dirty="0" smtClean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lang="en-CA" sz="4000" spc="800" dirty="0">
                <a:solidFill>
                  <a:srgbClr val="FFFFFF"/>
                </a:solidFill>
                <a:latin typeface="Tahoma"/>
                <a:cs typeface="Tahoma"/>
              </a:rPr>
              <a:t>Samara Oblast </a:t>
            </a:r>
            <a:r>
              <a:rPr lang="en-CA" sz="4000" spc="800" dirty="0" smtClean="0">
                <a:solidFill>
                  <a:srgbClr val="FFFFFF"/>
                </a:solidFill>
                <a:latin typeface="Tahoma"/>
                <a:cs typeface="Tahoma"/>
              </a:rPr>
              <a:t>Agro-Industrial Complex </a:t>
            </a:r>
            <a:r>
              <a:rPr lang="en-CA" sz="4000" spc="800" dirty="0">
                <a:solidFill>
                  <a:srgbClr val="FFFFFF"/>
                </a:solidFill>
                <a:latin typeface="Tahoma"/>
                <a:cs typeface="Tahoma"/>
              </a:rPr>
              <a:t>Support Center </a:t>
            </a:r>
            <a:endParaRPr lang="en-CA" sz="4000" spc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584200" indent="-5715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4000" spc="650" dirty="0">
                <a:solidFill>
                  <a:srgbClr val="FFFFFF"/>
                </a:solidFill>
                <a:latin typeface="Tahoma"/>
                <a:cs typeface="Tahoma"/>
              </a:rPr>
              <a:t>the Samara Regional </a:t>
            </a:r>
            <a:r>
              <a:rPr lang="en-CA" sz="4000" spc="650" dirty="0" smtClean="0">
                <a:solidFill>
                  <a:srgbClr val="FFFFFF"/>
                </a:solidFill>
                <a:latin typeface="Tahoma"/>
                <a:cs typeface="Tahoma"/>
              </a:rPr>
              <a:t>Veterinary Laboratory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616464"/>
            <a:ext cx="11750675" cy="1018869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 marR="5080">
              <a:lnSpc>
                <a:spcPts val="6820"/>
              </a:lnSpc>
              <a:spcBef>
                <a:spcPts val="1145"/>
              </a:spcBef>
            </a:pPr>
            <a:r>
              <a:rPr lang="en-US" sz="6500" b="1" spc="10" dirty="0" smtClean="0">
                <a:solidFill>
                  <a:srgbClr val="FFFFFF"/>
                </a:solidFill>
                <a:latin typeface="Verdana"/>
                <a:cs typeface="Verdana"/>
              </a:rPr>
              <a:t>ACKNOWLEDGEMENTS</a:t>
            </a:r>
            <a:endParaRPr lang="en-US" sz="65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1402" y="0"/>
            <a:ext cx="1176597" cy="10286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0723" y="6935446"/>
            <a:ext cx="5359877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7000" b="1" spc="-195" dirty="0" smtClean="0">
                <a:solidFill>
                  <a:srgbClr val="FFFFFF"/>
                </a:solidFill>
                <a:latin typeface="Verdana"/>
                <a:cs typeface="Verdana"/>
              </a:rPr>
              <a:t>thank you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0722" y="7760353"/>
            <a:ext cx="5359877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4700" b="1" spc="-355" dirty="0" smtClean="0">
                <a:solidFill>
                  <a:srgbClr val="FFFFFF"/>
                </a:solidFill>
                <a:latin typeface="Verdana"/>
                <a:cs typeface="Verdana"/>
              </a:rPr>
              <a:t>for your attention</a:t>
            </a:r>
            <a:endParaRPr sz="4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8900000">
            <a:off x="9899463" y="7940900"/>
            <a:ext cx="6279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dirty="0" smtClean="0">
                <a:solidFill>
                  <a:srgbClr val="120101"/>
                </a:solidFill>
                <a:latin typeface="Roboto"/>
                <a:cs typeface="Roboto"/>
              </a:rPr>
              <a:t>India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 rot="18900000">
            <a:off x="11155568" y="7856044"/>
            <a:ext cx="4444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spc="45" dirty="0" smtClean="0">
                <a:solidFill>
                  <a:srgbClr val="120101"/>
                </a:solidFill>
                <a:latin typeface="Roboto"/>
                <a:cs typeface="Roboto"/>
              </a:rPr>
              <a:t>EU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 rot="18900000">
            <a:off x="12009667" y="7958459"/>
            <a:ext cx="692456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spc="-15" dirty="0" smtClean="0">
                <a:solidFill>
                  <a:srgbClr val="120101"/>
                </a:solidFill>
                <a:latin typeface="Roboto"/>
                <a:cs typeface="Roboto"/>
              </a:rPr>
              <a:t>USA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13054674" y="7978963"/>
            <a:ext cx="72111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dirty="0" smtClean="0">
                <a:latin typeface="Roboto"/>
                <a:cs typeface="Roboto"/>
              </a:rPr>
              <a:t>Brazil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14007497" y="8029511"/>
            <a:ext cx="874279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dirty="0" smtClean="0">
                <a:solidFill>
                  <a:srgbClr val="120101"/>
                </a:solidFill>
                <a:latin typeface="Roboto"/>
                <a:cs typeface="Roboto"/>
              </a:rPr>
              <a:t>Russia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15468099" y="7871769"/>
            <a:ext cx="42808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spc="25" dirty="0" smtClean="0">
                <a:solidFill>
                  <a:srgbClr val="120101"/>
                </a:solidFill>
                <a:latin typeface="Roboto"/>
                <a:cs typeface="Roboto"/>
              </a:rPr>
              <a:t>UK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16131921" y="8045673"/>
            <a:ext cx="91267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lang="en-CA" sz="2200" dirty="0" smtClean="0">
                <a:latin typeface="Roboto"/>
                <a:cs typeface="Roboto"/>
              </a:rPr>
              <a:t>Mexico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23821" y="2217972"/>
            <a:ext cx="7435850" cy="8890"/>
          </a:xfrm>
          <a:custGeom>
            <a:avLst/>
            <a:gdLst/>
            <a:ahLst/>
            <a:cxnLst/>
            <a:rect l="l" t="t" r="r" b="b"/>
            <a:pathLst>
              <a:path w="7435850" h="8889">
                <a:moveTo>
                  <a:pt x="0" y="0"/>
                </a:moveTo>
                <a:lnTo>
                  <a:pt x="7435477" y="0"/>
                </a:lnTo>
                <a:lnTo>
                  <a:pt x="7435477" y="8799"/>
                </a:lnTo>
                <a:lnTo>
                  <a:pt x="0" y="8799"/>
                </a:lnTo>
                <a:lnTo>
                  <a:pt x="0" y="0"/>
                </a:lnTo>
                <a:close/>
              </a:path>
            </a:pathLst>
          </a:custGeom>
          <a:solidFill>
            <a:srgbClr val="120101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823821" y="3019955"/>
            <a:ext cx="7435850" cy="4553585"/>
            <a:chOff x="9823821" y="3019955"/>
            <a:chExt cx="7435850" cy="4553585"/>
          </a:xfrm>
        </p:grpSpPr>
        <p:sp>
          <p:nvSpPr>
            <p:cNvPr id="11" name="object 11"/>
            <p:cNvSpPr/>
            <p:nvPr/>
          </p:nvSpPr>
          <p:spPr>
            <a:xfrm>
              <a:off x="9823818" y="3554615"/>
              <a:ext cx="7435850" cy="2682240"/>
            </a:xfrm>
            <a:custGeom>
              <a:avLst/>
              <a:gdLst/>
              <a:ahLst/>
              <a:cxnLst/>
              <a:rect l="l" t="t" r="r" b="b"/>
              <a:pathLst>
                <a:path w="7435850" h="2682240">
                  <a:moveTo>
                    <a:pt x="7435469" y="2673273"/>
                  </a:moveTo>
                  <a:lnTo>
                    <a:pt x="0" y="2673273"/>
                  </a:lnTo>
                  <a:lnTo>
                    <a:pt x="0" y="2682075"/>
                  </a:lnTo>
                  <a:lnTo>
                    <a:pt x="7435469" y="2682075"/>
                  </a:lnTo>
                  <a:lnTo>
                    <a:pt x="7435469" y="2673273"/>
                  </a:lnTo>
                  <a:close/>
                </a:path>
                <a:path w="7435850" h="2682240">
                  <a:moveTo>
                    <a:pt x="7435469" y="1336636"/>
                  </a:moveTo>
                  <a:lnTo>
                    <a:pt x="0" y="1336636"/>
                  </a:lnTo>
                  <a:lnTo>
                    <a:pt x="0" y="1345438"/>
                  </a:lnTo>
                  <a:lnTo>
                    <a:pt x="7435469" y="1345438"/>
                  </a:lnTo>
                  <a:lnTo>
                    <a:pt x="7435469" y="1336636"/>
                  </a:lnTo>
                  <a:close/>
                </a:path>
                <a:path w="7435850" h="2682240">
                  <a:moveTo>
                    <a:pt x="7435469" y="0"/>
                  </a:moveTo>
                  <a:lnTo>
                    <a:pt x="0" y="0"/>
                  </a:lnTo>
                  <a:lnTo>
                    <a:pt x="0" y="8801"/>
                  </a:lnTo>
                  <a:lnTo>
                    <a:pt x="7435469" y="8801"/>
                  </a:lnTo>
                  <a:lnTo>
                    <a:pt x="7435469" y="0"/>
                  </a:lnTo>
                  <a:close/>
                </a:path>
              </a:pathLst>
            </a:custGeom>
            <a:solidFill>
              <a:srgbClr val="120101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23821" y="7564519"/>
              <a:ext cx="7435850" cy="8890"/>
            </a:xfrm>
            <a:custGeom>
              <a:avLst/>
              <a:gdLst/>
              <a:ahLst/>
              <a:cxnLst/>
              <a:rect l="l" t="t" r="r" b="b"/>
              <a:pathLst>
                <a:path w="7435850" h="8890">
                  <a:moveTo>
                    <a:pt x="0" y="0"/>
                  </a:moveTo>
                  <a:lnTo>
                    <a:pt x="7435477" y="0"/>
                  </a:lnTo>
                  <a:lnTo>
                    <a:pt x="7435477" y="8800"/>
                  </a:lnTo>
                  <a:lnTo>
                    <a:pt x="0" y="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10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23818" y="3019957"/>
              <a:ext cx="7435850" cy="4549140"/>
            </a:xfrm>
            <a:custGeom>
              <a:avLst/>
              <a:gdLst/>
              <a:ahLst/>
              <a:cxnLst/>
              <a:rect l="l" t="t" r="r" b="b"/>
              <a:pathLst>
                <a:path w="7435850" h="4549140">
                  <a:moveTo>
                    <a:pt x="955992" y="76479"/>
                  </a:moveTo>
                  <a:lnTo>
                    <a:pt x="943140" y="34048"/>
                  </a:lnTo>
                  <a:lnTo>
                    <a:pt x="908773" y="5829"/>
                  </a:lnTo>
                  <a:lnTo>
                    <a:pt x="879513" y="0"/>
                  </a:lnTo>
                  <a:lnTo>
                    <a:pt x="76479" y="0"/>
                  </a:lnTo>
                  <a:lnTo>
                    <a:pt x="46710" y="6019"/>
                  </a:lnTo>
                  <a:lnTo>
                    <a:pt x="22402" y="22402"/>
                  </a:lnTo>
                  <a:lnTo>
                    <a:pt x="6007" y="46710"/>
                  </a:lnTo>
                  <a:lnTo>
                    <a:pt x="0" y="76479"/>
                  </a:lnTo>
                  <a:lnTo>
                    <a:pt x="0" y="4548975"/>
                  </a:lnTo>
                  <a:lnTo>
                    <a:pt x="955992" y="4548975"/>
                  </a:lnTo>
                  <a:lnTo>
                    <a:pt x="955992" y="76479"/>
                  </a:lnTo>
                  <a:close/>
                </a:path>
                <a:path w="7435850" h="4549140">
                  <a:moveTo>
                    <a:pt x="2035898" y="3284410"/>
                  </a:moveTo>
                  <a:lnTo>
                    <a:pt x="2029891" y="3254641"/>
                  </a:lnTo>
                  <a:lnTo>
                    <a:pt x="2013496" y="3230334"/>
                  </a:lnTo>
                  <a:lnTo>
                    <a:pt x="1989188" y="3213938"/>
                  </a:lnTo>
                  <a:lnTo>
                    <a:pt x="1959419" y="3207931"/>
                  </a:lnTo>
                  <a:lnTo>
                    <a:pt x="1156385" y="3207931"/>
                  </a:lnTo>
                  <a:lnTo>
                    <a:pt x="1126617" y="3213938"/>
                  </a:lnTo>
                  <a:lnTo>
                    <a:pt x="1102309" y="3230334"/>
                  </a:lnTo>
                  <a:lnTo>
                    <a:pt x="1085926" y="3254641"/>
                  </a:lnTo>
                  <a:lnTo>
                    <a:pt x="1079906" y="3284410"/>
                  </a:lnTo>
                  <a:lnTo>
                    <a:pt x="1079906" y="4548975"/>
                  </a:lnTo>
                  <a:lnTo>
                    <a:pt x="2035898" y="4548975"/>
                  </a:lnTo>
                  <a:lnTo>
                    <a:pt x="2035898" y="3284410"/>
                  </a:lnTo>
                  <a:close/>
                </a:path>
                <a:path w="7435850" h="4549140">
                  <a:moveTo>
                    <a:pt x="3115818" y="3498278"/>
                  </a:moveTo>
                  <a:lnTo>
                    <a:pt x="3109811" y="3468509"/>
                  </a:lnTo>
                  <a:lnTo>
                    <a:pt x="3093415" y="3444189"/>
                  </a:lnTo>
                  <a:lnTo>
                    <a:pt x="3069107" y="3427806"/>
                  </a:lnTo>
                  <a:lnTo>
                    <a:pt x="3039338" y="3421799"/>
                  </a:lnTo>
                  <a:lnTo>
                    <a:pt x="2236305" y="3421799"/>
                  </a:lnTo>
                  <a:lnTo>
                    <a:pt x="2206536" y="3427806"/>
                  </a:lnTo>
                  <a:lnTo>
                    <a:pt x="2182228" y="3444189"/>
                  </a:lnTo>
                  <a:lnTo>
                    <a:pt x="2165832" y="3468509"/>
                  </a:lnTo>
                  <a:lnTo>
                    <a:pt x="2159825" y="3498278"/>
                  </a:lnTo>
                  <a:lnTo>
                    <a:pt x="2159825" y="4548975"/>
                  </a:lnTo>
                  <a:lnTo>
                    <a:pt x="3115818" y="4548975"/>
                  </a:lnTo>
                  <a:lnTo>
                    <a:pt x="3115818" y="3498278"/>
                  </a:lnTo>
                  <a:close/>
                </a:path>
                <a:path w="7435850" h="4549140">
                  <a:moveTo>
                    <a:pt x="4195724" y="4032923"/>
                  </a:moveTo>
                  <a:lnTo>
                    <a:pt x="4189717" y="4003154"/>
                  </a:lnTo>
                  <a:lnTo>
                    <a:pt x="4173334" y="3978846"/>
                  </a:lnTo>
                  <a:lnTo>
                    <a:pt x="4149026" y="3962463"/>
                  </a:lnTo>
                  <a:lnTo>
                    <a:pt x="4119245" y="3956443"/>
                  </a:lnTo>
                  <a:lnTo>
                    <a:pt x="3316224" y="3956443"/>
                  </a:lnTo>
                  <a:lnTo>
                    <a:pt x="3286455" y="3962463"/>
                  </a:lnTo>
                  <a:lnTo>
                    <a:pt x="3262134" y="3978846"/>
                  </a:lnTo>
                  <a:lnTo>
                    <a:pt x="3245751" y="4003154"/>
                  </a:lnTo>
                  <a:lnTo>
                    <a:pt x="3239744" y="4032923"/>
                  </a:lnTo>
                  <a:lnTo>
                    <a:pt x="3239744" y="4548975"/>
                  </a:lnTo>
                  <a:lnTo>
                    <a:pt x="4195724" y="4548975"/>
                  </a:lnTo>
                  <a:lnTo>
                    <a:pt x="4195724" y="4032923"/>
                  </a:lnTo>
                  <a:close/>
                </a:path>
                <a:path w="7435850" h="4549140">
                  <a:moveTo>
                    <a:pt x="5275643" y="4193324"/>
                  </a:moveTo>
                  <a:lnTo>
                    <a:pt x="5269636" y="4163555"/>
                  </a:lnTo>
                  <a:lnTo>
                    <a:pt x="5253240" y="4139247"/>
                  </a:lnTo>
                  <a:lnTo>
                    <a:pt x="5228933" y="4122851"/>
                  </a:lnTo>
                  <a:lnTo>
                    <a:pt x="5199164" y="4116844"/>
                  </a:lnTo>
                  <a:lnTo>
                    <a:pt x="4396130" y="4116844"/>
                  </a:lnTo>
                  <a:lnTo>
                    <a:pt x="4366361" y="4122851"/>
                  </a:lnTo>
                  <a:lnTo>
                    <a:pt x="4342054" y="4139247"/>
                  </a:lnTo>
                  <a:lnTo>
                    <a:pt x="4325671" y="4163555"/>
                  </a:lnTo>
                  <a:lnTo>
                    <a:pt x="4319651" y="4193324"/>
                  </a:lnTo>
                  <a:lnTo>
                    <a:pt x="4319651" y="4548975"/>
                  </a:lnTo>
                  <a:lnTo>
                    <a:pt x="5275643" y="4548975"/>
                  </a:lnTo>
                  <a:lnTo>
                    <a:pt x="5275643" y="4193324"/>
                  </a:lnTo>
                  <a:close/>
                </a:path>
                <a:path w="7435850" h="4549140">
                  <a:moveTo>
                    <a:pt x="6355562" y="4246791"/>
                  </a:moveTo>
                  <a:lnTo>
                    <a:pt x="6349555" y="4217022"/>
                  </a:lnTo>
                  <a:lnTo>
                    <a:pt x="6333160" y="4192714"/>
                  </a:lnTo>
                  <a:lnTo>
                    <a:pt x="6308852" y="4176318"/>
                  </a:lnTo>
                  <a:lnTo>
                    <a:pt x="6279083" y="4170311"/>
                  </a:lnTo>
                  <a:lnTo>
                    <a:pt x="5476049" y="4170311"/>
                  </a:lnTo>
                  <a:lnTo>
                    <a:pt x="5446280" y="4176318"/>
                  </a:lnTo>
                  <a:lnTo>
                    <a:pt x="5421973" y="4192714"/>
                  </a:lnTo>
                  <a:lnTo>
                    <a:pt x="5405577" y="4217022"/>
                  </a:lnTo>
                  <a:lnTo>
                    <a:pt x="5399570" y="4246791"/>
                  </a:lnTo>
                  <a:lnTo>
                    <a:pt x="5399570" y="4548975"/>
                  </a:lnTo>
                  <a:lnTo>
                    <a:pt x="6355562" y="4548975"/>
                  </a:lnTo>
                  <a:lnTo>
                    <a:pt x="6355562" y="4246791"/>
                  </a:lnTo>
                  <a:close/>
                </a:path>
                <a:path w="7435850" h="4549140">
                  <a:moveTo>
                    <a:pt x="7435469" y="4460646"/>
                  </a:moveTo>
                  <a:lnTo>
                    <a:pt x="7429462" y="4430877"/>
                  </a:lnTo>
                  <a:lnTo>
                    <a:pt x="7413079" y="4406570"/>
                  </a:lnTo>
                  <a:lnTo>
                    <a:pt x="7388758" y="4390187"/>
                  </a:lnTo>
                  <a:lnTo>
                    <a:pt x="7358989" y="4384167"/>
                  </a:lnTo>
                  <a:lnTo>
                    <a:pt x="6555968" y="4384167"/>
                  </a:lnTo>
                  <a:lnTo>
                    <a:pt x="6526200" y="4390187"/>
                  </a:lnTo>
                  <a:lnTo>
                    <a:pt x="6501879" y="4406570"/>
                  </a:lnTo>
                  <a:lnTo>
                    <a:pt x="6485496" y="4430877"/>
                  </a:lnTo>
                  <a:lnTo>
                    <a:pt x="6479489" y="4460646"/>
                  </a:lnTo>
                  <a:lnTo>
                    <a:pt x="6479489" y="4548975"/>
                  </a:lnTo>
                  <a:lnTo>
                    <a:pt x="7435469" y="4548975"/>
                  </a:lnTo>
                  <a:lnTo>
                    <a:pt x="7435469" y="4460646"/>
                  </a:lnTo>
                  <a:close/>
                </a:path>
              </a:pathLst>
            </a:custGeom>
            <a:solidFill>
              <a:srgbClr val="DA2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26199" y="2024886"/>
            <a:ext cx="499745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spc="5" dirty="0">
                <a:solidFill>
                  <a:srgbClr val="120101"/>
                </a:solidFill>
                <a:latin typeface="Roboto"/>
                <a:cs typeface="Roboto"/>
              </a:rPr>
              <a:t>100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4367" y="3361523"/>
            <a:ext cx="341630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spc="5" dirty="0">
                <a:solidFill>
                  <a:srgbClr val="120101"/>
                </a:solidFill>
                <a:latin typeface="Roboto"/>
                <a:cs typeface="Roboto"/>
              </a:rPr>
              <a:t>75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84367" y="4698159"/>
            <a:ext cx="341630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spc="5" dirty="0">
                <a:solidFill>
                  <a:srgbClr val="120101"/>
                </a:solidFill>
                <a:latin typeface="Roboto"/>
                <a:cs typeface="Roboto"/>
              </a:rPr>
              <a:t>50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84367" y="6034796"/>
            <a:ext cx="341630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spc="5" dirty="0">
                <a:solidFill>
                  <a:srgbClr val="120101"/>
                </a:solidFill>
                <a:latin typeface="Roboto"/>
                <a:cs typeface="Roboto"/>
              </a:rPr>
              <a:t>25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2426" y="7371433"/>
            <a:ext cx="183515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00" spc="5" dirty="0">
                <a:solidFill>
                  <a:srgbClr val="120101"/>
                </a:solidFill>
                <a:latin typeface="Roboto"/>
                <a:cs typeface="Roboto"/>
              </a:rPr>
              <a:t>0</a:t>
            </a:r>
            <a:endParaRPr sz="2200">
              <a:latin typeface="Roboto"/>
              <a:cs typeface="Robot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294" y="342088"/>
            <a:ext cx="8629649" cy="963929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78635" y="487225"/>
            <a:ext cx="17130728" cy="83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2565" marR="5080" indent="-260350">
              <a:lnSpc>
                <a:spcPct val="114799"/>
              </a:lnSpc>
              <a:spcBef>
                <a:spcPts val="95"/>
              </a:spcBef>
            </a:pPr>
            <a:r>
              <a:rPr lang="en-US" spc="305" dirty="0">
                <a:latin typeface="Verdana" panose="020B0604030504040204" pitchFamily="34" charset="0"/>
                <a:ea typeface="Verdana" panose="020B0604030504040204" pitchFamily="34" charset="0"/>
              </a:rPr>
              <a:t>ANNUAL CONSUMPTION OF LIQUID COW'S MILK WORLDWIDE IN 2022 (1,000 TONS)</a:t>
            </a:r>
            <a:endParaRPr spc="19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5942" y="9535151"/>
            <a:ext cx="9133245" cy="298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64285">
              <a:lnSpc>
                <a:spcPct val="115399"/>
              </a:lnSpc>
              <a:spcBef>
                <a:spcPts val="95"/>
              </a:spcBef>
            </a:pPr>
            <a:r>
              <a:rPr lang="en-US" i="1" spc="30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SOURCE: </a:t>
            </a:r>
            <a:r>
              <a:rPr lang="en-US" i="1" spc="30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USDA </a:t>
            </a:r>
            <a:r>
              <a:rPr lang="en-US" i="1" spc="305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FOREIGN AGRICULTURAL SERVICE</a:t>
            </a:r>
            <a:endParaRPr i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305" y="8367714"/>
            <a:ext cx="8637637" cy="2059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CA" sz="13350" b="1" dirty="0" smtClean="0">
                <a:solidFill>
                  <a:srgbClr val="FFFFFF"/>
                </a:solidFill>
                <a:latin typeface="Verdana"/>
                <a:cs typeface="Verdana"/>
              </a:rPr>
              <a:t>milk</a:t>
            </a:r>
            <a:endParaRPr sz="1335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81829"/>
            <a:ext cx="18288243" cy="10287000"/>
            <a:chOff x="0" y="1"/>
            <a:chExt cx="18288243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44088" y="1"/>
              <a:ext cx="7844155" cy="10287000"/>
            </a:xfrm>
            <a:custGeom>
              <a:avLst/>
              <a:gdLst/>
              <a:ahLst/>
              <a:cxnLst/>
              <a:rect l="l" t="t" r="r" b="b"/>
              <a:pathLst>
                <a:path w="7844155" h="10287000">
                  <a:moveTo>
                    <a:pt x="7843837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843837" y="0"/>
                  </a:lnTo>
                  <a:lnTo>
                    <a:pt x="7843837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4873" y="5872164"/>
              <a:ext cx="3781424" cy="2943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7843" y="647701"/>
              <a:ext cx="5419724" cy="43052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9249" y="587376"/>
            <a:ext cx="8448675" cy="19380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259"/>
              </a:spcBef>
            </a:pPr>
            <a:r>
              <a:rPr lang="en-CA" sz="6300" b="1" spc="-160" dirty="0">
                <a:solidFill>
                  <a:srgbClr val="FFFFFF"/>
                </a:solidFill>
                <a:latin typeface="Verdana"/>
                <a:cs typeface="Verdana"/>
              </a:rPr>
              <a:t>METHODS OF MILK ANALYSIS</a:t>
            </a:r>
            <a:endParaRPr sz="6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6178" y="9097966"/>
            <a:ext cx="3218815" cy="65338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pc="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pc="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pc="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pc="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pc="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pc="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pc="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n-US" spc="-114" dirty="0" smtClean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pc="-114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FOSS Electric,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Denmark</a:t>
            </a:r>
            <a:r>
              <a:rPr spc="160" dirty="0" smtClean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)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483" y="3324143"/>
            <a:ext cx="9396095" cy="1020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lang="en-US" sz="3200" spc="-40" dirty="0" smtClean="0">
                <a:solidFill>
                  <a:srgbClr val="FFFFFF"/>
                </a:solidFill>
                <a:latin typeface="Verdana"/>
                <a:cs typeface="Verdana"/>
              </a:rPr>
              <a:t>FAT CONTENT IN MILK IS ANALYZED BY CHEMICAL AND </a:t>
            </a:r>
            <a:r>
              <a:rPr lang="en-US" sz="3200" spc="-40" dirty="0" smtClean="0">
                <a:solidFill>
                  <a:srgbClr val="FFFFFF"/>
                </a:solidFill>
                <a:latin typeface="Verdana"/>
                <a:cs typeface="Verdana"/>
              </a:rPr>
              <a:t>INSTRUMENTAL METHODS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4099" y="5142977"/>
            <a:ext cx="8756907" cy="39792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9554">
              <a:spcBef>
                <a:spcPts val="550"/>
              </a:spcBef>
            </a:pPr>
            <a:r>
              <a:rPr lang="en-CA" sz="2800" spc="34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CHEMICAL METHODS:</a:t>
            </a:r>
            <a:endParaRPr lang="ru-RU" sz="2800" spc="34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592454" indent="-34290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2800" spc="34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High accuracy</a:t>
            </a:r>
          </a:p>
          <a:p>
            <a:pPr marL="592454" indent="-34290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sz="2800" spc="34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Require special reagents and highly skilled personnel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lang="en-CA" sz="2800" spc="3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INSTRUMENTAL </a:t>
            </a:r>
            <a:r>
              <a:rPr lang="en-CA" sz="2800" spc="31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METHODS</a:t>
            </a:r>
            <a:endParaRPr lang="ru-RU" sz="2800" spc="31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622300" indent="-355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31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Fast</a:t>
            </a:r>
          </a:p>
          <a:p>
            <a:pPr marL="622300" indent="-355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31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High precision </a:t>
            </a:r>
          </a:p>
          <a:p>
            <a:pPr marL="622300" indent="-355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31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Expensive</a:t>
            </a:r>
            <a:endParaRPr lang="en-CA"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12415"/>
          </a:xfrm>
          <a:custGeom>
            <a:avLst/>
            <a:gdLst/>
            <a:ahLst/>
            <a:cxnLst/>
            <a:rect l="l" t="t" r="r" b="b"/>
            <a:pathLst>
              <a:path w="18288000" h="2812415">
                <a:moveTo>
                  <a:pt x="0" y="2812158"/>
                </a:moveTo>
                <a:lnTo>
                  <a:pt x="18287998" y="2812158"/>
                </a:lnTo>
                <a:lnTo>
                  <a:pt x="18287998" y="0"/>
                </a:lnTo>
                <a:lnTo>
                  <a:pt x="0" y="0"/>
                </a:lnTo>
                <a:lnTo>
                  <a:pt x="0" y="2812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6306"/>
            <a:ext cx="18288000" cy="1270"/>
          </a:xfrm>
          <a:custGeom>
            <a:avLst/>
            <a:gdLst/>
            <a:ahLst/>
            <a:cxnLst/>
            <a:rect l="l" t="t" r="r" b="b"/>
            <a:pathLst>
              <a:path w="18288000" h="1270">
                <a:moveTo>
                  <a:pt x="0" y="692"/>
                </a:moveTo>
                <a:lnTo>
                  <a:pt x="18287998" y="692"/>
                </a:lnTo>
                <a:lnTo>
                  <a:pt x="18287998" y="0"/>
                </a:lnTo>
                <a:lnTo>
                  <a:pt x="0" y="0"/>
                </a:lnTo>
                <a:lnTo>
                  <a:pt x="0" y="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164123"/>
            <a:ext cx="18288000" cy="10286742"/>
            <a:chOff x="0" y="0"/>
            <a:chExt cx="18288000" cy="10286742"/>
          </a:xfrm>
        </p:grpSpPr>
        <p:sp>
          <p:nvSpPr>
            <p:cNvPr id="5" name="object 5"/>
            <p:cNvSpPr/>
            <p:nvPr/>
          </p:nvSpPr>
          <p:spPr>
            <a:xfrm>
              <a:off x="0" y="2812158"/>
              <a:ext cx="18288000" cy="7474584"/>
            </a:xfrm>
            <a:custGeom>
              <a:avLst/>
              <a:gdLst/>
              <a:ahLst/>
              <a:cxnLst/>
              <a:rect l="l" t="t" r="r" b="b"/>
              <a:pathLst>
                <a:path w="18288000" h="7474584">
                  <a:moveTo>
                    <a:pt x="18287999" y="7474148"/>
                  </a:moveTo>
                  <a:lnTo>
                    <a:pt x="0" y="747414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7474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28098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393255"/>
            <a:ext cx="7581900" cy="19380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259"/>
              </a:spcBef>
            </a:pPr>
            <a:r>
              <a:rPr lang="en-CA" sz="6300" b="1" spc="-235" dirty="0" smtClean="0">
                <a:solidFill>
                  <a:srgbClr val="FFFFFF"/>
                </a:solidFill>
                <a:latin typeface="Verdana"/>
                <a:cs typeface="Verdana"/>
              </a:rPr>
              <a:t>VISIBLE/SW-NIR </a:t>
            </a:r>
            <a:r>
              <a:rPr lang="en-CA" sz="6300" b="1" spc="-235" dirty="0">
                <a:solidFill>
                  <a:srgbClr val="FFFFFF"/>
                </a:solidFill>
                <a:latin typeface="Verdana"/>
                <a:cs typeface="Verdana"/>
              </a:rPr>
              <a:t>SPECTROSCOPY</a:t>
            </a:r>
            <a:endParaRPr sz="6300" dirty="0">
              <a:latin typeface="Verdana"/>
              <a:cs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971500"/>
            <a:ext cx="6572550" cy="6591600"/>
          </a:xfrm>
          <a:prstGeom prst="rect">
            <a:avLst/>
          </a:prstGeom>
        </p:spPr>
      </p:pic>
      <p:grpSp>
        <p:nvGrpSpPr>
          <p:cNvPr id="12" name="Gruppieren 8"/>
          <p:cNvGrpSpPr>
            <a:grpSpLocks noChangeAspect="1"/>
          </p:cNvGrpSpPr>
          <p:nvPr/>
        </p:nvGrpSpPr>
        <p:grpSpPr>
          <a:xfrm>
            <a:off x="609600" y="3205670"/>
            <a:ext cx="9237874" cy="6500346"/>
            <a:chOff x="4318388" y="1080000"/>
            <a:chExt cx="5273253" cy="3710591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388" y="1080000"/>
              <a:ext cx="5273253" cy="3710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uppieren 81"/>
            <p:cNvGrpSpPr/>
            <p:nvPr/>
          </p:nvGrpSpPr>
          <p:grpSpPr>
            <a:xfrm>
              <a:off x="5817452" y="1340768"/>
              <a:ext cx="2289622" cy="1197757"/>
              <a:chOff x="5385048" y="1556808"/>
              <a:chExt cx="2454985" cy="1266626"/>
            </a:xfrm>
          </p:grpSpPr>
          <p:sp>
            <p:nvSpPr>
              <p:cNvPr id="15" name="Rechteck 82"/>
              <p:cNvSpPr/>
              <p:nvPr/>
            </p:nvSpPr>
            <p:spPr bwMode="auto">
              <a:xfrm>
                <a:off x="5385048" y="1556808"/>
                <a:ext cx="2310967" cy="126662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6" name="Gruppieren 97"/>
              <p:cNvGrpSpPr/>
              <p:nvPr/>
            </p:nvGrpSpPr>
            <p:grpSpPr>
              <a:xfrm>
                <a:off x="5529064" y="1604079"/>
                <a:ext cx="2310969" cy="1078338"/>
                <a:chOff x="6018136" y="1402903"/>
                <a:chExt cx="2239707" cy="1078338"/>
              </a:xfrm>
            </p:grpSpPr>
            <p:cxnSp>
              <p:nvCxnSpPr>
                <p:cNvPr id="17" name="Gerade Verbindung 98"/>
                <p:cNvCxnSpPr/>
                <p:nvPr/>
              </p:nvCxnSpPr>
              <p:spPr bwMode="auto">
                <a:xfrm>
                  <a:off x="6018137" y="1556792"/>
                  <a:ext cx="5190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Gerade Verbindung 99"/>
                <p:cNvCxnSpPr/>
                <p:nvPr/>
              </p:nvCxnSpPr>
              <p:spPr bwMode="auto">
                <a:xfrm>
                  <a:off x="6018137" y="1772816"/>
                  <a:ext cx="5190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Gerade Verbindung 100"/>
                <p:cNvCxnSpPr/>
                <p:nvPr/>
              </p:nvCxnSpPr>
              <p:spPr bwMode="auto">
                <a:xfrm>
                  <a:off x="6018136" y="1988840"/>
                  <a:ext cx="5190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323F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Gerade Verbindung 101"/>
                <p:cNvCxnSpPr/>
                <p:nvPr/>
              </p:nvCxnSpPr>
              <p:spPr bwMode="auto">
                <a:xfrm>
                  <a:off x="6018137" y="2204864"/>
                  <a:ext cx="5190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Gerade Verbindung 102"/>
                <p:cNvCxnSpPr/>
                <p:nvPr/>
              </p:nvCxnSpPr>
              <p:spPr bwMode="auto">
                <a:xfrm>
                  <a:off x="6018137" y="2420888"/>
                  <a:ext cx="5190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Textfeld 103"/>
                <p:cNvSpPr txBox="1"/>
                <p:nvPr/>
              </p:nvSpPr>
              <p:spPr>
                <a:xfrm>
                  <a:off x="6609184" y="2276872"/>
                  <a:ext cx="1185810" cy="204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low fat raw</a:t>
                  </a:r>
                </a:p>
              </p:txBody>
            </p:sp>
            <p:sp>
              <p:nvSpPr>
                <p:cNvPr id="23" name="Textfeld 104"/>
                <p:cNvSpPr txBox="1"/>
                <p:nvPr/>
              </p:nvSpPr>
              <p:spPr>
                <a:xfrm>
                  <a:off x="6609184" y="2050975"/>
                  <a:ext cx="1440160" cy="204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low protein raw</a:t>
                  </a:r>
                </a:p>
              </p:txBody>
            </p:sp>
            <p:sp>
              <p:nvSpPr>
                <p:cNvPr id="24" name="Textfeld 105"/>
                <p:cNvSpPr txBox="1"/>
                <p:nvPr/>
              </p:nvSpPr>
              <p:spPr>
                <a:xfrm>
                  <a:off x="6609184" y="1834951"/>
                  <a:ext cx="1512168" cy="204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high protein raw</a:t>
                  </a:r>
                </a:p>
              </p:txBody>
            </p:sp>
            <p:sp>
              <p:nvSpPr>
                <p:cNvPr id="25" name="Textfeld 106"/>
                <p:cNvSpPr txBox="1"/>
                <p:nvPr/>
              </p:nvSpPr>
              <p:spPr>
                <a:xfrm>
                  <a:off x="6609184" y="1618928"/>
                  <a:ext cx="1185810" cy="204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high fat raw</a:t>
                  </a:r>
                </a:p>
              </p:txBody>
            </p:sp>
            <p:sp>
              <p:nvSpPr>
                <p:cNvPr id="26" name="Textfeld 107"/>
                <p:cNvSpPr txBox="1"/>
                <p:nvPr/>
              </p:nvSpPr>
              <p:spPr>
                <a:xfrm>
                  <a:off x="6609183" y="1402903"/>
                  <a:ext cx="1648660" cy="204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high fat 20 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s</a:t>
                  </a:r>
                  <a:r>
                    <a:rPr kumimoji="0" lang="en-US" sz="16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 homogenized</a:t>
                  </a: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1277600" cy="10286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75680" y="2857500"/>
            <a:ext cx="520192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900" spc="42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The device consists of:</a:t>
            </a:r>
            <a:endParaRPr sz="39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5680" y="4581071"/>
            <a:ext cx="5201920" cy="3321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7500"/>
              </a:lnSpc>
              <a:spcBef>
                <a:spcPts val="100"/>
              </a:spcBef>
            </a:pPr>
            <a:r>
              <a:rPr lang="en-US" sz="2800" b="1" spc="45" dirty="0" smtClean="0">
                <a:solidFill>
                  <a:srgbClr val="FFFFFF"/>
                </a:solidFill>
                <a:latin typeface="Verdana"/>
                <a:cs typeface="Verdana"/>
              </a:rPr>
              <a:t>Light source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LEDs (red, green, blue)</a:t>
            </a:r>
            <a:r>
              <a:rPr lang="ru-RU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;</a:t>
            </a:r>
          </a:p>
          <a:p>
            <a:pPr marL="12700" marR="57150">
              <a:lnSpc>
                <a:spcPct val="107500"/>
              </a:lnSpc>
              <a:spcBef>
                <a:spcPts val="100"/>
              </a:spcBef>
            </a:pPr>
            <a:endParaRPr lang="en-US" sz="2800" spc="4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7150">
              <a:lnSpc>
                <a:spcPct val="107500"/>
              </a:lnSpc>
              <a:spcBef>
                <a:spcPts val="100"/>
              </a:spcBef>
            </a:pPr>
            <a:r>
              <a:rPr lang="en-US" sz="2800" b="1" spc="45" dirty="0" smtClean="0">
                <a:solidFill>
                  <a:srgbClr val="FFFFFF"/>
                </a:solidFill>
                <a:latin typeface="Verdana"/>
                <a:cs typeface="Verdana"/>
              </a:rPr>
              <a:t>Detector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: photodetector</a:t>
            </a: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endParaRPr lang="ru-RU" sz="2800" spc="4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7150">
              <a:lnSpc>
                <a:spcPct val="107500"/>
              </a:lnSpc>
              <a:spcBef>
                <a:spcPts val="100"/>
              </a:spcBef>
            </a:pPr>
            <a:endParaRPr lang="en-US" sz="2800" spc="4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7150">
              <a:lnSpc>
                <a:spcPct val="107500"/>
              </a:lnSpc>
              <a:spcBef>
                <a:spcPts val="100"/>
              </a:spcBef>
            </a:pPr>
            <a:r>
              <a:rPr lang="en-US" sz="2800" spc="45" dirty="0" smtClean="0">
                <a:solidFill>
                  <a:srgbClr val="FFFFFF"/>
                </a:solidFill>
                <a:latin typeface="Verdana"/>
                <a:cs typeface="Verdana"/>
              </a:rPr>
              <a:t>Microcontroller: Arduino Nano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8666" y="584234"/>
            <a:ext cx="9815533" cy="199734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9695" marR="5080">
              <a:lnSpc>
                <a:spcPts val="8330"/>
              </a:lnSpc>
              <a:spcBef>
                <a:spcPts val="434"/>
              </a:spcBef>
            </a:pPr>
            <a:r>
              <a:rPr lang="en-US" sz="7000" b="1" spc="-345" dirty="0" smtClean="0">
                <a:solidFill>
                  <a:srgbClr val="FFFFFF"/>
                </a:solidFill>
                <a:latin typeface="Verdana"/>
                <a:cs typeface="Verdana"/>
              </a:rPr>
              <a:t>LED RGB-SENSOR</a:t>
            </a:r>
            <a:endParaRPr sz="7000" dirty="0">
              <a:latin typeface="Verdana"/>
              <a:cs typeface="Verdana"/>
            </a:endParaRPr>
          </a:p>
          <a:p>
            <a:pPr marL="12700" marR="291465" algn="just">
              <a:spcBef>
                <a:spcPts val="590"/>
              </a:spcBef>
            </a:pPr>
            <a:r>
              <a:rPr lang="ru-RU" sz="2600" spc="225" dirty="0" smtClean="0">
                <a:solidFill>
                  <a:srgbClr val="FFFFFF"/>
                </a:solidFill>
              </a:rPr>
              <a:t/>
            </a:r>
            <a:br>
              <a:rPr lang="ru-RU" sz="2600" spc="225" dirty="0" smtClean="0">
                <a:solidFill>
                  <a:srgbClr val="FFFFFF"/>
                </a:solidFill>
              </a:rPr>
            </a:br>
            <a:endParaRPr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8961" l="1946" r="9727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915" y="2787535"/>
            <a:ext cx="7636320" cy="4575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89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5" y="2056032"/>
            <a:ext cx="5538112" cy="3644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9639300"/>
            <a:ext cx="719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pc="45" dirty="0">
                <a:solidFill>
                  <a:srgbClr val="FFFFFF"/>
                </a:solidFill>
                <a:latin typeface="Verdana"/>
                <a:cs typeface="Verdana"/>
              </a:rPr>
              <a:t>Developed at </a:t>
            </a:r>
            <a:r>
              <a:rPr lang="en-US" sz="2000" i="1" spc="45" dirty="0" smtClean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lang="ru-RU" sz="2000" i="1" spc="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i="1" spc="45" dirty="0" smtClean="0">
                <a:solidFill>
                  <a:srgbClr val="FFFFFF"/>
                </a:solidFill>
                <a:latin typeface="Verdana"/>
                <a:cs typeface="Verdana"/>
              </a:rPr>
              <a:t>Samara State Technical University</a:t>
            </a:r>
            <a:endParaRPr lang="ru-RU" sz="2000" i="1" spc="4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6" y="5771169"/>
            <a:ext cx="4388093" cy="306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1402" y="0"/>
            <a:ext cx="1176597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65231"/>
            <a:ext cx="795528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7000" b="1" spc="-235" dirty="0">
                <a:solidFill>
                  <a:srgbClr val="FFFFFF"/>
                </a:solidFill>
                <a:latin typeface="Verdana"/>
                <a:cs typeface="Verdana"/>
              </a:rPr>
              <a:t>GOALS AND OBJECTIVES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3141562"/>
            <a:ext cx="13959205" cy="6214906"/>
          </a:xfrm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lang="en-CA" sz="4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GOAL</a:t>
            </a:r>
            <a:endParaRPr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1930400">
              <a:lnSpc>
                <a:spcPct val="107100"/>
              </a:lnSpc>
              <a:spcBef>
                <a:spcPts val="1395"/>
              </a:spcBef>
            </a:pPr>
            <a:r>
              <a:rPr lang="en-US" sz="3200" spc="13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</a:t>
            </a:r>
            <a:r>
              <a:rPr lang="en-US" sz="3200" spc="1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develop and test an RGB sensor consisting of </a:t>
            </a:r>
            <a:r>
              <a:rPr lang="en-US" sz="3200" spc="13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three LEDs for </a:t>
            </a:r>
            <a:r>
              <a:rPr lang="en-US" sz="3200" spc="1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the quantitative determination of fat in milk</a:t>
            </a:r>
            <a:r>
              <a:rPr lang="en-US" sz="3200" spc="13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.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CA" sz="4800" spc="21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Objectives</a:t>
            </a:r>
          </a:p>
          <a:p>
            <a:pPr marL="5270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create </a:t>
            </a: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 prototype of an express analyzer;</a:t>
            </a:r>
          </a:p>
          <a:p>
            <a:pPr marL="5270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built a calibration model </a:t>
            </a: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for determining the fat content in </a:t>
            </a: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homogenized and raw </a:t>
            </a: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cow's milk;</a:t>
            </a:r>
          </a:p>
          <a:p>
            <a:pPr marL="527050" indent="-514350">
              <a:lnSpc>
                <a:spcPct val="100000"/>
              </a:lnSpc>
              <a:buFont typeface="+mj-lt"/>
              <a:buAutoNum type="arabicParenR"/>
            </a:pP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suggest the ways </a:t>
            </a:r>
            <a:r>
              <a:rPr lang="en-US" sz="3200" spc="204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improve the results of the analysis.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00" y="3778028"/>
            <a:ext cx="4972050" cy="41147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150136" y="433006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139913" y="279825"/>
                </a:moveTo>
                <a:lnTo>
                  <a:pt x="95688" y="272692"/>
                </a:lnTo>
                <a:lnTo>
                  <a:pt x="57281" y="252830"/>
                </a:lnTo>
                <a:lnTo>
                  <a:pt x="26994" y="222543"/>
                </a:lnTo>
                <a:lnTo>
                  <a:pt x="7132" y="184136"/>
                </a:lnTo>
                <a:lnTo>
                  <a:pt x="0" y="139909"/>
                </a:lnTo>
                <a:lnTo>
                  <a:pt x="7132" y="95689"/>
                </a:lnTo>
                <a:lnTo>
                  <a:pt x="26994" y="57282"/>
                </a:lnTo>
                <a:lnTo>
                  <a:pt x="57281" y="26995"/>
                </a:lnTo>
                <a:lnTo>
                  <a:pt x="95688" y="7132"/>
                </a:lnTo>
                <a:lnTo>
                  <a:pt x="139912" y="0"/>
                </a:lnTo>
                <a:lnTo>
                  <a:pt x="184135" y="7132"/>
                </a:lnTo>
                <a:lnTo>
                  <a:pt x="222543" y="26995"/>
                </a:lnTo>
                <a:lnTo>
                  <a:pt x="252830" y="57282"/>
                </a:lnTo>
                <a:lnTo>
                  <a:pt x="272692" y="95689"/>
                </a:lnTo>
                <a:lnTo>
                  <a:pt x="279824" y="139912"/>
                </a:lnTo>
                <a:lnTo>
                  <a:pt x="272692" y="184136"/>
                </a:lnTo>
                <a:lnTo>
                  <a:pt x="252830" y="222543"/>
                </a:lnTo>
                <a:lnTo>
                  <a:pt x="222543" y="252830"/>
                </a:lnTo>
                <a:lnTo>
                  <a:pt x="184135" y="272692"/>
                </a:lnTo>
                <a:lnTo>
                  <a:pt x="139913" y="279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0136" y="539686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139912" y="279825"/>
                </a:moveTo>
                <a:lnTo>
                  <a:pt x="95688" y="272692"/>
                </a:lnTo>
                <a:lnTo>
                  <a:pt x="57281" y="252830"/>
                </a:lnTo>
                <a:lnTo>
                  <a:pt x="26994" y="222543"/>
                </a:lnTo>
                <a:lnTo>
                  <a:pt x="7132" y="184136"/>
                </a:lnTo>
                <a:lnTo>
                  <a:pt x="0" y="139909"/>
                </a:lnTo>
                <a:lnTo>
                  <a:pt x="7132" y="95689"/>
                </a:lnTo>
                <a:lnTo>
                  <a:pt x="26994" y="57282"/>
                </a:lnTo>
                <a:lnTo>
                  <a:pt x="57281" y="26995"/>
                </a:lnTo>
                <a:lnTo>
                  <a:pt x="95688" y="7132"/>
                </a:lnTo>
                <a:lnTo>
                  <a:pt x="139912" y="0"/>
                </a:lnTo>
                <a:lnTo>
                  <a:pt x="184135" y="7132"/>
                </a:lnTo>
                <a:lnTo>
                  <a:pt x="222543" y="26995"/>
                </a:lnTo>
                <a:lnTo>
                  <a:pt x="252830" y="57282"/>
                </a:lnTo>
                <a:lnTo>
                  <a:pt x="272692" y="95689"/>
                </a:lnTo>
                <a:lnTo>
                  <a:pt x="279824" y="139912"/>
                </a:lnTo>
                <a:lnTo>
                  <a:pt x="272692" y="184136"/>
                </a:lnTo>
                <a:lnTo>
                  <a:pt x="252830" y="222543"/>
                </a:lnTo>
                <a:lnTo>
                  <a:pt x="222543" y="252830"/>
                </a:lnTo>
                <a:lnTo>
                  <a:pt x="184135" y="272692"/>
                </a:lnTo>
                <a:lnTo>
                  <a:pt x="139912" y="279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79473" y="836947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4">
                <a:moveTo>
                  <a:pt x="139915" y="279825"/>
                </a:moveTo>
                <a:lnTo>
                  <a:pt x="95689" y="272693"/>
                </a:lnTo>
                <a:lnTo>
                  <a:pt x="57282" y="252830"/>
                </a:lnTo>
                <a:lnTo>
                  <a:pt x="26995" y="222543"/>
                </a:lnTo>
                <a:lnTo>
                  <a:pt x="7132" y="184136"/>
                </a:lnTo>
                <a:lnTo>
                  <a:pt x="0" y="139911"/>
                </a:lnTo>
                <a:lnTo>
                  <a:pt x="7132" y="95689"/>
                </a:lnTo>
                <a:lnTo>
                  <a:pt x="26995" y="57281"/>
                </a:lnTo>
                <a:lnTo>
                  <a:pt x="57282" y="26994"/>
                </a:lnTo>
                <a:lnTo>
                  <a:pt x="95689" y="7132"/>
                </a:lnTo>
                <a:lnTo>
                  <a:pt x="139913" y="0"/>
                </a:lnTo>
                <a:lnTo>
                  <a:pt x="184136" y="7132"/>
                </a:lnTo>
                <a:lnTo>
                  <a:pt x="222543" y="26994"/>
                </a:lnTo>
                <a:lnTo>
                  <a:pt x="252830" y="57281"/>
                </a:lnTo>
                <a:lnTo>
                  <a:pt x="272692" y="95689"/>
                </a:lnTo>
                <a:lnTo>
                  <a:pt x="279824" y="139912"/>
                </a:lnTo>
                <a:lnTo>
                  <a:pt x="272692" y="184136"/>
                </a:lnTo>
                <a:lnTo>
                  <a:pt x="252830" y="222543"/>
                </a:lnTo>
                <a:lnTo>
                  <a:pt x="222543" y="252830"/>
                </a:lnTo>
                <a:lnTo>
                  <a:pt x="184136" y="272693"/>
                </a:lnTo>
                <a:lnTo>
                  <a:pt x="139915" y="279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0136" y="638746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4">
                <a:moveTo>
                  <a:pt x="139916" y="279825"/>
                </a:moveTo>
                <a:lnTo>
                  <a:pt x="95688" y="272693"/>
                </a:lnTo>
                <a:lnTo>
                  <a:pt x="57281" y="252830"/>
                </a:lnTo>
                <a:lnTo>
                  <a:pt x="26994" y="222543"/>
                </a:lnTo>
                <a:lnTo>
                  <a:pt x="7132" y="184136"/>
                </a:lnTo>
                <a:lnTo>
                  <a:pt x="0" y="139909"/>
                </a:lnTo>
                <a:lnTo>
                  <a:pt x="7132" y="95689"/>
                </a:lnTo>
                <a:lnTo>
                  <a:pt x="26994" y="57282"/>
                </a:lnTo>
                <a:lnTo>
                  <a:pt x="57281" y="26995"/>
                </a:lnTo>
                <a:lnTo>
                  <a:pt x="95688" y="7132"/>
                </a:lnTo>
                <a:lnTo>
                  <a:pt x="139912" y="0"/>
                </a:lnTo>
                <a:lnTo>
                  <a:pt x="184135" y="7132"/>
                </a:lnTo>
                <a:lnTo>
                  <a:pt x="222543" y="26995"/>
                </a:lnTo>
                <a:lnTo>
                  <a:pt x="252830" y="57282"/>
                </a:lnTo>
                <a:lnTo>
                  <a:pt x="272692" y="95689"/>
                </a:lnTo>
                <a:lnTo>
                  <a:pt x="279824" y="139912"/>
                </a:lnTo>
                <a:lnTo>
                  <a:pt x="272692" y="184136"/>
                </a:lnTo>
                <a:lnTo>
                  <a:pt x="252830" y="222543"/>
                </a:lnTo>
                <a:lnTo>
                  <a:pt x="222543" y="252830"/>
                </a:lnTo>
                <a:lnTo>
                  <a:pt x="184135" y="272693"/>
                </a:lnTo>
                <a:lnTo>
                  <a:pt x="139916" y="279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79473" y="9221251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4">
                <a:moveTo>
                  <a:pt x="139916" y="279825"/>
                </a:moveTo>
                <a:lnTo>
                  <a:pt x="95689" y="272693"/>
                </a:lnTo>
                <a:lnTo>
                  <a:pt x="57282" y="252830"/>
                </a:lnTo>
                <a:lnTo>
                  <a:pt x="26995" y="222543"/>
                </a:lnTo>
                <a:lnTo>
                  <a:pt x="7132" y="184136"/>
                </a:lnTo>
                <a:lnTo>
                  <a:pt x="0" y="139911"/>
                </a:lnTo>
                <a:lnTo>
                  <a:pt x="7132" y="95689"/>
                </a:lnTo>
                <a:lnTo>
                  <a:pt x="26995" y="57281"/>
                </a:lnTo>
                <a:lnTo>
                  <a:pt x="57282" y="26994"/>
                </a:lnTo>
                <a:lnTo>
                  <a:pt x="95689" y="7132"/>
                </a:lnTo>
                <a:lnTo>
                  <a:pt x="139913" y="0"/>
                </a:lnTo>
                <a:lnTo>
                  <a:pt x="184136" y="7132"/>
                </a:lnTo>
                <a:lnTo>
                  <a:pt x="222543" y="26994"/>
                </a:lnTo>
                <a:lnTo>
                  <a:pt x="252830" y="57281"/>
                </a:lnTo>
                <a:lnTo>
                  <a:pt x="272692" y="95689"/>
                </a:lnTo>
                <a:lnTo>
                  <a:pt x="279824" y="139912"/>
                </a:lnTo>
                <a:lnTo>
                  <a:pt x="272692" y="184136"/>
                </a:lnTo>
                <a:lnTo>
                  <a:pt x="252830" y="222543"/>
                </a:lnTo>
                <a:lnTo>
                  <a:pt x="222543" y="252830"/>
                </a:lnTo>
                <a:lnTo>
                  <a:pt x="184136" y="272693"/>
                </a:lnTo>
                <a:lnTo>
                  <a:pt x="139916" y="279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flipH="1">
            <a:off x="6248400" y="4330066"/>
            <a:ext cx="45719" cy="2057400"/>
          </a:xfrm>
          <a:custGeom>
            <a:avLst/>
            <a:gdLst/>
            <a:ahLst/>
            <a:cxnLst/>
            <a:rect l="l" t="t" r="r" b="b"/>
            <a:pathLst>
              <a:path h="1933575">
                <a:moveTo>
                  <a:pt x="0" y="0"/>
                </a:moveTo>
                <a:lnTo>
                  <a:pt x="0" y="1933577"/>
                </a:lnTo>
              </a:path>
            </a:pathLst>
          </a:custGeom>
          <a:ln w="190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9369" y="8369491"/>
            <a:ext cx="0" cy="848360"/>
          </a:xfrm>
          <a:custGeom>
            <a:avLst/>
            <a:gdLst/>
            <a:ahLst/>
            <a:cxnLst/>
            <a:rect l="l" t="t" r="r" b="b"/>
            <a:pathLst>
              <a:path h="848359">
                <a:moveTo>
                  <a:pt x="0" y="0"/>
                </a:moveTo>
                <a:lnTo>
                  <a:pt x="0" y="847759"/>
                </a:lnTo>
              </a:path>
            </a:pathLst>
          </a:custGeom>
          <a:ln w="189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6701" y="3693795"/>
            <a:ext cx="235585" cy="664210"/>
          </a:xfrm>
          <a:custGeom>
            <a:avLst/>
            <a:gdLst/>
            <a:ahLst/>
            <a:cxnLst/>
            <a:rect l="l" t="t" r="r" b="b"/>
            <a:pathLst>
              <a:path w="235585" h="664210">
                <a:moveTo>
                  <a:pt x="703" y="650557"/>
                </a:moveTo>
                <a:lnTo>
                  <a:pt x="6150" y="590966"/>
                </a:lnTo>
                <a:lnTo>
                  <a:pt x="17613" y="543736"/>
                </a:lnTo>
                <a:lnTo>
                  <a:pt x="32850" y="489584"/>
                </a:lnTo>
                <a:lnTo>
                  <a:pt x="50318" y="432040"/>
                </a:lnTo>
                <a:lnTo>
                  <a:pt x="68479" y="374630"/>
                </a:lnTo>
                <a:lnTo>
                  <a:pt x="85791" y="320880"/>
                </a:lnTo>
                <a:lnTo>
                  <a:pt x="100715" y="274319"/>
                </a:lnTo>
                <a:lnTo>
                  <a:pt x="118721" y="217680"/>
                </a:lnTo>
                <a:lnTo>
                  <a:pt x="137779" y="160446"/>
                </a:lnTo>
                <a:lnTo>
                  <a:pt x="156882" y="107053"/>
                </a:lnTo>
                <a:lnTo>
                  <a:pt x="175025" y="61935"/>
                </a:lnTo>
                <a:lnTo>
                  <a:pt x="198168" y="18767"/>
                </a:lnTo>
                <a:lnTo>
                  <a:pt x="222635" y="0"/>
                </a:lnTo>
                <a:lnTo>
                  <a:pt x="231208" y="5714"/>
                </a:lnTo>
                <a:lnTo>
                  <a:pt x="233113" y="10477"/>
                </a:lnTo>
                <a:lnTo>
                  <a:pt x="235018" y="14287"/>
                </a:lnTo>
                <a:lnTo>
                  <a:pt x="231208" y="23812"/>
                </a:lnTo>
                <a:lnTo>
                  <a:pt x="212255" y="57423"/>
                </a:lnTo>
                <a:lnTo>
                  <a:pt x="192931" y="98389"/>
                </a:lnTo>
                <a:lnTo>
                  <a:pt x="173820" y="144065"/>
                </a:lnTo>
                <a:lnTo>
                  <a:pt x="155502" y="191805"/>
                </a:lnTo>
                <a:lnTo>
                  <a:pt x="138559" y="238962"/>
                </a:lnTo>
                <a:lnTo>
                  <a:pt x="123575" y="282892"/>
                </a:lnTo>
                <a:lnTo>
                  <a:pt x="108313" y="329490"/>
                </a:lnTo>
                <a:lnTo>
                  <a:pt x="92601" y="379130"/>
                </a:lnTo>
                <a:lnTo>
                  <a:pt x="77260" y="429458"/>
                </a:lnTo>
                <a:lnTo>
                  <a:pt x="63109" y="478119"/>
                </a:lnTo>
                <a:lnTo>
                  <a:pt x="50969" y="522759"/>
                </a:lnTo>
                <a:lnTo>
                  <a:pt x="41660" y="561022"/>
                </a:lnTo>
                <a:lnTo>
                  <a:pt x="35231" y="616981"/>
                </a:lnTo>
                <a:lnTo>
                  <a:pt x="33039" y="637222"/>
                </a:lnTo>
                <a:lnTo>
                  <a:pt x="13085" y="637222"/>
                </a:lnTo>
                <a:lnTo>
                  <a:pt x="8323" y="638174"/>
                </a:lnTo>
                <a:lnTo>
                  <a:pt x="4513" y="639127"/>
                </a:lnTo>
                <a:lnTo>
                  <a:pt x="703" y="644842"/>
                </a:lnTo>
                <a:lnTo>
                  <a:pt x="703" y="650557"/>
                </a:lnTo>
                <a:close/>
              </a:path>
              <a:path w="235585" h="664210">
                <a:moveTo>
                  <a:pt x="14038" y="663892"/>
                </a:moveTo>
                <a:lnTo>
                  <a:pt x="9836" y="663052"/>
                </a:lnTo>
                <a:lnTo>
                  <a:pt x="4047" y="659433"/>
                </a:lnTo>
                <a:lnTo>
                  <a:pt x="3084" y="657701"/>
                </a:lnTo>
                <a:lnTo>
                  <a:pt x="703" y="650557"/>
                </a:lnTo>
                <a:lnTo>
                  <a:pt x="703" y="644842"/>
                </a:lnTo>
                <a:lnTo>
                  <a:pt x="4513" y="639127"/>
                </a:lnTo>
                <a:lnTo>
                  <a:pt x="8323" y="638174"/>
                </a:lnTo>
                <a:lnTo>
                  <a:pt x="13085" y="637222"/>
                </a:lnTo>
                <a:lnTo>
                  <a:pt x="27373" y="643889"/>
                </a:lnTo>
                <a:lnTo>
                  <a:pt x="28325" y="648652"/>
                </a:lnTo>
                <a:lnTo>
                  <a:pt x="28778" y="650465"/>
                </a:lnTo>
                <a:lnTo>
                  <a:pt x="27373" y="654367"/>
                </a:lnTo>
                <a:lnTo>
                  <a:pt x="22610" y="661034"/>
                </a:lnTo>
                <a:lnTo>
                  <a:pt x="14038" y="663892"/>
                </a:lnTo>
                <a:close/>
              </a:path>
              <a:path w="235585" h="664210">
                <a:moveTo>
                  <a:pt x="28778" y="650465"/>
                </a:moveTo>
                <a:lnTo>
                  <a:pt x="28325" y="648652"/>
                </a:lnTo>
                <a:lnTo>
                  <a:pt x="27373" y="643889"/>
                </a:lnTo>
                <a:lnTo>
                  <a:pt x="13085" y="637222"/>
                </a:lnTo>
                <a:lnTo>
                  <a:pt x="33039" y="637222"/>
                </a:lnTo>
                <a:lnTo>
                  <a:pt x="32820" y="639246"/>
                </a:lnTo>
                <a:lnTo>
                  <a:pt x="28778" y="650465"/>
                </a:lnTo>
                <a:close/>
              </a:path>
              <a:path w="235585" h="664210">
                <a:moveTo>
                  <a:pt x="20705" y="663892"/>
                </a:moveTo>
                <a:lnTo>
                  <a:pt x="14038" y="663892"/>
                </a:lnTo>
                <a:lnTo>
                  <a:pt x="22610" y="661034"/>
                </a:lnTo>
                <a:lnTo>
                  <a:pt x="27373" y="654367"/>
                </a:lnTo>
                <a:lnTo>
                  <a:pt x="28778" y="650465"/>
                </a:lnTo>
                <a:lnTo>
                  <a:pt x="29278" y="652462"/>
                </a:lnTo>
                <a:lnTo>
                  <a:pt x="20705" y="663892"/>
                </a:lnTo>
                <a:close/>
              </a:path>
              <a:path w="235585" h="664210">
                <a:moveTo>
                  <a:pt x="3084" y="657701"/>
                </a:moveTo>
                <a:lnTo>
                  <a:pt x="703" y="653414"/>
                </a:lnTo>
                <a:lnTo>
                  <a:pt x="703" y="650557"/>
                </a:lnTo>
                <a:lnTo>
                  <a:pt x="3084" y="657701"/>
                </a:lnTo>
                <a:close/>
              </a:path>
              <a:path w="235585" h="664210">
                <a:moveTo>
                  <a:pt x="4047" y="659433"/>
                </a:moveTo>
                <a:lnTo>
                  <a:pt x="3560" y="659129"/>
                </a:lnTo>
                <a:lnTo>
                  <a:pt x="3084" y="657701"/>
                </a:lnTo>
                <a:lnTo>
                  <a:pt x="4047" y="659433"/>
                </a:lnTo>
                <a:close/>
              </a:path>
              <a:path w="235585" h="664210">
                <a:moveTo>
                  <a:pt x="9836" y="663052"/>
                </a:moveTo>
                <a:lnTo>
                  <a:pt x="9275" y="662939"/>
                </a:lnTo>
                <a:lnTo>
                  <a:pt x="5465" y="661987"/>
                </a:lnTo>
                <a:lnTo>
                  <a:pt x="4047" y="659433"/>
                </a:lnTo>
                <a:lnTo>
                  <a:pt x="9836" y="663052"/>
                </a:lnTo>
                <a:close/>
              </a:path>
              <a:path w="235585" h="664210">
                <a:moveTo>
                  <a:pt x="14038" y="663892"/>
                </a:moveTo>
                <a:lnTo>
                  <a:pt x="11180" y="663892"/>
                </a:lnTo>
                <a:lnTo>
                  <a:pt x="9836" y="663052"/>
                </a:lnTo>
                <a:lnTo>
                  <a:pt x="14038" y="663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2805" y="4567238"/>
            <a:ext cx="302895" cy="3413125"/>
          </a:xfrm>
          <a:custGeom>
            <a:avLst/>
            <a:gdLst/>
            <a:ahLst/>
            <a:cxnLst/>
            <a:rect l="l" t="t" r="r" b="b"/>
            <a:pathLst>
              <a:path w="302895" h="3413125">
                <a:moveTo>
                  <a:pt x="302692" y="3412544"/>
                </a:moveTo>
                <a:lnTo>
                  <a:pt x="0" y="3412544"/>
                </a:lnTo>
                <a:lnTo>
                  <a:pt x="0" y="0"/>
                </a:lnTo>
                <a:lnTo>
                  <a:pt x="302692" y="0"/>
                </a:lnTo>
                <a:lnTo>
                  <a:pt x="302692" y="341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6000" y="965232"/>
            <a:ext cx="84328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7000" b="1" spc="-325" dirty="0" smtClean="0">
                <a:solidFill>
                  <a:srgbClr val="FFFFFF"/>
                </a:solidFill>
                <a:latin typeface="Verdana"/>
                <a:cs typeface="Verdana"/>
              </a:rPr>
              <a:t>EXPERIMENT</a:t>
            </a:r>
            <a:endParaRPr sz="7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912" y="2632695"/>
            <a:ext cx="6284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spc="22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Designed experiment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2000" y="2600633"/>
            <a:ext cx="52135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b="1" spc="355" dirty="0" smtClean="0">
                <a:solidFill>
                  <a:srgbClr val="FFFFFF"/>
                </a:solidFill>
                <a:latin typeface="Tahoma"/>
                <a:cs typeface="Tahoma"/>
              </a:rPr>
              <a:t>Real </a:t>
            </a:r>
            <a:r>
              <a:rPr lang="en-CA" sz="3600" b="1" spc="355" dirty="0" smtClean="0">
                <a:solidFill>
                  <a:srgbClr val="FFFFFF"/>
                </a:solidFill>
                <a:latin typeface="Tahoma"/>
                <a:cs typeface="Tahoma"/>
              </a:rPr>
              <a:t>milk samples</a:t>
            </a:r>
            <a:endParaRPr sz="3600" b="1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41587" y="3770364"/>
            <a:ext cx="4760595" cy="4252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Purchased homogenized </a:t>
            </a: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milk</a:t>
            </a:r>
            <a:endParaRPr lang="en-US" sz="2800" spc="17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>
              <a:lnSpc>
                <a:spcPct val="107500"/>
              </a:lnSpc>
              <a:spcBef>
                <a:spcPts val="100"/>
              </a:spcBef>
            </a:pPr>
            <a:endParaRPr lang="en-US" sz="2800" spc="17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10 samples (2 original samples and 8 mixed samples)</a:t>
            </a:r>
            <a:endParaRPr lang="en-US" sz="2800" spc="17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>
              <a:lnSpc>
                <a:spcPct val="107500"/>
              </a:lnSpc>
              <a:spcBef>
                <a:spcPts val="100"/>
              </a:spcBef>
            </a:pPr>
            <a:endParaRPr lang="en-US" sz="2800" spc="17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Fat content </a:t>
            </a: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1.5-3.2% </a:t>
            </a: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 0.19% </a:t>
            </a:r>
            <a:r>
              <a:rPr lang="en-US" sz="2800" spc="17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increments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92000" y="8191768"/>
            <a:ext cx="4488180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CA" sz="2800" spc="185" dirty="0">
                <a:solidFill>
                  <a:srgbClr val="FFFFFF"/>
                </a:solidFill>
                <a:latin typeface="Tahoma"/>
                <a:cs typeface="Tahoma"/>
              </a:rPr>
              <a:t>29 samples</a:t>
            </a:r>
            <a:endParaRPr lang="en-CA" sz="2800" dirty="0">
              <a:latin typeface="Tahoma"/>
              <a:cs typeface="Tahoma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lang="en-CA" sz="2800" spc="18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CA" sz="2800" spc="185" dirty="0" smtClean="0">
                <a:solidFill>
                  <a:srgbClr val="FFFFFF"/>
                </a:solidFill>
                <a:latin typeface="Tahoma"/>
                <a:cs typeface="Tahoma"/>
              </a:rPr>
              <a:t>Fat </a:t>
            </a:r>
            <a:r>
              <a:rPr lang="en-CA" sz="2800" spc="185" dirty="0" smtClean="0">
                <a:solidFill>
                  <a:srgbClr val="FFFFFF"/>
                </a:solidFill>
                <a:latin typeface="Tahoma"/>
                <a:cs typeface="Tahoma"/>
              </a:rPr>
              <a:t>content: 3.1-6.01</a:t>
            </a:r>
            <a:r>
              <a:rPr lang="en-CA" sz="2800" spc="185" dirty="0" smtClean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lang="en-CA" sz="2800" spc="18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lang="en-CA" sz="2800" spc="185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00844"/>
              </p:ext>
            </p:extLst>
          </p:nvPr>
        </p:nvGraphicFramePr>
        <p:xfrm>
          <a:off x="2726536" y="6112471"/>
          <a:ext cx="10649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457200" y="3813771"/>
            <a:ext cx="5492448" cy="3009900"/>
            <a:chOff x="1246491" y="470645"/>
            <a:chExt cx="5603608" cy="30099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3" r="4312"/>
            <a:stretch/>
          </p:blipFill>
          <p:spPr>
            <a:xfrm flipH="1">
              <a:off x="1246491" y="470645"/>
              <a:ext cx="1550839" cy="30099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3" r="4312"/>
            <a:stretch/>
          </p:blipFill>
          <p:spPr>
            <a:xfrm flipH="1">
              <a:off x="5299260" y="470645"/>
              <a:ext cx="1550839" cy="30099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428436" y="1733734"/>
              <a:ext cx="727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milk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1.5%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6476" y="1744564"/>
              <a:ext cx="741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milk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3.2%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5826" y="2369235"/>
              <a:ext cx="1052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fat, %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 rot="18499747" flipH="1">
              <a:off x="4712859" y="2643334"/>
              <a:ext cx="567224" cy="343941"/>
            </a:xfrm>
            <a:prstGeom prst="rightArrow">
              <a:avLst>
                <a:gd name="adj1" fmla="val 4648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Стрелка вправо 32"/>
            <p:cNvSpPr/>
            <p:nvPr/>
          </p:nvSpPr>
          <p:spPr>
            <a:xfrm rot="3100253">
              <a:off x="2803555" y="2643333"/>
              <a:ext cx="567224" cy="343941"/>
            </a:xfrm>
            <a:prstGeom prst="rightArrow">
              <a:avLst>
                <a:gd name="adj1" fmla="val 4648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2743662" y="1412875"/>
            <a:ext cx="1631950" cy="603250"/>
          </a:xfrm>
          <a:custGeom>
            <a:avLst/>
            <a:gdLst/>
            <a:ahLst/>
            <a:cxnLst/>
            <a:rect l="l" t="t" r="r" b="b"/>
            <a:pathLst>
              <a:path w="1631950" h="603250">
                <a:moveTo>
                  <a:pt x="1342134" y="602753"/>
                </a:moveTo>
                <a:lnTo>
                  <a:pt x="292286" y="602753"/>
                </a:lnTo>
                <a:lnTo>
                  <a:pt x="252812" y="599568"/>
                </a:lnTo>
                <a:lnTo>
                  <a:pt x="206380" y="588134"/>
                </a:lnTo>
                <a:lnTo>
                  <a:pt x="163083" y="569836"/>
                </a:lnTo>
                <a:lnTo>
                  <a:pt x="123544" y="545296"/>
                </a:lnTo>
                <a:lnTo>
                  <a:pt x="88383" y="515134"/>
                </a:lnTo>
                <a:lnTo>
                  <a:pt x="58222" y="479974"/>
                </a:lnTo>
                <a:lnTo>
                  <a:pt x="33681" y="440434"/>
                </a:lnTo>
                <a:lnTo>
                  <a:pt x="15383" y="397138"/>
                </a:lnTo>
                <a:lnTo>
                  <a:pt x="3949" y="350705"/>
                </a:lnTo>
                <a:lnTo>
                  <a:pt x="0" y="301758"/>
                </a:lnTo>
                <a:lnTo>
                  <a:pt x="3949" y="252812"/>
                </a:lnTo>
                <a:lnTo>
                  <a:pt x="15383" y="206379"/>
                </a:lnTo>
                <a:lnTo>
                  <a:pt x="33681" y="163083"/>
                </a:lnTo>
                <a:lnTo>
                  <a:pt x="58222" y="123543"/>
                </a:lnTo>
                <a:lnTo>
                  <a:pt x="88383" y="88382"/>
                </a:lnTo>
                <a:lnTo>
                  <a:pt x="123544" y="58221"/>
                </a:lnTo>
                <a:lnTo>
                  <a:pt x="163083" y="33681"/>
                </a:lnTo>
                <a:lnTo>
                  <a:pt x="206380" y="15383"/>
                </a:lnTo>
                <a:lnTo>
                  <a:pt x="252812" y="3949"/>
                </a:lnTo>
                <a:lnTo>
                  <a:pt x="301755" y="0"/>
                </a:lnTo>
                <a:lnTo>
                  <a:pt x="1332665" y="0"/>
                </a:lnTo>
                <a:lnTo>
                  <a:pt x="1381608" y="3949"/>
                </a:lnTo>
                <a:lnTo>
                  <a:pt x="1428040" y="15383"/>
                </a:lnTo>
                <a:lnTo>
                  <a:pt x="1471337" y="33681"/>
                </a:lnTo>
                <a:lnTo>
                  <a:pt x="1510876" y="58221"/>
                </a:lnTo>
                <a:lnTo>
                  <a:pt x="1546037" y="88382"/>
                </a:lnTo>
                <a:lnTo>
                  <a:pt x="1576198" y="123543"/>
                </a:lnTo>
                <a:lnTo>
                  <a:pt x="1600738" y="163083"/>
                </a:lnTo>
                <a:lnTo>
                  <a:pt x="1619036" y="206379"/>
                </a:lnTo>
                <a:lnTo>
                  <a:pt x="1630471" y="252812"/>
                </a:lnTo>
                <a:lnTo>
                  <a:pt x="1631453" y="264987"/>
                </a:lnTo>
                <a:lnTo>
                  <a:pt x="1631453" y="338530"/>
                </a:lnTo>
                <a:lnTo>
                  <a:pt x="1619036" y="397138"/>
                </a:lnTo>
                <a:lnTo>
                  <a:pt x="1600738" y="440434"/>
                </a:lnTo>
                <a:lnTo>
                  <a:pt x="1576198" y="479974"/>
                </a:lnTo>
                <a:lnTo>
                  <a:pt x="1546037" y="515134"/>
                </a:lnTo>
                <a:lnTo>
                  <a:pt x="1510876" y="545296"/>
                </a:lnTo>
                <a:lnTo>
                  <a:pt x="1471337" y="569836"/>
                </a:lnTo>
                <a:lnTo>
                  <a:pt x="1428040" y="588134"/>
                </a:lnTo>
                <a:lnTo>
                  <a:pt x="1381608" y="599568"/>
                </a:lnTo>
                <a:lnTo>
                  <a:pt x="1342134" y="602753"/>
                </a:lnTo>
                <a:close/>
              </a:path>
            </a:pathLst>
          </a:custGeom>
          <a:solidFill>
            <a:srgbClr val="DA2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3662" y="4918075"/>
            <a:ext cx="1631950" cy="603250"/>
          </a:xfrm>
          <a:custGeom>
            <a:avLst/>
            <a:gdLst/>
            <a:ahLst/>
            <a:cxnLst/>
            <a:rect l="l" t="t" r="r" b="b"/>
            <a:pathLst>
              <a:path w="1631950" h="603250">
                <a:moveTo>
                  <a:pt x="1342130" y="602753"/>
                </a:moveTo>
                <a:lnTo>
                  <a:pt x="292291" y="602753"/>
                </a:lnTo>
                <a:lnTo>
                  <a:pt x="252812" y="599568"/>
                </a:lnTo>
                <a:lnTo>
                  <a:pt x="206380" y="588134"/>
                </a:lnTo>
                <a:lnTo>
                  <a:pt x="163083" y="569836"/>
                </a:lnTo>
                <a:lnTo>
                  <a:pt x="123544" y="545296"/>
                </a:lnTo>
                <a:lnTo>
                  <a:pt x="88383" y="515134"/>
                </a:lnTo>
                <a:lnTo>
                  <a:pt x="58222" y="479974"/>
                </a:lnTo>
                <a:lnTo>
                  <a:pt x="33681" y="440434"/>
                </a:lnTo>
                <a:lnTo>
                  <a:pt x="15383" y="397138"/>
                </a:lnTo>
                <a:lnTo>
                  <a:pt x="3949" y="350705"/>
                </a:lnTo>
                <a:lnTo>
                  <a:pt x="0" y="301758"/>
                </a:lnTo>
                <a:lnTo>
                  <a:pt x="3949" y="252811"/>
                </a:lnTo>
                <a:lnTo>
                  <a:pt x="15383" y="206379"/>
                </a:lnTo>
                <a:lnTo>
                  <a:pt x="33681" y="163083"/>
                </a:lnTo>
                <a:lnTo>
                  <a:pt x="58222" y="123543"/>
                </a:lnTo>
                <a:lnTo>
                  <a:pt x="88383" y="88383"/>
                </a:lnTo>
                <a:lnTo>
                  <a:pt x="123544" y="58221"/>
                </a:lnTo>
                <a:lnTo>
                  <a:pt x="163083" y="33681"/>
                </a:lnTo>
                <a:lnTo>
                  <a:pt x="206380" y="15383"/>
                </a:lnTo>
                <a:lnTo>
                  <a:pt x="252812" y="3949"/>
                </a:lnTo>
                <a:lnTo>
                  <a:pt x="301757" y="0"/>
                </a:lnTo>
                <a:lnTo>
                  <a:pt x="1332663" y="0"/>
                </a:lnTo>
                <a:lnTo>
                  <a:pt x="1381608" y="3949"/>
                </a:lnTo>
                <a:lnTo>
                  <a:pt x="1428040" y="15383"/>
                </a:lnTo>
                <a:lnTo>
                  <a:pt x="1471337" y="33681"/>
                </a:lnTo>
                <a:lnTo>
                  <a:pt x="1510876" y="58221"/>
                </a:lnTo>
                <a:lnTo>
                  <a:pt x="1546037" y="88383"/>
                </a:lnTo>
                <a:lnTo>
                  <a:pt x="1576198" y="123543"/>
                </a:lnTo>
                <a:lnTo>
                  <a:pt x="1600738" y="163083"/>
                </a:lnTo>
                <a:lnTo>
                  <a:pt x="1619036" y="206379"/>
                </a:lnTo>
                <a:lnTo>
                  <a:pt x="1630471" y="252811"/>
                </a:lnTo>
                <a:lnTo>
                  <a:pt x="1631453" y="264986"/>
                </a:lnTo>
                <a:lnTo>
                  <a:pt x="1631453" y="338530"/>
                </a:lnTo>
                <a:lnTo>
                  <a:pt x="1619036" y="397138"/>
                </a:lnTo>
                <a:lnTo>
                  <a:pt x="1600738" y="440434"/>
                </a:lnTo>
                <a:lnTo>
                  <a:pt x="1576198" y="479974"/>
                </a:lnTo>
                <a:lnTo>
                  <a:pt x="1546037" y="515134"/>
                </a:lnTo>
                <a:lnTo>
                  <a:pt x="1510876" y="545296"/>
                </a:lnTo>
                <a:lnTo>
                  <a:pt x="1471337" y="569836"/>
                </a:lnTo>
                <a:lnTo>
                  <a:pt x="1428040" y="588134"/>
                </a:lnTo>
                <a:lnTo>
                  <a:pt x="1381608" y="599568"/>
                </a:lnTo>
                <a:lnTo>
                  <a:pt x="1342130" y="602753"/>
                </a:lnTo>
                <a:close/>
              </a:path>
            </a:pathLst>
          </a:custGeom>
          <a:solidFill>
            <a:srgbClr val="1AB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262065"/>
            <a:ext cx="6953250" cy="173228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1500"/>
              </a:spcBef>
            </a:pPr>
            <a:r>
              <a:rPr lang="en-CA" sz="6200" b="1" spc="-229" dirty="0">
                <a:solidFill>
                  <a:srgbClr val="120101"/>
                </a:solidFill>
                <a:latin typeface="Verdana"/>
                <a:cs typeface="Verdana"/>
              </a:rPr>
              <a:t>EXPERIMENTAL RESULTS</a:t>
            </a:r>
            <a:endParaRPr sz="62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43662" y="8194675"/>
            <a:ext cx="1631950" cy="603250"/>
          </a:xfrm>
          <a:custGeom>
            <a:avLst/>
            <a:gdLst/>
            <a:ahLst/>
            <a:cxnLst/>
            <a:rect l="l" t="t" r="r" b="b"/>
            <a:pathLst>
              <a:path w="1631950" h="603250">
                <a:moveTo>
                  <a:pt x="1342136" y="602753"/>
                </a:moveTo>
                <a:lnTo>
                  <a:pt x="292284" y="602753"/>
                </a:lnTo>
                <a:lnTo>
                  <a:pt x="252812" y="599568"/>
                </a:lnTo>
                <a:lnTo>
                  <a:pt x="206380" y="588134"/>
                </a:lnTo>
                <a:lnTo>
                  <a:pt x="163083" y="569836"/>
                </a:lnTo>
                <a:lnTo>
                  <a:pt x="123544" y="545296"/>
                </a:lnTo>
                <a:lnTo>
                  <a:pt x="88383" y="515135"/>
                </a:lnTo>
                <a:lnTo>
                  <a:pt x="58222" y="479974"/>
                </a:lnTo>
                <a:lnTo>
                  <a:pt x="33681" y="440435"/>
                </a:lnTo>
                <a:lnTo>
                  <a:pt x="15383" y="397138"/>
                </a:lnTo>
                <a:lnTo>
                  <a:pt x="3949" y="350706"/>
                </a:lnTo>
                <a:lnTo>
                  <a:pt x="0" y="301759"/>
                </a:lnTo>
                <a:lnTo>
                  <a:pt x="3949" y="252812"/>
                </a:lnTo>
                <a:lnTo>
                  <a:pt x="15383" y="206380"/>
                </a:lnTo>
                <a:lnTo>
                  <a:pt x="33681" y="163083"/>
                </a:lnTo>
                <a:lnTo>
                  <a:pt x="58222" y="123544"/>
                </a:lnTo>
                <a:lnTo>
                  <a:pt x="88383" y="88383"/>
                </a:lnTo>
                <a:lnTo>
                  <a:pt x="123544" y="58222"/>
                </a:lnTo>
                <a:lnTo>
                  <a:pt x="163083" y="33681"/>
                </a:lnTo>
                <a:lnTo>
                  <a:pt x="206380" y="15383"/>
                </a:lnTo>
                <a:lnTo>
                  <a:pt x="252812" y="3949"/>
                </a:lnTo>
                <a:lnTo>
                  <a:pt x="301759" y="0"/>
                </a:lnTo>
                <a:lnTo>
                  <a:pt x="1332662" y="0"/>
                </a:lnTo>
                <a:lnTo>
                  <a:pt x="1381608" y="3949"/>
                </a:lnTo>
                <a:lnTo>
                  <a:pt x="1428040" y="15383"/>
                </a:lnTo>
                <a:lnTo>
                  <a:pt x="1471337" y="33681"/>
                </a:lnTo>
                <a:lnTo>
                  <a:pt x="1510876" y="58222"/>
                </a:lnTo>
                <a:lnTo>
                  <a:pt x="1546037" y="88383"/>
                </a:lnTo>
                <a:lnTo>
                  <a:pt x="1576198" y="123544"/>
                </a:lnTo>
                <a:lnTo>
                  <a:pt x="1600738" y="163083"/>
                </a:lnTo>
                <a:lnTo>
                  <a:pt x="1619036" y="206380"/>
                </a:lnTo>
                <a:lnTo>
                  <a:pt x="1630471" y="252812"/>
                </a:lnTo>
                <a:lnTo>
                  <a:pt x="1631453" y="264987"/>
                </a:lnTo>
                <a:lnTo>
                  <a:pt x="1631453" y="338531"/>
                </a:lnTo>
                <a:lnTo>
                  <a:pt x="1619036" y="397138"/>
                </a:lnTo>
                <a:lnTo>
                  <a:pt x="1600738" y="440435"/>
                </a:lnTo>
                <a:lnTo>
                  <a:pt x="1576198" y="479974"/>
                </a:lnTo>
                <a:lnTo>
                  <a:pt x="1546037" y="515135"/>
                </a:lnTo>
                <a:lnTo>
                  <a:pt x="1510876" y="545296"/>
                </a:lnTo>
                <a:lnTo>
                  <a:pt x="1471337" y="569836"/>
                </a:lnTo>
                <a:lnTo>
                  <a:pt x="1428040" y="588134"/>
                </a:lnTo>
                <a:lnTo>
                  <a:pt x="1381608" y="599568"/>
                </a:lnTo>
                <a:lnTo>
                  <a:pt x="1342136" y="602753"/>
                </a:lnTo>
                <a:close/>
              </a:path>
            </a:pathLst>
          </a:custGeom>
          <a:solidFill>
            <a:srgbClr val="586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"/>
          <a:stretch/>
        </p:blipFill>
        <p:spPr bwMode="auto">
          <a:xfrm>
            <a:off x="979714" y="2032454"/>
            <a:ext cx="10515592" cy="7792655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223" b="2633"/>
          <a:stretch/>
        </p:blipFill>
        <p:spPr bwMode="auto">
          <a:xfrm>
            <a:off x="14375612" y="-38100"/>
            <a:ext cx="3912388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r="34194" b="2633"/>
          <a:stretch/>
        </p:blipFill>
        <p:spPr bwMode="auto">
          <a:xfrm>
            <a:off x="14878278" y="3352800"/>
            <a:ext cx="3409722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2" r="2247" b="2633"/>
          <a:stretch/>
        </p:blipFill>
        <p:spPr bwMode="auto">
          <a:xfrm>
            <a:off x="14819413" y="6743700"/>
            <a:ext cx="3468587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2543" y="419100"/>
            <a:ext cx="13309600" cy="109837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lang="en-US" sz="5400" b="1" spc="-180" dirty="0" smtClean="0">
                <a:solidFill>
                  <a:srgbClr val="120101"/>
                </a:solidFill>
                <a:latin typeface="Verdana"/>
                <a:cs typeface="Verdana"/>
              </a:rPr>
              <a:t>RESULTS: HOMOGENIZED MILK</a:t>
            </a:r>
            <a:endParaRPr sz="5400" dirty="0">
              <a:latin typeface="Verdana"/>
              <a:cs typeface="Verdana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14923"/>
              </p:ext>
            </p:extLst>
          </p:nvPr>
        </p:nvGraphicFramePr>
        <p:xfrm>
          <a:off x="939800" y="1888500"/>
          <a:ext cx="11952000" cy="8208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38500229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342644546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2224038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63168495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733911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78277752"/>
                    </a:ext>
                  </a:extLst>
                </a:gridCol>
              </a:tblGrid>
              <a:tr h="57600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Dataset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LV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Calibration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CV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3298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RMSE, %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RMSE, %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441439462"/>
                  </a:ext>
                </a:extLst>
              </a:tr>
              <a:tr h="576000"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PLS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31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 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0.10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32393566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0.14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0.94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36578468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0.29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0.71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0.42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0.51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39827145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RG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0.10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0.96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0.13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0.95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31336028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RGB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0.07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409970936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Spectrometer 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1.00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0.03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0.99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1898024338"/>
                  </a:ext>
                </a:extLst>
              </a:tr>
              <a:tr h="576000"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MLR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97707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-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0.10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3592584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-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0.14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0.94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0.89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8464825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-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0.29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0.71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0.42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0.51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25820643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RG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-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0.07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0.98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9871429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RGB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-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0.07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0.99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0.10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0.97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28" marR="40428" marT="0" marB="0" anchor="ctr"/>
                </a:tc>
                <a:extLst>
                  <a:ext uri="{0D108BD9-81ED-4DB2-BD59-A6C34878D82A}">
                    <a16:rowId xmlns:a16="http://schemas.microsoft.com/office/drawing/2014/main" val="20281595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34299"/>
          <a:stretch/>
        </p:blipFill>
        <p:spPr bwMode="auto">
          <a:xfrm>
            <a:off x="14511077" y="3695700"/>
            <a:ext cx="3673541" cy="3471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1"/>
          <a:stretch/>
        </p:blipFill>
        <p:spPr bwMode="auto">
          <a:xfrm>
            <a:off x="14309659" y="164670"/>
            <a:ext cx="3673541" cy="3569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1" r="1401" b="8983"/>
          <a:stretch/>
        </p:blipFill>
        <p:spPr bwMode="auto">
          <a:xfrm>
            <a:off x="14476722" y="7054284"/>
            <a:ext cx="3742252" cy="3232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456</Words>
  <Application>Microsoft Office PowerPoint</Application>
  <PresentationFormat>Произвольный</PresentationFormat>
  <Paragraphs>173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Tahoma</vt:lpstr>
      <vt:lpstr>Verdana</vt:lpstr>
      <vt:lpstr>Office Theme</vt:lpstr>
      <vt:lpstr>RGB LED sensor for fat quantification in milk</vt:lpstr>
      <vt:lpstr>ANNUAL CONSUMPTION OF LIQUID COW'S MILK WORLDWIDE IN 2022 (1,000 TONS)</vt:lpstr>
      <vt:lpstr>METHODS OF MILK ANALYSIS</vt:lpstr>
      <vt:lpstr>VISIBLE/SW-NIR SPECTROSCOPY</vt:lpstr>
      <vt:lpstr>LED RGB-SENSOR  </vt:lpstr>
      <vt:lpstr>GOALS AND OBJECTIVES</vt:lpstr>
      <vt:lpstr>EXPERIMENT</vt:lpstr>
      <vt:lpstr>EXPERIMENTAL RESULTS</vt:lpstr>
      <vt:lpstr>RESULTS: HOMOGENIZED MILK</vt:lpstr>
      <vt:lpstr>RESULTS: RAW MILK</vt:lpstr>
      <vt:lpstr>CONCLUSION</vt:lpstr>
      <vt:lpstr>ACKNOWLEDGEMENTS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Portfolio Presentation in Black Green Pink Gradients Style</dc:title>
  <dc:creator>Vladislav Komissarov</dc:creator>
  <cp:keywords>DAFjrmGKxi4,BAENh1-cQVQ</cp:keywords>
  <cp:lastModifiedBy>Asus</cp:lastModifiedBy>
  <cp:revision>19</cp:revision>
  <dcterms:created xsi:type="dcterms:W3CDTF">2023-05-23T19:26:40Z</dcterms:created>
  <dcterms:modified xsi:type="dcterms:W3CDTF">2023-08-10T08:09:32Z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2023-05-23T00:00:00Z</vt:filetime>
  </property>
</Properties>
</file>