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62" r:id="rId5"/>
    <p:sldId id="258" r:id="rId6"/>
    <p:sldId id="259" r:id="rId7"/>
    <p:sldId id="260" r:id="rId8"/>
    <p:sldId id="261"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a:solidFill>
                  <a:sysClr val="windowText" lastClr="000000"/>
                </a:solidFill>
              </a:rPr>
              <a:t>Q1: Is the city of Mohammedia exposed to these risks?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percentStacked"/>
        <c:varyColors val="0"/>
        <c:ser>
          <c:idx val="0"/>
          <c:order val="0"/>
          <c:tx>
            <c:strRef>
              <c:f>Sheet1!$B$1</c:f>
              <c:strCache>
                <c:ptCount val="1"/>
                <c:pt idx="0">
                  <c:v>yes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Sheet1!$A$2:$A$31</c:f>
              <c:strCache>
                <c:ptCount val="15"/>
                <c:pt idx="0">
                  <c:v>other</c:v>
                </c:pt>
                <c:pt idx="1">
                  <c:v>technological risk</c:v>
                </c:pt>
                <c:pt idx="2">
                  <c:v>locust invasion</c:v>
                </c:pt>
                <c:pt idx="3">
                  <c:v>blizzard</c:v>
                </c:pt>
                <c:pt idx="4">
                  <c:v>wildfires</c:v>
                </c:pt>
                <c:pt idx="5">
                  <c:v>snow/ice risk</c:v>
                </c:pt>
                <c:pt idx="6">
                  <c:v>max heat</c:v>
                </c:pt>
                <c:pt idx="7">
                  <c:v>desertification</c:v>
                </c:pt>
                <c:pt idx="8">
                  <c:v>drought</c:v>
                </c:pt>
                <c:pt idx="9">
                  <c:v>landslide</c:v>
                </c:pt>
                <c:pt idx="10">
                  <c:v>flood</c:v>
                </c:pt>
                <c:pt idx="11">
                  <c:v>strom/hurrican</c:v>
                </c:pt>
                <c:pt idx="12">
                  <c:v>tsunami</c:v>
                </c:pt>
                <c:pt idx="13">
                  <c:v>earthquake</c:v>
                </c:pt>
                <c:pt idx="14">
                  <c:v>volcanic explosion</c:v>
                </c:pt>
              </c:strCache>
            </c:strRef>
          </c:cat>
          <c:val>
            <c:numRef>
              <c:f>Sheet1!$B$2:$B$16</c:f>
              <c:numCache>
                <c:formatCode>0</c:formatCode>
                <c:ptCount val="15"/>
                <c:pt idx="0">
                  <c:v>55.844155844155843</c:v>
                </c:pt>
                <c:pt idx="1">
                  <c:v>87.012987012987011</c:v>
                </c:pt>
                <c:pt idx="2">
                  <c:v>28.571428571428573</c:v>
                </c:pt>
                <c:pt idx="3">
                  <c:v>5.1948051948051948</c:v>
                </c:pt>
                <c:pt idx="4">
                  <c:v>79.220779220779221</c:v>
                </c:pt>
                <c:pt idx="5">
                  <c:v>7.3684210526315788</c:v>
                </c:pt>
                <c:pt idx="6">
                  <c:v>36.363636363636367</c:v>
                </c:pt>
                <c:pt idx="7">
                  <c:v>21.621621621621621</c:v>
                </c:pt>
                <c:pt idx="8">
                  <c:v>63.636363636363633</c:v>
                </c:pt>
                <c:pt idx="9">
                  <c:v>31.168831168831169</c:v>
                </c:pt>
                <c:pt idx="10">
                  <c:v>90.277777777777771</c:v>
                </c:pt>
                <c:pt idx="11">
                  <c:v>62.5</c:v>
                </c:pt>
                <c:pt idx="12">
                  <c:v>65.277777777777771</c:v>
                </c:pt>
                <c:pt idx="13">
                  <c:v>51.388888888888886</c:v>
                </c:pt>
                <c:pt idx="14">
                  <c:v>6.9444444444444446</c:v>
                </c:pt>
              </c:numCache>
            </c:numRef>
          </c:val>
          <c:extLst>
            <c:ext xmlns:c16="http://schemas.microsoft.com/office/drawing/2014/chart" uri="{C3380CC4-5D6E-409C-BE32-E72D297353CC}">
              <c16:uniqueId val="{00000000-E732-4488-BEAF-D28A88B370D8}"/>
            </c:ext>
          </c:extLst>
        </c:ser>
        <c:ser>
          <c:idx val="1"/>
          <c:order val="1"/>
          <c:tx>
            <c:strRef>
              <c:f>Sheet1!$C$1</c:f>
              <c:strCache>
                <c:ptCount val="1"/>
                <c:pt idx="0">
                  <c:v>I don't know</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Sheet1!$A$2:$A$31</c:f>
              <c:strCache>
                <c:ptCount val="15"/>
                <c:pt idx="0">
                  <c:v>other</c:v>
                </c:pt>
                <c:pt idx="1">
                  <c:v>technological risk</c:v>
                </c:pt>
                <c:pt idx="2">
                  <c:v>locust invasion</c:v>
                </c:pt>
                <c:pt idx="3">
                  <c:v>blizzard</c:v>
                </c:pt>
                <c:pt idx="4">
                  <c:v>wildfires</c:v>
                </c:pt>
                <c:pt idx="5">
                  <c:v>snow/ice risk</c:v>
                </c:pt>
                <c:pt idx="6">
                  <c:v>max heat</c:v>
                </c:pt>
                <c:pt idx="7">
                  <c:v>desertification</c:v>
                </c:pt>
                <c:pt idx="8">
                  <c:v>drought</c:v>
                </c:pt>
                <c:pt idx="9">
                  <c:v>landslide</c:v>
                </c:pt>
                <c:pt idx="10">
                  <c:v>flood</c:v>
                </c:pt>
                <c:pt idx="11">
                  <c:v>strom/hurrican</c:v>
                </c:pt>
                <c:pt idx="12">
                  <c:v>tsunami</c:v>
                </c:pt>
                <c:pt idx="13">
                  <c:v>earthquake</c:v>
                </c:pt>
                <c:pt idx="14">
                  <c:v>volcanic explosion</c:v>
                </c:pt>
              </c:strCache>
            </c:strRef>
          </c:cat>
          <c:val>
            <c:numRef>
              <c:f>Sheet1!$C$2:$C$16</c:f>
              <c:numCache>
                <c:formatCode>0</c:formatCode>
                <c:ptCount val="15"/>
                <c:pt idx="0">
                  <c:v>36.363636363636367</c:v>
                </c:pt>
                <c:pt idx="1">
                  <c:v>3.8961038961038961</c:v>
                </c:pt>
                <c:pt idx="2">
                  <c:v>24.675324675324674</c:v>
                </c:pt>
                <c:pt idx="3">
                  <c:v>10.38961038961039</c:v>
                </c:pt>
                <c:pt idx="4">
                  <c:v>0</c:v>
                </c:pt>
                <c:pt idx="5">
                  <c:v>13.684210526315789</c:v>
                </c:pt>
                <c:pt idx="6">
                  <c:v>19.480519480519479</c:v>
                </c:pt>
                <c:pt idx="7">
                  <c:v>32.432432432432435</c:v>
                </c:pt>
                <c:pt idx="8">
                  <c:v>22.077922077922079</c:v>
                </c:pt>
                <c:pt idx="9">
                  <c:v>35.064935064935064</c:v>
                </c:pt>
                <c:pt idx="10">
                  <c:v>8.3333333333333339</c:v>
                </c:pt>
                <c:pt idx="11">
                  <c:v>20.833333333333332</c:v>
                </c:pt>
                <c:pt idx="12">
                  <c:v>23.611111111111111</c:v>
                </c:pt>
                <c:pt idx="13">
                  <c:v>26.388888888888889</c:v>
                </c:pt>
                <c:pt idx="14">
                  <c:v>15.277777777777779</c:v>
                </c:pt>
              </c:numCache>
            </c:numRef>
          </c:val>
          <c:extLst>
            <c:ext xmlns:c16="http://schemas.microsoft.com/office/drawing/2014/chart" uri="{C3380CC4-5D6E-409C-BE32-E72D297353CC}">
              <c16:uniqueId val="{00000001-E732-4488-BEAF-D28A88B370D8}"/>
            </c:ext>
          </c:extLst>
        </c:ser>
        <c:ser>
          <c:idx val="2"/>
          <c:order val="2"/>
          <c:tx>
            <c:strRef>
              <c:f>Sheet1!$D$1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Sheet1!$A$2:$A$31</c:f>
              <c:strCache>
                <c:ptCount val="15"/>
                <c:pt idx="0">
                  <c:v>other</c:v>
                </c:pt>
                <c:pt idx="1">
                  <c:v>technological risk</c:v>
                </c:pt>
                <c:pt idx="2">
                  <c:v>locust invasion</c:v>
                </c:pt>
                <c:pt idx="3">
                  <c:v>blizzard</c:v>
                </c:pt>
                <c:pt idx="4">
                  <c:v>wildfires</c:v>
                </c:pt>
                <c:pt idx="5">
                  <c:v>snow/ice risk</c:v>
                </c:pt>
                <c:pt idx="6">
                  <c:v>max heat</c:v>
                </c:pt>
                <c:pt idx="7">
                  <c:v>desertification</c:v>
                </c:pt>
                <c:pt idx="8">
                  <c:v>drought</c:v>
                </c:pt>
                <c:pt idx="9">
                  <c:v>landslide</c:v>
                </c:pt>
                <c:pt idx="10">
                  <c:v>flood</c:v>
                </c:pt>
                <c:pt idx="11">
                  <c:v>strom/hurrican</c:v>
                </c:pt>
                <c:pt idx="12">
                  <c:v>tsunami</c:v>
                </c:pt>
                <c:pt idx="13">
                  <c:v>earthquake</c:v>
                </c:pt>
                <c:pt idx="14">
                  <c:v>volcanic explosion</c:v>
                </c:pt>
              </c:strCache>
            </c:strRef>
          </c:cat>
          <c:val>
            <c:numRef>
              <c:f>Sheet1!$D$2:$D$16</c:f>
              <c:numCache>
                <c:formatCode>0</c:formatCode>
                <c:ptCount val="15"/>
                <c:pt idx="0">
                  <c:v>7.7922077922077921</c:v>
                </c:pt>
                <c:pt idx="1">
                  <c:v>9.0909090909090917</c:v>
                </c:pt>
                <c:pt idx="2">
                  <c:v>46.753246753246756</c:v>
                </c:pt>
                <c:pt idx="3">
                  <c:v>84.415584415584419</c:v>
                </c:pt>
                <c:pt idx="4">
                  <c:v>10.38961038961039</c:v>
                </c:pt>
                <c:pt idx="5">
                  <c:v>78.94736842105263</c:v>
                </c:pt>
                <c:pt idx="6">
                  <c:v>44.155844155844157</c:v>
                </c:pt>
                <c:pt idx="7">
                  <c:v>45.945945945945944</c:v>
                </c:pt>
                <c:pt idx="8">
                  <c:v>14.285714285714286</c:v>
                </c:pt>
                <c:pt idx="9">
                  <c:v>33.766233766233768</c:v>
                </c:pt>
                <c:pt idx="10">
                  <c:v>1.3888888888888888</c:v>
                </c:pt>
                <c:pt idx="11">
                  <c:v>16.666666666666668</c:v>
                </c:pt>
                <c:pt idx="12">
                  <c:v>11.111111111111111</c:v>
                </c:pt>
                <c:pt idx="13">
                  <c:v>22.222222222222221</c:v>
                </c:pt>
                <c:pt idx="14">
                  <c:v>77.777777777777771</c:v>
                </c:pt>
              </c:numCache>
            </c:numRef>
          </c:val>
          <c:extLst>
            <c:ext xmlns:c16="http://schemas.microsoft.com/office/drawing/2014/chart" uri="{C3380CC4-5D6E-409C-BE32-E72D297353CC}">
              <c16:uniqueId val="{00000002-E732-4488-BEAF-D28A88B370D8}"/>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492164560"/>
        <c:axId val="1492164144"/>
      </c:barChart>
      <c:dateAx>
        <c:axId val="1492164560"/>
        <c:scaling>
          <c:orientation val="minMax"/>
        </c:scaling>
        <c:delete val="0"/>
        <c:axPos val="l"/>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492164144"/>
        <c:crossesAt val="0"/>
        <c:auto val="0"/>
        <c:lblOffset val="100"/>
        <c:baseTimeUnit val="days"/>
      </c:dateAx>
      <c:valAx>
        <c:axId val="14921641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21645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r>
              <a:rPr lang="fr-FR" sz="1100" b="0">
                <a:solidFill>
                  <a:sysClr val="windowText" lastClr="000000"/>
                </a:solidFill>
              </a:rPr>
              <a:t>Q11: Would you be ready to contribute to the following actions related to disasters and emergencies?</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fr-FR"/>
        </a:p>
      </c:txPr>
    </c:title>
    <c:autoTitleDeleted val="0"/>
    <c:plotArea>
      <c:layout/>
      <c:barChart>
        <c:barDir val="col"/>
        <c:grouping val="percentStacked"/>
        <c:varyColors val="0"/>
        <c:ser>
          <c:idx val="0"/>
          <c:order val="0"/>
          <c:tx>
            <c:strRef>
              <c:f>Sheet3!$C$112</c:f>
              <c:strCache>
                <c:ptCount val="1"/>
                <c:pt idx="0">
                  <c:v>of course no</c:v>
                </c:pt>
              </c:strCache>
            </c:strRef>
          </c:tx>
          <c:spPr>
            <a:solidFill>
              <a:srgbClr val="FF0000"/>
            </a:solidFill>
            <a:ln>
              <a:noFill/>
            </a:ln>
            <a:effectLst/>
          </c:spPr>
          <c:invertIfNegative val="0"/>
          <c:dLbls>
            <c:dLbl>
              <c:idx val="0"/>
              <c:layout>
                <c:manualLayout>
                  <c:x val="0"/>
                  <c:y val="1.070663811563169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026-4E71-AE0D-3B62A2D643EF}"/>
                </c:ext>
              </c:extLst>
            </c:dLbl>
            <c:dLbl>
              <c:idx val="2"/>
              <c:layout>
                <c:manualLayout>
                  <c:x val="0"/>
                  <c:y val="7.137758743754460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026-4E71-AE0D-3B62A2D643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Sheet3!$A$113:$A$120</c:f>
              <c:strCache>
                <c:ptCount val="8"/>
                <c:pt idx="0">
                  <c:v>A</c:v>
                </c:pt>
                <c:pt idx="1">
                  <c:v>B</c:v>
                </c:pt>
                <c:pt idx="2">
                  <c:v>C</c:v>
                </c:pt>
                <c:pt idx="3">
                  <c:v>D</c:v>
                </c:pt>
                <c:pt idx="4">
                  <c:v>E</c:v>
                </c:pt>
                <c:pt idx="5">
                  <c:v>F</c:v>
                </c:pt>
                <c:pt idx="6">
                  <c:v>G</c:v>
                </c:pt>
                <c:pt idx="7">
                  <c:v>H</c:v>
                </c:pt>
              </c:strCache>
            </c:strRef>
          </c:cat>
          <c:val>
            <c:numRef>
              <c:f>Sheet3!$C$113:$C$120</c:f>
              <c:numCache>
                <c:formatCode>General</c:formatCode>
                <c:ptCount val="8"/>
                <c:pt idx="0">
                  <c:v>1</c:v>
                </c:pt>
                <c:pt idx="1">
                  <c:v>3</c:v>
                </c:pt>
                <c:pt idx="2">
                  <c:v>0</c:v>
                </c:pt>
                <c:pt idx="3">
                  <c:v>1</c:v>
                </c:pt>
                <c:pt idx="4">
                  <c:v>0</c:v>
                </c:pt>
                <c:pt idx="5">
                  <c:v>0</c:v>
                </c:pt>
                <c:pt idx="6">
                  <c:v>0</c:v>
                </c:pt>
                <c:pt idx="7">
                  <c:v>0</c:v>
                </c:pt>
              </c:numCache>
            </c:numRef>
          </c:val>
          <c:extLst>
            <c:ext xmlns:c16="http://schemas.microsoft.com/office/drawing/2014/chart" uri="{C3380CC4-5D6E-409C-BE32-E72D297353CC}">
              <c16:uniqueId val="{00000002-0026-4E71-AE0D-3B62A2D643EF}"/>
            </c:ext>
          </c:extLst>
        </c:ser>
        <c:ser>
          <c:idx val="1"/>
          <c:order val="1"/>
          <c:tx>
            <c:strRef>
              <c:f>Sheet3!$D$112</c:f>
              <c:strCache>
                <c:ptCount val="1"/>
                <c:pt idx="0">
                  <c:v>mostly no</c:v>
                </c:pt>
              </c:strCache>
            </c:strRef>
          </c:tx>
          <c:spPr>
            <a:solidFill>
              <a:schemeClr val="accent2"/>
            </a:solidFill>
            <a:ln>
              <a:noFill/>
            </a:ln>
            <a:effectLst/>
          </c:spPr>
          <c:invertIfNegative val="0"/>
          <c:dLbls>
            <c:dLbl>
              <c:idx val="2"/>
              <c:layout>
                <c:manualLayout>
                  <c:x val="2.9868578255675031E-3"/>
                  <c:y val="-1.3085739862632968E-1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026-4E71-AE0D-3B62A2D643EF}"/>
                </c:ext>
              </c:extLst>
            </c:dLbl>
            <c:dLbl>
              <c:idx val="3"/>
              <c:layout>
                <c:manualLayout>
                  <c:x val="1.6820857863751051E-2"/>
                  <c:y val="-9.970089730807577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026-4E71-AE0D-3B62A2D643E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Sheet3!$A$113:$A$120</c:f>
              <c:strCache>
                <c:ptCount val="8"/>
                <c:pt idx="0">
                  <c:v>A</c:v>
                </c:pt>
                <c:pt idx="1">
                  <c:v>B</c:v>
                </c:pt>
                <c:pt idx="2">
                  <c:v>C</c:v>
                </c:pt>
                <c:pt idx="3">
                  <c:v>D</c:v>
                </c:pt>
                <c:pt idx="4">
                  <c:v>E</c:v>
                </c:pt>
                <c:pt idx="5">
                  <c:v>F</c:v>
                </c:pt>
                <c:pt idx="6">
                  <c:v>G</c:v>
                </c:pt>
                <c:pt idx="7">
                  <c:v>H</c:v>
                </c:pt>
              </c:strCache>
            </c:strRef>
          </c:cat>
          <c:val>
            <c:numRef>
              <c:f>Sheet3!$D$113:$D$120</c:f>
              <c:numCache>
                <c:formatCode>General</c:formatCode>
                <c:ptCount val="8"/>
                <c:pt idx="0">
                  <c:v>5</c:v>
                </c:pt>
                <c:pt idx="1">
                  <c:v>8</c:v>
                </c:pt>
                <c:pt idx="2">
                  <c:v>1</c:v>
                </c:pt>
                <c:pt idx="3">
                  <c:v>1</c:v>
                </c:pt>
                <c:pt idx="4">
                  <c:v>1</c:v>
                </c:pt>
                <c:pt idx="5">
                  <c:v>2</c:v>
                </c:pt>
                <c:pt idx="6">
                  <c:v>1</c:v>
                </c:pt>
                <c:pt idx="7">
                  <c:v>1</c:v>
                </c:pt>
              </c:numCache>
            </c:numRef>
          </c:val>
          <c:extLst>
            <c:ext xmlns:c16="http://schemas.microsoft.com/office/drawing/2014/chart" uri="{C3380CC4-5D6E-409C-BE32-E72D297353CC}">
              <c16:uniqueId val="{00000005-0026-4E71-AE0D-3B62A2D643EF}"/>
            </c:ext>
          </c:extLst>
        </c:ser>
        <c:ser>
          <c:idx val="2"/>
          <c:order val="2"/>
          <c:tx>
            <c:strRef>
              <c:f>Sheet3!$E$112</c:f>
              <c:strCache>
                <c:ptCount val="1"/>
                <c:pt idx="0">
                  <c:v>i do not know</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Sheet3!$A$113:$A$120</c:f>
              <c:strCache>
                <c:ptCount val="8"/>
                <c:pt idx="0">
                  <c:v>A</c:v>
                </c:pt>
                <c:pt idx="1">
                  <c:v>B</c:v>
                </c:pt>
                <c:pt idx="2">
                  <c:v>C</c:v>
                </c:pt>
                <c:pt idx="3">
                  <c:v>D</c:v>
                </c:pt>
                <c:pt idx="4">
                  <c:v>E</c:v>
                </c:pt>
                <c:pt idx="5">
                  <c:v>F</c:v>
                </c:pt>
                <c:pt idx="6">
                  <c:v>G</c:v>
                </c:pt>
                <c:pt idx="7">
                  <c:v>H</c:v>
                </c:pt>
              </c:strCache>
            </c:strRef>
          </c:cat>
          <c:val>
            <c:numRef>
              <c:f>Sheet3!$E$113:$E$120</c:f>
              <c:numCache>
                <c:formatCode>General</c:formatCode>
                <c:ptCount val="8"/>
                <c:pt idx="0">
                  <c:v>18</c:v>
                </c:pt>
                <c:pt idx="1">
                  <c:v>16</c:v>
                </c:pt>
                <c:pt idx="2">
                  <c:v>4</c:v>
                </c:pt>
                <c:pt idx="3">
                  <c:v>11</c:v>
                </c:pt>
                <c:pt idx="4">
                  <c:v>14</c:v>
                </c:pt>
                <c:pt idx="5">
                  <c:v>9</c:v>
                </c:pt>
                <c:pt idx="6">
                  <c:v>6</c:v>
                </c:pt>
                <c:pt idx="7">
                  <c:v>12</c:v>
                </c:pt>
              </c:numCache>
            </c:numRef>
          </c:val>
          <c:extLst>
            <c:ext xmlns:c16="http://schemas.microsoft.com/office/drawing/2014/chart" uri="{C3380CC4-5D6E-409C-BE32-E72D297353CC}">
              <c16:uniqueId val="{00000006-0026-4E71-AE0D-3B62A2D643EF}"/>
            </c:ext>
          </c:extLst>
        </c:ser>
        <c:ser>
          <c:idx val="3"/>
          <c:order val="3"/>
          <c:tx>
            <c:strRef>
              <c:f>Sheet3!$F$112</c:f>
              <c:strCache>
                <c:ptCount val="1"/>
                <c:pt idx="0">
                  <c:v>mostly yes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Sheet3!$A$113:$A$120</c:f>
              <c:strCache>
                <c:ptCount val="8"/>
                <c:pt idx="0">
                  <c:v>A</c:v>
                </c:pt>
                <c:pt idx="1">
                  <c:v>B</c:v>
                </c:pt>
                <c:pt idx="2">
                  <c:v>C</c:v>
                </c:pt>
                <c:pt idx="3">
                  <c:v>D</c:v>
                </c:pt>
                <c:pt idx="4">
                  <c:v>E</c:v>
                </c:pt>
                <c:pt idx="5">
                  <c:v>F</c:v>
                </c:pt>
                <c:pt idx="6">
                  <c:v>G</c:v>
                </c:pt>
                <c:pt idx="7">
                  <c:v>H</c:v>
                </c:pt>
              </c:strCache>
            </c:strRef>
          </c:cat>
          <c:val>
            <c:numRef>
              <c:f>Sheet3!$F$113:$F$120</c:f>
              <c:numCache>
                <c:formatCode>General</c:formatCode>
                <c:ptCount val="8"/>
                <c:pt idx="0">
                  <c:v>19</c:v>
                </c:pt>
                <c:pt idx="1">
                  <c:v>17</c:v>
                </c:pt>
                <c:pt idx="2">
                  <c:v>22</c:v>
                </c:pt>
                <c:pt idx="3">
                  <c:v>35</c:v>
                </c:pt>
                <c:pt idx="4">
                  <c:v>27</c:v>
                </c:pt>
                <c:pt idx="5">
                  <c:v>29</c:v>
                </c:pt>
                <c:pt idx="6">
                  <c:v>22</c:v>
                </c:pt>
                <c:pt idx="7">
                  <c:v>21</c:v>
                </c:pt>
              </c:numCache>
            </c:numRef>
          </c:val>
          <c:extLst>
            <c:ext xmlns:c16="http://schemas.microsoft.com/office/drawing/2014/chart" uri="{C3380CC4-5D6E-409C-BE32-E72D297353CC}">
              <c16:uniqueId val="{00000007-0026-4E71-AE0D-3B62A2D643EF}"/>
            </c:ext>
          </c:extLst>
        </c:ser>
        <c:ser>
          <c:idx val="4"/>
          <c:order val="4"/>
          <c:tx>
            <c:strRef>
              <c:f>Sheet3!$G$112</c:f>
              <c:strCache>
                <c:ptCount val="1"/>
                <c:pt idx="0">
                  <c:v>of course yes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Sheet3!$A$113:$A$120</c:f>
              <c:strCache>
                <c:ptCount val="8"/>
                <c:pt idx="0">
                  <c:v>A</c:v>
                </c:pt>
                <c:pt idx="1">
                  <c:v>B</c:v>
                </c:pt>
                <c:pt idx="2">
                  <c:v>C</c:v>
                </c:pt>
                <c:pt idx="3">
                  <c:v>D</c:v>
                </c:pt>
                <c:pt idx="4">
                  <c:v>E</c:v>
                </c:pt>
                <c:pt idx="5">
                  <c:v>F</c:v>
                </c:pt>
                <c:pt idx="6">
                  <c:v>G</c:v>
                </c:pt>
                <c:pt idx="7">
                  <c:v>H</c:v>
                </c:pt>
              </c:strCache>
            </c:strRef>
          </c:cat>
          <c:val>
            <c:numRef>
              <c:f>Sheet3!$G$113:$G$120</c:f>
              <c:numCache>
                <c:formatCode>General</c:formatCode>
                <c:ptCount val="8"/>
                <c:pt idx="0">
                  <c:v>33</c:v>
                </c:pt>
                <c:pt idx="1">
                  <c:v>32</c:v>
                </c:pt>
                <c:pt idx="2">
                  <c:v>49</c:v>
                </c:pt>
                <c:pt idx="3">
                  <c:v>28</c:v>
                </c:pt>
                <c:pt idx="4">
                  <c:v>34</c:v>
                </c:pt>
                <c:pt idx="5">
                  <c:v>36</c:v>
                </c:pt>
                <c:pt idx="6">
                  <c:v>47</c:v>
                </c:pt>
                <c:pt idx="7">
                  <c:v>42</c:v>
                </c:pt>
              </c:numCache>
            </c:numRef>
          </c:val>
          <c:extLst>
            <c:ext xmlns:c16="http://schemas.microsoft.com/office/drawing/2014/chart" uri="{C3380CC4-5D6E-409C-BE32-E72D297353CC}">
              <c16:uniqueId val="{00000008-0026-4E71-AE0D-3B62A2D643EF}"/>
            </c:ext>
          </c:extLst>
        </c:ser>
        <c:dLbls>
          <c:dLblPos val="ctr"/>
          <c:showLegendKey val="0"/>
          <c:showVal val="1"/>
          <c:showCatName val="0"/>
          <c:showSerName val="0"/>
          <c:showPercent val="0"/>
          <c:showBubbleSize val="0"/>
        </c:dLbls>
        <c:gapWidth val="150"/>
        <c:overlap val="100"/>
        <c:axId val="1546339200"/>
        <c:axId val="1546333376"/>
      </c:barChart>
      <c:catAx>
        <c:axId val="154633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1" i="0" u="none" strike="noStrike" kern="1200" baseline="0">
                <a:solidFill>
                  <a:sysClr val="windowText" lastClr="000000"/>
                </a:solidFill>
                <a:latin typeface="+mn-lt"/>
                <a:ea typeface="+mn-ea"/>
                <a:cs typeface="+mn-cs"/>
              </a:defRPr>
            </a:pPr>
            <a:endParaRPr lang="fr-FR"/>
          </a:p>
        </c:txPr>
        <c:crossAx val="1546333376"/>
        <c:crosses val="autoZero"/>
        <c:auto val="1"/>
        <c:lblAlgn val="ctr"/>
        <c:lblOffset val="100"/>
        <c:noMultiLvlLbl val="0"/>
      </c:catAx>
      <c:valAx>
        <c:axId val="1546333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463392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r>
              <a:rPr lang="fr-FR" sz="1100" b="0">
                <a:solidFill>
                  <a:sysClr val="windowText" lastClr="000000"/>
                </a:solidFill>
              </a:rPr>
              <a:t>Q10: What do you think is the most effective means of communication for warning and exchange of information between the population and the competent authorities in emergency situations according to your ability and means? </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fr-FR"/>
        </a:p>
      </c:txPr>
    </c:title>
    <c:autoTitleDeleted val="0"/>
    <c:plotArea>
      <c:layout/>
      <c:barChart>
        <c:barDir val="col"/>
        <c:grouping val="clustered"/>
        <c:varyColors val="0"/>
        <c:ser>
          <c:idx val="0"/>
          <c:order val="0"/>
          <c:tx>
            <c:v>Number of answers obtained</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Sheet3!$L$99:$L$105</c:f>
              <c:strCache>
                <c:ptCount val="7"/>
                <c:pt idx="0">
                  <c:v>SMS</c:v>
                </c:pt>
                <c:pt idx="1">
                  <c:v>social network</c:v>
                </c:pt>
                <c:pt idx="2">
                  <c:v>radio</c:v>
                </c:pt>
                <c:pt idx="3">
                  <c:v>tv</c:v>
                </c:pt>
                <c:pt idx="4">
                  <c:v>app city</c:v>
                </c:pt>
                <c:pt idx="5">
                  <c:v>siren</c:v>
                </c:pt>
                <c:pt idx="6">
                  <c:v>phone call</c:v>
                </c:pt>
              </c:strCache>
            </c:strRef>
          </c:cat>
          <c:val>
            <c:numRef>
              <c:f>Sheet3!$M$99:$M$105</c:f>
              <c:numCache>
                <c:formatCode>General</c:formatCode>
                <c:ptCount val="7"/>
                <c:pt idx="0">
                  <c:v>95</c:v>
                </c:pt>
                <c:pt idx="1">
                  <c:v>203</c:v>
                </c:pt>
                <c:pt idx="2">
                  <c:v>63</c:v>
                </c:pt>
                <c:pt idx="3">
                  <c:v>71</c:v>
                </c:pt>
                <c:pt idx="4">
                  <c:v>28</c:v>
                </c:pt>
                <c:pt idx="5">
                  <c:v>120</c:v>
                </c:pt>
                <c:pt idx="6">
                  <c:v>20</c:v>
                </c:pt>
              </c:numCache>
            </c:numRef>
          </c:val>
          <c:extLst>
            <c:ext xmlns:c16="http://schemas.microsoft.com/office/drawing/2014/chart" uri="{C3380CC4-5D6E-409C-BE32-E72D297353CC}">
              <c16:uniqueId val="{00000000-80F0-4B71-AFC3-2A219AFCCED8}"/>
            </c:ext>
          </c:extLst>
        </c:ser>
        <c:dLbls>
          <c:dLblPos val="outEnd"/>
          <c:showLegendKey val="0"/>
          <c:showVal val="1"/>
          <c:showCatName val="0"/>
          <c:showSerName val="0"/>
          <c:showPercent val="0"/>
          <c:showBubbleSize val="0"/>
        </c:dLbls>
        <c:gapWidth val="75"/>
        <c:overlap val="40"/>
        <c:axId val="1546321312"/>
        <c:axId val="1546319648"/>
      </c:barChart>
      <c:catAx>
        <c:axId val="154632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fr-FR"/>
          </a:p>
        </c:txPr>
        <c:crossAx val="1546319648"/>
        <c:crosses val="autoZero"/>
        <c:auto val="1"/>
        <c:lblAlgn val="ctr"/>
        <c:lblOffset val="100"/>
        <c:noMultiLvlLbl val="0"/>
      </c:catAx>
      <c:valAx>
        <c:axId val="1546319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463213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r>
              <a:rPr lang="fr-FR" sz="1100" b="0">
                <a:solidFill>
                  <a:sysClr val="windowText" lastClr="000000"/>
                </a:solidFill>
              </a:rPr>
              <a:t>Q12: Are you registered in the system of coverage against the catastrophic events of the system of insurance for physical damage and property?</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0.33073408179307845"/>
          <c:y val="0.26598040563964598"/>
          <c:w val="0.39023139096607745"/>
          <c:h val="0.69337182583682155"/>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D6E1-4847-9D99-66581A2FABA8}"/>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D6E1-4847-9D99-66581A2FAB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6E1-4847-9D99-66581A2FABA8}"/>
              </c:ext>
            </c:extLst>
          </c:dPt>
          <c:dLbls>
            <c:dLbl>
              <c:idx val="0"/>
              <c:layout>
                <c:manualLayout>
                  <c:x val="-1.8766579411218565E-2"/>
                  <c:y val="0.1632709372866853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6E1-4847-9D99-66581A2FABA8}"/>
                </c:ext>
              </c:extLst>
            </c:dLbl>
            <c:dLbl>
              <c:idx val="1"/>
              <c:layout>
                <c:manualLayout>
                  <c:x val="-9.4069663167104106E-2"/>
                  <c:y val="-0.1977059638378536"/>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D6E1-4847-9D99-66581A2FABA8}"/>
                </c:ext>
              </c:extLst>
            </c:dLbl>
            <c:dLbl>
              <c:idx val="2"/>
              <c:layout>
                <c:manualLayout>
                  <c:x val="6.3275268161573209E-2"/>
                  <c:y val="0.1711213982867526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D6E1-4847-9D99-66581A2FABA8}"/>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Sheet3!$I$148:$I$150</c:f>
              <c:strCache>
                <c:ptCount val="3"/>
                <c:pt idx="0">
                  <c:v>yes</c:v>
                </c:pt>
                <c:pt idx="1">
                  <c:v>no</c:v>
                </c:pt>
                <c:pt idx="2">
                  <c:v>I don't know if it's there.</c:v>
                </c:pt>
              </c:strCache>
            </c:strRef>
          </c:cat>
          <c:val>
            <c:numRef>
              <c:f>Sheet3!$J$148:$J$150</c:f>
              <c:numCache>
                <c:formatCode>General</c:formatCode>
                <c:ptCount val="3"/>
                <c:pt idx="0">
                  <c:v>7.4</c:v>
                </c:pt>
                <c:pt idx="1">
                  <c:v>66.7</c:v>
                </c:pt>
                <c:pt idx="2">
                  <c:v>25.9</c:v>
                </c:pt>
              </c:numCache>
            </c:numRef>
          </c:val>
          <c:extLst>
            <c:ext xmlns:c16="http://schemas.microsoft.com/office/drawing/2014/chart" uri="{C3380CC4-5D6E-409C-BE32-E72D297353CC}">
              <c16:uniqueId val="{00000006-D6E1-4847-9D99-66581A2FABA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a:solidFill>
                  <a:sysClr val="windowText" lastClr="000000"/>
                </a:solidFill>
              </a:rPr>
              <a:t>Q2: Have you ever experienced any of the following risks?</a:t>
            </a:r>
          </a:p>
        </c:rich>
      </c:tx>
      <c:layout>
        <c:manualLayout>
          <c:xMode val="edge"/>
          <c:yMode val="edge"/>
          <c:x val="0.1202370627348944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v>The number of answers in each choice</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Sheet2!$B$2:$B$17</c:f>
              <c:strCache>
                <c:ptCount val="16"/>
                <c:pt idx="0">
                  <c:v>no thing</c:v>
                </c:pt>
                <c:pt idx="1">
                  <c:v>other</c:v>
                </c:pt>
                <c:pt idx="2">
                  <c:v>technological risk</c:v>
                </c:pt>
                <c:pt idx="3">
                  <c:v>locust invasion</c:v>
                </c:pt>
                <c:pt idx="4">
                  <c:v>blizzard</c:v>
                </c:pt>
                <c:pt idx="5">
                  <c:v>wildfires</c:v>
                </c:pt>
                <c:pt idx="6">
                  <c:v>snow/ice risk</c:v>
                </c:pt>
                <c:pt idx="7">
                  <c:v>max heat</c:v>
                </c:pt>
                <c:pt idx="8">
                  <c:v>desertification</c:v>
                </c:pt>
                <c:pt idx="9">
                  <c:v>drought</c:v>
                </c:pt>
                <c:pt idx="10">
                  <c:v>landslide</c:v>
                </c:pt>
                <c:pt idx="11">
                  <c:v>flood</c:v>
                </c:pt>
                <c:pt idx="12">
                  <c:v>strom/hurrican</c:v>
                </c:pt>
                <c:pt idx="13">
                  <c:v>tsunami</c:v>
                </c:pt>
                <c:pt idx="14">
                  <c:v>earthquake</c:v>
                </c:pt>
                <c:pt idx="15">
                  <c:v>volcanic explosion</c:v>
                </c:pt>
              </c:strCache>
            </c:strRef>
          </c:cat>
          <c:val>
            <c:numRef>
              <c:f>Sheet2!$C$2:$C$17</c:f>
              <c:numCache>
                <c:formatCode>General</c:formatCode>
                <c:ptCount val="16"/>
                <c:pt idx="0">
                  <c:v>43</c:v>
                </c:pt>
                <c:pt idx="1">
                  <c:v>36</c:v>
                </c:pt>
                <c:pt idx="2">
                  <c:v>61</c:v>
                </c:pt>
                <c:pt idx="3">
                  <c:v>35</c:v>
                </c:pt>
                <c:pt idx="4">
                  <c:v>34</c:v>
                </c:pt>
                <c:pt idx="5">
                  <c:v>44</c:v>
                </c:pt>
                <c:pt idx="6">
                  <c:v>34</c:v>
                </c:pt>
                <c:pt idx="7">
                  <c:v>45</c:v>
                </c:pt>
                <c:pt idx="8">
                  <c:v>37</c:v>
                </c:pt>
                <c:pt idx="9">
                  <c:v>47</c:v>
                </c:pt>
                <c:pt idx="10">
                  <c:v>35</c:v>
                </c:pt>
                <c:pt idx="11">
                  <c:v>73</c:v>
                </c:pt>
                <c:pt idx="12">
                  <c:v>41</c:v>
                </c:pt>
                <c:pt idx="13">
                  <c:v>32</c:v>
                </c:pt>
                <c:pt idx="14">
                  <c:v>61</c:v>
                </c:pt>
                <c:pt idx="15">
                  <c:v>0</c:v>
                </c:pt>
              </c:numCache>
            </c:numRef>
          </c:val>
          <c:extLst>
            <c:ext xmlns:c16="http://schemas.microsoft.com/office/drawing/2014/chart" uri="{C3380CC4-5D6E-409C-BE32-E72D297353CC}">
              <c16:uniqueId val="{00000000-8367-42AE-8BF2-3B82CFFB1E34}"/>
            </c:ext>
          </c:extLst>
        </c:ser>
        <c:dLbls>
          <c:dLblPos val="outEnd"/>
          <c:showLegendKey val="0"/>
          <c:showVal val="1"/>
          <c:showCatName val="0"/>
          <c:showSerName val="0"/>
          <c:showPercent val="0"/>
          <c:showBubbleSize val="0"/>
        </c:dLbls>
        <c:gapWidth val="219"/>
        <c:overlap val="-27"/>
        <c:axId val="1494592240"/>
        <c:axId val="1494598896"/>
      </c:barChart>
      <c:catAx>
        <c:axId val="149459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4598896"/>
        <c:crosses val="autoZero"/>
        <c:auto val="1"/>
        <c:lblAlgn val="ctr"/>
        <c:lblOffset val="100"/>
        <c:noMultiLvlLbl val="0"/>
      </c:catAx>
      <c:valAx>
        <c:axId val="1494598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94592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fr-FR" sz="1100" b="0">
                <a:solidFill>
                  <a:sysClr val="windowText" lastClr="000000"/>
                </a:solidFill>
              </a:rPr>
              <a:t>Q3: Are you aware of the major risks?</a:t>
            </a:r>
          </a:p>
          <a:p>
            <a:pPr>
              <a:defRPr sz="1100"/>
            </a:pPr>
            <a:r>
              <a:rPr lang="fr-FR" sz="1100" b="0">
                <a:solidFill>
                  <a:sysClr val="windowText" lastClr="000000"/>
                </a:solidFill>
              </a:rPr>
              <a:t> Which has the city of Mohammedia been subjected to over time?</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spPr>
            <a:solidFill>
              <a:srgbClr val="00B05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9225-4FBD-8D7E-C45190920F41}"/>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9225-4FBD-8D7E-C45190920F41}"/>
              </c:ext>
            </c:extLst>
          </c:dPt>
          <c:dLbls>
            <c:dLbl>
              <c:idx val="0"/>
              <c:layout>
                <c:manualLayout>
                  <c:x val="-0.10537410922537581"/>
                  <c:y val="5.2569748225916202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225-4FBD-8D7E-C45190920F41}"/>
                </c:ext>
              </c:extLst>
            </c:dLbl>
            <c:dLbl>
              <c:idx val="1"/>
              <c:layout>
                <c:manualLayout>
                  <c:x val="0.11221407214388027"/>
                  <c:y val="-8.5053465539029843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9225-4FBD-8D7E-C45190920F4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Sheet2!$D$29:$D$30</c:f>
              <c:strCache>
                <c:ptCount val="2"/>
                <c:pt idx="0">
                  <c:v>No</c:v>
                </c:pt>
                <c:pt idx="1">
                  <c:v>Yes</c:v>
                </c:pt>
              </c:strCache>
            </c:strRef>
          </c:cat>
          <c:val>
            <c:numRef>
              <c:f>Sheet2!$E$29:$E$30</c:f>
              <c:numCache>
                <c:formatCode>General</c:formatCode>
                <c:ptCount val="2"/>
                <c:pt idx="0">
                  <c:v>36.5</c:v>
                </c:pt>
                <c:pt idx="1">
                  <c:v>63.5</c:v>
                </c:pt>
              </c:numCache>
            </c:numRef>
          </c:val>
          <c:extLst>
            <c:ext xmlns:c16="http://schemas.microsoft.com/office/drawing/2014/chart" uri="{C3380CC4-5D6E-409C-BE32-E72D297353CC}">
              <c16:uniqueId val="{00000004-9225-4FBD-8D7E-C45190920F4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fr-FR" sz="1100" b="0">
                <a:solidFill>
                  <a:sysClr val="windowText" lastClr="000000"/>
                </a:solidFill>
              </a:rPr>
              <a:t>Q4: If you can imagine the following risks occurring</a:t>
            </a:r>
          </a:p>
          <a:p>
            <a:pPr>
              <a:defRPr sz="1100"/>
            </a:pPr>
            <a:r>
              <a:rPr lang="fr-FR" sz="1100" b="0">
                <a:solidFill>
                  <a:sysClr val="windowText" lastClr="000000"/>
                </a:solidFill>
              </a:rPr>
              <a:t> How worried are you about its impact on the city?</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Sheet3!$B$6</c:f>
              <c:strCache>
                <c:ptCount val="1"/>
                <c:pt idx="0">
                  <c:v>Very worried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Sheet3!$A$7:$A$11</c:f>
              <c:strCache>
                <c:ptCount val="5"/>
                <c:pt idx="0">
                  <c:v>Flooding of river oued elmaleh</c:v>
                </c:pt>
                <c:pt idx="1">
                  <c:v>Flooding of river Nafifikh</c:v>
                </c:pt>
                <c:pt idx="2">
                  <c:v>urban flood</c:v>
                </c:pt>
                <c:pt idx="3">
                  <c:v>tsunami</c:v>
                </c:pt>
                <c:pt idx="4">
                  <c:v>technological risks related to the petroleum industrial zone</c:v>
                </c:pt>
              </c:strCache>
            </c:strRef>
          </c:cat>
          <c:val>
            <c:numRef>
              <c:f>Sheet3!$B$7:$B$11</c:f>
              <c:numCache>
                <c:formatCode>General</c:formatCode>
                <c:ptCount val="5"/>
                <c:pt idx="0">
                  <c:v>109</c:v>
                </c:pt>
                <c:pt idx="1">
                  <c:v>97</c:v>
                </c:pt>
                <c:pt idx="2">
                  <c:v>107</c:v>
                </c:pt>
                <c:pt idx="3">
                  <c:v>119</c:v>
                </c:pt>
                <c:pt idx="4">
                  <c:v>135</c:v>
                </c:pt>
              </c:numCache>
            </c:numRef>
          </c:val>
          <c:extLst>
            <c:ext xmlns:c16="http://schemas.microsoft.com/office/drawing/2014/chart" uri="{C3380CC4-5D6E-409C-BE32-E72D297353CC}">
              <c16:uniqueId val="{00000000-A9B0-4D91-8A3C-31BDCDE40E08}"/>
            </c:ext>
          </c:extLst>
        </c:ser>
        <c:ser>
          <c:idx val="1"/>
          <c:order val="1"/>
          <c:tx>
            <c:strRef>
              <c:f>Sheet3!$C$6</c:f>
              <c:strCache>
                <c:ptCount val="1"/>
                <c:pt idx="0">
                  <c:v>Worry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Sheet3!$A$7:$A$11</c:f>
              <c:strCache>
                <c:ptCount val="5"/>
                <c:pt idx="0">
                  <c:v>Flooding of river oued elmaleh</c:v>
                </c:pt>
                <c:pt idx="1">
                  <c:v>Flooding of river Nafifikh</c:v>
                </c:pt>
                <c:pt idx="2">
                  <c:v>urban flood</c:v>
                </c:pt>
                <c:pt idx="3">
                  <c:v>tsunami</c:v>
                </c:pt>
                <c:pt idx="4">
                  <c:v>technological risks related to the petroleum industrial zone</c:v>
                </c:pt>
              </c:strCache>
            </c:strRef>
          </c:cat>
          <c:val>
            <c:numRef>
              <c:f>Sheet3!$C$7:$C$11</c:f>
              <c:numCache>
                <c:formatCode>General</c:formatCode>
                <c:ptCount val="5"/>
                <c:pt idx="0">
                  <c:v>119</c:v>
                </c:pt>
                <c:pt idx="1">
                  <c:v>121</c:v>
                </c:pt>
                <c:pt idx="2">
                  <c:v>116</c:v>
                </c:pt>
                <c:pt idx="3">
                  <c:v>101</c:v>
                </c:pt>
                <c:pt idx="4">
                  <c:v>96</c:v>
                </c:pt>
              </c:numCache>
            </c:numRef>
          </c:val>
          <c:extLst>
            <c:ext xmlns:c16="http://schemas.microsoft.com/office/drawing/2014/chart" uri="{C3380CC4-5D6E-409C-BE32-E72D297353CC}">
              <c16:uniqueId val="{00000001-A9B0-4D91-8A3C-31BDCDE40E08}"/>
            </c:ext>
          </c:extLst>
        </c:ser>
        <c:ser>
          <c:idx val="2"/>
          <c:order val="2"/>
          <c:tx>
            <c:strRef>
              <c:f>Sheet3!$D$6</c:f>
              <c:strCache>
                <c:ptCount val="1"/>
                <c:pt idx="0">
                  <c:v>Normal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Sheet3!$A$7:$A$11</c:f>
              <c:strCache>
                <c:ptCount val="5"/>
                <c:pt idx="0">
                  <c:v>Flooding of river oued elmaleh</c:v>
                </c:pt>
                <c:pt idx="1">
                  <c:v>Flooding of river Nafifikh</c:v>
                </c:pt>
                <c:pt idx="2">
                  <c:v>urban flood</c:v>
                </c:pt>
                <c:pt idx="3">
                  <c:v>tsunami</c:v>
                </c:pt>
                <c:pt idx="4">
                  <c:v>technological risks related to the petroleum industrial zone</c:v>
                </c:pt>
              </c:strCache>
            </c:strRef>
          </c:cat>
          <c:val>
            <c:numRef>
              <c:f>Sheet3!$D$7:$D$11</c:f>
              <c:numCache>
                <c:formatCode>General</c:formatCode>
                <c:ptCount val="5"/>
                <c:pt idx="0">
                  <c:v>90</c:v>
                </c:pt>
                <c:pt idx="1">
                  <c:v>96</c:v>
                </c:pt>
                <c:pt idx="2">
                  <c:v>92</c:v>
                </c:pt>
                <c:pt idx="3">
                  <c:v>90</c:v>
                </c:pt>
                <c:pt idx="4">
                  <c:v>85</c:v>
                </c:pt>
              </c:numCache>
            </c:numRef>
          </c:val>
          <c:extLst>
            <c:ext xmlns:c16="http://schemas.microsoft.com/office/drawing/2014/chart" uri="{C3380CC4-5D6E-409C-BE32-E72D297353CC}">
              <c16:uniqueId val="{00000002-A9B0-4D91-8A3C-31BDCDE40E08}"/>
            </c:ext>
          </c:extLst>
        </c:ser>
        <c:ser>
          <c:idx val="3"/>
          <c:order val="3"/>
          <c:tx>
            <c:strRef>
              <c:f>Sheet3!$E$6</c:f>
              <c:strCache>
                <c:ptCount val="1"/>
                <c:pt idx="0">
                  <c:v>Do not worry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Sheet3!$A$7:$A$11</c:f>
              <c:strCache>
                <c:ptCount val="5"/>
                <c:pt idx="0">
                  <c:v>Flooding of river oued elmaleh</c:v>
                </c:pt>
                <c:pt idx="1">
                  <c:v>Flooding of river Nafifikh</c:v>
                </c:pt>
                <c:pt idx="2">
                  <c:v>urban flood</c:v>
                </c:pt>
                <c:pt idx="3">
                  <c:v>tsunami</c:v>
                </c:pt>
                <c:pt idx="4">
                  <c:v>technological risks related to the petroleum industrial zone</c:v>
                </c:pt>
              </c:strCache>
            </c:strRef>
          </c:cat>
          <c:val>
            <c:numRef>
              <c:f>Sheet3!$E$7:$E$11</c:f>
              <c:numCache>
                <c:formatCode>General</c:formatCode>
                <c:ptCount val="5"/>
                <c:pt idx="0">
                  <c:v>82</c:v>
                </c:pt>
                <c:pt idx="1">
                  <c:v>75</c:v>
                </c:pt>
                <c:pt idx="2">
                  <c:v>69</c:v>
                </c:pt>
                <c:pt idx="3">
                  <c:v>90</c:v>
                </c:pt>
                <c:pt idx="4">
                  <c:v>84</c:v>
                </c:pt>
              </c:numCache>
            </c:numRef>
          </c:val>
          <c:extLst>
            <c:ext xmlns:c16="http://schemas.microsoft.com/office/drawing/2014/chart" uri="{C3380CC4-5D6E-409C-BE32-E72D297353CC}">
              <c16:uniqueId val="{00000003-A9B0-4D91-8A3C-31BDCDE40E08}"/>
            </c:ext>
          </c:extLst>
        </c:ser>
        <c:ser>
          <c:idx val="4"/>
          <c:order val="4"/>
          <c:tx>
            <c:strRef>
              <c:f>Sheet3!$F$6</c:f>
              <c:strCache>
                <c:ptCount val="1"/>
                <c:pt idx="0">
                  <c:v>not interested</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Sheet3!$A$7:$A$11</c:f>
              <c:strCache>
                <c:ptCount val="5"/>
                <c:pt idx="0">
                  <c:v>Flooding of river oued elmaleh</c:v>
                </c:pt>
                <c:pt idx="1">
                  <c:v>Flooding of river Nafifikh</c:v>
                </c:pt>
                <c:pt idx="2">
                  <c:v>urban flood</c:v>
                </c:pt>
                <c:pt idx="3">
                  <c:v>tsunami</c:v>
                </c:pt>
                <c:pt idx="4">
                  <c:v>technological risks related to the petroleum industrial zone</c:v>
                </c:pt>
              </c:strCache>
            </c:strRef>
          </c:cat>
          <c:val>
            <c:numRef>
              <c:f>Sheet3!$F$7:$F$11</c:f>
              <c:numCache>
                <c:formatCode>General</c:formatCode>
                <c:ptCount val="5"/>
                <c:pt idx="0">
                  <c:v>0</c:v>
                </c:pt>
                <c:pt idx="1">
                  <c:v>11</c:v>
                </c:pt>
                <c:pt idx="2">
                  <c:v>16</c:v>
                </c:pt>
                <c:pt idx="3">
                  <c:v>0</c:v>
                </c:pt>
                <c:pt idx="4">
                  <c:v>0</c:v>
                </c:pt>
              </c:numCache>
            </c:numRef>
          </c:val>
          <c:extLst>
            <c:ext xmlns:c16="http://schemas.microsoft.com/office/drawing/2014/chart" uri="{C3380CC4-5D6E-409C-BE32-E72D297353CC}">
              <c16:uniqueId val="{00000004-A9B0-4D91-8A3C-31BDCDE40E08}"/>
            </c:ext>
          </c:extLst>
        </c:ser>
        <c:dLbls>
          <c:dLblPos val="inEnd"/>
          <c:showLegendKey val="0"/>
          <c:showVal val="1"/>
          <c:showCatName val="0"/>
          <c:showSerName val="0"/>
          <c:showPercent val="0"/>
          <c:showBubbleSize val="0"/>
        </c:dLbls>
        <c:gapWidth val="150"/>
        <c:axId val="1541285632"/>
        <c:axId val="1541295616"/>
      </c:barChart>
      <c:catAx>
        <c:axId val="154128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fr-FR"/>
          </a:p>
        </c:txPr>
        <c:crossAx val="1541295616"/>
        <c:crosses val="autoZero"/>
        <c:auto val="1"/>
        <c:lblAlgn val="ctr"/>
        <c:lblOffset val="100"/>
        <c:noMultiLvlLbl val="0"/>
      </c:catAx>
      <c:valAx>
        <c:axId val="1541295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412856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fr-FR" sz="1100" b="0">
                <a:solidFill>
                  <a:sysClr val="windowText" lastClr="000000"/>
                </a:solidFill>
              </a:rPr>
              <a:t>Q5: Are you aware of the disaster risk reduction projects in the city of Mohammedia?</a:t>
            </a:r>
          </a:p>
        </c:rich>
      </c:tx>
      <c:layout>
        <c:manualLayout>
          <c:xMode val="edge"/>
          <c:yMode val="edge"/>
          <c:x val="0.13315600186052695"/>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6484165690361369"/>
          <c:y val="0.30908537001056691"/>
          <c:w val="0.6821136328547166"/>
          <c:h val="0.64003519446432822"/>
        </c:manualLayout>
      </c:layout>
      <c:pieChart>
        <c:varyColors val="1"/>
        <c:ser>
          <c:idx val="0"/>
          <c:order val="0"/>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E751-4F13-B656-2B06117F956B}"/>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E751-4F13-B656-2B06117F956B}"/>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E751-4F13-B656-2B06117F956B}"/>
              </c:ext>
            </c:extLst>
          </c:dPt>
          <c:dLbls>
            <c:dLbl>
              <c:idx val="0"/>
              <c:layout>
                <c:manualLayout>
                  <c:x val="-0.16334645669291339"/>
                  <c:y val="0.14364582880178653"/>
                </c:manualLayout>
              </c:layout>
              <c:showLegendKey val="0"/>
              <c:showVal val="0"/>
              <c:showCatName val="1"/>
              <c:showSerName val="0"/>
              <c:showPercent val="1"/>
              <c:showBubbleSize val="0"/>
              <c:extLst>
                <c:ext xmlns:c15="http://schemas.microsoft.com/office/drawing/2012/chart" uri="{CE6537A1-D6FC-4f65-9D91-7224C49458BB}">
                  <c15:layout>
                    <c:manualLayout>
                      <c:w val="0.2757514511688266"/>
                      <c:h val="0.41782688766114179"/>
                    </c:manualLayout>
                  </c15:layout>
                </c:ext>
                <c:ext xmlns:c16="http://schemas.microsoft.com/office/drawing/2014/chart" uri="{C3380CC4-5D6E-409C-BE32-E72D297353CC}">
                  <c16:uniqueId val="{00000001-E751-4F13-B656-2B06117F956B}"/>
                </c:ext>
              </c:extLst>
            </c:dLbl>
            <c:dLbl>
              <c:idx val="2"/>
              <c:layout>
                <c:manualLayout>
                  <c:x val="0.13666196096312008"/>
                  <c:y val="0.2360876437406650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751-4F13-B656-2B06117F956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Sheet3!$E$29:$E$31</c:f>
              <c:strCache>
                <c:ptCount val="3"/>
                <c:pt idx="0">
                  <c:v>I don't think it exists</c:v>
                </c:pt>
                <c:pt idx="1">
                  <c:v>No</c:v>
                </c:pt>
                <c:pt idx="2">
                  <c:v>Yes</c:v>
                </c:pt>
              </c:strCache>
            </c:strRef>
          </c:cat>
          <c:val>
            <c:numRef>
              <c:f>Sheet3!$F$29:$F$31</c:f>
              <c:numCache>
                <c:formatCode>General</c:formatCode>
                <c:ptCount val="3"/>
                <c:pt idx="0">
                  <c:v>39.5</c:v>
                </c:pt>
                <c:pt idx="1">
                  <c:v>42.1</c:v>
                </c:pt>
                <c:pt idx="2">
                  <c:v>18.399999999999999</c:v>
                </c:pt>
              </c:numCache>
            </c:numRef>
          </c:val>
          <c:extLst>
            <c:ext xmlns:c16="http://schemas.microsoft.com/office/drawing/2014/chart" uri="{C3380CC4-5D6E-409C-BE32-E72D297353CC}">
              <c16:uniqueId val="{00000006-E751-4F13-B656-2B06117F956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r>
              <a:rPr lang="fr-FR" sz="1100" b="0">
                <a:solidFill>
                  <a:sysClr val="windowText" lastClr="000000"/>
                </a:solidFill>
              </a:rPr>
              <a:t>Q7: How do you feel about the attitude of the local authorities to deal with the risk in the city of Mohammedia in the event of a fall?</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78A0-49D7-8B89-84FBB8C1D4CE}"/>
              </c:ext>
            </c:extLst>
          </c:dPt>
          <c:dPt>
            <c:idx val="1"/>
            <c:invertIfNegative val="0"/>
            <c:bubble3D val="0"/>
            <c:spPr>
              <a:solidFill>
                <a:srgbClr val="FFC000"/>
              </a:solidFill>
              <a:ln>
                <a:noFill/>
              </a:ln>
              <a:effectLst/>
            </c:spPr>
            <c:extLst>
              <c:ext xmlns:c16="http://schemas.microsoft.com/office/drawing/2014/chart" uri="{C3380CC4-5D6E-409C-BE32-E72D297353CC}">
                <c16:uniqueId val="{00000003-78A0-49D7-8B89-84FBB8C1D4CE}"/>
              </c:ext>
            </c:extLst>
          </c:dPt>
          <c:dPt>
            <c:idx val="2"/>
            <c:invertIfNegative val="0"/>
            <c:bubble3D val="0"/>
            <c:spPr>
              <a:solidFill>
                <a:srgbClr val="FFFF00"/>
              </a:solidFill>
              <a:ln>
                <a:noFill/>
              </a:ln>
              <a:effectLst/>
            </c:spPr>
            <c:extLst>
              <c:ext xmlns:c16="http://schemas.microsoft.com/office/drawing/2014/chart" uri="{C3380CC4-5D6E-409C-BE32-E72D297353CC}">
                <c16:uniqueId val="{00000005-78A0-49D7-8B89-84FBB8C1D4CE}"/>
              </c:ext>
            </c:extLst>
          </c:dPt>
          <c:dPt>
            <c:idx val="3"/>
            <c:invertIfNegative val="0"/>
            <c:bubble3D val="0"/>
            <c:spPr>
              <a:solidFill>
                <a:srgbClr val="92D050"/>
              </a:solidFill>
              <a:ln>
                <a:noFill/>
              </a:ln>
              <a:effectLst/>
            </c:spPr>
            <c:extLst>
              <c:ext xmlns:c16="http://schemas.microsoft.com/office/drawing/2014/chart" uri="{C3380CC4-5D6E-409C-BE32-E72D297353CC}">
                <c16:uniqueId val="{00000007-78A0-49D7-8B89-84FBB8C1D4CE}"/>
              </c:ext>
            </c:extLst>
          </c:dPt>
          <c:dPt>
            <c:idx val="4"/>
            <c:invertIfNegative val="0"/>
            <c:bubble3D val="0"/>
            <c:spPr>
              <a:solidFill>
                <a:srgbClr val="00B050"/>
              </a:solidFill>
              <a:ln>
                <a:noFill/>
              </a:ln>
              <a:effectLst/>
            </c:spPr>
            <c:extLst>
              <c:ext xmlns:c16="http://schemas.microsoft.com/office/drawing/2014/chart" uri="{C3380CC4-5D6E-409C-BE32-E72D297353CC}">
                <c16:uniqueId val="{00000009-78A0-49D7-8B89-84FBB8C1D4C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Sheet3!$O$58:$O$62</c:f>
              <c:numCache>
                <c:formatCode>General</c:formatCode>
                <c:ptCount val="5"/>
                <c:pt idx="0">
                  <c:v>30.3</c:v>
                </c:pt>
                <c:pt idx="1">
                  <c:v>36.799999999999997</c:v>
                </c:pt>
                <c:pt idx="2">
                  <c:v>23.7</c:v>
                </c:pt>
                <c:pt idx="3">
                  <c:v>7.9</c:v>
                </c:pt>
                <c:pt idx="4">
                  <c:v>1.3</c:v>
                </c:pt>
              </c:numCache>
            </c:numRef>
          </c:val>
          <c:extLst>
            <c:ext xmlns:c16="http://schemas.microsoft.com/office/drawing/2014/chart" uri="{C3380CC4-5D6E-409C-BE32-E72D297353CC}">
              <c16:uniqueId val="{0000000A-78A0-49D7-8B89-84FBB8C1D4CE}"/>
            </c:ext>
          </c:extLst>
        </c:ser>
        <c:dLbls>
          <c:dLblPos val="outEnd"/>
          <c:showLegendKey val="0"/>
          <c:showVal val="1"/>
          <c:showCatName val="0"/>
          <c:showSerName val="0"/>
          <c:showPercent val="0"/>
          <c:showBubbleSize val="0"/>
        </c:dLbls>
        <c:gapWidth val="219"/>
        <c:overlap val="-27"/>
        <c:axId val="1541287296"/>
        <c:axId val="1541284384"/>
      </c:barChart>
      <c:catAx>
        <c:axId val="154128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41284384"/>
        <c:crosses val="autoZero"/>
        <c:auto val="1"/>
        <c:lblAlgn val="ctr"/>
        <c:lblOffset val="100"/>
        <c:noMultiLvlLbl val="0"/>
      </c:catAx>
      <c:valAx>
        <c:axId val="1541284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4128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r>
              <a:rPr lang="fr-FR" sz="1100" b="0">
                <a:solidFill>
                  <a:sysClr val="windowText" lastClr="000000"/>
                </a:solidFill>
              </a:rPr>
              <a:t>Q6: Are you aware of the city's disaster risk management plan?</a:t>
            </a:r>
          </a:p>
        </c:rich>
      </c:tx>
      <c:layout>
        <c:manualLayout>
          <c:xMode val="edge"/>
          <c:yMode val="edge"/>
          <c:x val="0.10186113099498927"/>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0.10834241075596776"/>
          <c:y val="0.28981635846007847"/>
          <c:w val="0.80529862126917939"/>
          <c:h val="0.66365000384723905"/>
        </c:manualLayout>
      </c:layout>
      <c:pieChart>
        <c:varyColors val="1"/>
        <c:ser>
          <c:idx val="0"/>
          <c:order val="0"/>
          <c:spPr>
            <a:solidFill>
              <a:srgbClr val="FF000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9E7C-4067-BAD8-59883B07229F}"/>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9E7C-4067-BAD8-59883B07229F}"/>
              </c:ext>
            </c:extLst>
          </c:dPt>
          <c:dLbls>
            <c:dLbl>
              <c:idx val="0"/>
              <c:layout>
                <c:manualLayout>
                  <c:x val="-6.5239970003749537E-2"/>
                  <c:y val="-0.17685185185185184"/>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E7C-4067-BAD8-59883B07229F}"/>
                </c:ext>
              </c:extLst>
            </c:dLbl>
            <c:dLbl>
              <c:idx val="1"/>
              <c:layout>
                <c:manualLayout>
                  <c:x val="8.6538093379312689E-2"/>
                  <c:y val="0.2145294129668719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9E7C-4067-BAD8-59883B07229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Sheet3!$E$36:$E$37</c:f>
              <c:strCache>
                <c:ptCount val="2"/>
                <c:pt idx="0">
                  <c:v>No</c:v>
                </c:pt>
                <c:pt idx="1">
                  <c:v>Yes</c:v>
                </c:pt>
              </c:strCache>
            </c:strRef>
          </c:cat>
          <c:val>
            <c:numRef>
              <c:f>Sheet3!$F$36:$F$37</c:f>
              <c:numCache>
                <c:formatCode>General</c:formatCode>
                <c:ptCount val="2"/>
                <c:pt idx="0">
                  <c:v>90.9</c:v>
                </c:pt>
                <c:pt idx="1">
                  <c:v>9.1</c:v>
                </c:pt>
              </c:numCache>
            </c:numRef>
          </c:val>
          <c:extLst>
            <c:ext xmlns:c16="http://schemas.microsoft.com/office/drawing/2014/chart" uri="{C3380CC4-5D6E-409C-BE32-E72D297353CC}">
              <c16:uniqueId val="{00000004-9E7C-4067-BAD8-59883B07229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r>
              <a:rPr lang="fr-FR" sz="1100" b="0">
                <a:solidFill>
                  <a:sysClr val="windowText" lastClr="000000"/>
                </a:solidFill>
              </a:rPr>
              <a:t>Q8: Do you study or participate in any activities related to risk education (association, school or other things?)</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0.16158556000172108"/>
          <c:y val="0.34503191379457487"/>
          <c:w val="0.5667729443655608"/>
          <c:h val="0.59166827620591911"/>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82BF-476B-8CE6-4F603B8DAFAD}"/>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82BF-476B-8CE6-4F603B8DAFAD}"/>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82BF-476B-8CE6-4F603B8DAFAD}"/>
              </c:ext>
            </c:extLst>
          </c:dPt>
          <c:dLbls>
            <c:dLbl>
              <c:idx val="1"/>
              <c:layout>
                <c:manualLayout>
                  <c:x val="9.8451013295468952E-3"/>
                  <c:y val="-2.6917610068044523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15:layout>
                    <c:manualLayout>
                      <c:w val="0.28135235144787224"/>
                      <c:h val="0.53647066221685213"/>
                    </c:manualLayout>
                  </c15:layout>
                </c:ext>
                <c:ext xmlns:c16="http://schemas.microsoft.com/office/drawing/2014/chart" uri="{C3380CC4-5D6E-409C-BE32-E72D297353CC}">
                  <c16:uniqueId val="{00000003-82BF-476B-8CE6-4F603B8DAFA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Sheet3!$I$77:$I$79</c:f>
              <c:strCache>
                <c:ptCount val="3"/>
                <c:pt idx="0">
                  <c:v>Yes</c:v>
                </c:pt>
                <c:pt idx="1">
                  <c:v>I'm thinking about it or I've been before</c:v>
                </c:pt>
                <c:pt idx="2">
                  <c:v>No</c:v>
                </c:pt>
              </c:strCache>
            </c:strRef>
          </c:cat>
          <c:val>
            <c:numRef>
              <c:f>Sheet3!$J$77:$J$79</c:f>
              <c:numCache>
                <c:formatCode>General</c:formatCode>
                <c:ptCount val="3"/>
                <c:pt idx="0">
                  <c:v>19.7</c:v>
                </c:pt>
                <c:pt idx="1">
                  <c:v>28.9</c:v>
                </c:pt>
                <c:pt idx="2">
                  <c:v>51.3</c:v>
                </c:pt>
              </c:numCache>
            </c:numRef>
          </c:val>
          <c:extLst>
            <c:ext xmlns:c16="http://schemas.microsoft.com/office/drawing/2014/chart" uri="{C3380CC4-5D6E-409C-BE32-E72D297353CC}">
              <c16:uniqueId val="{00000006-82BF-476B-8CE6-4F603B8DAFA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r>
              <a:rPr lang="fr-FR" sz="1100" b="0">
                <a:solidFill>
                  <a:sysClr val="windowText" lastClr="000000"/>
                </a:solidFill>
              </a:rPr>
              <a:t>Q9: Do you think the city's inhabitants are aware of the potential risks and the appropriate action to follow?</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0.15599284004940558"/>
          <c:y val="0.37724677120742339"/>
          <c:w val="0.7430793577273429"/>
          <c:h val="0.57257106317800921"/>
        </c:manualLayout>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64CC-470C-8C7C-D3149EFB41FB}"/>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64CC-470C-8C7C-D3149EFB41FB}"/>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64CC-470C-8C7C-D3149EFB41FB}"/>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64CC-470C-8C7C-D3149EFB41FB}"/>
              </c:ext>
            </c:extLst>
          </c:dPt>
          <c:dPt>
            <c:idx val="4"/>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9-64CC-470C-8C7C-D3149EFB41FB}"/>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Sheet3!$D$72:$D$76</c:f>
              <c:strCache>
                <c:ptCount val="5"/>
                <c:pt idx="0">
                  <c:v>No</c:v>
                </c:pt>
                <c:pt idx="1">
                  <c:v>Yes</c:v>
                </c:pt>
                <c:pt idx="2">
                  <c:v>A small percentage knows</c:v>
                </c:pt>
                <c:pt idx="3">
                  <c:v>A small percentage don't know</c:v>
                </c:pt>
                <c:pt idx="4">
                  <c:v>I don't know</c:v>
                </c:pt>
              </c:strCache>
            </c:strRef>
          </c:cat>
          <c:val>
            <c:numRef>
              <c:f>Sheet3!$E$72:$E$76</c:f>
              <c:numCache>
                <c:formatCode>General</c:formatCode>
                <c:ptCount val="5"/>
                <c:pt idx="0">
                  <c:v>15.8</c:v>
                </c:pt>
                <c:pt idx="1">
                  <c:v>2.6</c:v>
                </c:pt>
                <c:pt idx="2">
                  <c:v>69.7</c:v>
                </c:pt>
                <c:pt idx="3">
                  <c:v>3.9</c:v>
                </c:pt>
                <c:pt idx="4">
                  <c:v>7.9</c:v>
                </c:pt>
              </c:numCache>
            </c:numRef>
          </c:val>
          <c:extLst>
            <c:ext xmlns:c16="http://schemas.microsoft.com/office/drawing/2014/chart" uri="{C3380CC4-5D6E-409C-BE32-E72D297353CC}">
              <c16:uniqueId val="{0000000A-64CC-470C-8C7C-D3149EFB41FB}"/>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1.2254901960784314E-2"/>
          <c:y val="0.38314447592067991"/>
          <c:w val="0.98774509803921573"/>
          <c:h val="0.55075542965061375"/>
        </c:manualLayout>
      </c:layout>
      <c:overlay val="0"/>
      <c:spPr>
        <a:noFill/>
        <a:ln>
          <a:noFill/>
        </a:ln>
        <a:effectLst/>
      </c:spPr>
      <c:txPr>
        <a:bodyPr rot="0" spcFirstLastPara="1" vertOverflow="ellipsis" vert="horz" wrap="square" anchor="ctr" anchorCtr="1"/>
        <a:lstStyle/>
        <a:p>
          <a:pPr rtl="0">
            <a:defRPr sz="1000" b="1"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8499E176-B100-416E-8AAA-83F79309F3A9}" type="datetimeFigureOut">
              <a:rPr lang="fr-FR" smtClean="0"/>
              <a:t>24/10/2022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3F852E-15E9-454E-9D27-4FE1E0058536}" type="slidenum">
              <a:rPr lang="fr-FR" smtClean="0"/>
              <a:t>‹#›</a:t>
            </a:fld>
            <a:endParaRPr lang="fr-FR"/>
          </a:p>
        </p:txBody>
      </p:sp>
    </p:spTree>
    <p:extLst>
      <p:ext uri="{BB962C8B-B14F-4D97-AF65-F5344CB8AC3E}">
        <p14:creationId xmlns:p14="http://schemas.microsoft.com/office/powerpoint/2010/main" val="221712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499E176-B100-416E-8AAA-83F79309F3A9}" type="datetimeFigureOut">
              <a:rPr lang="fr-FR" smtClean="0"/>
              <a:t>24/10/2022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3F852E-15E9-454E-9D27-4FE1E0058536}" type="slidenum">
              <a:rPr lang="fr-FR" smtClean="0"/>
              <a:t>‹#›</a:t>
            </a:fld>
            <a:endParaRPr lang="fr-FR"/>
          </a:p>
        </p:txBody>
      </p:sp>
    </p:spTree>
    <p:extLst>
      <p:ext uri="{BB962C8B-B14F-4D97-AF65-F5344CB8AC3E}">
        <p14:creationId xmlns:p14="http://schemas.microsoft.com/office/powerpoint/2010/main" val="121247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499E176-B100-416E-8AAA-83F79309F3A9}" type="datetimeFigureOut">
              <a:rPr lang="fr-FR" smtClean="0"/>
              <a:t>24/10/2022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3F852E-15E9-454E-9D27-4FE1E0058536}" type="slidenum">
              <a:rPr lang="fr-FR" smtClean="0"/>
              <a:t>‹#›</a:t>
            </a:fld>
            <a:endParaRPr lang="fr-FR"/>
          </a:p>
        </p:txBody>
      </p:sp>
    </p:spTree>
    <p:extLst>
      <p:ext uri="{BB962C8B-B14F-4D97-AF65-F5344CB8AC3E}">
        <p14:creationId xmlns:p14="http://schemas.microsoft.com/office/powerpoint/2010/main" val="111876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499E176-B100-416E-8AAA-83F79309F3A9}" type="datetimeFigureOut">
              <a:rPr lang="fr-FR" smtClean="0"/>
              <a:t>24/10/2022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3F852E-15E9-454E-9D27-4FE1E0058536}" type="slidenum">
              <a:rPr lang="fr-FR" smtClean="0"/>
              <a:t>‹#›</a:t>
            </a:fld>
            <a:endParaRPr lang="fr-FR"/>
          </a:p>
        </p:txBody>
      </p:sp>
    </p:spTree>
    <p:extLst>
      <p:ext uri="{BB962C8B-B14F-4D97-AF65-F5344CB8AC3E}">
        <p14:creationId xmlns:p14="http://schemas.microsoft.com/office/powerpoint/2010/main" val="71339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99E176-B100-416E-8AAA-83F79309F3A9}" type="datetimeFigureOut">
              <a:rPr lang="fr-FR" smtClean="0"/>
              <a:t>24/10/2022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3F852E-15E9-454E-9D27-4FE1E0058536}" type="slidenum">
              <a:rPr lang="fr-FR" smtClean="0"/>
              <a:t>‹#›</a:t>
            </a:fld>
            <a:endParaRPr lang="fr-FR"/>
          </a:p>
        </p:txBody>
      </p:sp>
    </p:spTree>
    <p:extLst>
      <p:ext uri="{BB962C8B-B14F-4D97-AF65-F5344CB8AC3E}">
        <p14:creationId xmlns:p14="http://schemas.microsoft.com/office/powerpoint/2010/main" val="287347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8499E176-B100-416E-8AAA-83F79309F3A9}" type="datetimeFigureOut">
              <a:rPr lang="fr-FR" smtClean="0"/>
              <a:t>24/10/2022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3F852E-15E9-454E-9D27-4FE1E0058536}" type="slidenum">
              <a:rPr lang="fr-FR" smtClean="0"/>
              <a:t>‹#›</a:t>
            </a:fld>
            <a:endParaRPr lang="fr-FR"/>
          </a:p>
        </p:txBody>
      </p:sp>
    </p:spTree>
    <p:extLst>
      <p:ext uri="{BB962C8B-B14F-4D97-AF65-F5344CB8AC3E}">
        <p14:creationId xmlns:p14="http://schemas.microsoft.com/office/powerpoint/2010/main" val="326843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8499E176-B100-416E-8AAA-83F79309F3A9}" type="datetimeFigureOut">
              <a:rPr lang="fr-FR" smtClean="0"/>
              <a:t>24/10/2022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13F852E-15E9-454E-9D27-4FE1E0058536}" type="slidenum">
              <a:rPr lang="fr-FR" smtClean="0"/>
              <a:t>‹#›</a:t>
            </a:fld>
            <a:endParaRPr lang="fr-FR"/>
          </a:p>
        </p:txBody>
      </p:sp>
    </p:spTree>
    <p:extLst>
      <p:ext uri="{BB962C8B-B14F-4D97-AF65-F5344CB8AC3E}">
        <p14:creationId xmlns:p14="http://schemas.microsoft.com/office/powerpoint/2010/main" val="41773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8499E176-B100-416E-8AAA-83F79309F3A9}" type="datetimeFigureOut">
              <a:rPr lang="fr-FR" smtClean="0"/>
              <a:t>24/10/2022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13F852E-15E9-454E-9D27-4FE1E0058536}" type="slidenum">
              <a:rPr lang="fr-FR" smtClean="0"/>
              <a:t>‹#›</a:t>
            </a:fld>
            <a:endParaRPr lang="fr-FR"/>
          </a:p>
        </p:txBody>
      </p:sp>
    </p:spTree>
    <p:extLst>
      <p:ext uri="{BB962C8B-B14F-4D97-AF65-F5344CB8AC3E}">
        <p14:creationId xmlns:p14="http://schemas.microsoft.com/office/powerpoint/2010/main" val="230250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9E176-B100-416E-8AAA-83F79309F3A9}" type="datetimeFigureOut">
              <a:rPr lang="fr-FR" smtClean="0"/>
              <a:t>24/10/2022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13F852E-15E9-454E-9D27-4FE1E0058536}" type="slidenum">
              <a:rPr lang="fr-FR" smtClean="0"/>
              <a:t>‹#›</a:t>
            </a:fld>
            <a:endParaRPr lang="fr-FR"/>
          </a:p>
        </p:txBody>
      </p:sp>
    </p:spTree>
    <p:extLst>
      <p:ext uri="{BB962C8B-B14F-4D97-AF65-F5344CB8AC3E}">
        <p14:creationId xmlns:p14="http://schemas.microsoft.com/office/powerpoint/2010/main" val="162780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99E176-B100-416E-8AAA-83F79309F3A9}" type="datetimeFigureOut">
              <a:rPr lang="fr-FR" smtClean="0"/>
              <a:t>24/10/2022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3F852E-15E9-454E-9D27-4FE1E0058536}" type="slidenum">
              <a:rPr lang="fr-FR" smtClean="0"/>
              <a:t>‹#›</a:t>
            </a:fld>
            <a:endParaRPr lang="fr-FR"/>
          </a:p>
        </p:txBody>
      </p:sp>
    </p:spTree>
    <p:extLst>
      <p:ext uri="{BB962C8B-B14F-4D97-AF65-F5344CB8AC3E}">
        <p14:creationId xmlns:p14="http://schemas.microsoft.com/office/powerpoint/2010/main" val="37331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99E176-B100-416E-8AAA-83F79309F3A9}" type="datetimeFigureOut">
              <a:rPr lang="fr-FR" smtClean="0"/>
              <a:t>24/10/2022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3F852E-15E9-454E-9D27-4FE1E0058536}" type="slidenum">
              <a:rPr lang="fr-FR" smtClean="0"/>
              <a:t>‹#›</a:t>
            </a:fld>
            <a:endParaRPr lang="fr-FR"/>
          </a:p>
        </p:txBody>
      </p:sp>
    </p:spTree>
    <p:extLst>
      <p:ext uri="{BB962C8B-B14F-4D97-AF65-F5344CB8AC3E}">
        <p14:creationId xmlns:p14="http://schemas.microsoft.com/office/powerpoint/2010/main" val="311185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9E176-B100-416E-8AAA-83F79309F3A9}" type="datetimeFigureOut">
              <a:rPr lang="fr-FR" smtClean="0"/>
              <a:t>24/10/2022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F852E-15E9-454E-9D27-4FE1E0058536}" type="slidenum">
              <a:rPr lang="fr-FR" smtClean="0"/>
              <a:t>‹#›</a:t>
            </a:fld>
            <a:endParaRPr lang="fr-FR"/>
          </a:p>
        </p:txBody>
      </p:sp>
    </p:spTree>
    <p:extLst>
      <p:ext uri="{BB962C8B-B14F-4D97-AF65-F5344CB8AC3E}">
        <p14:creationId xmlns:p14="http://schemas.microsoft.com/office/powerpoint/2010/main" val="3853065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5.xml"/><Relationship Id="rId7" Type="http://schemas.openxmlformats.org/officeDocument/2006/relationships/chart" Target="../charts/chart8.xml"/><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2.png"/><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a:t>Perception and Knowledge of disaster risks and preparedness, the case of the city of Mohammedia Morocco</a:t>
            </a:r>
            <a:r>
              <a:rPr lang="fr-FR" sz="4000" b="1" dirty="0"/>
              <a:t/>
            </a:r>
            <a:br>
              <a:rPr lang="fr-FR" sz="4000" b="1" dirty="0"/>
            </a:br>
            <a:endParaRPr lang="fr-FR" sz="4000" dirty="0"/>
          </a:p>
        </p:txBody>
      </p:sp>
      <p:sp>
        <p:nvSpPr>
          <p:cNvPr id="3" name="Subtitle 2"/>
          <p:cNvSpPr>
            <a:spLocks noGrp="1"/>
          </p:cNvSpPr>
          <p:nvPr>
            <p:ph type="subTitle" idx="1"/>
          </p:nvPr>
        </p:nvSpPr>
        <p:spPr>
          <a:xfrm>
            <a:off x="1524000" y="3750084"/>
            <a:ext cx="9144000" cy="1596980"/>
          </a:xfrm>
        </p:spPr>
        <p:txBody>
          <a:bodyPr>
            <a:normAutofit/>
          </a:bodyPr>
          <a:lstStyle/>
          <a:p>
            <a:r>
              <a:rPr lang="en-US" sz="1600" b="1" dirty="0" smtClean="0"/>
              <a:t>Jadouane </a:t>
            </a:r>
            <a:r>
              <a:rPr lang="en-US" sz="1600" b="1" dirty="0" err="1" smtClean="0"/>
              <a:t>Abderrahmane</a:t>
            </a:r>
            <a:r>
              <a:rPr lang="en-US" sz="1600" b="1" dirty="0" smtClean="0"/>
              <a:t>* , </a:t>
            </a:r>
            <a:r>
              <a:rPr lang="en-US" sz="1600" b="1" dirty="0" err="1" smtClean="0"/>
              <a:t>Azzeddine</a:t>
            </a:r>
            <a:r>
              <a:rPr lang="en-US" sz="1600" b="1" dirty="0" smtClean="0"/>
              <a:t> </a:t>
            </a:r>
            <a:r>
              <a:rPr lang="en-US" sz="1600" b="1" dirty="0" err="1" smtClean="0"/>
              <a:t>chaouki</a:t>
            </a:r>
            <a:endParaRPr lang="en-US" sz="1600" b="1" dirty="0" smtClean="0"/>
          </a:p>
          <a:p>
            <a:endParaRPr lang="en-US" sz="1200" dirty="0" smtClean="0"/>
          </a:p>
          <a:p>
            <a:r>
              <a:rPr lang="en-US" sz="1200" dirty="0" smtClean="0"/>
              <a:t>LADES - Department of Geography - Faculty of Arts and Humanities-Mohammedia,</a:t>
            </a:r>
          </a:p>
          <a:p>
            <a:r>
              <a:rPr lang="en-US" sz="1200" dirty="0" smtClean="0"/>
              <a:t>Hassan II B.P.546, Hassan II University of Casablanca –Morocco.</a:t>
            </a:r>
          </a:p>
          <a:p>
            <a:r>
              <a:rPr lang="en-US" sz="1200" dirty="0" smtClean="0"/>
              <a:t>     * Correspondence: Jadouane.a@gmail.com</a:t>
            </a:r>
          </a:p>
          <a:p>
            <a:endParaRPr lang="fr-FR"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39" y="5319949"/>
            <a:ext cx="2122477" cy="767341"/>
          </a:xfrm>
          <a:prstGeom prst="rect">
            <a:avLst/>
          </a:prstGeom>
        </p:spPr>
      </p:pic>
    </p:spTree>
    <p:extLst>
      <p:ext uri="{BB962C8B-B14F-4D97-AF65-F5344CB8AC3E}">
        <p14:creationId xmlns:p14="http://schemas.microsoft.com/office/powerpoint/2010/main" val="1389141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fr-FR"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smtClean="0"/>
              <a:t>The </a:t>
            </a:r>
            <a:r>
              <a:rPr lang="en-US" dirty="0"/>
              <a:t>city of Mohammedia is one of the cities threatened by the risks of disasters, both natural and technological, in Morocco. This is in view of the conditions under which these risks occur, For this reason, this article shows the perception of these risk by the city population, how aware they are of them, and how willing they are to face them. This article represents the first in the region to address this topic. To accomplish this, research was conducted with the population by filling out the form containing a set of questions related to the relationship of the population's perception of risks and measuring their knowledge of it. Being aware that people's perception of the risks existing in the region where they live helps a lot in the process of responding and mitigating damage, the results of this study show that there is a lack and lack of great interest among the population in the subject of disaster risk in their city.</a:t>
            </a:r>
            <a:endParaRPr lang="fr-FR" dirty="0"/>
          </a:p>
          <a:p>
            <a:pPr algn="just"/>
            <a:endParaRPr lang="fr-FR" dirty="0"/>
          </a:p>
        </p:txBody>
      </p:sp>
    </p:spTree>
    <p:extLst>
      <p:ext uri="{BB962C8B-B14F-4D97-AF65-F5344CB8AC3E}">
        <p14:creationId xmlns:p14="http://schemas.microsoft.com/office/powerpoint/2010/main" val="723736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6720"/>
            <a:ext cx="10515600" cy="5750243"/>
          </a:xfrm>
        </p:spPr>
        <p:txBody>
          <a:bodyPr>
            <a:normAutofit fontScale="77500" lnSpcReduction="20000"/>
          </a:bodyPr>
          <a:lstStyle/>
          <a:p>
            <a:pPr lvl="0"/>
            <a:r>
              <a:rPr lang="en-US" b="1" dirty="0"/>
              <a:t>Methods</a:t>
            </a:r>
            <a:endParaRPr lang="fr-FR" b="1" dirty="0"/>
          </a:p>
          <a:p>
            <a:pPr marL="0" indent="0" fontAlgn="base" hangingPunct="0">
              <a:buNone/>
            </a:pPr>
            <a:r>
              <a:rPr lang="en-US" dirty="0"/>
              <a:t>      400 forms were filled out by the city population over a period of 3 months (09/03/2022-20/06/2022), in different formats either through direct interviews or through the link to the electronic form, and the samples were randomly identified provided that they are related to the city of Mohammedia, whether from the population or from its residents, respecting the distribution in the factor of age groups, gender, and residential areas of the city according to the administrative annexes.</a:t>
            </a:r>
            <a:endParaRPr lang="fr-FR" dirty="0"/>
          </a:p>
          <a:p>
            <a:pPr marL="0" indent="0">
              <a:buNone/>
            </a:pPr>
            <a:r>
              <a:rPr lang="en-US" dirty="0"/>
              <a:t>    The form consists of 12 questions in the research topic, in addition to 3 questions about personal information, and this form has focused on answering 5 axes</a:t>
            </a:r>
            <a:r>
              <a:rPr lang="en-US" dirty="0" smtClean="0"/>
              <a:t>.</a:t>
            </a:r>
            <a:endParaRPr lang="ar-MA" dirty="0" smtClean="0"/>
          </a:p>
          <a:p>
            <a:pPr marL="0" indent="0" hangingPunct="0">
              <a:buNone/>
            </a:pPr>
            <a:r>
              <a:rPr lang="en-US" b="1" dirty="0"/>
              <a:t>- Possible risks to the city of Mohammedia.</a:t>
            </a:r>
            <a:endParaRPr lang="fr-FR" b="1" dirty="0"/>
          </a:p>
          <a:p>
            <a:pPr marL="0" indent="0" hangingPunct="0">
              <a:buNone/>
            </a:pPr>
            <a:r>
              <a:rPr lang="en-US" b="1" dirty="0"/>
              <a:t>- Visualization of exposure to risks in the city of Mohammedia in general, and previously known risks in particular.</a:t>
            </a:r>
            <a:endParaRPr lang="fr-FR" b="1" dirty="0"/>
          </a:p>
          <a:p>
            <a:pPr marL="0" indent="0" hangingPunct="0">
              <a:buNone/>
            </a:pPr>
            <a:r>
              <a:rPr lang="en-US" b="1" dirty="0"/>
              <a:t>- Knowledge of projects and plans developed to reduce disaster risk in the city of Mohammedia.</a:t>
            </a:r>
            <a:endParaRPr lang="fr-FR" b="1" dirty="0"/>
          </a:p>
          <a:p>
            <a:pPr marL="0" indent="0" hangingPunct="0">
              <a:buNone/>
            </a:pPr>
            <a:r>
              <a:rPr lang="en-US" b="1" dirty="0"/>
              <a:t>- Feeling confident and safe towards the responsible authorities about dealing in the event of a fall.</a:t>
            </a:r>
            <a:endParaRPr lang="fr-FR" b="1" dirty="0"/>
          </a:p>
          <a:p>
            <a:pPr marL="0" indent="0" hangingPunct="0">
              <a:buNone/>
            </a:pPr>
            <a:r>
              <a:rPr lang="en-US" b="1" dirty="0"/>
              <a:t>- Participate in awareness activities about risks.</a:t>
            </a:r>
            <a:endParaRPr lang="fr-FR" b="1" dirty="0"/>
          </a:p>
          <a:p>
            <a:pPr marL="0" indent="0" hangingPunct="0">
              <a:buNone/>
            </a:pPr>
            <a:r>
              <a:rPr lang="en-US" b="1" dirty="0"/>
              <a:t>- Methods of communication, exchange of information and preparation in the event of an risk.</a:t>
            </a:r>
            <a:endParaRPr lang="fr-FR" b="1" dirty="0"/>
          </a:p>
          <a:p>
            <a:pPr marL="0" indent="0">
              <a:buNone/>
            </a:pPr>
            <a:endParaRPr lang="fr-FR" dirty="0"/>
          </a:p>
          <a:p>
            <a:endParaRPr lang="fr-FR" dirty="0"/>
          </a:p>
        </p:txBody>
      </p:sp>
    </p:spTree>
    <p:extLst>
      <p:ext uri="{BB962C8B-B14F-4D97-AF65-F5344CB8AC3E}">
        <p14:creationId xmlns:p14="http://schemas.microsoft.com/office/powerpoint/2010/main" val="2870118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863" y="704692"/>
            <a:ext cx="10515600" cy="4572703"/>
          </a:xfrm>
        </p:spPr>
        <p:txBody>
          <a:bodyPr>
            <a:normAutofit/>
          </a:bodyPr>
          <a:lstStyle/>
          <a:p>
            <a:pPr lvl="0" algn="just"/>
            <a:r>
              <a:rPr lang="en-US" b="1" dirty="0" smtClean="0"/>
              <a:t>Results</a:t>
            </a:r>
            <a:endParaRPr lang="fr-FR" dirty="0" smtClean="0"/>
          </a:p>
          <a:p>
            <a:pPr marL="0" indent="0" algn="just">
              <a:buNone/>
            </a:pPr>
            <a:r>
              <a:rPr lang="en-US" dirty="0" smtClean="0"/>
              <a:t>        The gender component of the respondents is distributed in general equivalence, as the percentage of males questioned is 53% and the percentage of </a:t>
            </a:r>
            <a:r>
              <a:rPr lang="en-US" dirty="0" err="1" smtClean="0"/>
              <a:t>fe</a:t>
            </a:r>
            <a:r>
              <a:rPr lang="en-US" dirty="0" smtClean="0"/>
              <a:t>-males is 47%, The ages included different ages divided by: 18 years or younger: 1.3%, 19-25 years: 27.6%, 26-35 years: 42.1%, 36-45 years: 18.4%, 46-55 years: 9.2%, 56 years and above: 1.3%. The places inhabited by the interrogators varied and included all 7 neighborhoods of the city.</a:t>
            </a:r>
            <a:endParaRPr lang="fr-FR" dirty="0" smtClean="0"/>
          </a:p>
          <a:p>
            <a:pPr marL="0" indent="0" algn="just">
              <a:buNone/>
            </a:pPr>
            <a:r>
              <a:rPr lang="en-US" dirty="0" smtClean="0"/>
              <a:t>        The answers to the questions in the form are:</a:t>
            </a:r>
            <a:endParaRPr lang="ar-MA" dirty="0" smtClean="0"/>
          </a:p>
          <a:p>
            <a:pPr marL="0" indent="0" algn="just">
              <a:buNone/>
            </a:pPr>
            <a:endParaRPr lang="fr-FR" dirty="0" smtClean="0"/>
          </a:p>
          <a:p>
            <a:pPr algn="just"/>
            <a:endParaRPr lang="fr-FR" dirty="0"/>
          </a:p>
        </p:txBody>
      </p:sp>
    </p:spTree>
    <p:extLst>
      <p:ext uri="{BB962C8B-B14F-4D97-AF65-F5344CB8AC3E}">
        <p14:creationId xmlns:p14="http://schemas.microsoft.com/office/powerpoint/2010/main" val="1889187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268366552"/>
              </p:ext>
            </p:extLst>
          </p:nvPr>
        </p:nvGraphicFramePr>
        <p:xfrm>
          <a:off x="374469" y="339634"/>
          <a:ext cx="5190308" cy="60002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1327890494"/>
              </p:ext>
            </p:extLst>
          </p:nvPr>
        </p:nvGraphicFramePr>
        <p:xfrm>
          <a:off x="6470469" y="287383"/>
          <a:ext cx="5190307" cy="3141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519042072"/>
              </p:ext>
            </p:extLst>
          </p:nvPr>
        </p:nvGraphicFramePr>
        <p:xfrm>
          <a:off x="6601097" y="3593373"/>
          <a:ext cx="4850673" cy="28945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0332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932384301"/>
              </p:ext>
            </p:extLst>
          </p:nvPr>
        </p:nvGraphicFramePr>
        <p:xfrm>
          <a:off x="406717" y="310967"/>
          <a:ext cx="5384483" cy="29895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891992943"/>
              </p:ext>
            </p:extLst>
          </p:nvPr>
        </p:nvGraphicFramePr>
        <p:xfrm>
          <a:off x="6096000" y="424951"/>
          <a:ext cx="3143794" cy="244887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336323" y="3635874"/>
            <a:ext cx="4855210" cy="2991349"/>
            <a:chOff x="59183" y="-41669"/>
            <a:chExt cx="4244340" cy="2709669"/>
          </a:xfrm>
        </p:grpSpPr>
        <p:graphicFrame>
          <p:nvGraphicFramePr>
            <p:cNvPr id="8" name="Chart 7"/>
            <p:cNvGraphicFramePr/>
            <p:nvPr/>
          </p:nvGraphicFramePr>
          <p:xfrm>
            <a:off x="59183" y="-41669"/>
            <a:ext cx="4244340" cy="2484120"/>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124" y="2134039"/>
              <a:ext cx="3501662" cy="533961"/>
            </a:xfrm>
            <a:prstGeom prst="rect">
              <a:avLst/>
            </a:prstGeom>
          </p:spPr>
        </p:pic>
        <p:sp>
          <p:nvSpPr>
            <p:cNvPr id="10" name="TextBox 11"/>
            <p:cNvSpPr txBox="1"/>
            <p:nvPr/>
          </p:nvSpPr>
          <p:spPr>
            <a:xfrm>
              <a:off x="447571" y="630145"/>
              <a:ext cx="544068" cy="5486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p>
              <a:pPr algn="ctr" rtl="1">
                <a:lnSpc>
                  <a:spcPts val="1300"/>
                </a:lnSpc>
                <a:spcAft>
                  <a:spcPts val="0"/>
                </a:spcAft>
              </a:pPr>
              <a:r>
                <a:rPr lang="en-US" sz="1100">
                  <a:solidFill>
                    <a:srgbClr val="000000"/>
                  </a:solidFill>
                  <a:effectLst/>
                  <a:ea typeface="SimSun" panose="02010600030101010101" pitchFamily="2" charset="-122"/>
                  <a:cs typeface="Arial" panose="020B0604020202020204" pitchFamily="34" charset="0"/>
                </a:rPr>
                <a:t>%</a:t>
              </a:r>
              <a:endParaRPr lang="fr-F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11" name="TextBox 11"/>
            <p:cNvSpPr txBox="1"/>
            <p:nvPr/>
          </p:nvSpPr>
          <p:spPr>
            <a:xfrm>
              <a:off x="1224813" y="401546"/>
              <a:ext cx="544068" cy="5486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p>
              <a:pPr algn="ctr" rtl="1">
                <a:lnSpc>
                  <a:spcPts val="1300"/>
                </a:lnSpc>
                <a:spcAft>
                  <a:spcPts val="0"/>
                </a:spcAft>
              </a:pPr>
              <a:r>
                <a:rPr lang="en-US" sz="1100">
                  <a:solidFill>
                    <a:srgbClr val="000000"/>
                  </a:solidFill>
                  <a:effectLst/>
                  <a:ea typeface="SimSun" panose="02010600030101010101" pitchFamily="2" charset="-122"/>
                  <a:cs typeface="Arial" panose="020B0604020202020204" pitchFamily="34" charset="0"/>
                </a:rPr>
                <a:t>%</a:t>
              </a:r>
              <a:endParaRPr lang="fr-F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12" name="TextBox 11"/>
            <p:cNvSpPr txBox="1"/>
            <p:nvPr/>
          </p:nvSpPr>
          <p:spPr>
            <a:xfrm>
              <a:off x="1986812" y="866366"/>
              <a:ext cx="544068" cy="5486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p>
              <a:pPr algn="ctr" rtl="1">
                <a:lnSpc>
                  <a:spcPts val="1300"/>
                </a:lnSpc>
                <a:spcAft>
                  <a:spcPts val="0"/>
                </a:spcAft>
              </a:pPr>
              <a:r>
                <a:rPr lang="en-US" sz="1100">
                  <a:solidFill>
                    <a:srgbClr val="000000"/>
                  </a:solidFill>
                  <a:effectLst/>
                  <a:ea typeface="SimSun" panose="02010600030101010101" pitchFamily="2" charset="-122"/>
                  <a:cs typeface="Arial" panose="020B0604020202020204" pitchFamily="34" charset="0"/>
                </a:rPr>
                <a:t>%</a:t>
              </a:r>
              <a:endParaRPr lang="fr-F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13" name="TextBox 11"/>
            <p:cNvSpPr txBox="1"/>
            <p:nvPr/>
          </p:nvSpPr>
          <p:spPr>
            <a:xfrm>
              <a:off x="2733572" y="1385780"/>
              <a:ext cx="544068" cy="5486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p>
              <a:pPr algn="ctr" rtl="1">
                <a:lnSpc>
                  <a:spcPts val="1300"/>
                </a:lnSpc>
                <a:spcAft>
                  <a:spcPts val="0"/>
                </a:spcAft>
              </a:pPr>
              <a:r>
                <a:rPr lang="en-US" sz="1100">
                  <a:solidFill>
                    <a:srgbClr val="000000"/>
                  </a:solidFill>
                  <a:effectLst/>
                  <a:ea typeface="SimSun" panose="02010600030101010101" pitchFamily="2" charset="-122"/>
                  <a:cs typeface="Arial" panose="020B0604020202020204" pitchFamily="34" charset="0"/>
                </a:rPr>
                <a:t>%</a:t>
              </a:r>
              <a:endParaRPr lang="fr-F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14" name="TextBox 11"/>
            <p:cNvSpPr txBox="1"/>
            <p:nvPr/>
          </p:nvSpPr>
          <p:spPr>
            <a:xfrm>
              <a:off x="3514413" y="1591520"/>
              <a:ext cx="544068" cy="5486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p>
              <a:pPr algn="ctr" rtl="1">
                <a:lnSpc>
                  <a:spcPts val="1300"/>
                </a:lnSpc>
                <a:spcAft>
                  <a:spcPts val="0"/>
                </a:spcAft>
              </a:pPr>
              <a:r>
                <a:rPr lang="en-US" sz="1100">
                  <a:solidFill>
                    <a:srgbClr val="000000"/>
                  </a:solidFill>
                  <a:effectLst/>
                  <a:ea typeface="SimSun" panose="02010600030101010101" pitchFamily="2" charset="-122"/>
                  <a:cs typeface="Arial" panose="020B0604020202020204" pitchFamily="34" charset="0"/>
                </a:rPr>
                <a:t>%</a:t>
              </a:r>
              <a:endParaRPr lang="fr-F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grpSp>
      <p:graphicFrame>
        <p:nvGraphicFramePr>
          <p:cNvPr id="7" name="Chart 6"/>
          <p:cNvGraphicFramePr/>
          <p:nvPr>
            <p:extLst>
              <p:ext uri="{D42A27DB-BD31-4B8C-83A1-F6EECF244321}">
                <p14:modId xmlns:p14="http://schemas.microsoft.com/office/powerpoint/2010/main" val="1428907363"/>
              </p:ext>
            </p:extLst>
          </p:nvPr>
        </p:nvGraphicFramePr>
        <p:xfrm>
          <a:off x="9170127" y="398825"/>
          <a:ext cx="2734492" cy="23269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p:nvPr>
            <p:extLst>
              <p:ext uri="{D42A27DB-BD31-4B8C-83A1-F6EECF244321}">
                <p14:modId xmlns:p14="http://schemas.microsoft.com/office/powerpoint/2010/main" val="1375570720"/>
              </p:ext>
            </p:extLst>
          </p:nvPr>
        </p:nvGraphicFramePr>
        <p:xfrm>
          <a:off x="6196147" y="3625169"/>
          <a:ext cx="3061063" cy="251437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p:nvPr>
            <p:extLst>
              <p:ext uri="{D42A27DB-BD31-4B8C-83A1-F6EECF244321}">
                <p14:modId xmlns:p14="http://schemas.microsoft.com/office/powerpoint/2010/main" val="4144896789"/>
              </p:ext>
            </p:extLst>
          </p:nvPr>
        </p:nvGraphicFramePr>
        <p:xfrm>
          <a:off x="9387840" y="3532006"/>
          <a:ext cx="2399211" cy="274687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34948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805081530"/>
              </p:ext>
            </p:extLst>
          </p:nvPr>
        </p:nvGraphicFramePr>
        <p:xfrm>
          <a:off x="6823120" y="311331"/>
          <a:ext cx="4363085" cy="4678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4254981751"/>
              </p:ext>
            </p:extLst>
          </p:nvPr>
        </p:nvGraphicFramePr>
        <p:xfrm>
          <a:off x="538025" y="351336"/>
          <a:ext cx="4930957" cy="27924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p:cNvSpPr txBox="1"/>
          <p:nvPr/>
        </p:nvSpPr>
        <p:spPr>
          <a:xfrm>
            <a:off x="6633527" y="4974816"/>
            <a:ext cx="5020945" cy="10013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spcAft>
                <a:spcPts val="0"/>
              </a:spcAft>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 : Participation in training Preparedness and volunteering -  B : Collection of risk control data - C : Report risk  - D : Report a simple case  - E : share information about safe spaces and available resources - F : share information about safe and appropriate behavior to act - G : Exchange of useful information with citizens - H : Blood donation, lunch and shelter of affected people.</a:t>
            </a:r>
            <a:endParaRPr lang="fr-FR"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lnSpc>
                <a:spcPts val="1300"/>
              </a:lnSpc>
              <a:spcAft>
                <a:spcPts val="0"/>
              </a:spcAft>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endParaRPr lang="fr-FR" sz="11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graphicFrame>
        <p:nvGraphicFramePr>
          <p:cNvPr id="7" name="Chart 6"/>
          <p:cNvGraphicFramePr/>
          <p:nvPr>
            <p:extLst>
              <p:ext uri="{D42A27DB-BD31-4B8C-83A1-F6EECF244321}">
                <p14:modId xmlns:p14="http://schemas.microsoft.com/office/powerpoint/2010/main" val="4021275152"/>
              </p:ext>
            </p:extLst>
          </p:nvPr>
        </p:nvGraphicFramePr>
        <p:xfrm>
          <a:off x="629603" y="3582442"/>
          <a:ext cx="4961300" cy="27922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4698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fr-FR" dirty="0"/>
          </a:p>
        </p:txBody>
      </p:sp>
      <p:sp>
        <p:nvSpPr>
          <p:cNvPr id="3" name="Content Placeholder 2"/>
          <p:cNvSpPr>
            <a:spLocks noGrp="1"/>
          </p:cNvSpPr>
          <p:nvPr>
            <p:ph idx="1"/>
          </p:nvPr>
        </p:nvSpPr>
        <p:spPr/>
        <p:txBody>
          <a:bodyPr>
            <a:normAutofit fontScale="85000" lnSpcReduction="10000"/>
          </a:bodyPr>
          <a:lstStyle/>
          <a:p>
            <a:pPr lvl="0" algn="just"/>
            <a:r>
              <a:rPr lang="en-US" dirty="0" smtClean="0"/>
              <a:t>This </a:t>
            </a:r>
            <a:r>
              <a:rPr lang="en-US" dirty="0"/>
              <a:t>study is important due to the subject studied, although it does not address several levels such as gender, social, economic and educational level. However, through the results, several indicators have emerged showing the extent to which the city population understands the risks of disasters facing them. Therefore, in order to value these results, we recommend paying attention to the knowledge and awareness aspect for a population regarding knowledge first of all of the risks, and then secondly of working to teach appropriate actions in case of risk. This does not come in a short period of time, but it is a strategic plan that intersects with all levels, whether in the educational, health, security and infrastructure sectors within the city of Mohammedia. Therefore, the responsible authorities must take into account a set of observations, especially the negative, which showed the great work expected to improve and raise the culture of risks among the population, especially in some axes such as knowledge, behavior, methods of communication and exchange of information in situations of risk.</a:t>
            </a:r>
            <a:endParaRPr lang="fr-FR" dirty="0"/>
          </a:p>
          <a:p>
            <a:pPr algn="just"/>
            <a:endParaRPr lang="fr-FR" dirty="0"/>
          </a:p>
        </p:txBody>
      </p:sp>
    </p:spTree>
    <p:extLst>
      <p:ext uri="{BB962C8B-B14F-4D97-AF65-F5344CB8AC3E}">
        <p14:creationId xmlns:p14="http://schemas.microsoft.com/office/powerpoint/2010/main" val="3499973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1107</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SimSun</vt:lpstr>
      <vt:lpstr>Arial</vt:lpstr>
      <vt:lpstr>Calibri</vt:lpstr>
      <vt:lpstr>Calibri Light</vt:lpstr>
      <vt:lpstr>Palatino Linotype</vt:lpstr>
      <vt:lpstr>Times New Roman</vt:lpstr>
      <vt:lpstr>Office Theme</vt:lpstr>
      <vt:lpstr>Perception and Knowledge of disaster risks and preparedness, the case of the city of Mohammedia Morocco </vt:lpstr>
      <vt:lpstr>Introduction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 and Knowledge of disaster risks and preparedness, the case of the city of Mohammedia Morocco</dc:title>
  <dc:creator>jadouane abderrahman</dc:creator>
  <cp:lastModifiedBy>jadouane abderrahman</cp:lastModifiedBy>
  <cp:revision>7</cp:revision>
  <dcterms:created xsi:type="dcterms:W3CDTF">2022-10-24T15:16:51Z</dcterms:created>
  <dcterms:modified xsi:type="dcterms:W3CDTF">2022-10-24T18:15:32Z</dcterms:modified>
</cp:coreProperties>
</file>