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64" r:id="rId7"/>
    <p:sldId id="266" r:id="rId8"/>
    <p:sldId id="273" r:id="rId9"/>
    <p:sldId id="274" r:id="rId10"/>
    <p:sldId id="267" r:id="rId11"/>
    <p:sldId id="265" r:id="rId12"/>
    <p:sldId id="269" r:id="rId13"/>
    <p:sldId id="270" r:id="rId14"/>
    <p:sldId id="268" r:id="rId15"/>
    <p:sldId id="271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2" autoAdjust="0"/>
    <p:restoredTop sz="94698" autoAdjust="0"/>
  </p:normalViewPr>
  <p:slideViewPr>
    <p:cSldViewPr snapToGrid="0">
      <p:cViewPr>
        <p:scale>
          <a:sx n="92" d="100"/>
          <a:sy n="92" d="100"/>
        </p:scale>
        <p:origin x="8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953DE-403B-46F7-82A7-913D98100E19}" type="datetimeFigureOut">
              <a:rPr lang="es-MX" smtClean="0"/>
              <a:t>03/08/2023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264C-3DCC-483B-A8BF-2F7889BE85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Quitar </a:t>
            </a:r>
            <a:r>
              <a:rPr lang="es-MX" dirty="0" err="1"/>
              <a:t>classifed</a:t>
            </a:r>
            <a:r>
              <a:rPr lang="es-MX" dirty="0"/>
              <a:t> as: Classes</a:t>
            </a:r>
          </a:p>
          <a:p>
            <a:r>
              <a:rPr lang="es-MX" dirty="0"/>
              <a:t>Quitar mayúscula a </a:t>
            </a:r>
            <a:r>
              <a:rPr lang="es-MX" dirty="0" err="1"/>
              <a:t>rate</a:t>
            </a:r>
            <a:r>
              <a:rPr lang="es-MX" dirty="0"/>
              <a:t> </a:t>
            </a:r>
          </a:p>
          <a:p>
            <a:r>
              <a:rPr lang="es-MX" dirty="0"/>
              <a:t>Aclarar a que corresponde FE_1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B264C-3DCC-483B-A8BF-2F7889BE85CC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73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7DE7F-E173-EC1E-89A7-B5BDA85A0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9542EE-48D5-B8DA-B4DF-D3927B11D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87FF04-5ECD-0635-9D78-D2ADF10B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19A-27E9-4C73-AA35-06CB236C8125}" type="datetime1">
              <a:rPr lang="es-MX" smtClean="0"/>
              <a:t>03/08/2023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6BA24-5113-76A7-93B2-9D883221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8C255-ACBF-4EEF-4DFA-C0585561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12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5FCA-C6E3-9803-0C99-FF16204C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58DF30-662E-7DEF-B723-ECCD1AD8F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544562-7A1A-7CEE-7A54-E5F847F3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67612-7220-4E42-BEFA-C90899B1F558}" type="datetime1">
              <a:rPr lang="es-MX" smtClean="0"/>
              <a:t>03/08/2023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743733-6B63-7A9B-E4C1-3CE23780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6AAA3C-90C5-2935-9870-1EA8C393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97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46C5A-705D-D9CA-3C4C-0D1C1F966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FF354D-476E-7AD6-896F-A48372276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33FD1-42F8-EE4C-2CD0-8BE60867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5E02-6977-483B-80AB-3912BE9283D8}" type="datetime1">
              <a:rPr lang="es-MX" smtClean="0"/>
              <a:t>03/08/2023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A37EE-ECD9-BFDC-F4B9-8E36C2E5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B9AFEC-E39A-5998-A10A-DB570D21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83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07A35-83B9-7D28-2502-DBC86F66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7BCF89-CADD-67B0-F791-BC0FB805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39BD8-ABF2-B58F-7169-59983E64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EC2C-AFB0-4D18-ADDA-4343D078FE88}" type="datetime1">
              <a:rPr lang="es-MX" smtClean="0"/>
              <a:t>03/08/2023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13097-9E8C-E18D-02B9-E8A98403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764C91-39ED-93C1-07E7-CFBA34B1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81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D008C-01AA-E870-700C-0508DE73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6D83FA-95C9-E98A-988B-4279648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6EC303-F29E-22AB-8C3F-5631C25C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E928-0400-45F3-B823-52BA01ADC62D}" type="datetime1">
              <a:rPr lang="es-MX" smtClean="0"/>
              <a:t>03/08/2023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F10C5-A798-A64F-1DA6-DDB56AC4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434560-6F5A-4FE6-1969-2C638259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57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EE3B4-DB74-2A23-ABC2-38527A4D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92A0E0-6BDD-766B-69AE-59051E53F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D434A4-85D2-9C03-88A7-FB98E1A7F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03879B-FA54-9F0D-E42A-BE6381FB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D678-337E-42E1-9C39-5736109CF790}" type="datetime1">
              <a:rPr lang="es-MX" smtClean="0"/>
              <a:t>03/08/2023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9B7370-20E4-C84D-15B2-64D12EAC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41E34-F706-4058-3A77-1C903B9F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11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D902C-B8C2-045B-2C08-842CFD02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FB599-42B5-66BB-54DB-669D2FB5E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3E9145-40D0-599B-1C6C-1E5653065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73A597-2A9C-AD3E-7C78-70C30094F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0104F9-C362-B972-EE3B-8D5791D5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D5DA87-8E07-0E09-7466-B4F2C2E9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EACA-FAF6-4564-B11D-872F38D77242}" type="datetime1">
              <a:rPr lang="es-MX" smtClean="0"/>
              <a:t>03/08/2023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AEF3D9-9E0D-3F4F-3E06-A29E6E58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35BB08-3279-A27E-8710-58D60183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87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D9A90-0B59-A7CA-9921-F26F9AF5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8AF7343-7460-8ADE-43BE-AA734FCA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07D8-F013-46A0-B2A6-2104CB5CCC49}" type="datetime1">
              <a:rPr lang="es-MX" smtClean="0"/>
              <a:t>03/08/2023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527A6A-8606-D6B1-F0E5-8E66830F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C4D82C-246C-7969-3CC3-526B4E49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1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036229-BA1C-827B-517C-03CB3AF3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6993-0917-41E2-B1F1-E2952AE4BA34}" type="datetime1">
              <a:rPr lang="es-MX" smtClean="0"/>
              <a:t>03/08/2023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C307FD-34DC-7EF3-CFA1-06E477F9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B3C7CF-4062-1798-3EA4-47FFCF2C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27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C6A39-EE54-5BDE-4538-7D2ADBFA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6CBE34-4AE7-D314-608D-AC835313D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F41468-AD47-6CE1-BAB3-B9392D81D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21E424-A1A9-7CD9-15AB-A05B1661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58E-DC9F-45B1-8ADF-B2A328F11FA9}" type="datetime1">
              <a:rPr lang="es-MX" smtClean="0"/>
              <a:t>03/08/2023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E1A3AB-6B0F-7580-4AF4-9E20D468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7FEB29-8A54-D0D3-D03D-7DD37863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26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01A5F-2809-2407-57E8-E2032F743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9017FC-0E76-5F7C-1CD5-AFD1FAA60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BBC95A-4F76-A016-6E7E-C149C3097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0B4623-E52A-D0DD-4E4D-80C7F1E3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8E5B-7282-4E0E-AFDF-8611CC71967E}" type="datetime1">
              <a:rPr lang="es-MX" smtClean="0"/>
              <a:t>03/08/2023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770874-5B0E-C0C1-25AA-4907A1B2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12BA7F-C1C8-C9CB-C8D0-5AD73A1C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28B9119-9F98-429C-9309-15EE18EA8D0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589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8847CE-1C0C-DE0D-1381-67109673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8F00CA-15C6-13B0-0827-C6C6B5531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32CFE-28D9-1E1C-8B07-D11739D54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8FFD-59BB-45B7-A388-F1C8F061B723}" type="datetime1">
              <a:rPr lang="es-MX" smtClean="0"/>
              <a:t>03/08/2023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A3A22E-CB0E-CA13-C8C4-D0E73D0AB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EF29C1-D557-B1C3-F59E-1F1F1B414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9119-9F98-429C-9309-15EE18EA8D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33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sv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jpg"/><Relationship Id="rId20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sv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9.jp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video" Target="../media/media1.mp4"/><Relationship Id="rId7" Type="http://schemas.openxmlformats.org/officeDocument/2006/relationships/image" Target="../media/image36.jpeg"/><Relationship Id="rId2" Type="http://schemas.microsoft.com/office/2007/relationships/media" Target="../media/media1.mp4"/><Relationship Id="rId1" Type="http://schemas.openxmlformats.org/officeDocument/2006/relationships/tags" Target="../tags/tag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8D256BA-D088-527A-A01A-97904B755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716" y="681318"/>
            <a:ext cx="6714566" cy="1304644"/>
          </a:xfrm>
        </p:spPr>
        <p:txBody>
          <a:bodyPr>
            <a:no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The 2nd International Electronic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on Chemical Sensors and Analytical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(CSAC 2023)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66791B-156E-637C-CE68-2A9E32CBD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082" y="2411506"/>
            <a:ext cx="10201835" cy="368075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Classification of teas using different feature extraction methods from signals of a lab-made electronic nose </a:t>
            </a:r>
          </a:p>
          <a:p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Irari Jiménez López 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Jeniffer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Molina Quiroga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Juan Manuel Gutiérrez Salgado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Bioelectronics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Electric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, CINVESTAV-IPN Mexico City, Mexico 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529543E-B15E-4DB6-0DCC-61104A705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9" y="369933"/>
            <a:ext cx="1552655" cy="1616029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0644265-1616-A4E3-C447-E194DB83755A}"/>
              </a:ext>
            </a:extLst>
          </p:cNvPr>
          <p:cNvCxnSpPr/>
          <p:nvPr/>
        </p:nvCxnSpPr>
        <p:spPr>
          <a:xfrm>
            <a:off x="2976282" y="2079812"/>
            <a:ext cx="637390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3870941-B918-6601-B5CC-83606603FBF4}"/>
              </a:ext>
            </a:extLst>
          </p:cNvPr>
          <p:cNvCxnSpPr/>
          <p:nvPr/>
        </p:nvCxnSpPr>
        <p:spPr>
          <a:xfrm>
            <a:off x="2976282" y="3603812"/>
            <a:ext cx="637390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B62C5C8-47BF-4B09-3259-6EF8781F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1</a:t>
            </a:fld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DDB981-6E23-599B-15DA-52E4972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144" y="369933"/>
            <a:ext cx="1552656" cy="15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7DA981A-1A67-5647-4EA3-D1BE034D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0" y="2576625"/>
            <a:ext cx="10523346" cy="263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Results</a:t>
            </a:r>
            <a:r>
              <a:rPr lang="es-MX" dirty="0"/>
              <a:t> and </a:t>
            </a:r>
            <a:r>
              <a:rPr lang="es-MX" dirty="0" err="1"/>
              <a:t>discussion</a:t>
            </a:r>
            <a:r>
              <a:rPr lang="es-MX" dirty="0"/>
              <a:t>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47D3A09-9E1A-1B57-C24C-1AB6E494AA35}"/>
              </a:ext>
            </a:extLst>
          </p:cNvPr>
          <p:cNvSpPr txBox="1"/>
          <p:nvPr/>
        </p:nvSpPr>
        <p:spPr>
          <a:xfrm>
            <a:off x="829233" y="1758524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Table 1.</a:t>
            </a:r>
            <a:r>
              <a:rPr lang="es-MX" dirty="0"/>
              <a:t> Confusion </a:t>
            </a:r>
            <a:r>
              <a:rPr lang="es-MX" dirty="0" err="1"/>
              <a:t>matrix</a:t>
            </a:r>
            <a:r>
              <a:rPr lang="es-MX" dirty="0"/>
              <a:t> and classification </a:t>
            </a:r>
            <a:r>
              <a:rPr lang="es-MX" dirty="0" err="1"/>
              <a:t>rate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PCA and PARAFAC using </a:t>
            </a:r>
            <a:r>
              <a:rPr lang="es-MX" b="1" dirty="0"/>
              <a:t>ANN </a:t>
            </a:r>
            <a:r>
              <a:rPr lang="es-MX" dirty="0" err="1"/>
              <a:t>of</a:t>
            </a:r>
            <a:r>
              <a:rPr lang="es-MX" dirty="0"/>
              <a:t> 10-fold </a:t>
            </a:r>
            <a:r>
              <a:rPr lang="es-MX" dirty="0" err="1"/>
              <a:t>cross</a:t>
            </a:r>
            <a:r>
              <a:rPr lang="es-MX" dirty="0"/>
              <a:t> validation.</a:t>
            </a:r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985152-D21A-21D3-679E-9225C8712474}"/>
              </a:ext>
            </a:extLst>
          </p:cNvPr>
          <p:cNvSpPr txBox="1"/>
          <p:nvPr/>
        </p:nvSpPr>
        <p:spPr>
          <a:xfrm>
            <a:off x="829233" y="5714638"/>
            <a:ext cx="6094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FE_1* = PCA</a:t>
            </a:r>
          </a:p>
          <a:p>
            <a:r>
              <a:rPr lang="es-MX" b="1" dirty="0"/>
              <a:t>FE_2** = PARAFAC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8A518C-AFE2-B0DA-CA61-43E19168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10</a:t>
            </a:fld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F2D68D9-DE5F-4A1E-A46F-2185A46E1564}"/>
              </a:ext>
            </a:extLst>
          </p:cNvPr>
          <p:cNvSpPr/>
          <p:nvPr/>
        </p:nvSpPr>
        <p:spPr>
          <a:xfrm>
            <a:off x="6391275" y="3848100"/>
            <a:ext cx="923925" cy="2667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75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Results</a:t>
            </a:r>
            <a:r>
              <a:rPr lang="es-MX" dirty="0"/>
              <a:t> and </a:t>
            </a:r>
            <a:r>
              <a:rPr lang="es-MX" dirty="0" err="1"/>
              <a:t>discussion</a:t>
            </a:r>
            <a:r>
              <a:rPr lang="es-MX" dirty="0"/>
              <a:t>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15B723-641C-09DC-D704-8E334081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" y="2563421"/>
            <a:ext cx="10482626" cy="261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7D3A09-9E1A-1B57-C24C-1AB6E494AA35}"/>
              </a:ext>
            </a:extLst>
          </p:cNvPr>
          <p:cNvSpPr txBox="1"/>
          <p:nvPr/>
        </p:nvSpPr>
        <p:spPr>
          <a:xfrm>
            <a:off x="829234" y="1758524"/>
            <a:ext cx="1037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Table 2.</a:t>
            </a:r>
            <a:r>
              <a:rPr lang="es-MX" dirty="0"/>
              <a:t> Confusion </a:t>
            </a:r>
            <a:r>
              <a:rPr lang="es-MX" dirty="0" err="1"/>
              <a:t>matrix</a:t>
            </a:r>
            <a:r>
              <a:rPr lang="es-MX" dirty="0"/>
              <a:t> and classification </a:t>
            </a:r>
            <a:r>
              <a:rPr lang="es-MX" dirty="0" err="1"/>
              <a:t>rate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PCA and PARAFAC using </a:t>
            </a:r>
            <a:r>
              <a:rPr lang="es-MX" b="1" dirty="0"/>
              <a:t>k-NN </a:t>
            </a:r>
            <a:r>
              <a:rPr lang="es-MX" dirty="0" err="1"/>
              <a:t>of</a:t>
            </a:r>
            <a:r>
              <a:rPr lang="es-MX" dirty="0"/>
              <a:t> 10 </a:t>
            </a:r>
            <a:r>
              <a:rPr lang="es-MX" dirty="0" err="1"/>
              <a:t>fold</a:t>
            </a:r>
            <a:r>
              <a:rPr lang="es-MX" dirty="0"/>
              <a:t> </a:t>
            </a:r>
            <a:r>
              <a:rPr lang="es-MX" dirty="0" err="1"/>
              <a:t>cross</a:t>
            </a:r>
            <a:r>
              <a:rPr lang="es-MX" dirty="0"/>
              <a:t> validation</a:t>
            </a:r>
            <a:endParaRPr lang="es-MX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69A131-B40F-BE6C-29AF-842A065960D0}"/>
              </a:ext>
            </a:extLst>
          </p:cNvPr>
          <p:cNvSpPr txBox="1"/>
          <p:nvPr/>
        </p:nvSpPr>
        <p:spPr>
          <a:xfrm>
            <a:off x="829234" y="5634696"/>
            <a:ext cx="29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FE_1* = PCA</a:t>
            </a:r>
          </a:p>
          <a:p>
            <a:r>
              <a:rPr lang="es-MX" b="1" dirty="0"/>
              <a:t>FE_2** = PARAFAC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7C112F-1368-8A9B-438E-B681E3A5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11</a:t>
            </a:fld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2950C17-AD67-77EE-BF08-65550598826C}"/>
              </a:ext>
            </a:extLst>
          </p:cNvPr>
          <p:cNvSpPr/>
          <p:nvPr/>
        </p:nvSpPr>
        <p:spPr>
          <a:xfrm>
            <a:off x="6391275" y="3848100"/>
            <a:ext cx="923925" cy="2667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47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Results</a:t>
            </a:r>
            <a:r>
              <a:rPr lang="es-MX" dirty="0"/>
              <a:t> and </a:t>
            </a:r>
            <a:r>
              <a:rPr lang="es-MX" dirty="0" err="1"/>
              <a:t>discussion</a:t>
            </a:r>
            <a:r>
              <a:rPr lang="es-MX" dirty="0"/>
              <a:t>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CD4E919-255B-955B-94EC-998669EF64B0}"/>
              </a:ext>
            </a:extLst>
          </p:cNvPr>
          <p:cNvSpPr txBox="1"/>
          <p:nvPr/>
        </p:nvSpPr>
        <p:spPr>
          <a:xfrm>
            <a:off x="829233" y="5747864"/>
            <a:ext cx="4912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Figure 6. </a:t>
            </a:r>
            <a:r>
              <a:rPr lang="en-US" sz="1400" dirty="0"/>
              <a:t>Metrics comparison of all classification models </a:t>
            </a:r>
            <a:endParaRPr lang="es-MX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22496BD-A31A-D925-0B13-70EB06CCCAFA}"/>
              </a:ext>
            </a:extLst>
          </p:cNvPr>
          <p:cNvGrpSpPr/>
          <p:nvPr/>
        </p:nvGrpSpPr>
        <p:grpSpPr>
          <a:xfrm>
            <a:off x="7810016" y="1794622"/>
            <a:ext cx="3543784" cy="2799639"/>
            <a:chOff x="7552841" y="1794622"/>
            <a:chExt cx="3543784" cy="2799639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4E745F90-3F53-84AE-F16E-B90ECF26D3D5}"/>
                </a:ext>
              </a:extLst>
            </p:cNvPr>
            <p:cNvSpPr/>
            <p:nvPr/>
          </p:nvSpPr>
          <p:spPr>
            <a:xfrm>
              <a:off x="7552841" y="1794622"/>
              <a:ext cx="3543784" cy="2799639"/>
            </a:xfrm>
            <a:prstGeom prst="roundRect">
              <a:avLst>
                <a:gd name="adj" fmla="val 1143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s-MX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61B5569-78CE-FB22-7E60-7FAC8B21EB8D}"/>
                </a:ext>
              </a:extLst>
            </p:cNvPr>
            <p:cNvSpPr txBox="1"/>
            <p:nvPr/>
          </p:nvSpPr>
          <p:spPr>
            <a:xfrm>
              <a:off x="7552841" y="2173352"/>
              <a:ext cx="35437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/>
                <a:t>The metrics are </a:t>
              </a:r>
              <a:r>
                <a:rPr lang="es-MX" dirty="0" err="1"/>
                <a:t>higher</a:t>
              </a:r>
              <a:r>
                <a:rPr lang="es-MX" dirty="0"/>
                <a:t> using PCA than PARAFAC components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/>
                <a:t>PCA </a:t>
              </a:r>
              <a:r>
                <a:rPr lang="es-MX" dirty="0" err="1"/>
                <a:t>extracts</a:t>
              </a:r>
              <a:r>
                <a:rPr lang="es-MX" dirty="0"/>
                <a:t> </a:t>
              </a:r>
              <a:r>
                <a:rPr lang="es-MX" dirty="0" err="1"/>
                <a:t>the</a:t>
              </a:r>
              <a:r>
                <a:rPr lang="es-MX" dirty="0"/>
                <a:t> most </a:t>
              </a:r>
              <a:r>
                <a:rPr lang="es-MX" dirty="0" err="1"/>
                <a:t>relevant</a:t>
              </a:r>
              <a:r>
                <a:rPr lang="es-MX" dirty="0"/>
                <a:t> </a:t>
              </a:r>
              <a:r>
                <a:rPr lang="es-MX" dirty="0" err="1"/>
                <a:t>information</a:t>
              </a:r>
              <a:endParaRPr lang="es-MX" dirty="0"/>
            </a:p>
          </p:txBody>
        </p:sp>
      </p:grp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71D9F-82B7-AAC4-F65D-F9BC7E35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12</a:t>
            </a:fld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937552D-4499-F1EF-E46B-D735A848C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33" y="1790924"/>
            <a:ext cx="6791533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Conclusions</a:t>
            </a:r>
            <a:r>
              <a:rPr lang="es-MX" dirty="0"/>
              <a:t> 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3D6F0-D67C-7304-BA6D-3052B14CED36}"/>
              </a:ext>
            </a:extLst>
          </p:cNvPr>
          <p:cNvSpPr txBox="1"/>
          <p:nvPr/>
        </p:nvSpPr>
        <p:spPr>
          <a:xfrm>
            <a:off x="829233" y="1942820"/>
            <a:ext cx="105245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results show that feature extraction by PCA has superior metrics than PARAFAC.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PCA-ANN combination achieved the most remarkable accuracy.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Using only the variance as the main feature allows a better data evaluation.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E-noses are likely sensitive to the mixture of VOCs.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In future exists the possibility to quantified from MOX signals. 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49662D-9C6F-B522-8895-DAF5A4DE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24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References</a:t>
            </a:r>
            <a:r>
              <a:rPr lang="es-MX" dirty="0"/>
              <a:t>  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767077-F4AA-E177-7EE7-5AE26683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14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83D148-5EED-2B0D-CB0A-1A05AA1AB512}"/>
              </a:ext>
            </a:extLst>
          </p:cNvPr>
          <p:cNvSpPr txBox="1"/>
          <p:nvPr/>
        </p:nvSpPr>
        <p:spPr>
          <a:xfrm>
            <a:off x="838199" y="2031102"/>
            <a:ext cx="104259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[1] G. Y. Tang et al. </a:t>
            </a:r>
            <a:r>
              <a:rPr lang="es-MX" sz="2400" dirty="0" err="1"/>
              <a:t>Int</a:t>
            </a:r>
            <a:r>
              <a:rPr lang="es-MX" sz="2400" dirty="0"/>
              <a:t>. J. Mol. </a:t>
            </a:r>
            <a:r>
              <a:rPr lang="es-MX" sz="2400" dirty="0" err="1"/>
              <a:t>Sci</a:t>
            </a:r>
            <a:r>
              <a:rPr lang="es-MX" sz="2400" dirty="0"/>
              <a:t>. vol. 20, pp. 6196, 2019.</a:t>
            </a:r>
          </a:p>
          <a:p>
            <a:r>
              <a:rPr lang="es-MX" sz="2400" dirty="0"/>
              <a:t>[2] W. Chen et al. </a:t>
            </a:r>
            <a:r>
              <a:rPr lang="es-MX" sz="2400" dirty="0" err="1"/>
              <a:t>Food</a:t>
            </a:r>
            <a:r>
              <a:rPr lang="es-MX" sz="2400" dirty="0"/>
              <a:t> Control., vol. 140, pp. 109103, 2022.</a:t>
            </a:r>
          </a:p>
          <a:p>
            <a:r>
              <a:rPr lang="es-MX" sz="2400" dirty="0"/>
              <a:t>[3] F. </a:t>
            </a:r>
            <a:r>
              <a:rPr lang="es-MX" sz="2400" dirty="0" err="1"/>
              <a:t>Yousefbeyk</a:t>
            </a:r>
            <a:r>
              <a:rPr lang="es-MX" sz="2400" dirty="0"/>
              <a:t> et al. </a:t>
            </a:r>
            <a:r>
              <a:rPr lang="es-MX" sz="2400" dirty="0" err="1"/>
              <a:t>Fharm</a:t>
            </a:r>
            <a:r>
              <a:rPr lang="es-MX" sz="2400" dirty="0"/>
              <a:t>. </a:t>
            </a:r>
            <a:r>
              <a:rPr lang="es-MX" sz="2400" dirty="0" err="1"/>
              <a:t>Sci</a:t>
            </a:r>
            <a:r>
              <a:rPr lang="es-MX" sz="2400" dirty="0"/>
              <a:t>., vol. 29, pp. 100, 2023.</a:t>
            </a:r>
          </a:p>
          <a:p>
            <a:r>
              <a:rPr lang="es-MX" sz="2400" dirty="0"/>
              <a:t>[4] K. </a:t>
            </a:r>
            <a:r>
              <a:rPr lang="es-MX" sz="2400" dirty="0" err="1"/>
              <a:t>Persaud</a:t>
            </a:r>
            <a:r>
              <a:rPr lang="es-MX" sz="2400" dirty="0"/>
              <a:t> et al. </a:t>
            </a:r>
            <a:r>
              <a:rPr lang="es-MX" sz="2400" dirty="0" err="1"/>
              <a:t>Nature</a:t>
            </a:r>
            <a:r>
              <a:rPr lang="es-MX" sz="2400" dirty="0"/>
              <a:t>. vol. 299, pp. 352, 1989.</a:t>
            </a:r>
          </a:p>
          <a:p>
            <a:r>
              <a:rPr lang="es-MX" sz="2400" dirty="0"/>
              <a:t>[5] J. Covington et al. </a:t>
            </a:r>
            <a:r>
              <a:rPr lang="fr-FR" sz="2400" dirty="0"/>
              <a:t>IEEE Sens. J. vol. 21, pp. 12969, 2021. </a:t>
            </a:r>
          </a:p>
          <a:p>
            <a:pPr algn="just"/>
            <a:r>
              <a:rPr lang="es-MX" sz="2400" dirty="0"/>
              <a:t>[7]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Jolliffe et al. Principal Components., pp. 1-6, 2016.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[8] E.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Acar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IEEE Trans.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Eng, vol. 21, pp. 6, 2009.</a:t>
            </a:r>
          </a:p>
          <a:p>
            <a:endParaRPr lang="es-MX" sz="1800" dirty="0"/>
          </a:p>
          <a:p>
            <a:endParaRPr lang="es-MX" sz="1800" dirty="0"/>
          </a:p>
          <a:p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97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Contact </a:t>
            </a:r>
            <a:r>
              <a:rPr lang="es-MX" dirty="0" err="1"/>
              <a:t>Details</a:t>
            </a:r>
            <a:r>
              <a:rPr lang="es-MX" dirty="0"/>
              <a:t>   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ACFE144-DD73-A148-CB0A-08D7448EDF8C}"/>
              </a:ext>
            </a:extLst>
          </p:cNvPr>
          <p:cNvSpPr txBox="1"/>
          <p:nvPr/>
        </p:nvSpPr>
        <p:spPr>
          <a:xfrm>
            <a:off x="838200" y="2911905"/>
            <a:ext cx="9933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Authors</a:t>
            </a:r>
            <a:r>
              <a:rPr lang="es-MX" dirty="0"/>
              <a:t> </a:t>
            </a:r>
          </a:p>
          <a:p>
            <a:endParaRPr lang="es-MX" dirty="0"/>
          </a:p>
          <a:p>
            <a:r>
              <a:rPr lang="es-MX" dirty="0"/>
              <a:t>Irari Jiménez López			irari.jimenezl@cinvestav.mx</a:t>
            </a:r>
          </a:p>
          <a:p>
            <a:r>
              <a:rPr lang="es-MX" dirty="0" err="1"/>
              <a:t>Jeniffer</a:t>
            </a:r>
            <a:r>
              <a:rPr lang="es-MX" dirty="0"/>
              <a:t> Molina Quiroga 			jeniffer.molinaq@cinvestav.mx</a:t>
            </a:r>
          </a:p>
          <a:p>
            <a:r>
              <a:rPr lang="es-MX" dirty="0"/>
              <a:t>Juan Manuel Gutierrez Salgado		mgutierrez@cinvestav.mx</a:t>
            </a:r>
          </a:p>
          <a:p>
            <a:endParaRPr lang="es-MX" dirty="0"/>
          </a:p>
          <a:p>
            <a:r>
              <a:rPr lang="es-MX" dirty="0"/>
              <a:t>Bioelectronics </a:t>
            </a:r>
            <a:r>
              <a:rPr lang="es-MX" dirty="0" err="1"/>
              <a:t>Section</a:t>
            </a:r>
            <a:r>
              <a:rPr lang="es-MX" dirty="0"/>
              <a:t> </a:t>
            </a:r>
          </a:p>
          <a:p>
            <a:r>
              <a:rPr lang="es-MX" dirty="0" err="1"/>
              <a:t>Electrical</a:t>
            </a:r>
            <a:r>
              <a:rPr lang="es-MX" dirty="0"/>
              <a:t> </a:t>
            </a:r>
            <a:r>
              <a:rPr lang="es-MX" dirty="0" err="1"/>
              <a:t>Engineering</a:t>
            </a:r>
            <a:r>
              <a:rPr lang="es-MX" dirty="0"/>
              <a:t> </a:t>
            </a:r>
            <a:r>
              <a:rPr lang="es-MX" dirty="0" err="1"/>
              <a:t>Department</a:t>
            </a:r>
            <a:r>
              <a:rPr lang="es-MX" dirty="0"/>
              <a:t> </a:t>
            </a:r>
          </a:p>
          <a:p>
            <a:r>
              <a:rPr lang="es-MX" dirty="0"/>
              <a:t>CINVESTAV-Zacatenco, CDMX, Mexico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20F4C8-A2EA-3E8F-221B-29695757C4F5}"/>
              </a:ext>
            </a:extLst>
          </p:cNvPr>
          <p:cNvSpPr txBox="1"/>
          <p:nvPr/>
        </p:nvSpPr>
        <p:spPr>
          <a:xfrm>
            <a:off x="886691" y="2008909"/>
            <a:ext cx="1046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6">
                    <a:lumMod val="75000"/>
                  </a:schemeClr>
                </a:solidFill>
              </a:rPr>
              <a:t>THANK YOU!</a:t>
            </a:r>
          </a:p>
        </p:txBody>
      </p:sp>
      <p:pic>
        <p:nvPicPr>
          <p:cNvPr id="7" name="Imagen 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19F4358A-D1A0-B050-C2A0-44931640C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30" y="3227503"/>
            <a:ext cx="2110370" cy="2269725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E2D5A1-834B-3F65-3B5C-11280EB0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256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D9710-4167-1DE5-EDA1-4D1F1834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7B5ED7-7578-880A-3285-1AA9D31FE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F19C965-4B1F-A247-719A-8AFA1CE3DB37}"/>
              </a:ext>
            </a:extLst>
          </p:cNvPr>
          <p:cNvCxnSpPr>
            <a:cxnSpLocks/>
          </p:cNvCxnSpPr>
          <p:nvPr/>
        </p:nvCxnSpPr>
        <p:spPr>
          <a:xfrm>
            <a:off x="950258" y="1577788"/>
            <a:ext cx="9950824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81A649D-A06F-A518-D1A1-309B22AC1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51" y="1970754"/>
            <a:ext cx="2280618" cy="3155882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79BF31-5E2B-68B7-E47D-6E6BEE35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15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Introduction</a:t>
            </a:r>
            <a:r>
              <a:rPr lang="es-MX" dirty="0"/>
              <a:t>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" name="Grupo 7">
            <a:extLst>
              <a:ext uri="{FF2B5EF4-FFF2-40B4-BE49-F238E27FC236}">
                <a16:creationId xmlns:a16="http://schemas.microsoft.com/office/drawing/2014/main" id="{2C2A7001-FAF6-DFDF-F070-21E041A4C637}"/>
              </a:ext>
            </a:extLst>
          </p:cNvPr>
          <p:cNvGrpSpPr/>
          <p:nvPr/>
        </p:nvGrpSpPr>
        <p:grpSpPr>
          <a:xfrm>
            <a:off x="838200" y="1888444"/>
            <a:ext cx="3541179" cy="3970191"/>
            <a:chOff x="838200" y="1888444"/>
            <a:chExt cx="3541179" cy="3970191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146C8740-DF10-8210-EA75-89688130040F}"/>
                </a:ext>
              </a:extLst>
            </p:cNvPr>
            <p:cNvSpPr/>
            <p:nvPr/>
          </p:nvSpPr>
          <p:spPr>
            <a:xfrm>
              <a:off x="838200" y="1888444"/>
              <a:ext cx="2998694" cy="39701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4D99D67-DE73-1AC8-839A-39A80BC1A366}"/>
                </a:ext>
              </a:extLst>
            </p:cNvPr>
            <p:cNvSpPr txBox="1"/>
            <p:nvPr/>
          </p:nvSpPr>
          <p:spPr>
            <a:xfrm>
              <a:off x="838200" y="2152813"/>
              <a:ext cx="300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Tea</a:t>
              </a:r>
              <a:endParaRPr lang="en-US" sz="2000" b="1" dirty="0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884CCC6-6649-1CE8-5146-C500EDEB1087}"/>
                </a:ext>
              </a:extLst>
            </p:cNvPr>
            <p:cNvSpPr txBox="1"/>
            <p:nvPr/>
          </p:nvSpPr>
          <p:spPr>
            <a:xfrm flipH="1">
              <a:off x="838200" y="2720453"/>
              <a:ext cx="3007658" cy="290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/>
                <a:t>Tea is </a:t>
              </a:r>
              <a:r>
                <a:rPr lang="es-MX" sz="1500" dirty="0" err="1"/>
                <a:t>the</a:t>
              </a:r>
              <a:r>
                <a:rPr lang="es-MX" sz="1500" dirty="0"/>
                <a:t> </a:t>
              </a:r>
              <a:r>
                <a:rPr lang="es-MX" sz="1500" dirty="0" err="1"/>
                <a:t>world’s</a:t>
              </a:r>
              <a:r>
                <a:rPr lang="es-MX" sz="1500" dirty="0"/>
                <a:t> most </a:t>
              </a:r>
              <a:r>
                <a:rPr lang="es-MX" sz="1500" dirty="0" err="1"/>
                <a:t>consumed</a:t>
              </a:r>
              <a:r>
                <a:rPr lang="es-MX" sz="1500" dirty="0"/>
                <a:t> </a:t>
              </a:r>
              <a:r>
                <a:rPr lang="es-MX" sz="1500" dirty="0" err="1"/>
                <a:t>aromatic</a:t>
              </a:r>
              <a:r>
                <a:rPr lang="es-MX" sz="1500" dirty="0"/>
                <a:t>, non-</a:t>
              </a:r>
              <a:r>
                <a:rPr lang="es-MX" sz="1500" dirty="0" err="1"/>
                <a:t>alcoholic</a:t>
              </a:r>
              <a:r>
                <a:rPr lang="es-MX" sz="1500" dirty="0"/>
                <a:t> </a:t>
              </a:r>
              <a:r>
                <a:rPr lang="es-MX" sz="1500" dirty="0" err="1"/>
                <a:t>beverage</a:t>
              </a:r>
              <a:r>
                <a:rPr lang="es-MX" sz="1500" dirty="0"/>
                <a:t> after </a:t>
              </a:r>
              <a:r>
                <a:rPr lang="es-MX" sz="1500" dirty="0" err="1"/>
                <a:t>water</a:t>
              </a:r>
              <a:r>
                <a:rPr lang="es-MX" sz="1500" dirty="0"/>
                <a:t>.</a:t>
              </a:r>
            </a:p>
            <a:p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 err="1"/>
                <a:t>It</a:t>
              </a:r>
              <a:r>
                <a:rPr lang="es-MX" sz="1500" dirty="0"/>
                <a:t> </a:t>
              </a:r>
              <a:r>
                <a:rPr lang="es-MX" sz="1500" dirty="0" err="1"/>
                <a:t>possess</a:t>
              </a:r>
              <a:r>
                <a:rPr lang="es-MX" sz="1500" dirty="0"/>
                <a:t> </a:t>
              </a:r>
              <a:r>
                <a:rPr lang="es-MX" sz="1500" dirty="0" err="1"/>
                <a:t>multiple</a:t>
              </a:r>
              <a:r>
                <a:rPr lang="es-MX" sz="1500" dirty="0"/>
                <a:t> human health </a:t>
              </a:r>
              <a:r>
                <a:rPr lang="es-MX" sz="1500" dirty="0" err="1"/>
                <a:t>function</a:t>
              </a:r>
              <a:r>
                <a:rPr lang="es-MX" sz="1500" dirty="0"/>
                <a:t> </a:t>
              </a:r>
              <a:r>
                <a:rPr lang="es-MX" sz="1200" dirty="0"/>
                <a:t>[1]</a:t>
              </a:r>
              <a:r>
                <a:rPr lang="es-MX" sz="1500" dirty="0"/>
                <a:t>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/>
                <a:t>There are </a:t>
              </a:r>
              <a:r>
                <a:rPr lang="es-MX" sz="1500" dirty="0" err="1"/>
                <a:t>chemical</a:t>
              </a:r>
              <a:r>
                <a:rPr lang="es-MX" sz="1500" dirty="0"/>
                <a:t> components responsable </a:t>
              </a:r>
              <a:r>
                <a:rPr lang="es-MX" sz="1500" dirty="0" err="1"/>
                <a:t>for</a:t>
              </a:r>
              <a:r>
                <a:rPr lang="es-MX" sz="1500" dirty="0"/>
                <a:t> </a:t>
              </a:r>
              <a:r>
                <a:rPr lang="es-MX" sz="1500" dirty="0" err="1"/>
                <a:t>the</a:t>
              </a:r>
              <a:r>
                <a:rPr lang="es-MX" sz="1500" dirty="0"/>
                <a:t> color, taste and aroma.</a:t>
              </a:r>
              <a:endParaRPr lang="es-MX" dirty="0"/>
            </a:p>
            <a:p>
              <a:endParaRPr lang="es-MX" dirty="0"/>
            </a:p>
          </p:txBody>
        </p:sp>
        <p:pic>
          <p:nvPicPr>
            <p:cNvPr id="1030" name="Picture 6" descr="Imágenes de Silueta Taza Cafe - Descarga gratuita en Freepik">
              <a:extLst>
                <a:ext uri="{FF2B5EF4-FFF2-40B4-BE49-F238E27FC236}">
                  <a16:creationId xmlns:a16="http://schemas.microsoft.com/office/drawing/2014/main" id="{F0B40730-7DC8-3A44-2612-F827A49A1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547" y="2706811"/>
              <a:ext cx="1120832" cy="112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2B4853C-CB42-137C-6D0A-C91A97EE1CEA}"/>
              </a:ext>
            </a:extLst>
          </p:cNvPr>
          <p:cNvGrpSpPr/>
          <p:nvPr/>
        </p:nvGrpSpPr>
        <p:grpSpPr>
          <a:xfrm>
            <a:off x="4583205" y="1888444"/>
            <a:ext cx="3611758" cy="3970190"/>
            <a:chOff x="4583205" y="1888444"/>
            <a:chExt cx="3611758" cy="397019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150AFC2-69E9-2C06-E1D6-D2983F19D8BF}"/>
                </a:ext>
              </a:extLst>
            </p:cNvPr>
            <p:cNvSpPr/>
            <p:nvPr/>
          </p:nvSpPr>
          <p:spPr>
            <a:xfrm>
              <a:off x="4592171" y="1888444"/>
              <a:ext cx="2998694" cy="397019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1729CA6-6EBA-EFC8-E0A4-EC09DA1259EA}"/>
                </a:ext>
              </a:extLst>
            </p:cNvPr>
            <p:cNvSpPr txBox="1"/>
            <p:nvPr/>
          </p:nvSpPr>
          <p:spPr>
            <a:xfrm>
              <a:off x="4583205" y="2152813"/>
              <a:ext cx="300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Analytical methods  </a:t>
              </a:r>
              <a:endParaRPr lang="en-US" sz="2000" b="1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57C0D88-C0BA-1DEF-24F2-FC8C85437FAD}"/>
                </a:ext>
              </a:extLst>
            </p:cNvPr>
            <p:cNvSpPr txBox="1"/>
            <p:nvPr/>
          </p:nvSpPr>
          <p:spPr>
            <a:xfrm flipH="1">
              <a:off x="4583205" y="2720453"/>
              <a:ext cx="300765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/>
                <a:t>Gas chromatography-</a:t>
              </a:r>
              <a:r>
                <a:rPr lang="es-MX" sz="1500" dirty="0" err="1"/>
                <a:t>mass</a:t>
              </a:r>
              <a:r>
                <a:rPr lang="es-MX" sz="1500" dirty="0"/>
                <a:t> spectrometry (GC-MS) </a:t>
              </a:r>
              <a:r>
                <a:rPr lang="es-MX" sz="1200" dirty="0"/>
                <a:t>[2].</a:t>
              </a:r>
              <a:endParaRPr lang="es-MX" sz="1500" dirty="0"/>
            </a:p>
            <a:p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/>
                <a:t>Fourier </a:t>
              </a:r>
              <a:r>
                <a:rPr lang="es-MX" sz="1500" dirty="0" err="1"/>
                <a:t>Transform</a:t>
              </a:r>
              <a:r>
                <a:rPr lang="es-MX" sz="1500" dirty="0"/>
                <a:t> </a:t>
              </a:r>
              <a:r>
                <a:rPr lang="es-MX" sz="1500" dirty="0" err="1"/>
                <a:t>Infrared</a:t>
              </a:r>
              <a:r>
                <a:rPr lang="es-MX" sz="1500" dirty="0"/>
                <a:t> </a:t>
              </a:r>
              <a:r>
                <a:rPr lang="es-MX" sz="1500" dirty="0" err="1"/>
                <a:t>Spectroscopy</a:t>
              </a:r>
              <a:r>
                <a:rPr lang="es-MX" sz="1500" dirty="0"/>
                <a:t> (FT-IR) </a:t>
              </a:r>
              <a:r>
                <a:rPr lang="es-MX" sz="1200" dirty="0"/>
                <a:t>[3]</a:t>
              </a:r>
              <a:r>
                <a:rPr lang="es-MX" sz="1500" dirty="0"/>
                <a:t>.</a:t>
              </a:r>
            </a:p>
            <a:p>
              <a:endParaRPr lang="es-MX" sz="1500" dirty="0"/>
            </a:p>
            <a:p>
              <a:r>
                <a:rPr lang="es-MX" sz="1500" b="1" dirty="0" err="1"/>
                <a:t>Disadvantages</a:t>
              </a:r>
              <a:r>
                <a:rPr lang="es-MX" sz="1500" b="1" dirty="0"/>
                <a:t> </a:t>
              </a:r>
            </a:p>
            <a:p>
              <a:endParaRPr lang="es-MX" sz="1500" b="1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sz="1400" dirty="0"/>
                <a:t>High </a:t>
              </a:r>
              <a:r>
                <a:rPr lang="es-MX" sz="1400" dirty="0" err="1"/>
                <a:t>operating</a:t>
              </a:r>
              <a:r>
                <a:rPr lang="es-MX" sz="1400" dirty="0"/>
                <a:t> cost</a:t>
              </a:r>
            </a:p>
            <a:p>
              <a:endParaRPr lang="es-MX" sz="1400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s-MX" sz="1400" dirty="0"/>
                <a:t>Complex sample</a:t>
              </a:r>
            </a:p>
            <a:p>
              <a:r>
                <a:rPr lang="es-MX" sz="1400" dirty="0"/>
                <a:t> </a:t>
              </a:r>
              <a:r>
                <a:rPr lang="es-MX" sz="1400" dirty="0" err="1"/>
                <a:t>preparation</a:t>
              </a:r>
              <a:endParaRPr lang="es-MX" sz="1600" dirty="0"/>
            </a:p>
          </p:txBody>
        </p:sp>
        <p:pic>
          <p:nvPicPr>
            <p:cNvPr id="1032" name="Picture 8" descr="Gas Chromatography-Mass Spectrometry (GC-MS): An Overview">
              <a:extLst>
                <a:ext uri="{FF2B5EF4-FFF2-40B4-BE49-F238E27FC236}">
                  <a16:creationId xmlns:a16="http://schemas.microsoft.com/office/drawing/2014/main" id="{D963E8EF-A237-5988-F252-EC41510C68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" t="2051" r="1566" b="4953"/>
            <a:stretch/>
          </p:blipFill>
          <p:spPr bwMode="auto">
            <a:xfrm>
              <a:off x="6555196" y="4725470"/>
              <a:ext cx="1478444" cy="105736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FT-IR Spectrometers | Bruker">
              <a:extLst>
                <a:ext uri="{FF2B5EF4-FFF2-40B4-BE49-F238E27FC236}">
                  <a16:creationId xmlns:a16="http://schemas.microsoft.com/office/drawing/2014/main" id="{1EC68A5B-9E95-9B58-A71C-849E4ED333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7" t="3839" r="10809" b="3839"/>
            <a:stretch/>
          </p:blipFill>
          <p:spPr bwMode="auto">
            <a:xfrm>
              <a:off x="7294418" y="3397322"/>
              <a:ext cx="900545" cy="106653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2BC4105-C2E8-0D4F-BF8B-14F87A648580}"/>
              </a:ext>
            </a:extLst>
          </p:cNvPr>
          <p:cNvGrpSpPr/>
          <p:nvPr/>
        </p:nvGrpSpPr>
        <p:grpSpPr>
          <a:xfrm>
            <a:off x="8328210" y="1881516"/>
            <a:ext cx="3301804" cy="3977115"/>
            <a:chOff x="8328210" y="1881516"/>
            <a:chExt cx="3301804" cy="397711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EB1F5989-FD50-48CA-A7BD-C9E1476ECE29}"/>
                </a:ext>
              </a:extLst>
            </p:cNvPr>
            <p:cNvSpPr/>
            <p:nvPr/>
          </p:nvSpPr>
          <p:spPr>
            <a:xfrm>
              <a:off x="8364071" y="1881516"/>
              <a:ext cx="2998694" cy="397711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CCBB979-17D7-60D9-9DFE-E4389CD2F82E}"/>
                </a:ext>
              </a:extLst>
            </p:cNvPr>
            <p:cNvSpPr txBox="1"/>
            <p:nvPr/>
          </p:nvSpPr>
          <p:spPr>
            <a:xfrm>
              <a:off x="8328210" y="1998925"/>
              <a:ext cx="30076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Electronic Nose</a:t>
              </a:r>
            </a:p>
            <a:p>
              <a:pPr algn="ctr"/>
              <a:r>
                <a:rPr lang="es-MX" sz="2000" b="1" dirty="0"/>
                <a:t>(e-nose)</a:t>
              </a:r>
              <a:endParaRPr lang="en-US" sz="2000" b="1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F5A611F-0271-C89B-CEDA-11C0A8568BD8}"/>
                </a:ext>
              </a:extLst>
            </p:cNvPr>
            <p:cNvSpPr txBox="1"/>
            <p:nvPr/>
          </p:nvSpPr>
          <p:spPr>
            <a:xfrm flipH="1">
              <a:off x="8355107" y="2720453"/>
              <a:ext cx="3007658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/>
                <a:t>Monitor odors in real time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 err="1"/>
                <a:t>Detect</a:t>
              </a:r>
              <a:r>
                <a:rPr lang="es-MX" sz="1500" dirty="0"/>
                <a:t> a “</a:t>
              </a:r>
              <a:r>
                <a:rPr lang="es-MX" sz="1500" dirty="0" err="1"/>
                <a:t>fingerprint</a:t>
              </a:r>
              <a:r>
                <a:rPr lang="es-MX" sz="1500" dirty="0"/>
                <a:t>” </a:t>
              </a:r>
              <a:r>
                <a:rPr lang="es-MX" sz="1500" dirty="0" err="1"/>
                <a:t>of</a:t>
              </a:r>
              <a:r>
                <a:rPr lang="es-MX" sz="1500" dirty="0"/>
                <a:t> a </a:t>
              </a:r>
              <a:r>
                <a:rPr lang="es-MX" sz="1500" dirty="0" err="1"/>
                <a:t>chemical</a:t>
              </a:r>
              <a:r>
                <a:rPr lang="es-MX" sz="1500" dirty="0"/>
                <a:t> </a:t>
              </a:r>
              <a:r>
                <a:rPr lang="es-MX" sz="1500" dirty="0" err="1"/>
                <a:t>component</a:t>
              </a:r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 err="1"/>
                <a:t>It</a:t>
              </a:r>
              <a:r>
                <a:rPr lang="es-MX" sz="1500" dirty="0"/>
                <a:t> is a </a:t>
              </a:r>
              <a:r>
                <a:rPr lang="es-MX" sz="1500" dirty="0" err="1"/>
                <a:t>bioinspired</a:t>
              </a:r>
              <a:r>
                <a:rPr lang="es-MX" sz="1500" dirty="0"/>
                <a:t> system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 err="1"/>
                <a:t>Smell</a:t>
              </a:r>
              <a:r>
                <a:rPr lang="es-MX" sz="1500" dirty="0"/>
                <a:t> </a:t>
              </a:r>
              <a:r>
                <a:rPr lang="es-MX" sz="1500" dirty="0" err="1"/>
                <a:t>sense</a:t>
              </a:r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1600" dirty="0"/>
            </a:p>
            <a:p>
              <a:endParaRPr lang="es-MX" dirty="0"/>
            </a:p>
          </p:txBody>
        </p:sp>
        <p:pic>
          <p:nvPicPr>
            <p:cNvPr id="1042" name="Picture 18" descr="Crystals for smell">
              <a:extLst>
                <a:ext uri="{FF2B5EF4-FFF2-40B4-BE49-F238E27FC236}">
                  <a16:creationId xmlns:a16="http://schemas.microsoft.com/office/drawing/2014/main" id="{3FEE06E6-46D7-EEE3-A7F5-65261DD90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6665" y="4579555"/>
              <a:ext cx="1633349" cy="10889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5A29B972-938E-9DA5-91E4-F1CBD516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135517"/>
            <a:ext cx="2743200" cy="365125"/>
          </a:xfrm>
        </p:spPr>
        <p:txBody>
          <a:bodyPr/>
          <a:lstStyle/>
          <a:p>
            <a:fld id="{528B9119-9F98-429C-9309-15EE18EA8D0A}" type="slidenum">
              <a:rPr lang="es-MX" smtClean="0"/>
              <a:t>3</a:t>
            </a:fld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86F436-6E86-3446-4047-91DD36CD5988}"/>
              </a:ext>
            </a:extLst>
          </p:cNvPr>
          <p:cNvSpPr txBox="1"/>
          <p:nvPr/>
        </p:nvSpPr>
        <p:spPr>
          <a:xfrm>
            <a:off x="829234" y="6044440"/>
            <a:ext cx="86457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[1] G. Y. Tang et al. </a:t>
            </a:r>
            <a:r>
              <a:rPr lang="es-MX" sz="1200" dirty="0" err="1"/>
              <a:t>Int</a:t>
            </a:r>
            <a:r>
              <a:rPr lang="es-MX" sz="1200" dirty="0"/>
              <a:t>. J. Mol. </a:t>
            </a:r>
            <a:r>
              <a:rPr lang="es-MX" sz="1200" dirty="0" err="1"/>
              <a:t>Sci</a:t>
            </a:r>
            <a:r>
              <a:rPr lang="es-MX" sz="1200" dirty="0"/>
              <a:t>. vol. 20, pp. 6196, 2019.</a:t>
            </a:r>
          </a:p>
          <a:p>
            <a:r>
              <a:rPr lang="es-MX" sz="1200" dirty="0"/>
              <a:t>[2] W. Chen et al. </a:t>
            </a:r>
            <a:r>
              <a:rPr lang="es-MX" sz="1200" dirty="0" err="1"/>
              <a:t>Food</a:t>
            </a:r>
            <a:r>
              <a:rPr lang="es-MX" sz="1200" dirty="0"/>
              <a:t> Control., vol. 140, pp. 109103, 2022.</a:t>
            </a:r>
          </a:p>
          <a:p>
            <a:r>
              <a:rPr lang="es-MX" sz="1200" dirty="0"/>
              <a:t>[3] F. </a:t>
            </a:r>
            <a:r>
              <a:rPr lang="es-MX" sz="1200" dirty="0" err="1"/>
              <a:t>Yousefbeyk</a:t>
            </a:r>
            <a:r>
              <a:rPr lang="es-MX" sz="1200" dirty="0"/>
              <a:t> et al. </a:t>
            </a:r>
            <a:r>
              <a:rPr lang="es-MX" sz="1200" dirty="0" err="1"/>
              <a:t>Fharm</a:t>
            </a:r>
            <a:r>
              <a:rPr lang="es-MX" sz="1200" dirty="0"/>
              <a:t>. </a:t>
            </a:r>
            <a:r>
              <a:rPr lang="es-MX" sz="1200" dirty="0" err="1"/>
              <a:t>Sci</a:t>
            </a:r>
            <a:r>
              <a:rPr lang="es-MX" sz="1200" dirty="0"/>
              <a:t>., vol. 29, pp. 100, 2023.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56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E-nose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202B36D-AFEF-D140-6F71-81D794CBF7B6}"/>
              </a:ext>
            </a:extLst>
          </p:cNvPr>
          <p:cNvSpPr/>
          <p:nvPr/>
        </p:nvSpPr>
        <p:spPr>
          <a:xfrm>
            <a:off x="838200" y="1768816"/>
            <a:ext cx="4627418" cy="4176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err="1"/>
              <a:t>Persaud</a:t>
            </a:r>
            <a:r>
              <a:rPr lang="es-MX" dirty="0"/>
              <a:t> and Dodd </a:t>
            </a:r>
            <a:r>
              <a:rPr lang="es-MX" dirty="0" err="1"/>
              <a:t>proposed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in 1989 </a:t>
            </a:r>
            <a:r>
              <a:rPr lang="es-MX" sz="1200" dirty="0"/>
              <a:t>[4]</a:t>
            </a:r>
            <a:r>
              <a:rPr lang="es-MX" dirty="0"/>
              <a:t>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1CE57B6-E90F-C213-EF26-413C16A69E17}"/>
              </a:ext>
            </a:extLst>
          </p:cNvPr>
          <p:cNvGrpSpPr/>
          <p:nvPr/>
        </p:nvGrpSpPr>
        <p:grpSpPr>
          <a:xfrm>
            <a:off x="2639224" y="3175911"/>
            <a:ext cx="1392408" cy="1459640"/>
            <a:chOff x="3858908" y="3276600"/>
            <a:chExt cx="1918438" cy="1994647"/>
          </a:xfrm>
        </p:grpSpPr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D6034F76-7662-E6A4-004E-144F7B359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91638" y="3429000"/>
              <a:ext cx="1606031" cy="1704109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08D4DA5-56AC-FE59-BE3F-E869017852F2}"/>
                </a:ext>
              </a:extLst>
            </p:cNvPr>
            <p:cNvSpPr/>
            <p:nvPr/>
          </p:nvSpPr>
          <p:spPr>
            <a:xfrm>
              <a:off x="3858908" y="3276600"/>
              <a:ext cx="1918438" cy="1994647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21" name="Gráfico 20">
            <a:extLst>
              <a:ext uri="{FF2B5EF4-FFF2-40B4-BE49-F238E27FC236}">
                <a16:creationId xmlns:a16="http://schemas.microsoft.com/office/drawing/2014/main" id="{7843B982-18AE-E4A8-E399-003A26571A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7562"/>
          <a:stretch/>
        </p:blipFill>
        <p:spPr>
          <a:xfrm>
            <a:off x="7052568" y="3169068"/>
            <a:ext cx="1987801" cy="1564046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B77CA5DC-1D15-950B-CD3E-656B3BFAD0FC}"/>
              </a:ext>
            </a:extLst>
          </p:cNvPr>
          <p:cNvSpPr/>
          <p:nvPr/>
        </p:nvSpPr>
        <p:spPr>
          <a:xfrm>
            <a:off x="4646142" y="2871139"/>
            <a:ext cx="4499552" cy="2050704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C520B07-3D46-06CA-B6DE-197462ABBBDB}"/>
              </a:ext>
            </a:extLst>
          </p:cNvPr>
          <p:cNvGrpSpPr/>
          <p:nvPr/>
        </p:nvGrpSpPr>
        <p:grpSpPr>
          <a:xfrm>
            <a:off x="909008" y="3220516"/>
            <a:ext cx="1148252" cy="1388013"/>
            <a:chOff x="1392382" y="3636818"/>
            <a:chExt cx="1433945" cy="1738746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7FE1B7B3-1198-B203-B7CF-2AC88F51E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8924" y="4273718"/>
              <a:ext cx="413502" cy="980215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E7751BF-F033-8306-8090-91CCC57CA259}"/>
                </a:ext>
              </a:extLst>
            </p:cNvPr>
            <p:cNvSpPr/>
            <p:nvPr/>
          </p:nvSpPr>
          <p:spPr>
            <a:xfrm>
              <a:off x="1392382" y="3636818"/>
              <a:ext cx="1433945" cy="1738746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5B2F63B1-1FD7-E926-B713-B8AF462E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72122" y="3813253"/>
              <a:ext cx="413502" cy="980215"/>
            </a:xfrm>
            <a:prstGeom prst="rect">
              <a:avLst/>
            </a:prstGeom>
          </p:spPr>
        </p:pic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254C7F9-9E19-B870-29A2-4718CDCC03A0}"/>
              </a:ext>
            </a:extLst>
          </p:cNvPr>
          <p:cNvGrpSpPr/>
          <p:nvPr/>
        </p:nvGrpSpPr>
        <p:grpSpPr>
          <a:xfrm>
            <a:off x="9872959" y="3148534"/>
            <a:ext cx="1480841" cy="1497448"/>
            <a:chOff x="9694291" y="3234870"/>
            <a:chExt cx="1480841" cy="1497448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3B241870-9DD1-31E7-E76C-B818EF8CAD5D}"/>
                </a:ext>
              </a:extLst>
            </p:cNvPr>
            <p:cNvSpPr/>
            <p:nvPr/>
          </p:nvSpPr>
          <p:spPr>
            <a:xfrm>
              <a:off x="9694291" y="3234870"/>
              <a:ext cx="1477402" cy="1497448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Picture 4" descr="Manzanilla: 7 propiedades y beneficios de esta planta">
              <a:extLst>
                <a:ext uri="{FF2B5EF4-FFF2-40B4-BE49-F238E27FC236}">
                  <a16:creationId xmlns:a16="http://schemas.microsoft.com/office/drawing/2014/main" id="{372CFB93-EFE4-4645-AB18-340899CC09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2" t="22068" r="21270" b="8241"/>
            <a:stretch/>
          </p:blipFill>
          <p:spPr bwMode="auto">
            <a:xfrm>
              <a:off x="10022025" y="3272242"/>
              <a:ext cx="662024" cy="49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CF5EEDB3-9E64-04A5-3E59-5AE0AB7480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41" t="13240" r="5493" b="2585"/>
            <a:stretch/>
          </p:blipFill>
          <p:spPr>
            <a:xfrm>
              <a:off x="9799884" y="3747090"/>
              <a:ext cx="685147" cy="415862"/>
            </a:xfrm>
            <a:prstGeom prst="rect">
              <a:avLst/>
            </a:prstGeom>
          </p:spPr>
        </p:pic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81B2BF29-0570-1A17-30A2-B290F2002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418" y="3440897"/>
              <a:ext cx="733714" cy="77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Flor de Jamaica ✓ Toda la INFORMACIÓN y OFERTAS 2021">
              <a:extLst>
                <a:ext uri="{FF2B5EF4-FFF2-40B4-BE49-F238E27FC236}">
                  <a16:creationId xmlns:a16="http://schemas.microsoft.com/office/drawing/2014/main" id="{EF06F466-E1DE-6469-86BF-4CB5A0DAD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" t="5935" r="13098" b="565"/>
            <a:stretch/>
          </p:blipFill>
          <p:spPr bwMode="auto">
            <a:xfrm>
              <a:off x="9874944" y="4162952"/>
              <a:ext cx="543985" cy="415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4" descr="Canela para adelgazar - imeoobesidad">
              <a:extLst>
                <a:ext uri="{FF2B5EF4-FFF2-40B4-BE49-F238E27FC236}">
                  <a16:creationId xmlns:a16="http://schemas.microsoft.com/office/drawing/2014/main" id="{96BDA616-C879-732E-558E-F6B0641602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381" y="4007001"/>
              <a:ext cx="662025" cy="49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DA627043-E9AB-01EC-F23D-15364CA4BD15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2057260" y="3914522"/>
            <a:ext cx="581964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AFBD09A9-2A20-C927-D2AA-6E928C5D9162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 flipV="1">
            <a:off x="4031632" y="3896491"/>
            <a:ext cx="614510" cy="924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A42B1A3A-5A30-FAA9-50D8-AA4584802066}"/>
              </a:ext>
            </a:extLst>
          </p:cNvPr>
          <p:cNvSpPr txBox="1"/>
          <p:nvPr/>
        </p:nvSpPr>
        <p:spPr>
          <a:xfrm>
            <a:off x="2462407" y="2465182"/>
            <a:ext cx="185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Gas-sensor array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B95F3D8-D39B-DBAE-EDF7-9ADC7AF27FA1}"/>
              </a:ext>
            </a:extLst>
          </p:cNvPr>
          <p:cNvSpPr txBox="1"/>
          <p:nvPr/>
        </p:nvSpPr>
        <p:spPr>
          <a:xfrm>
            <a:off x="6087871" y="2272618"/>
            <a:ext cx="185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Data </a:t>
            </a:r>
            <a:r>
              <a:rPr lang="es-MX" sz="1600" dirty="0" err="1"/>
              <a:t>processing</a:t>
            </a:r>
            <a:endParaRPr lang="es-MX" sz="16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2990A8A-3490-C3FE-D047-F11E0DCED543}"/>
              </a:ext>
            </a:extLst>
          </p:cNvPr>
          <p:cNvSpPr txBox="1"/>
          <p:nvPr/>
        </p:nvSpPr>
        <p:spPr>
          <a:xfrm>
            <a:off x="604384" y="2462265"/>
            <a:ext cx="185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Sample </a:t>
            </a:r>
            <a:r>
              <a:rPr lang="es-MX" sz="1600" dirty="0" err="1"/>
              <a:t>handling</a:t>
            </a:r>
            <a:r>
              <a:rPr lang="es-MX" sz="1600" dirty="0"/>
              <a:t>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110108E-DAE2-11E0-1F75-7BBCF94C40A1}"/>
              </a:ext>
            </a:extLst>
          </p:cNvPr>
          <p:cNvSpPr txBox="1"/>
          <p:nvPr/>
        </p:nvSpPr>
        <p:spPr>
          <a:xfrm>
            <a:off x="9729593" y="2469828"/>
            <a:ext cx="185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Applications</a:t>
            </a: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8BC8A607-A067-A4D2-DCDC-7F11D7C1F013}"/>
              </a:ext>
            </a:extLst>
          </p:cNvPr>
          <p:cNvGrpSpPr/>
          <p:nvPr/>
        </p:nvGrpSpPr>
        <p:grpSpPr>
          <a:xfrm>
            <a:off x="9876398" y="3158010"/>
            <a:ext cx="1477402" cy="1497448"/>
            <a:chOff x="9746330" y="1687095"/>
            <a:chExt cx="1477402" cy="1497448"/>
          </a:xfrm>
        </p:grpSpPr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41D7FC6-9ED6-266C-1173-F8862FA368FE}"/>
                </a:ext>
              </a:extLst>
            </p:cNvPr>
            <p:cNvSpPr/>
            <p:nvPr/>
          </p:nvSpPr>
          <p:spPr>
            <a:xfrm>
              <a:off x="9746330" y="1687095"/>
              <a:ext cx="1477402" cy="1497448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Imagen 56" descr="Un dibujo de una taza de cafe&#10;&#10;Descripción generada automáticamente con confianza media">
              <a:extLst>
                <a:ext uri="{FF2B5EF4-FFF2-40B4-BE49-F238E27FC236}">
                  <a16:creationId xmlns:a16="http://schemas.microsoft.com/office/drawing/2014/main" id="{717DA999-ACC3-DFCE-5758-38D364523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9162" y="1911925"/>
              <a:ext cx="1051737" cy="953137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694FAC-D439-2ADB-C5A6-6944E9A38864}"/>
              </a:ext>
            </a:extLst>
          </p:cNvPr>
          <p:cNvGrpSpPr/>
          <p:nvPr/>
        </p:nvGrpSpPr>
        <p:grpSpPr>
          <a:xfrm>
            <a:off x="9876398" y="3148534"/>
            <a:ext cx="1477402" cy="1497448"/>
            <a:chOff x="7219891" y="1876586"/>
            <a:chExt cx="1477402" cy="1497448"/>
          </a:xfrm>
        </p:grpSpPr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794BA62F-8AC9-5304-4B65-CA5387985A51}"/>
                </a:ext>
              </a:extLst>
            </p:cNvPr>
            <p:cNvSpPr/>
            <p:nvPr/>
          </p:nvSpPr>
          <p:spPr>
            <a:xfrm>
              <a:off x="7219891" y="1876586"/>
              <a:ext cx="1477402" cy="1497448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" name="Imagen 59" descr="Icono&#10;&#10;Descripción generada automáticamente">
              <a:extLst>
                <a:ext uri="{FF2B5EF4-FFF2-40B4-BE49-F238E27FC236}">
                  <a16:creationId xmlns:a16="http://schemas.microsoft.com/office/drawing/2014/main" id="{84AADAF8-33AB-B91D-C193-FBB0BA3D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756" y="2110800"/>
              <a:ext cx="1029020" cy="1029020"/>
            </a:xfrm>
            <a:prstGeom prst="rect">
              <a:avLst/>
            </a:prstGeom>
          </p:spPr>
        </p:pic>
      </p:grpSp>
      <p:cxnSp>
        <p:nvCxnSpPr>
          <p:cNvPr id="1024" name="Conector recto de flecha 1023">
            <a:extLst>
              <a:ext uri="{FF2B5EF4-FFF2-40B4-BE49-F238E27FC236}">
                <a16:creationId xmlns:a16="http://schemas.microsoft.com/office/drawing/2014/main" id="{2700BDB5-0AE2-90ED-5114-45CA67730BED}"/>
              </a:ext>
            </a:extLst>
          </p:cNvPr>
          <p:cNvCxnSpPr>
            <a:cxnSpLocks/>
            <a:stCxn id="26" idx="3"/>
            <a:endCxn id="58" idx="2"/>
          </p:cNvCxnSpPr>
          <p:nvPr/>
        </p:nvCxnSpPr>
        <p:spPr>
          <a:xfrm>
            <a:off x="9145694" y="3896491"/>
            <a:ext cx="730704" cy="76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CuadroTexto 1030">
            <a:extLst>
              <a:ext uri="{FF2B5EF4-FFF2-40B4-BE49-F238E27FC236}">
                <a16:creationId xmlns:a16="http://schemas.microsoft.com/office/drawing/2014/main" id="{2D09DBA1-E700-EBFA-CCB3-E366DC05A169}"/>
              </a:ext>
            </a:extLst>
          </p:cNvPr>
          <p:cNvSpPr txBox="1"/>
          <p:nvPr/>
        </p:nvSpPr>
        <p:spPr>
          <a:xfrm>
            <a:off x="6945885" y="5006799"/>
            <a:ext cx="242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Classification</a:t>
            </a:r>
            <a:r>
              <a:rPr lang="es-MX" sz="1600" dirty="0"/>
              <a:t> </a:t>
            </a:r>
            <a:r>
              <a:rPr lang="es-MX" sz="1600" b="1" dirty="0"/>
              <a:t>methods</a:t>
            </a:r>
            <a:r>
              <a:rPr lang="es-MX" sz="1600" dirty="0"/>
              <a:t> </a:t>
            </a:r>
          </a:p>
        </p:txBody>
      </p:sp>
      <p:sp>
        <p:nvSpPr>
          <p:cNvPr id="1033" name="CuadroTexto 1032">
            <a:extLst>
              <a:ext uri="{FF2B5EF4-FFF2-40B4-BE49-F238E27FC236}">
                <a16:creationId xmlns:a16="http://schemas.microsoft.com/office/drawing/2014/main" id="{EA213210-317A-C7DC-009E-6FA12CBEFBBC}"/>
              </a:ext>
            </a:extLst>
          </p:cNvPr>
          <p:cNvSpPr txBox="1"/>
          <p:nvPr/>
        </p:nvSpPr>
        <p:spPr>
          <a:xfrm>
            <a:off x="4706116" y="5006799"/>
            <a:ext cx="1981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Feature extraction </a:t>
            </a:r>
          </a:p>
        </p:txBody>
      </p:sp>
      <p:sp>
        <p:nvSpPr>
          <p:cNvPr id="1034" name="CuadroTexto 1033">
            <a:extLst>
              <a:ext uri="{FF2B5EF4-FFF2-40B4-BE49-F238E27FC236}">
                <a16:creationId xmlns:a16="http://schemas.microsoft.com/office/drawing/2014/main" id="{B105F1BD-E853-D6C1-70BC-8D2D0EE36CFA}"/>
              </a:ext>
            </a:extLst>
          </p:cNvPr>
          <p:cNvSpPr txBox="1"/>
          <p:nvPr/>
        </p:nvSpPr>
        <p:spPr>
          <a:xfrm>
            <a:off x="3083657" y="5417636"/>
            <a:ext cx="3603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Mean, </a:t>
            </a:r>
            <a:r>
              <a:rPr lang="es-MX" sz="1400" dirty="0" err="1"/>
              <a:t>max</a:t>
            </a:r>
            <a:r>
              <a:rPr lang="es-MX" sz="1400" dirty="0"/>
              <a:t>, min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Principal  Components Analysis (PCA)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/>
              <a:t>Parallel</a:t>
            </a:r>
            <a:r>
              <a:rPr lang="es-MX" sz="1400" dirty="0"/>
              <a:t> Factor Analysis (PARAFAC)</a:t>
            </a:r>
          </a:p>
        </p:txBody>
      </p:sp>
      <p:sp>
        <p:nvSpPr>
          <p:cNvPr id="1035" name="CuadroTexto 1034">
            <a:extLst>
              <a:ext uri="{FF2B5EF4-FFF2-40B4-BE49-F238E27FC236}">
                <a16:creationId xmlns:a16="http://schemas.microsoft.com/office/drawing/2014/main" id="{0EA549B4-A280-D020-CA72-7DD46F2631B0}"/>
              </a:ext>
            </a:extLst>
          </p:cNvPr>
          <p:cNvSpPr txBox="1"/>
          <p:nvPr/>
        </p:nvSpPr>
        <p:spPr>
          <a:xfrm>
            <a:off x="6945885" y="5382580"/>
            <a:ext cx="3603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Artificial Neural Network (ANN)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K-</a:t>
            </a:r>
            <a:r>
              <a:rPr lang="es-MX" sz="1400" dirty="0" err="1"/>
              <a:t>Nearest</a:t>
            </a:r>
            <a:r>
              <a:rPr lang="es-MX" sz="1400" dirty="0"/>
              <a:t> </a:t>
            </a:r>
            <a:r>
              <a:rPr lang="es-MX" sz="1400" dirty="0" err="1"/>
              <a:t>Neighbor</a:t>
            </a:r>
            <a:r>
              <a:rPr lang="es-MX" sz="1400" dirty="0"/>
              <a:t> (k-NN)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/>
              <a:t>Suport</a:t>
            </a:r>
            <a:r>
              <a:rPr lang="es-MX" sz="1400" dirty="0"/>
              <a:t> Vector Machine (SVM)</a:t>
            </a:r>
          </a:p>
        </p:txBody>
      </p:sp>
      <p:pic>
        <p:nvPicPr>
          <p:cNvPr id="1037" name="Imagen 1036" descr="Gráfico, Calendario&#10;&#10;Descripción generada automáticamente">
            <a:extLst>
              <a:ext uri="{FF2B5EF4-FFF2-40B4-BE49-F238E27FC236}">
                <a16:creationId xmlns:a16="http://schemas.microsoft.com/office/drawing/2014/main" id="{4A995F8C-CD6B-B5AD-83E4-77ED61A0D19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t="7754" r="13698" b="11214"/>
          <a:stretch/>
        </p:blipFill>
        <p:spPr>
          <a:xfrm>
            <a:off x="7022185" y="3076054"/>
            <a:ext cx="1725297" cy="1472501"/>
          </a:xfrm>
          <a:prstGeom prst="rect">
            <a:avLst/>
          </a:prstGeom>
        </p:spPr>
      </p:pic>
      <p:pic>
        <p:nvPicPr>
          <p:cNvPr id="1040" name="Imagen 1039">
            <a:extLst>
              <a:ext uri="{FF2B5EF4-FFF2-40B4-BE49-F238E27FC236}">
                <a16:creationId xmlns:a16="http://schemas.microsoft.com/office/drawing/2014/main" id="{4FCD1B21-3FEE-0547-7BFF-F226FEF8AF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5661" y="3054351"/>
            <a:ext cx="1861306" cy="1601427"/>
          </a:xfrm>
          <a:prstGeom prst="rect">
            <a:avLst/>
          </a:prstGeom>
        </p:spPr>
      </p:pic>
      <p:pic>
        <p:nvPicPr>
          <p:cNvPr id="1045" name="Gráfico 1044">
            <a:extLst>
              <a:ext uri="{FF2B5EF4-FFF2-40B4-BE49-F238E27FC236}">
                <a16:creationId xmlns:a16="http://schemas.microsoft.com/office/drawing/2014/main" id="{559AD2A4-13F0-B336-20E6-2A28D035B1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97988" y="3223083"/>
            <a:ext cx="1689228" cy="1346816"/>
          </a:xfrm>
          <a:prstGeom prst="rect">
            <a:avLst/>
          </a:prstGeom>
        </p:spPr>
      </p:pic>
      <p:pic>
        <p:nvPicPr>
          <p:cNvPr id="1051" name="Gráfico 1050">
            <a:extLst>
              <a:ext uri="{FF2B5EF4-FFF2-40B4-BE49-F238E27FC236}">
                <a16:creationId xmlns:a16="http://schemas.microsoft.com/office/drawing/2014/main" id="{E05200FA-C247-0394-BE38-65F8F20E648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20068" y="3178271"/>
            <a:ext cx="1846866" cy="14725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A7BECBA-670D-6FBF-4629-D2AFA879FE31}"/>
              </a:ext>
            </a:extLst>
          </p:cNvPr>
          <p:cNvSpPr txBox="1"/>
          <p:nvPr/>
        </p:nvSpPr>
        <p:spPr>
          <a:xfrm>
            <a:off x="829234" y="4837857"/>
            <a:ext cx="2699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Figure 1. </a:t>
            </a:r>
            <a:r>
              <a:rPr lang="en-US" sz="1400" dirty="0"/>
              <a:t>Diagram of e-nose </a:t>
            </a:r>
            <a:r>
              <a:rPr lang="en-US" sz="1200" dirty="0"/>
              <a:t>[5].</a:t>
            </a:r>
            <a:endParaRPr lang="es-MX" sz="14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77967D7-4CA1-AFBB-4F15-B2BBB166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4</a:t>
            </a:fld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37891B-77A4-0432-B02D-19F4B739BEA5}"/>
              </a:ext>
            </a:extLst>
          </p:cNvPr>
          <p:cNvSpPr txBox="1"/>
          <p:nvPr/>
        </p:nvSpPr>
        <p:spPr>
          <a:xfrm>
            <a:off x="383220" y="6244474"/>
            <a:ext cx="461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[4] K. </a:t>
            </a:r>
            <a:r>
              <a:rPr lang="es-MX" sz="1200" dirty="0" err="1"/>
              <a:t>Persaud</a:t>
            </a:r>
            <a:r>
              <a:rPr lang="es-MX" sz="1200" dirty="0"/>
              <a:t> et al. </a:t>
            </a:r>
            <a:r>
              <a:rPr lang="es-MX" sz="1200" dirty="0" err="1"/>
              <a:t>Nature</a:t>
            </a:r>
            <a:r>
              <a:rPr lang="es-MX" sz="1200" dirty="0"/>
              <a:t>. vol. 299, pp. 352, 1989.</a:t>
            </a:r>
          </a:p>
          <a:p>
            <a:r>
              <a:rPr lang="es-MX" sz="1200" dirty="0"/>
              <a:t>[5] J. Covington et al. </a:t>
            </a:r>
            <a:r>
              <a:rPr lang="fr-FR" sz="1200" dirty="0"/>
              <a:t>IEEE Sens. J. vol. 21, pp. 12969, 2021. </a:t>
            </a:r>
            <a:endParaRPr lang="es-MX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A6B7FE-17B8-5421-743C-14FB54091AB1}"/>
              </a:ext>
            </a:extLst>
          </p:cNvPr>
          <p:cNvSpPr txBox="1"/>
          <p:nvPr/>
        </p:nvSpPr>
        <p:spPr>
          <a:xfrm rot="16200000">
            <a:off x="4095895" y="3513847"/>
            <a:ext cx="1326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/>
              <a:t>Voltage</a:t>
            </a:r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128B8F-E5F9-2E9F-722E-9D9766E9FC1F}"/>
              </a:ext>
            </a:extLst>
          </p:cNvPr>
          <p:cNvSpPr txBox="1"/>
          <p:nvPr/>
        </p:nvSpPr>
        <p:spPr>
          <a:xfrm>
            <a:off x="5467835" y="4608529"/>
            <a:ext cx="1326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Time</a:t>
            </a:r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03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9" grpId="0"/>
      <p:bldP spid="50" grpId="0"/>
      <p:bldP spid="51" grpId="0"/>
      <p:bldP spid="52" grpId="0"/>
      <p:bldP spid="1031" grpId="0"/>
      <p:bldP spid="1033" grpId="0"/>
      <p:bldP spid="7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Objective</a:t>
            </a:r>
            <a:r>
              <a:rPr lang="es-MX" dirty="0"/>
              <a:t>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A8D52CA-73E5-B39E-CEEB-CEDF4DB773E7}"/>
              </a:ext>
            </a:extLst>
          </p:cNvPr>
          <p:cNvSpPr txBox="1"/>
          <p:nvPr/>
        </p:nvSpPr>
        <p:spPr>
          <a:xfrm>
            <a:off x="1576927" y="2367438"/>
            <a:ext cx="6043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To implement PCA and PARAFAC to extract data features of tea using an e-nose that measured samples and compare the relevance of the two methods through ANN and k-NN as classification methods.</a:t>
            </a:r>
          </a:p>
        </p:txBody>
      </p:sp>
      <p:pic>
        <p:nvPicPr>
          <p:cNvPr id="6" name="Imagen 5" descr="Icono&#10;&#10;Descripción generada automáticamente con confianza media">
            <a:extLst>
              <a:ext uri="{FF2B5EF4-FFF2-40B4-BE49-F238E27FC236}">
                <a16:creationId xmlns:a16="http://schemas.microsoft.com/office/drawing/2014/main" id="{B33B0752-6F36-72F3-D4F7-8C4D4D2E1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" y="2160574"/>
            <a:ext cx="660187" cy="647808"/>
          </a:xfrm>
          <a:prstGeom prst="rect">
            <a:avLst/>
          </a:prstGeom>
        </p:spPr>
      </p:pic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D5AB1F96-2B9D-E5C5-ADFC-6AAC380F3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18" y="2946549"/>
            <a:ext cx="1995000" cy="320804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9B5E2D-AB26-C3D6-896A-2057D495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41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Materials</a:t>
            </a:r>
            <a:r>
              <a:rPr lang="es-MX" dirty="0"/>
              <a:t> and </a:t>
            </a:r>
            <a:r>
              <a:rPr lang="es-MX" dirty="0" err="1"/>
              <a:t>methodology</a:t>
            </a:r>
            <a:r>
              <a:rPr lang="es-MX" dirty="0"/>
              <a:t> 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6B3A72E-98A0-46DE-5BB1-512B5DCCC493}"/>
              </a:ext>
            </a:extLst>
          </p:cNvPr>
          <p:cNvSpPr/>
          <p:nvPr/>
        </p:nvSpPr>
        <p:spPr>
          <a:xfrm>
            <a:off x="8355106" y="1833249"/>
            <a:ext cx="2998694" cy="38431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0969BBB-C759-6A58-29B4-26A0FE0E9FA4}"/>
              </a:ext>
            </a:extLst>
          </p:cNvPr>
          <p:cNvSpPr txBox="1"/>
          <p:nvPr/>
        </p:nvSpPr>
        <p:spPr>
          <a:xfrm>
            <a:off x="8355106" y="2097619"/>
            <a:ext cx="300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Processing data</a:t>
            </a:r>
            <a:endParaRPr lang="en-US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62CF51-8D75-FE4A-9ECD-F71ED4058A57}"/>
              </a:ext>
            </a:extLst>
          </p:cNvPr>
          <p:cNvSpPr txBox="1"/>
          <p:nvPr/>
        </p:nvSpPr>
        <p:spPr>
          <a:xfrm flipH="1">
            <a:off x="8355106" y="2665259"/>
            <a:ext cx="30076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/>
              <a:t>Data feature extraction</a:t>
            </a:r>
          </a:p>
          <a:p>
            <a:r>
              <a:rPr lang="es-MX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PCA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PARAFAC</a:t>
            </a:r>
          </a:p>
          <a:p>
            <a:endParaRPr lang="es-MX" sz="1500" dirty="0"/>
          </a:p>
          <a:p>
            <a:r>
              <a:rPr lang="es-MX" sz="1500" dirty="0"/>
              <a:t>Classification </a:t>
            </a:r>
            <a:r>
              <a:rPr lang="es-MX" sz="1500" dirty="0" err="1"/>
              <a:t>models</a:t>
            </a:r>
            <a:endParaRPr lang="es-MX" sz="1500" dirty="0"/>
          </a:p>
          <a:p>
            <a:endParaRPr lang="es-MX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K-NN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1F63166-0D73-F892-7BCB-C8BCB4B62045}"/>
              </a:ext>
            </a:extLst>
          </p:cNvPr>
          <p:cNvGrpSpPr/>
          <p:nvPr/>
        </p:nvGrpSpPr>
        <p:grpSpPr>
          <a:xfrm>
            <a:off x="838200" y="1833250"/>
            <a:ext cx="3472959" cy="3967280"/>
            <a:chOff x="838200" y="1833250"/>
            <a:chExt cx="3472959" cy="396728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98BDE81F-CE14-E35F-5936-C8038C0E5873}"/>
                </a:ext>
              </a:extLst>
            </p:cNvPr>
            <p:cNvSpPr/>
            <p:nvPr/>
          </p:nvSpPr>
          <p:spPr>
            <a:xfrm>
              <a:off x="838200" y="1833250"/>
              <a:ext cx="2998694" cy="38431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E09A743-22FC-9ACB-CA13-DDAE28E8A2A0}"/>
                </a:ext>
              </a:extLst>
            </p:cNvPr>
            <p:cNvSpPr txBox="1"/>
            <p:nvPr/>
          </p:nvSpPr>
          <p:spPr>
            <a:xfrm>
              <a:off x="838200" y="2097619"/>
              <a:ext cx="3007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E-nose</a:t>
              </a:r>
              <a:endParaRPr lang="en-US" sz="200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A833A7D-639F-6CB5-1C54-360AB1455EB3}"/>
                </a:ext>
              </a:extLst>
            </p:cNvPr>
            <p:cNvSpPr txBox="1"/>
            <p:nvPr/>
          </p:nvSpPr>
          <p:spPr>
            <a:xfrm flipH="1">
              <a:off x="838200" y="2665259"/>
              <a:ext cx="3007658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500" dirty="0"/>
                <a:t>The database was </a:t>
              </a:r>
              <a:r>
                <a:rPr lang="es-MX" sz="1500" dirty="0" err="1"/>
                <a:t>acquired</a:t>
              </a:r>
              <a:r>
                <a:rPr lang="es-MX" sz="1500" dirty="0"/>
                <a:t> using a lab-made e-nose [6] </a:t>
              </a:r>
              <a:r>
                <a:rPr lang="es-MX" sz="1500" dirty="0" err="1"/>
                <a:t>consisting</a:t>
              </a:r>
              <a:r>
                <a:rPr lang="es-MX" sz="1500" dirty="0"/>
                <a:t> </a:t>
              </a:r>
              <a:r>
                <a:rPr lang="es-MX" sz="1500" dirty="0" err="1"/>
                <a:t>of</a:t>
              </a:r>
              <a:r>
                <a:rPr lang="es-MX" sz="1500" dirty="0"/>
                <a:t>:</a:t>
              </a:r>
            </a:p>
            <a:p>
              <a:r>
                <a:rPr lang="es-MX" sz="1500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500" dirty="0" err="1"/>
                <a:t>Seven</a:t>
              </a:r>
              <a:r>
                <a:rPr lang="es-MX" sz="1500" dirty="0"/>
                <a:t> metal oxide sensors (MOX)</a:t>
              </a:r>
            </a:p>
            <a:p>
              <a:endParaRPr lang="es-MX" sz="15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dirty="0"/>
            </a:p>
            <a:p>
              <a:endParaRPr lang="es-MX" dirty="0"/>
            </a:p>
          </p:txBody>
        </p:sp>
        <p:pic>
          <p:nvPicPr>
            <p:cNvPr id="23" name="Imagen 22" descr="Imagen que contiene interior, tabla, computadora, escritorio&#10;&#10;Descripción generada automáticamente">
              <a:extLst>
                <a:ext uri="{FF2B5EF4-FFF2-40B4-BE49-F238E27FC236}">
                  <a16:creationId xmlns:a16="http://schemas.microsoft.com/office/drawing/2014/main" id="{32ED2FFD-3D50-056D-2301-9746682B9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5" t="23137" r="34433" b="9234"/>
            <a:stretch/>
          </p:blipFill>
          <p:spPr>
            <a:xfrm>
              <a:off x="2608143" y="4083570"/>
              <a:ext cx="1703016" cy="1716960"/>
            </a:xfrm>
            <a:prstGeom prst="ellipse">
              <a:avLst/>
            </a:prstGeom>
            <a:ln w="28575">
              <a:solidFill>
                <a:schemeClr val="accent5"/>
              </a:solidFill>
            </a:ln>
            <a:effectLst/>
          </p:spPr>
        </p:pic>
      </p:grp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11653F7-C606-0CA4-3FC0-29E7695EC126}"/>
              </a:ext>
            </a:extLst>
          </p:cNvPr>
          <p:cNvSpPr/>
          <p:nvPr/>
        </p:nvSpPr>
        <p:spPr>
          <a:xfrm>
            <a:off x="4592171" y="1833250"/>
            <a:ext cx="2998694" cy="3843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FD982B-5F0C-D31E-3531-0B1C9B7F9F4D}"/>
              </a:ext>
            </a:extLst>
          </p:cNvPr>
          <p:cNvSpPr txBox="1"/>
          <p:nvPr/>
        </p:nvSpPr>
        <p:spPr>
          <a:xfrm>
            <a:off x="4592171" y="2097619"/>
            <a:ext cx="300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Samples</a:t>
            </a:r>
            <a:endParaRPr lang="en-U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FF798-7CD1-AA03-0E54-FC14DF3DB574}"/>
              </a:ext>
            </a:extLst>
          </p:cNvPr>
          <p:cNvSpPr txBox="1"/>
          <p:nvPr/>
        </p:nvSpPr>
        <p:spPr>
          <a:xfrm flipH="1">
            <a:off x="4592171" y="2665259"/>
            <a:ext cx="3007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/>
              <a:t>The set </a:t>
            </a:r>
            <a:r>
              <a:rPr lang="es-MX" sz="1500" dirty="0" err="1"/>
              <a:t>of</a:t>
            </a:r>
            <a:r>
              <a:rPr lang="es-MX" sz="1500" dirty="0"/>
              <a:t> samples was </a:t>
            </a:r>
            <a:r>
              <a:rPr lang="es-MX" sz="1500" dirty="0" err="1"/>
              <a:t>formed</a:t>
            </a:r>
            <a:r>
              <a:rPr lang="es-MX" sz="1500" dirty="0"/>
              <a:t> by 34 </a:t>
            </a:r>
            <a:r>
              <a:rPr lang="es-MX" sz="1500" dirty="0" err="1"/>
              <a:t>unblended</a:t>
            </a:r>
            <a:r>
              <a:rPr lang="es-MX" sz="1500" dirty="0"/>
              <a:t>  tea samples </a:t>
            </a:r>
            <a:r>
              <a:rPr lang="es-MX" sz="1500" dirty="0" err="1"/>
              <a:t>from</a:t>
            </a:r>
            <a:r>
              <a:rPr lang="es-MX" sz="1500" dirty="0"/>
              <a:t> </a:t>
            </a:r>
            <a:r>
              <a:rPr lang="es-MX" sz="1500" dirty="0" err="1"/>
              <a:t>commercial</a:t>
            </a:r>
            <a:r>
              <a:rPr lang="es-MX" sz="1500" dirty="0"/>
              <a:t> </a:t>
            </a:r>
            <a:r>
              <a:rPr lang="es-MX" sz="1500" dirty="0" err="1"/>
              <a:t>brands</a:t>
            </a:r>
            <a:endParaRPr lang="es-MX" sz="1500" dirty="0"/>
          </a:p>
          <a:p>
            <a:endParaRPr lang="es-MX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err="1"/>
              <a:t>Spearmint</a:t>
            </a:r>
            <a:endParaRPr lang="es-MX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Hibiscus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err="1"/>
              <a:t>Lemongrass</a:t>
            </a:r>
            <a:endParaRPr lang="es-MX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 err="1"/>
              <a:t>Mint</a:t>
            </a:r>
            <a:endParaRPr lang="es-MX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Chamomile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/>
              <a:t>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endParaRPr lang="es-MX" dirty="0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6D8CDD0-EA74-EFEC-E102-6CD5E47E10CB}"/>
              </a:ext>
            </a:extLst>
          </p:cNvPr>
          <p:cNvGrpSpPr/>
          <p:nvPr/>
        </p:nvGrpSpPr>
        <p:grpSpPr>
          <a:xfrm>
            <a:off x="6096000" y="4013778"/>
            <a:ext cx="1939684" cy="1864743"/>
            <a:chOff x="9818760" y="2249272"/>
            <a:chExt cx="2217895" cy="2117081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478B23D-2A00-6BC5-9AE8-3C0501377E5A}"/>
                </a:ext>
              </a:extLst>
            </p:cNvPr>
            <p:cNvSpPr/>
            <p:nvPr/>
          </p:nvSpPr>
          <p:spPr>
            <a:xfrm>
              <a:off x="9822262" y="2249272"/>
              <a:ext cx="2209250" cy="2117081"/>
            </a:xfrm>
            <a:prstGeom prst="ellipse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33" name="Picture 4" descr="Manzanilla: 7 propiedades y beneficios de esta planta">
              <a:extLst>
                <a:ext uri="{FF2B5EF4-FFF2-40B4-BE49-F238E27FC236}">
                  <a16:creationId xmlns:a16="http://schemas.microsoft.com/office/drawing/2014/main" id="{41138286-AF92-95FA-AB01-134F774581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2" t="22068" r="21270" b="8241"/>
            <a:stretch/>
          </p:blipFill>
          <p:spPr bwMode="auto">
            <a:xfrm>
              <a:off x="10296850" y="2302108"/>
              <a:ext cx="989965" cy="695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8A8C2CAF-0AAD-A591-EE0A-08E3EEFF7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41" t="13240" r="5493" b="2585"/>
            <a:stretch/>
          </p:blipFill>
          <p:spPr>
            <a:xfrm>
              <a:off x="9818760" y="2861700"/>
              <a:ext cx="1211332" cy="695133"/>
            </a:xfrm>
            <a:prstGeom prst="rect">
              <a:avLst/>
            </a:prstGeom>
          </p:spPr>
        </p:pic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9348CA01-9925-6379-CA47-A1D5EBA22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9487" y="2540552"/>
              <a:ext cx="1097168" cy="1097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Flor de Jamaica ✓ Toda la INFORMACIÓN y OFERTAS 2021">
              <a:extLst>
                <a:ext uri="{FF2B5EF4-FFF2-40B4-BE49-F238E27FC236}">
                  <a16:creationId xmlns:a16="http://schemas.microsoft.com/office/drawing/2014/main" id="{BAB6D722-1BDA-7FBD-E41B-EFDB2F78D1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1" t="5935" r="13098" b="565"/>
            <a:stretch/>
          </p:blipFill>
          <p:spPr bwMode="auto">
            <a:xfrm>
              <a:off x="10076911" y="3561388"/>
              <a:ext cx="813455" cy="58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 descr="Canela para adelgazar - imeoobesidad">
              <a:extLst>
                <a:ext uri="{FF2B5EF4-FFF2-40B4-BE49-F238E27FC236}">
                  <a16:creationId xmlns:a16="http://schemas.microsoft.com/office/drawing/2014/main" id="{F146EAEA-E93B-BB4E-CACB-84ACD5974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8421" y="3331904"/>
              <a:ext cx="999976" cy="70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406190E9-6D14-816F-CCEB-F23A06C7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3227"/>
            <a:ext cx="2743200" cy="365125"/>
          </a:xfrm>
        </p:spPr>
        <p:txBody>
          <a:bodyPr/>
          <a:lstStyle/>
          <a:p>
            <a:fld id="{528B9119-9F98-429C-9309-15EE18EA8D0A}" type="slidenum">
              <a:rPr lang="es-MX" smtClean="0"/>
              <a:t>6</a:t>
            </a:fld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E102F-5B9C-49C1-3930-8A45537417D5}"/>
              </a:ext>
            </a:extLst>
          </p:cNvPr>
          <p:cNvSpPr txBox="1"/>
          <p:nvPr/>
        </p:nvSpPr>
        <p:spPr>
          <a:xfrm>
            <a:off x="829234" y="6109848"/>
            <a:ext cx="864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[6]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 Valdez et al. Sensors., vol. 16, pp. 1745, 2016.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887C2C2-3BB8-278D-F6BA-F9CEC85D9C26}"/>
              </a:ext>
            </a:extLst>
          </p:cNvPr>
          <p:cNvGrpSpPr/>
          <p:nvPr/>
        </p:nvGrpSpPr>
        <p:grpSpPr>
          <a:xfrm>
            <a:off x="6108550" y="4009678"/>
            <a:ext cx="1935187" cy="1864744"/>
            <a:chOff x="6095999" y="4013778"/>
            <a:chExt cx="1935187" cy="1864744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6BD1506-64F9-69F6-0314-4D0A43552471}"/>
                </a:ext>
              </a:extLst>
            </p:cNvPr>
            <p:cNvSpPr/>
            <p:nvPr/>
          </p:nvSpPr>
          <p:spPr>
            <a:xfrm>
              <a:off x="6095999" y="4013778"/>
              <a:ext cx="1935187" cy="1864744"/>
            </a:xfrm>
            <a:prstGeom prst="ellipse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461BEFC-52B6-F05C-891F-0DF3A611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66773" y="4281508"/>
              <a:ext cx="1532823" cy="133905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537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5" grpId="0" animBg="1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Feature extraction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F5664DF-542A-D16E-C327-D43BF60F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69" y="4841147"/>
            <a:ext cx="3937202" cy="946199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E0882653-2D7C-F375-7A5F-12A5537E7374}"/>
              </a:ext>
            </a:extLst>
          </p:cNvPr>
          <p:cNvGrpSpPr/>
          <p:nvPr/>
        </p:nvGrpSpPr>
        <p:grpSpPr>
          <a:xfrm>
            <a:off x="965738" y="4125750"/>
            <a:ext cx="4890407" cy="2259201"/>
            <a:chOff x="1546995" y="4305644"/>
            <a:chExt cx="4890407" cy="2259201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DF34FF9-C17C-F056-99BB-0AECD8F2123E}"/>
                </a:ext>
              </a:extLst>
            </p:cNvPr>
            <p:cNvSpPr txBox="1"/>
            <p:nvPr/>
          </p:nvSpPr>
          <p:spPr>
            <a:xfrm>
              <a:off x="1546995" y="4305644"/>
              <a:ext cx="489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err="1"/>
                <a:t>Parallel</a:t>
              </a:r>
              <a:r>
                <a:rPr lang="es-MX" b="1" dirty="0"/>
                <a:t> Factor Analysis (PARAFAC) </a:t>
              </a:r>
              <a:r>
                <a:rPr lang="es-MX" sz="1200" dirty="0"/>
                <a:t>[8].</a:t>
              </a:r>
              <a:endParaRPr lang="es-MX" dirty="0"/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8B0DEE4E-8387-A7CE-5916-8A1E1A4A9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995" y="4699224"/>
              <a:ext cx="2135581" cy="1865621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865D6D29-5A76-5DED-B76F-0DE89C81AC52}"/>
              </a:ext>
            </a:extLst>
          </p:cNvPr>
          <p:cNvGrpSpPr/>
          <p:nvPr/>
        </p:nvGrpSpPr>
        <p:grpSpPr>
          <a:xfrm>
            <a:off x="874326" y="1676490"/>
            <a:ext cx="5414149" cy="2361222"/>
            <a:chOff x="1473811" y="1714936"/>
            <a:chExt cx="5414149" cy="2361222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E089613-A30A-8653-210F-2707D7EE5C58}"/>
                </a:ext>
              </a:extLst>
            </p:cNvPr>
            <p:cNvSpPr txBox="1"/>
            <p:nvPr/>
          </p:nvSpPr>
          <p:spPr>
            <a:xfrm>
              <a:off x="1473811" y="1714936"/>
              <a:ext cx="489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/>
                <a:t>Principal </a:t>
              </a:r>
              <a:r>
                <a:rPr lang="es-MX" b="1" dirty="0" err="1"/>
                <a:t>Component</a:t>
              </a:r>
              <a:r>
                <a:rPr lang="es-MX" b="1" dirty="0"/>
                <a:t> Analysis (PCA)</a:t>
              </a:r>
              <a:r>
                <a:rPr lang="es-MX" sz="1400" dirty="0"/>
                <a:t> </a:t>
              </a:r>
              <a:r>
                <a:rPr lang="es-MX" sz="1200" dirty="0"/>
                <a:t>[7].</a:t>
              </a:r>
              <a:endParaRPr lang="es-MX" dirty="0"/>
            </a:p>
          </p:txBody>
        </p: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CC073513-8107-8D24-A8BA-2E049D302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223" y="2123348"/>
              <a:ext cx="2467131" cy="1577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D7B6B0B9-81F4-5FDF-3AB4-89A911A68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654" y="2123348"/>
              <a:ext cx="2467131" cy="1577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501DCDC2-EF1F-5022-E103-355E33998F7F}"/>
                </a:ext>
              </a:extLst>
            </p:cNvPr>
            <p:cNvSpPr txBox="1"/>
            <p:nvPr/>
          </p:nvSpPr>
          <p:spPr>
            <a:xfrm>
              <a:off x="2436126" y="3768381"/>
              <a:ext cx="44518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Figure 2. </a:t>
              </a:r>
              <a:r>
                <a:rPr lang="en-US" sz="1400" dirty="0"/>
                <a:t>Graphical representation of PCA</a:t>
              </a:r>
              <a:endParaRPr lang="es-MX" sz="1400" dirty="0"/>
            </a:p>
          </p:txBody>
        </p:sp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CE4B1EA-D682-7F2D-DD1E-E0422B01BA0C}"/>
              </a:ext>
            </a:extLst>
          </p:cNvPr>
          <p:cNvSpPr txBox="1"/>
          <p:nvPr/>
        </p:nvSpPr>
        <p:spPr>
          <a:xfrm>
            <a:off x="1747348" y="6385023"/>
            <a:ext cx="4630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3. </a:t>
            </a:r>
            <a:r>
              <a:rPr lang="en-US" sz="1400" dirty="0"/>
              <a:t>Graphical representation of PARAFAC model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62BF7E-9577-47A8-0418-37D6C37C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7</a:t>
            </a:fld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FC38C1-2CC0-3158-1107-A693558FED70}"/>
              </a:ext>
            </a:extLst>
          </p:cNvPr>
          <p:cNvSpPr txBox="1"/>
          <p:nvPr/>
        </p:nvSpPr>
        <p:spPr>
          <a:xfrm>
            <a:off x="8610600" y="2454257"/>
            <a:ext cx="184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Variance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6B209D-8D83-0752-1CD5-2C589B33666A}"/>
              </a:ext>
            </a:extLst>
          </p:cNvPr>
          <p:cNvSpPr txBox="1"/>
          <p:nvPr/>
        </p:nvSpPr>
        <p:spPr>
          <a:xfrm>
            <a:off x="8610600" y="5016813"/>
            <a:ext cx="290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Core Consistency </a:t>
            </a:r>
            <a:r>
              <a:rPr lang="es-MX" dirty="0" err="1"/>
              <a:t>Diagnostic</a:t>
            </a:r>
            <a:r>
              <a:rPr lang="es-MX" dirty="0"/>
              <a:t> (CORCONDIA)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F633BC-EEB6-5312-FF4C-F7120E3B7CDD}"/>
              </a:ext>
            </a:extLst>
          </p:cNvPr>
          <p:cNvSpPr txBox="1"/>
          <p:nvPr/>
        </p:nvSpPr>
        <p:spPr>
          <a:xfrm>
            <a:off x="8610600" y="1748691"/>
            <a:ext cx="261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Evaluation</a:t>
            </a:r>
            <a:endParaRPr lang="es-MX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8EBC1-9E5B-718B-34BC-93FF6C215E5A}"/>
              </a:ext>
            </a:extLst>
          </p:cNvPr>
          <p:cNvSpPr txBox="1"/>
          <p:nvPr/>
        </p:nvSpPr>
        <p:spPr>
          <a:xfrm>
            <a:off x="6377768" y="6231135"/>
            <a:ext cx="547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[7]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Jolliffe et al. Principal Components., pp. 1-6, 2016.</a:t>
            </a:r>
          </a:p>
          <a:p>
            <a:pPr algn="just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[8] E.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Acar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IEEE Trans.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Eng, vol. 21, pp. 6, 2009.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62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Feature extraction </a:t>
            </a:r>
            <a:r>
              <a:rPr lang="es-MX" dirty="0" err="1"/>
              <a:t>results</a:t>
            </a:r>
            <a:endParaRPr lang="es-MX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E089613-A30A-8653-210F-2707D7EE5C58}"/>
              </a:ext>
            </a:extLst>
          </p:cNvPr>
          <p:cNvSpPr txBox="1"/>
          <p:nvPr/>
        </p:nvSpPr>
        <p:spPr>
          <a:xfrm>
            <a:off x="1201110" y="1623876"/>
            <a:ext cx="489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Principal </a:t>
            </a:r>
            <a:r>
              <a:rPr lang="es-MX" b="1" dirty="0" err="1"/>
              <a:t>Component</a:t>
            </a:r>
            <a:r>
              <a:rPr lang="es-MX" b="1" dirty="0"/>
              <a:t> Analysis (PCA)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F34FF9-C17C-F056-99BB-0AECD8F2123E}"/>
              </a:ext>
            </a:extLst>
          </p:cNvPr>
          <p:cNvSpPr txBox="1"/>
          <p:nvPr/>
        </p:nvSpPr>
        <p:spPr>
          <a:xfrm>
            <a:off x="6973229" y="1623876"/>
            <a:ext cx="41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Parallel</a:t>
            </a:r>
            <a:r>
              <a:rPr lang="es-MX" b="1" dirty="0"/>
              <a:t> Factor Analysis (PARAFAC)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8E3197E-1BFB-D736-CC78-37E75EF9D625}"/>
              </a:ext>
            </a:extLst>
          </p:cNvPr>
          <p:cNvSpPr/>
          <p:nvPr/>
        </p:nvSpPr>
        <p:spPr>
          <a:xfrm>
            <a:off x="838200" y="2014222"/>
            <a:ext cx="4881441" cy="4558966"/>
          </a:xfrm>
          <a:prstGeom prst="roundRect">
            <a:avLst>
              <a:gd name="adj" fmla="val 7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ca_congreso">
            <a:hlinkClick r:id="" action="ppaction://media"/>
            <a:extLst>
              <a:ext uri="{FF2B5EF4-FFF2-40B4-BE49-F238E27FC236}">
                <a16:creationId xmlns:a16="http://schemas.microsoft.com/office/drawing/2014/main" id="{892F42DC-EB97-6E08-95E8-2676255BAA6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18632" r="19240"/>
          <a:stretch/>
        </p:blipFill>
        <p:spPr>
          <a:xfrm>
            <a:off x="1159205" y="2118510"/>
            <a:ext cx="4342271" cy="393145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E2B34B5-3221-5E4E-F167-79C1CF92CF0F}"/>
              </a:ext>
            </a:extLst>
          </p:cNvPr>
          <p:cNvSpPr/>
          <p:nvPr/>
        </p:nvSpPr>
        <p:spPr>
          <a:xfrm>
            <a:off x="6472359" y="1993208"/>
            <a:ext cx="4881441" cy="4579979"/>
          </a:xfrm>
          <a:prstGeom prst="roundRect">
            <a:avLst>
              <a:gd name="adj" fmla="val 48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15660E8F-8376-99B2-4264-615DF8F7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1973" r="8269"/>
          <a:stretch>
            <a:fillRect/>
          </a:stretch>
        </p:blipFill>
        <p:spPr bwMode="auto">
          <a:xfrm>
            <a:off x="6723380" y="2250242"/>
            <a:ext cx="1968169" cy="15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2657D5D-0B5E-D525-8ECC-CC0278F3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5840" r="9224" b="1080"/>
          <a:stretch>
            <a:fillRect/>
          </a:stretch>
        </p:blipFill>
        <p:spPr bwMode="auto">
          <a:xfrm>
            <a:off x="9064626" y="2233112"/>
            <a:ext cx="1968169" cy="160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Gráfico, Histograma&#10;&#10;Descripción generada automáticamente">
            <a:extLst>
              <a:ext uri="{FF2B5EF4-FFF2-40B4-BE49-F238E27FC236}">
                <a16:creationId xmlns:a16="http://schemas.microsoft.com/office/drawing/2014/main" id="{3E94B359-74B3-A85E-31F0-63CD25A172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6521" r="8522"/>
          <a:stretch/>
        </p:blipFill>
        <p:spPr>
          <a:xfrm>
            <a:off x="6766438" y="4292952"/>
            <a:ext cx="4293282" cy="148027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D0DC212-54B3-0C77-75AF-522220CD3DB8}"/>
              </a:ext>
            </a:extLst>
          </p:cNvPr>
          <p:cNvSpPr txBox="1"/>
          <p:nvPr/>
        </p:nvSpPr>
        <p:spPr>
          <a:xfrm>
            <a:off x="7727147" y="3966177"/>
            <a:ext cx="59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a)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3ACDE-AA5A-553A-0B69-56372EA6246A}"/>
              </a:ext>
            </a:extLst>
          </p:cNvPr>
          <p:cNvSpPr txBox="1"/>
          <p:nvPr/>
        </p:nvSpPr>
        <p:spPr>
          <a:xfrm>
            <a:off x="10048710" y="3966177"/>
            <a:ext cx="59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b)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5A63D3-C60F-E0C2-C810-4A70A311F750}"/>
              </a:ext>
            </a:extLst>
          </p:cNvPr>
          <p:cNvSpPr txBox="1"/>
          <p:nvPr/>
        </p:nvSpPr>
        <p:spPr>
          <a:xfrm>
            <a:off x="8768570" y="5831606"/>
            <a:ext cx="59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c)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CAFEDF5-2785-23F7-8719-370EF77CD8AC}"/>
              </a:ext>
            </a:extLst>
          </p:cNvPr>
          <p:cNvSpPr txBox="1"/>
          <p:nvPr/>
        </p:nvSpPr>
        <p:spPr>
          <a:xfrm>
            <a:off x="6723380" y="6040203"/>
            <a:ext cx="463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Figure 5. </a:t>
            </a:r>
            <a:r>
              <a:rPr lang="en-US" sz="1400" dirty="0"/>
              <a:t>PARAFAC loadings for (a) intensities, (b) sensors, and (c) tea samples.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2C2A1D5-D103-054E-60E2-C42925DBF370}"/>
              </a:ext>
            </a:extLst>
          </p:cNvPr>
          <p:cNvSpPr txBox="1"/>
          <p:nvPr/>
        </p:nvSpPr>
        <p:spPr>
          <a:xfrm>
            <a:off x="1201110" y="6070980"/>
            <a:ext cx="434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4. </a:t>
            </a:r>
            <a:r>
              <a:rPr lang="en-US" sz="1400" dirty="0"/>
              <a:t>PCA score plot of the 3 first components of 8 tea classes. </a:t>
            </a:r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76D562-7DBB-41E6-D2D3-5AC345E7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8590" y="6328791"/>
            <a:ext cx="2743200" cy="365125"/>
          </a:xfrm>
        </p:spPr>
        <p:txBody>
          <a:bodyPr/>
          <a:lstStyle/>
          <a:p>
            <a:fld id="{528B9119-9F98-429C-9309-15EE18EA8D0A}" type="slidenum">
              <a:rPr lang="es-MX" smtClean="0"/>
              <a:t>8</a:t>
            </a:fld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55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  <p:bldP spid="8" grpId="0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7F7E-D700-4349-BD95-AC79553B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Classification </a:t>
            </a:r>
            <a:r>
              <a:rPr lang="es-MX" dirty="0" err="1"/>
              <a:t>models</a:t>
            </a:r>
            <a:endParaRPr lang="es-MX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DA6BD35-1508-89F7-B16B-CD3BD70B40C8}"/>
              </a:ext>
            </a:extLst>
          </p:cNvPr>
          <p:cNvCxnSpPr>
            <a:cxnSpLocks/>
          </p:cNvCxnSpPr>
          <p:nvPr/>
        </p:nvCxnSpPr>
        <p:spPr>
          <a:xfrm>
            <a:off x="829234" y="1586753"/>
            <a:ext cx="10524566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6B95036-4367-7F86-B967-C2CA1C63E5C6}"/>
              </a:ext>
            </a:extLst>
          </p:cNvPr>
          <p:cNvSpPr/>
          <p:nvPr/>
        </p:nvSpPr>
        <p:spPr>
          <a:xfrm>
            <a:off x="6472361" y="2205616"/>
            <a:ext cx="4881441" cy="4367571"/>
          </a:xfrm>
          <a:prstGeom prst="roundRect">
            <a:avLst>
              <a:gd name="adj" fmla="val 15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089613-A30A-8653-210F-2707D7EE5C58}"/>
              </a:ext>
            </a:extLst>
          </p:cNvPr>
          <p:cNvSpPr txBox="1"/>
          <p:nvPr/>
        </p:nvSpPr>
        <p:spPr>
          <a:xfrm>
            <a:off x="1508409" y="1690688"/>
            <a:ext cx="489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Artificial Neural Network (ANN)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F34FF9-C17C-F056-99BB-0AECD8F2123E}"/>
              </a:ext>
            </a:extLst>
          </p:cNvPr>
          <p:cNvSpPr txBox="1"/>
          <p:nvPr/>
        </p:nvSpPr>
        <p:spPr>
          <a:xfrm>
            <a:off x="7290664" y="1693891"/>
            <a:ext cx="41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k-</a:t>
            </a:r>
            <a:r>
              <a:rPr lang="es-MX" b="1" dirty="0" err="1"/>
              <a:t>Nearest</a:t>
            </a:r>
            <a:r>
              <a:rPr lang="es-MX" b="1" dirty="0"/>
              <a:t> </a:t>
            </a:r>
            <a:r>
              <a:rPr lang="es-MX" b="1" dirty="0" err="1"/>
              <a:t>Neighbor</a:t>
            </a:r>
            <a:r>
              <a:rPr lang="es-MX" b="1" dirty="0"/>
              <a:t> (k-NN)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8E3197E-1BFB-D736-CC78-37E75EF9D625}"/>
              </a:ext>
            </a:extLst>
          </p:cNvPr>
          <p:cNvSpPr/>
          <p:nvPr/>
        </p:nvSpPr>
        <p:spPr>
          <a:xfrm>
            <a:off x="838200" y="2205616"/>
            <a:ext cx="4881441" cy="4367571"/>
          </a:xfrm>
          <a:prstGeom prst="roundRect">
            <a:avLst>
              <a:gd name="adj" fmla="val 15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8E6799-AEC8-133B-E7D8-10C1D63A734C}"/>
              </a:ext>
            </a:extLst>
          </p:cNvPr>
          <p:cNvSpPr txBox="1"/>
          <p:nvPr/>
        </p:nvSpPr>
        <p:spPr>
          <a:xfrm>
            <a:off x="1146748" y="2473377"/>
            <a:ext cx="4324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Using Principal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6 </a:t>
            </a:r>
            <a:r>
              <a:rPr lang="es-MX" dirty="0" err="1"/>
              <a:t>layers</a:t>
            </a:r>
            <a:r>
              <a:rPr lang="es-MX" dirty="0"/>
              <a:t>: 4 x 35 x 40 x 14 x 5 x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Learning </a:t>
            </a:r>
            <a:r>
              <a:rPr lang="es-MX" dirty="0" err="1"/>
              <a:t>rate</a:t>
            </a:r>
            <a:r>
              <a:rPr lang="es-MX" dirty="0"/>
              <a:t>: 0.002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Error: 0.02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MX" b="1" dirty="0"/>
              <a:t>Using PARAFAC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6 </a:t>
            </a:r>
            <a:r>
              <a:rPr lang="es-MX" dirty="0" err="1"/>
              <a:t>layers</a:t>
            </a:r>
            <a:r>
              <a:rPr lang="es-MX" dirty="0"/>
              <a:t>: 2 x 30 x 40 x 20 x 5 x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Learning </a:t>
            </a:r>
            <a:r>
              <a:rPr lang="es-MX" dirty="0" err="1"/>
              <a:t>rate</a:t>
            </a:r>
            <a:r>
              <a:rPr lang="es-MX" dirty="0"/>
              <a:t>: 0.09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Error: 0.09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r>
              <a:rPr lang="es-MX" b="1" dirty="0" err="1"/>
              <a:t>Both</a:t>
            </a:r>
            <a:r>
              <a:rPr lang="es-MX" b="1" dirty="0"/>
              <a:t> </a:t>
            </a:r>
            <a:r>
              <a:rPr lang="es-MX" b="1" dirty="0" err="1"/>
              <a:t>arquitectures</a:t>
            </a:r>
            <a:r>
              <a:rPr lang="es-MX" b="1" dirty="0"/>
              <a:t> uses: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/>
              <a:t>logsig, tansig, logsig, logsig, tansig</a:t>
            </a:r>
            <a:r>
              <a:rPr lang="sv-SE" dirty="0"/>
              <a:t>, and </a:t>
            </a:r>
            <a:r>
              <a:rPr lang="sv-SE" i="1" dirty="0"/>
              <a:t>purelin</a:t>
            </a:r>
            <a:r>
              <a:rPr lang="sv-SE" dirty="0"/>
              <a:t> activations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A76BE0-B4D5-7DB9-FCE5-951C0A20D3F6}"/>
              </a:ext>
            </a:extLst>
          </p:cNvPr>
          <p:cNvSpPr txBox="1"/>
          <p:nvPr/>
        </p:nvSpPr>
        <p:spPr>
          <a:xfrm>
            <a:off x="6845509" y="2473377"/>
            <a:ext cx="4324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Using Principal Components and PARAFAC components</a:t>
            </a:r>
          </a:p>
          <a:p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Distance</a:t>
            </a:r>
            <a:r>
              <a:rPr lang="es-MX" dirty="0"/>
              <a:t>: Euclidean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/>
              <a:t>Neighbors</a:t>
            </a:r>
            <a:r>
              <a:rPr lang="es-MX" dirty="0"/>
              <a:t>: 3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550B0B0-45C8-56CB-F7D4-91D8DDD5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B9119-9F98-429C-9309-15EE18EA8D0A}" type="slidenum">
              <a:rPr lang="es-MX" smtClean="0"/>
              <a:t>9</a:t>
            </a:fld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73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4.8|2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9.5|8.3|7.1|1.1|13.7|10.3|12.2|13.1|2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9.2|19.1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8.1|11.8|2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6"/>
</p:tagLst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12433</TotalTime>
  <Words>1102</Words>
  <Application>Microsoft Office PowerPoint</Application>
  <PresentationFormat>Panorámica</PresentationFormat>
  <Paragraphs>197</Paragraphs>
  <Slides>15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Tema de Office</vt:lpstr>
      <vt:lpstr>The 2nd International Electronic Conference on Chemical Sensors and Analytical Chemistry (CSAC 2023)</vt:lpstr>
      <vt:lpstr>Content</vt:lpstr>
      <vt:lpstr>Introduction </vt:lpstr>
      <vt:lpstr>E-nose </vt:lpstr>
      <vt:lpstr>Objective </vt:lpstr>
      <vt:lpstr>Materials and methodology  </vt:lpstr>
      <vt:lpstr>Feature extraction </vt:lpstr>
      <vt:lpstr>Feature extraction results</vt:lpstr>
      <vt:lpstr>Classification models</vt:lpstr>
      <vt:lpstr>Results and discussion </vt:lpstr>
      <vt:lpstr>Results and discussion </vt:lpstr>
      <vt:lpstr>Results and discussion </vt:lpstr>
      <vt:lpstr>Conclusions  </vt:lpstr>
      <vt:lpstr>References   </vt:lpstr>
      <vt:lpstr>Contact Details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Irari Jimenez</dc:creator>
  <cp:lastModifiedBy>Irari Jimenez</cp:lastModifiedBy>
  <cp:revision>24</cp:revision>
  <dcterms:created xsi:type="dcterms:W3CDTF">2023-07-24T18:37:38Z</dcterms:created>
  <dcterms:modified xsi:type="dcterms:W3CDTF">2023-08-03T21:46:53Z</dcterms:modified>
</cp:coreProperties>
</file>