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87" r:id="rId2"/>
    <p:sldId id="277" r:id="rId3"/>
    <p:sldId id="259" r:id="rId4"/>
    <p:sldId id="266" r:id="rId5"/>
    <p:sldId id="256" r:id="rId6"/>
    <p:sldId id="262" r:id="rId7"/>
    <p:sldId id="276" r:id="rId8"/>
    <p:sldId id="264" r:id="rId9"/>
    <p:sldId id="265" r:id="rId10"/>
    <p:sldId id="296" r:id="rId11"/>
    <p:sldId id="291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BDF9BD"/>
    <a:srgbClr val="B9FDE3"/>
    <a:srgbClr val="DEFEF1"/>
    <a:srgbClr val="FFFFFF"/>
    <a:srgbClr val="66A5AD"/>
    <a:srgbClr val="52968B"/>
    <a:srgbClr val="B9C4C8"/>
    <a:srgbClr val="2C7873"/>
    <a:srgbClr val="02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53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607D6-7EEC-476D-82A2-622C5E0E219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7205D-96FC-40A5-A8C2-CFCE7E8E5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Upon oryzalin treatment, the survival rate of the treated plants decreased significantly. </a:t>
            </a:r>
            <a:r>
              <a:rPr lang="el-G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</a:t>
            </a:r>
            <a:r>
              <a:rPr lang="el-G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μ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 of oryzalin for 24 h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found to be the most effective treatment with an 8% polyploid induction 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Plant morphological variations in tetraploid plants were evident. Briefly, the </a:t>
            </a:r>
            <a:r>
              <a:rPr lang="en-US" sz="12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Shoot length </a:t>
            </a:r>
            <a:r>
              <a:rPr lang="en-US" sz="12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</a:t>
            </a:r>
            <a:r>
              <a:rPr lang="en-US" sz="12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 of leaves per shoot </a:t>
            </a:r>
            <a:r>
              <a:rPr lang="en-US" sz="12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significantly whereas, a significant decrease in the Average number of shoots was observed in tetraploid plants.</a:t>
            </a:r>
            <a:endParaRPr lang="en-US" sz="1200" b="1" cap="none" spc="0" dirty="0">
              <a:ln w="0"/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7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 results were obtained in leaf morphologies between diploid and tetraploid genotypes where it increased nearly 100%, rising from 8.17 cm2 in diploid to 15.87 cm2 in tetraploid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0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similar increase was also observed in the stomatal length and width of the tetraploid plants. However, the stomatal frequency decreased significantly in the tetraploid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essential oil yield comparison revealed an astonishing 75% increase in tetraploid plants, rising from 0.12% in diploid to 0.21% in tetraploid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7205D-96FC-40A5-A8C2-CFCE7E8E5B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20D8-AAB0-CC28-3998-D00E3B74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71D67-006F-4A0A-A5FB-866CFAEA3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F1B6-DDE0-7852-CB87-9AC76A2B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2972-130B-7BFE-8A8F-26B3F9B9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F5566-DA47-6868-B72E-AFD8D809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2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9CC4-FB13-8D34-02B2-CF835199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DBBC5-CC69-A1D9-D202-5F2CD916C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6E8E-108A-C01C-6695-ADCD9FFB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1AAB0-C73A-077D-5E2B-6E7FC6FE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0AE2-57BE-4394-3B61-A611DE9D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EFA642-7169-8A05-A2AB-BC8C76036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23791-78FC-E3F3-47EF-79EF1D080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BA1B5-9945-842A-22C8-9AEBD9A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EA05A-191D-8EE6-6272-3ED53D99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D49C7-C23C-1BA0-3489-C6680D2D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3B90-123B-E2D4-1895-0CF648D6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5F8-FED9-1E8C-C30E-29EE2D029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9B90-F3FA-26E5-C4A4-1ACED98BA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E37CE-76EA-B09D-013C-C0928BA6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B2D33-65E3-74F8-76AF-6DF340C1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0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2211-831A-7845-1FEA-E2D96166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48C8C-FF1D-6A85-6DC8-292E2667A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0DBD-BE02-FE92-91B5-DDAE85EA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F0283-102F-18AD-17C5-6BD7D3304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4AD3E-4208-8F3E-A9AF-C7C0F405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B9CA-46BA-5325-574A-7EF7AA0C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BF30F-5D2A-7A1F-86A7-EF6FDC5E9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9AC35-4AD3-9E79-A2C7-C3EE7DEEE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08D80-057D-8F4F-0C5F-C4A0FC64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5203A-5192-BBA2-AC48-25D2E509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9A6CA-AE52-DE9A-30DA-40037D90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3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1E3E-43A4-312E-EBAD-9AC6044E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85A1C-EADD-5573-C21A-0F972E16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64AA6-DB76-441B-0335-4AE8F42C5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798D0-2E4E-15A6-394C-F2C213765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BA049-2A02-70ED-A605-318A3DEB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6D3AB9-C2E8-F357-229A-62E8BB91D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51981-14DF-1ED3-8F74-483B8EDC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35294-F049-BBF1-FD1D-A0769944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0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6291-41DC-9B0C-A3AE-5E06FF34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8B719-A298-B71C-DEBB-E578D30C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3AFF9-BEC1-ACCD-06ED-D444B95E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6D000-6B84-9066-4BF6-C1A7D54D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6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13152-50A4-076E-D908-81E9081F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E20-78B2-E446-F563-26339088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03590-6584-CB85-BE71-033D7FB2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FF2B-292B-EDE1-408B-80A38907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3763D-1CAA-AC5C-8B78-E520832F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40E70-D1E0-5291-0126-DE74644B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D0C6B-54AF-5F22-E911-366ED600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ABBCE-D7A1-B2FC-5C9F-27163D29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0763-6D78-CD0E-D94E-D459CC99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82D-7CA0-9332-DC67-800F34A5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472674-2746-A4DF-7E0D-A1804F306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0D0E3-F759-84A8-A0C2-BE299F3BA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C3F2C-CDC7-A1C7-87BA-6B3E7915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4CC6C-CA47-E189-FC95-B0A66269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696A9-7FB3-B885-8AD9-71EF0EEF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72962-1B0A-FAB6-ABE4-62B28DE8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8D223-FD36-DADE-5E92-A168443D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D6E4-4BD3-CC14-9EBF-7D0922286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D4F85-0012-4CD8-8562-C98EFF55745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109DE-7AC4-1017-4302-7FF59E47E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4EF77-0D1F-367B-9E04-4FEE5408B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1EC80-2053-4847-8211-BCC62305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0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scienta.2019.109095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016/j.indcrop.2023.116683" TargetMode="Externa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doi.org/10.1007/s11240-010-9786-5" TargetMode="External"/><Relationship Id="rId5" Type="http://schemas.openxmlformats.org/officeDocument/2006/relationships/hyperlink" Target="https://doi.org/10.1177/2156587216663433" TargetMode="External"/><Relationship Id="rId4" Type="http://schemas.openxmlformats.org/officeDocument/2006/relationships/hyperlink" Target="https://doi.org/10.1016/j.jep.2016.05.010" TargetMode="Externa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3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12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t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7" Type="http://schemas.openxmlformats.org/officeDocument/2006/relationships/image" Target="../media/image20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tif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81E46-4F4E-17D5-C0D4-5D3F61746CA8}"/>
              </a:ext>
            </a:extLst>
          </p:cNvPr>
          <p:cNvSpPr txBox="1"/>
          <p:nvPr/>
        </p:nvSpPr>
        <p:spPr>
          <a:xfrm>
            <a:off x="71200" y="1379199"/>
            <a:ext cx="6276975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Enhancing Essential Oil Yield and Agronomical Traits in</a:t>
            </a:r>
            <a:r>
              <a:rPr lang="en-US" sz="32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Melissa Officinalis 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L. through Synthetic Polyploidization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BC704-96B5-F032-D744-E7A28E31A175}"/>
              </a:ext>
            </a:extLst>
          </p:cNvPr>
          <p:cNvSpPr txBox="1"/>
          <p:nvPr/>
        </p:nvSpPr>
        <p:spPr>
          <a:xfrm>
            <a:off x="804797" y="3536352"/>
            <a:ext cx="4619621" cy="1485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Presented by – Rohit Bharati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4</a:t>
            </a:r>
            <a:r>
              <a:rPr lang="en-US" sz="2000" b="1" baseline="30000" dirty="0"/>
              <a:t>th</a:t>
            </a:r>
            <a:r>
              <a:rPr lang="en-US" sz="2000" b="1" dirty="0"/>
              <a:t> Year Ph.D. Scholar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Faculty of Tropical AgriSciences,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Czech University of Life Sciences Prague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1ED56D-7595-FA0F-671E-1E4D8D34C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425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26" name="Picture 2" descr="Editorial Office - Agronomy">
            <a:extLst>
              <a:ext uri="{FF2B5EF4-FFF2-40B4-BE49-F238E27FC236}">
                <a16:creationId xmlns:a16="http://schemas.microsoft.com/office/drawing/2014/main" id="{4CD6CC99-337A-4032-9485-3E5B19F22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0"/>
          <a:stretch/>
        </p:blipFill>
        <p:spPr bwMode="auto">
          <a:xfrm>
            <a:off x="71200" y="5998318"/>
            <a:ext cx="2747509" cy="80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17CBEDF-C72E-2E4E-1B12-E7D9E73B77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8" b="89972" l="2260" r="97175">
                        <a14:foregroundMark x1="19138" y1="24082" x2="19138" y2="24082"/>
                        <a14:foregroundMark x1="5367" y1="31709" x2="5367" y2="31709"/>
                        <a14:foregroundMark x1="2260" y1="37853" x2="2260" y2="37853"/>
                        <a14:foregroundMark x1="11441" y1="33051" x2="11441" y2="33051"/>
                        <a14:foregroundMark x1="42514" y1="49011" x2="42514" y2="49011"/>
                        <a14:foregroundMark x1="62218" y1="50282" x2="62218" y2="50282"/>
                        <a14:foregroundMark x1="82133" y1="49435" x2="82133" y2="49435"/>
                        <a14:foregroundMark x1="97175" y1="47034" x2="97175" y2="47034"/>
                        <a14:foregroundMark x1="89548" y1="67161" x2="89548" y2="67161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5" b="9498"/>
          <a:stretch/>
        </p:blipFill>
        <p:spPr>
          <a:xfrm>
            <a:off x="3532085" y="-144423"/>
            <a:ext cx="1308516" cy="1122797"/>
          </a:xfrm>
          <a:prstGeom prst="rect">
            <a:avLst/>
          </a:prstGeom>
        </p:spPr>
      </p:pic>
      <p:pic>
        <p:nvPicPr>
          <p:cNvPr id="27" name="Picture 8" descr="Faculty of Tropical AgriScience">
            <a:extLst>
              <a:ext uri="{FF2B5EF4-FFF2-40B4-BE49-F238E27FC236}">
                <a16:creationId xmlns:a16="http://schemas.microsoft.com/office/drawing/2014/main" id="{19F71D7B-1840-5828-BF55-D9BE3A89D6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6565" r="7079" b="24877"/>
          <a:stretch/>
        </p:blipFill>
        <p:spPr bwMode="auto">
          <a:xfrm>
            <a:off x="2896394" y="5998318"/>
            <a:ext cx="3948905" cy="81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4A6318-E9E3-023D-39B5-E978EEF05C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00" y="55713"/>
            <a:ext cx="3460885" cy="884561"/>
          </a:xfrm>
          <a:prstGeom prst="rect">
            <a:avLst/>
          </a:prstGeom>
        </p:spPr>
      </p:pic>
      <p:pic>
        <p:nvPicPr>
          <p:cNvPr id="33" name="Video 32">
            <a:hlinkClick r:id="" action="ppaction://media"/>
            <a:extLst>
              <a:ext uri="{FF2B5EF4-FFF2-40B4-BE49-F238E27FC236}">
                <a16:creationId xmlns:a16="http://schemas.microsoft.com/office/drawing/2014/main" id="{31C5B8E8-0EF6-ACAA-1879-8E23B950B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10680356" y="5346356"/>
            <a:ext cx="1429347" cy="14293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7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9"/>
    </mc:Choice>
    <mc:Fallback xmlns="">
      <p:transition spd="slow" advTm="1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6223B-F006-FC6B-A24B-0CC00BF1CF5A}"/>
              </a:ext>
            </a:extLst>
          </p:cNvPr>
          <p:cNvSpPr txBox="1"/>
          <p:nvPr/>
        </p:nvSpPr>
        <p:spPr>
          <a:xfrm>
            <a:off x="-293807" y="186092"/>
            <a:ext cx="269925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n w="0"/>
                <a:latin typeface="Roboto "/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BAF8F-5E4F-E275-F5F6-F1A98B0BCDAC}"/>
              </a:ext>
            </a:extLst>
          </p:cNvPr>
          <p:cNvSpPr txBox="1"/>
          <p:nvPr/>
        </p:nvSpPr>
        <p:spPr>
          <a:xfrm>
            <a:off x="576099" y="1316684"/>
            <a:ext cx="1023963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latin typeface="Helvetica" pitchFamily="2" charset="0"/>
                <a:ea typeface="Roboto" panose="02000000000000000000" pitchFamily="2" charset="0"/>
              </a:rPr>
              <a:t>Oryzalin was effective </a:t>
            </a: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in inducing polyploidization in </a:t>
            </a:r>
            <a:r>
              <a:rPr lang="en-US" sz="1800" i="1" dirty="0">
                <a:latin typeface="Helvetica" pitchFamily="2" charset="0"/>
                <a:ea typeface="Roboto" panose="02000000000000000000" pitchFamily="2" charset="0"/>
              </a:rPr>
              <a:t>Melissa officinalis</a:t>
            </a: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.</a:t>
            </a:r>
          </a:p>
          <a:p>
            <a:pPr marL="457200" indent="-457200" algn="just"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 The newly developed polyploid genotype had a significant </a:t>
            </a:r>
            <a:r>
              <a:rPr lang="en-US" sz="1800" b="1" dirty="0">
                <a:latin typeface="Helvetica" pitchFamily="2" charset="0"/>
                <a:ea typeface="Roboto" panose="02000000000000000000" pitchFamily="2" charset="0"/>
              </a:rPr>
              <a:t>increase in essential oil content (75 %) </a:t>
            </a: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and exhibited various </a:t>
            </a:r>
            <a:r>
              <a:rPr lang="en-US" sz="1800" b="1" dirty="0">
                <a:latin typeface="Helvetica" pitchFamily="2" charset="0"/>
                <a:ea typeface="Roboto" panose="02000000000000000000" pitchFamily="2" charset="0"/>
              </a:rPr>
              <a:t>superior agronomical traits</a:t>
            </a: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. </a:t>
            </a:r>
          </a:p>
          <a:p>
            <a:pPr marL="457200" indent="-457200" algn="just"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The current study could be a </a:t>
            </a:r>
            <a:r>
              <a:rPr lang="en-US" sz="1800" b="1" dirty="0">
                <a:latin typeface="Helvetica" pitchFamily="2" charset="0"/>
                <a:ea typeface="Roboto" panose="02000000000000000000" pitchFamily="2" charset="0"/>
              </a:rPr>
              <a:t>valuable addition to the breeding attempts </a:t>
            </a:r>
            <a:r>
              <a:rPr lang="en-US" sz="1800" dirty="0">
                <a:latin typeface="Helvetica" pitchFamily="2" charset="0"/>
                <a:ea typeface="Roboto" panose="02000000000000000000" pitchFamily="2" charset="0"/>
              </a:rPr>
              <a:t>to increase essential oils and other secondary metabolites in this and related species.</a:t>
            </a:r>
          </a:p>
        </p:txBody>
      </p:sp>
      <p:pic>
        <p:nvPicPr>
          <p:cNvPr id="39" name="Video 38">
            <a:hlinkClick r:id="" action="ppaction://media"/>
            <a:extLst>
              <a:ext uri="{FF2B5EF4-FFF2-40B4-BE49-F238E27FC236}">
                <a16:creationId xmlns:a16="http://schemas.microsoft.com/office/drawing/2014/main" id="{C63E6714-5BF7-BBDF-4132-275A0B99D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247654" y="4913654"/>
            <a:ext cx="1862049" cy="1862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81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7"/>
    </mc:Choice>
    <mc:Fallback xmlns="">
      <p:transition spd="slow" advTm="2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6223B-F006-FC6B-A24B-0CC00BF1CF5A}"/>
              </a:ext>
            </a:extLst>
          </p:cNvPr>
          <p:cNvSpPr txBox="1"/>
          <p:nvPr/>
        </p:nvSpPr>
        <p:spPr>
          <a:xfrm>
            <a:off x="0" y="326135"/>
            <a:ext cx="266192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n w="0"/>
                <a:latin typeface="Roboto 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E8FBA-3929-9C21-2684-AC7B471C1BA7}"/>
              </a:ext>
            </a:extLst>
          </p:cNvPr>
          <p:cNvSpPr txBox="1"/>
          <p:nvPr/>
        </p:nvSpPr>
        <p:spPr>
          <a:xfrm>
            <a:off x="661782" y="1058383"/>
            <a:ext cx="11102340" cy="404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Shakeri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Sahebkar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Javadi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B., 2016. Melissa officinalis L. – A review of its traditional uses, phytochemistry and pharmacology. Journal of Ethnopharmacology 188, 204–228.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https://doi.org/10.1016/j.jep.2016.05.010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Miraj, S.,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Rafieian-Kopaei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Kiani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2017. Melissa officinalis L: A Review Study With an Antioxidant Prospective. J Evid Based Complementary Altern Med 22, 385–394.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https://doi.org/10.1177/2156587216663433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Dhooghe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E., Van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Laere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Eeckhaut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Leus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Van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Huylenbroeck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2011. Mitotic chromosome doubling of plant tissues in vitro. Plant Cell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Tiss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 Cult 104, 359–373. </a:t>
            </a:r>
            <a:r>
              <a:rPr lang="en-US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https://doi.org/10.1007/s11240-010-9786-5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Bharati, R., Fernández-Cusimamani, E., Gupta, A.,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Novy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Moses, O.,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Severová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...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Šrédl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 (2023). Oryzalin induces polyploids with superior morphology and increased levels of essential oil production in Mentha spicata L.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Industrial Crops and Products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198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116683.</a:t>
            </a:r>
            <a:r>
              <a:rPr lang="en-US" b="0" i="0" kern="100" dirty="0">
                <a:solidFill>
                  <a:srgbClr val="22222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rgbClr val="007398"/>
                </a:solidFill>
                <a:effectLst/>
                <a:latin typeface="NexusSans"/>
                <a:hlinkClick r:id="rId7" tooltip="Persistent link using digital object identifier"/>
              </a:rPr>
              <a:t>https://doi.org/10.1016/j.indcrop.2023.116683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Homaidan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Shmeit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Fernandez, E.,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Novy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Kloucek, P.,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Orosz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Kokoska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2020.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Autopolyploidy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on morphological variation and essential oil content in Thymus vulgaris L. Scientia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Horticulturae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263, 109095.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https://doi.org/10.1016/j.scienta.2019.109095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DDD2AD47-679D-C2AF-09E4-31A858854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11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651EB-71E0-D84F-8ACE-70EECA51E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65" y="914400"/>
            <a:ext cx="5845669" cy="496881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031EE967-A724-B184-DAA9-FF990AE1E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153134" y="4819134"/>
            <a:ext cx="1956569" cy="19565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17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"/>
    </mc:Choice>
    <mc:Fallback xmlns="">
      <p:transition spd="slow" advTm="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pt background Vectors &amp; Illustrations for Free Download | Freepik">
            <a:extLst>
              <a:ext uri="{FF2B5EF4-FFF2-40B4-BE49-F238E27FC236}">
                <a16:creationId xmlns:a16="http://schemas.microsoft.com/office/drawing/2014/main" id="{1D861C20-4634-E9A1-F621-4D84BF728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8205" r="12831" b="225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27DF93-C62E-A2DA-90FE-9B689107F111}"/>
              </a:ext>
            </a:extLst>
          </p:cNvPr>
          <p:cNvSpPr txBox="1"/>
          <p:nvPr/>
        </p:nvSpPr>
        <p:spPr>
          <a:xfrm>
            <a:off x="1370347" y="1077250"/>
            <a:ext cx="88525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b="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Melissa officinalis 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L. (lemon balm) is a perennial herb with ethnopharmacological properties widely used across </a:t>
            </a:r>
            <a:r>
              <a:rPr lang="en-US" sz="21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agricultural, medicinal, sanitary, food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21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beverage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industries </a:t>
            </a:r>
            <a:r>
              <a:rPr lang="en-US" sz="210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(Miraj et al., 2017; </a:t>
            </a:r>
            <a:r>
              <a:rPr lang="en-US" sz="2100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Shakeri</a:t>
            </a:r>
            <a:r>
              <a:rPr lang="en-US" sz="210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2016)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2100" i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These pharmacological properties are primarily attributed to the </a:t>
            </a:r>
            <a:r>
              <a:rPr lang="en-US" sz="21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essential oil 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the lemon balm (</a:t>
            </a:r>
            <a:r>
              <a:rPr lang="en-US" sz="2100" b="0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Shakeri</a:t>
            </a:r>
            <a:r>
              <a:rPr lang="en-US" sz="21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2016).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100" b="0" i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61F6B-C9CF-1C2B-007B-0C5976DF41E4}"/>
              </a:ext>
            </a:extLst>
          </p:cNvPr>
          <p:cNvSpPr/>
          <p:nvPr/>
        </p:nvSpPr>
        <p:spPr>
          <a:xfrm>
            <a:off x="311175" y="84679"/>
            <a:ext cx="2717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latin typeface="Roboto "/>
              </a:rPr>
              <a:t>Introduction</a:t>
            </a:r>
          </a:p>
        </p:txBody>
      </p:sp>
      <p:pic>
        <p:nvPicPr>
          <p:cNvPr id="2050" name="Picture 2" descr="Premium Photo | Melissa or lemon balm melissa officinalis fresh leaves  isolated">
            <a:extLst>
              <a:ext uri="{FF2B5EF4-FFF2-40B4-BE49-F238E27FC236}">
                <a16:creationId xmlns:a16="http://schemas.microsoft.com/office/drawing/2014/main" id="{0145DB7F-5592-8547-CF28-B009AFE0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3" b="90168" l="5272" r="94569">
                        <a14:foregroundMark x1="11022" y1="21823" x2="5272" y2="30216"/>
                        <a14:foregroundMark x1="5272" y1="30216" x2="10863" y2="39808"/>
                        <a14:foregroundMark x1="89457" y1="59233" x2="91693" y2="72902"/>
                        <a14:foregroundMark x1="91693" y1="72902" x2="87700" y2="79137"/>
                        <a14:foregroundMark x1="94569" y1="79616" x2="94728" y2="84173"/>
                        <a14:foregroundMark x1="33227" y1="89688" x2="41214" y2="90168"/>
                        <a14:foregroundMark x1="41214" y1="90168" x2="42332" y2="8896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15259" y="5017872"/>
            <a:ext cx="2976741" cy="19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EC27F-7F04-3336-BD91-8E0915F33832}"/>
              </a:ext>
            </a:extLst>
          </p:cNvPr>
          <p:cNvSpPr txBox="1"/>
          <p:nvPr/>
        </p:nvSpPr>
        <p:spPr>
          <a:xfrm>
            <a:off x="1370347" y="3529665"/>
            <a:ext cx="8616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average essential oil yield in </a:t>
            </a:r>
            <a:r>
              <a:rPr lang="en-US" sz="2000" b="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M. officinalis </a:t>
            </a:r>
            <a:r>
              <a:rPr lang="en-US" sz="20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relatively low (</a:t>
            </a:r>
            <a:r>
              <a:rPr lang="en-US" sz="20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0.02% - 0.30%), </a:t>
            </a:r>
            <a:r>
              <a:rPr lang="en-US" sz="20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considering the rising demand due to climate change, seasonal variation, and low-yielding varieties (</a:t>
            </a:r>
            <a:r>
              <a:rPr lang="en-US" sz="2000" b="0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Shakeri</a:t>
            </a:r>
            <a:r>
              <a:rPr lang="en-US" sz="2000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2016).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CC3E8-23A0-C08A-1826-4E281499B9A3}"/>
              </a:ext>
            </a:extLst>
          </p:cNvPr>
          <p:cNvSpPr txBox="1"/>
          <p:nvPr/>
        </p:nvSpPr>
        <p:spPr>
          <a:xfrm>
            <a:off x="1370347" y="4671632"/>
            <a:ext cx="78449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Previous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Synthetic Polyploidization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attempts in other members of the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Lamiaceae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family suggest it could be an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excellent approach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increase the average essential oil yield in this species (Bharati et al., 2023;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Homaidan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Shmeit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2020;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Dhooghe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2011).</a:t>
            </a:r>
            <a:endParaRPr lang="en-US" sz="2000" b="0" i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73" name="Video 1072">
            <a:hlinkClick r:id="" action="ppaction://media"/>
            <a:extLst>
              <a:ext uri="{FF2B5EF4-FFF2-40B4-BE49-F238E27FC236}">
                <a16:creationId xmlns:a16="http://schemas.microsoft.com/office/drawing/2014/main" id="{82CC923D-DB0B-43B7-9F2D-5F49F6739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363158" y="4955018"/>
            <a:ext cx="1631216" cy="16312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48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9"/>
    </mc:Choice>
    <mc:Fallback xmlns="">
      <p:transition spd="slow" advTm="3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>
            <a:extLst>
              <a:ext uri="{FF2B5EF4-FFF2-40B4-BE49-F238E27FC236}">
                <a16:creationId xmlns:a16="http://schemas.microsoft.com/office/drawing/2014/main" id="{3675D9AE-9CAB-8049-15DB-1939D609A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38"/>
          <a:stretch/>
        </p:blipFill>
        <p:spPr>
          <a:xfrm>
            <a:off x="0" y="646331"/>
            <a:ext cx="12192000" cy="6126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9678B-AA38-6071-E1F0-1AC51FA5D794}"/>
              </a:ext>
            </a:extLst>
          </p:cNvPr>
          <p:cNvSpPr/>
          <p:nvPr/>
        </p:nvSpPr>
        <p:spPr>
          <a:xfrm>
            <a:off x="0" y="0"/>
            <a:ext cx="36936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latin typeface="Roboto "/>
              </a:rPr>
              <a:t>3.0 Methodology</a:t>
            </a:r>
          </a:p>
        </p:txBody>
      </p:sp>
      <p:sp>
        <p:nvSpPr>
          <p:cNvPr id="180" name="Arrow: Up 179">
            <a:extLst>
              <a:ext uri="{FF2B5EF4-FFF2-40B4-BE49-F238E27FC236}">
                <a16:creationId xmlns:a16="http://schemas.microsoft.com/office/drawing/2014/main" id="{F1CB8298-C599-41CA-3D24-2830603B38E6}"/>
              </a:ext>
            </a:extLst>
          </p:cNvPr>
          <p:cNvSpPr/>
          <p:nvPr/>
        </p:nvSpPr>
        <p:spPr>
          <a:xfrm>
            <a:off x="721571" y="3429000"/>
            <a:ext cx="434129" cy="64810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Arrow: Up 180">
            <a:extLst>
              <a:ext uri="{FF2B5EF4-FFF2-40B4-BE49-F238E27FC236}">
                <a16:creationId xmlns:a16="http://schemas.microsoft.com/office/drawing/2014/main" id="{FB49C477-0FF0-D857-9B21-46D7D59019E0}"/>
              </a:ext>
            </a:extLst>
          </p:cNvPr>
          <p:cNvSpPr/>
          <p:nvPr/>
        </p:nvSpPr>
        <p:spPr>
          <a:xfrm rot="5400000">
            <a:off x="1938476" y="1889547"/>
            <a:ext cx="372976" cy="556288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Arrow: Up 183">
            <a:extLst>
              <a:ext uri="{FF2B5EF4-FFF2-40B4-BE49-F238E27FC236}">
                <a16:creationId xmlns:a16="http://schemas.microsoft.com/office/drawing/2014/main" id="{6FE5C064-34C2-C44B-0138-A08A12951BD5}"/>
              </a:ext>
            </a:extLst>
          </p:cNvPr>
          <p:cNvSpPr/>
          <p:nvPr/>
        </p:nvSpPr>
        <p:spPr>
          <a:xfrm rot="10800000">
            <a:off x="3121870" y="2665967"/>
            <a:ext cx="332529" cy="407433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row: Up 184">
            <a:extLst>
              <a:ext uri="{FF2B5EF4-FFF2-40B4-BE49-F238E27FC236}">
                <a16:creationId xmlns:a16="http://schemas.microsoft.com/office/drawing/2014/main" id="{00774642-7FF4-67F4-0044-FE0073F4030B}"/>
              </a:ext>
            </a:extLst>
          </p:cNvPr>
          <p:cNvSpPr/>
          <p:nvPr/>
        </p:nvSpPr>
        <p:spPr>
          <a:xfrm rot="10800000">
            <a:off x="3121869" y="4889320"/>
            <a:ext cx="332529" cy="407433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Arrow: Up 185">
            <a:extLst>
              <a:ext uri="{FF2B5EF4-FFF2-40B4-BE49-F238E27FC236}">
                <a16:creationId xmlns:a16="http://schemas.microsoft.com/office/drawing/2014/main" id="{F2BE5E96-4C79-7304-2A87-5ACCA28163AA}"/>
              </a:ext>
            </a:extLst>
          </p:cNvPr>
          <p:cNvSpPr/>
          <p:nvPr/>
        </p:nvSpPr>
        <p:spPr>
          <a:xfrm rot="5400000">
            <a:off x="4326076" y="5597947"/>
            <a:ext cx="372976" cy="556288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Arrow: Up 186">
            <a:extLst>
              <a:ext uri="{FF2B5EF4-FFF2-40B4-BE49-F238E27FC236}">
                <a16:creationId xmlns:a16="http://schemas.microsoft.com/office/drawing/2014/main" id="{661DC6B1-BA56-6929-328D-5EA58F907405}"/>
              </a:ext>
            </a:extLst>
          </p:cNvPr>
          <p:cNvSpPr/>
          <p:nvPr/>
        </p:nvSpPr>
        <p:spPr>
          <a:xfrm>
            <a:off x="5572971" y="3429000"/>
            <a:ext cx="332529" cy="52110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Arrow: Up 187">
            <a:extLst>
              <a:ext uri="{FF2B5EF4-FFF2-40B4-BE49-F238E27FC236}">
                <a16:creationId xmlns:a16="http://schemas.microsoft.com/office/drawing/2014/main" id="{FD2488AA-457B-1658-3D63-9A792017A014}"/>
              </a:ext>
            </a:extLst>
          </p:cNvPr>
          <p:cNvSpPr/>
          <p:nvPr/>
        </p:nvSpPr>
        <p:spPr>
          <a:xfrm rot="5400000">
            <a:off x="6832922" y="1906926"/>
            <a:ext cx="372976" cy="556288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Arrow: Up 188">
            <a:extLst>
              <a:ext uri="{FF2B5EF4-FFF2-40B4-BE49-F238E27FC236}">
                <a16:creationId xmlns:a16="http://schemas.microsoft.com/office/drawing/2014/main" id="{20739D07-8028-ECC1-558E-2DF9A9E14CD4}"/>
              </a:ext>
            </a:extLst>
          </p:cNvPr>
          <p:cNvSpPr/>
          <p:nvPr/>
        </p:nvSpPr>
        <p:spPr>
          <a:xfrm rot="7010667">
            <a:off x="9761862" y="2092463"/>
            <a:ext cx="372976" cy="700752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Arrow: Up 189">
            <a:extLst>
              <a:ext uri="{FF2B5EF4-FFF2-40B4-BE49-F238E27FC236}">
                <a16:creationId xmlns:a16="http://schemas.microsoft.com/office/drawing/2014/main" id="{21D7064B-B945-2592-3C31-19CDE7CC2ADE}"/>
              </a:ext>
            </a:extLst>
          </p:cNvPr>
          <p:cNvSpPr/>
          <p:nvPr/>
        </p:nvSpPr>
        <p:spPr>
          <a:xfrm rot="5400000">
            <a:off x="9600989" y="3453594"/>
            <a:ext cx="372976" cy="471917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Arrow: Up 190">
            <a:extLst>
              <a:ext uri="{FF2B5EF4-FFF2-40B4-BE49-F238E27FC236}">
                <a16:creationId xmlns:a16="http://schemas.microsoft.com/office/drawing/2014/main" id="{8B5640E4-BF09-D65A-3802-7937202D4B10}"/>
              </a:ext>
            </a:extLst>
          </p:cNvPr>
          <p:cNvSpPr/>
          <p:nvPr/>
        </p:nvSpPr>
        <p:spPr>
          <a:xfrm rot="14589333" flipV="1">
            <a:off x="9761864" y="4585889"/>
            <a:ext cx="372976" cy="700752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DE44ED5-3459-02A7-E5DD-3362BA3F89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345181" y="5093036"/>
            <a:ext cx="1661901" cy="166190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5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63"/>
    </mc:Choice>
    <mc:Fallback xmlns="">
      <p:transition spd="slow" advTm="3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E695B5-B3CE-7AB7-C775-7A7706B09580}"/>
              </a:ext>
            </a:extLst>
          </p:cNvPr>
          <p:cNvSpPr txBox="1"/>
          <p:nvPr/>
        </p:nvSpPr>
        <p:spPr>
          <a:xfrm>
            <a:off x="-414749" y="213839"/>
            <a:ext cx="339432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ln w="0"/>
                <a:latin typeface="Roboto "/>
              </a:rPr>
              <a:t>4.0 Results</a:t>
            </a:r>
            <a:endParaRPr lang="en-US" sz="2800" b="1" dirty="0">
              <a:ln w="0"/>
              <a:latin typeface="Roboto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32FFD-CB8D-26A6-29FE-5A6D4DAE12C2}"/>
              </a:ext>
            </a:extLst>
          </p:cNvPr>
          <p:cNvSpPr txBox="1"/>
          <p:nvPr/>
        </p:nvSpPr>
        <p:spPr>
          <a:xfrm>
            <a:off x="770287" y="5744273"/>
            <a:ext cx="5345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Figure 1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Effect of different concentrations and duration of oryzalin treatment on survival rate and polyploid induction rate in 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M. officinalis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B0721-2CCE-863A-51B0-E114D843EED2}"/>
              </a:ext>
            </a:extLst>
          </p:cNvPr>
          <p:cNvSpPr txBox="1"/>
          <p:nvPr/>
        </p:nvSpPr>
        <p:spPr>
          <a:xfrm>
            <a:off x="-160104" y="763562"/>
            <a:ext cx="651074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n w="0"/>
                <a:latin typeface="Roboto "/>
              </a:rPr>
              <a:t>4.1 Survival and polyploid induction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D9047C-AB73-0F30-347F-7A8A5E2B660B}"/>
              </a:ext>
            </a:extLst>
          </p:cNvPr>
          <p:cNvSpPr txBox="1"/>
          <p:nvPr/>
        </p:nvSpPr>
        <p:spPr>
          <a:xfrm>
            <a:off x="6975876" y="2802515"/>
            <a:ext cx="46889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Survival rate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decreased with increasing concentration of oryzalin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8%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polyploid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plants were obtained</a:t>
            </a:r>
          </a:p>
          <a:p>
            <a:pPr algn="just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l-G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</a:t>
            </a:r>
            <a:r>
              <a:rPr lang="el-G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μ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 for 24 h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found to be the most effective.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2B6953CC-BAF0-717B-98D4-A67AA58A7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7" y="1257886"/>
            <a:ext cx="5505108" cy="45681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AC5DA3-C5F3-BE88-9F2E-C0859BE5DC6F}"/>
              </a:ext>
            </a:extLst>
          </p:cNvPr>
          <p:cNvSpPr/>
          <p:nvPr/>
        </p:nvSpPr>
        <p:spPr>
          <a:xfrm>
            <a:off x="3095270" y="2248585"/>
            <a:ext cx="914399" cy="8795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C6F4646B-69B2-9133-0BAA-B417D2D6BF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8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6"/>
    </mc:Choice>
    <mc:Fallback xmlns="">
      <p:transition spd="slow" advTm="1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pt background Vectors &amp; Illustrations for Free Download | Freepik">
            <a:extLst>
              <a:ext uri="{FF2B5EF4-FFF2-40B4-BE49-F238E27FC236}">
                <a16:creationId xmlns:a16="http://schemas.microsoft.com/office/drawing/2014/main" id="{E3C45EEC-EB27-452F-246C-7E74F92B5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6212" r="7223" b="19435"/>
          <a:stretch/>
        </p:blipFill>
        <p:spPr bwMode="auto">
          <a:xfrm>
            <a:off x="0" y="0"/>
            <a:ext cx="12259942" cy="69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EED1B-AF18-F2C4-820F-0A1BD99D1760}"/>
              </a:ext>
            </a:extLst>
          </p:cNvPr>
          <p:cNvSpPr txBox="1"/>
          <p:nvPr/>
        </p:nvSpPr>
        <p:spPr>
          <a:xfrm>
            <a:off x="2150076" y="5581046"/>
            <a:ext cx="7891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Figure 2</a:t>
            </a:r>
            <a:r>
              <a:rPr lang="en-US" dirty="0"/>
              <a:t>. Flow cytometry analysis of </a:t>
            </a:r>
            <a:r>
              <a:rPr lang="en-US" i="1" dirty="0"/>
              <a:t>M. officinalis </a:t>
            </a:r>
            <a:r>
              <a:rPr lang="en-US" dirty="0"/>
              <a:t>(A) diploid and (B) tetraploid plants, depicting relative DNA content along with chromosomes under 100× magnification for (C) diploid and (D) tetraploid plants.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C1217-8525-4FF8-0BAC-9D9AFBEA5319}"/>
              </a:ext>
            </a:extLst>
          </p:cNvPr>
          <p:cNvSpPr txBox="1"/>
          <p:nvPr/>
        </p:nvSpPr>
        <p:spPr>
          <a:xfrm>
            <a:off x="165192" y="454760"/>
            <a:ext cx="1135022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0"/>
                <a:latin typeface="Roboto "/>
              </a:rPr>
              <a:t>4.2 Ploidy confirmation through flowcytometry and chromosome counting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47951875-78C9-11EE-A4A0-84C59FFD8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23" y="1095406"/>
            <a:ext cx="9265920" cy="4587240"/>
          </a:xfrm>
          <a:prstGeom prst="rect">
            <a:avLst/>
          </a:prstGeom>
        </p:spPr>
      </p:pic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B16A77A6-07FB-6013-1CAB-2A9670A41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507362" y="5173362"/>
            <a:ext cx="1602342" cy="16023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71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0"/>
    </mc:Choice>
    <mc:Fallback xmlns="">
      <p:transition spd="slow" advTm="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6688A046-5210-772C-E0EE-FDAF24A6A4CD}"/>
              </a:ext>
            </a:extLst>
          </p:cNvPr>
          <p:cNvSpPr/>
          <p:nvPr/>
        </p:nvSpPr>
        <p:spPr>
          <a:xfrm>
            <a:off x="7743304" y="1024590"/>
            <a:ext cx="4404596" cy="4565377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9B47E9-305F-7506-BF25-67FBBBE2204E}"/>
              </a:ext>
            </a:extLst>
          </p:cNvPr>
          <p:cNvSpPr/>
          <p:nvPr/>
        </p:nvSpPr>
        <p:spPr>
          <a:xfrm>
            <a:off x="38943" y="1111580"/>
            <a:ext cx="4404596" cy="4565377"/>
          </a:xfrm>
          <a:prstGeom prst="ellipse">
            <a:avLst/>
          </a:prstGeom>
          <a:solidFill>
            <a:srgbClr val="DEFEF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544EA-D2AC-E865-C01E-7CE47A2091A4}"/>
              </a:ext>
            </a:extLst>
          </p:cNvPr>
          <p:cNvSpPr txBox="1"/>
          <p:nvPr/>
        </p:nvSpPr>
        <p:spPr>
          <a:xfrm>
            <a:off x="-394725" y="130238"/>
            <a:ext cx="1135022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0"/>
                <a:latin typeface="Roboto "/>
              </a:rPr>
              <a:t>4.3.2 Plant Morphology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47BE1-7F4B-3BBB-4303-0685704FE609}"/>
              </a:ext>
            </a:extLst>
          </p:cNvPr>
          <p:cNvSpPr txBox="1"/>
          <p:nvPr/>
        </p:nvSpPr>
        <p:spPr>
          <a:xfrm>
            <a:off x="2046004" y="6025631"/>
            <a:ext cx="10145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 4. </a:t>
            </a:r>
            <a:r>
              <a:rPr lang="en-US" dirty="0"/>
              <a:t>Phenotype of </a:t>
            </a:r>
            <a:r>
              <a:rPr lang="en-US" i="1" dirty="0"/>
              <a:t>M. officinalis </a:t>
            </a:r>
            <a:r>
              <a:rPr lang="en-US" dirty="0"/>
              <a:t>(A) control diploid and (B) induced tetraploid plant.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8270E-095D-6467-51E2-B10063DA3C93}"/>
              </a:ext>
            </a:extLst>
          </p:cNvPr>
          <p:cNvSpPr/>
          <p:nvPr/>
        </p:nvSpPr>
        <p:spPr>
          <a:xfrm>
            <a:off x="3936229" y="1203361"/>
            <a:ext cx="41609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Shoot length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5BCAD6-D15D-2976-B6EA-EE8BC229BB40}"/>
              </a:ext>
            </a:extLst>
          </p:cNvPr>
          <p:cNvSpPr/>
          <p:nvPr/>
        </p:nvSpPr>
        <p:spPr>
          <a:xfrm>
            <a:off x="4388765" y="2636129"/>
            <a:ext cx="33450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Number of Shoots</a:t>
            </a:r>
          </a:p>
        </p:txBody>
      </p:sp>
      <p:pic>
        <p:nvPicPr>
          <p:cNvPr id="11" name="Picture 10" descr="A plant in a pot&#10;&#10;Description automatically generated">
            <a:extLst>
              <a:ext uri="{FF2B5EF4-FFF2-40B4-BE49-F238E27FC236}">
                <a16:creationId xmlns:a16="http://schemas.microsoft.com/office/drawing/2014/main" id="{D160FFE2-9A0D-8EC8-76EC-FC1994701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96" b="91031" l="1934" r="94481">
                        <a14:foregroundMark x1="90702" y1="38711" x2="92075" y2="49536"/>
                        <a14:foregroundMark x1="90519" y1="37268" x2="90702" y2="38711"/>
                        <a14:foregroundMark x1="90939" y1="38711" x2="90755" y2="36959"/>
                        <a14:foregroundMark x1="92075" y1="49536" x2="90939" y2="38711"/>
                        <a14:foregroundMark x1="90755" y1="36959" x2="90142" y2="37062"/>
                        <a14:foregroundMark x1="93868" y1="43196" x2="94245" y2="41959"/>
                        <a14:foregroundMark x1="4438" y1="26211" x2="3113" y2="24948"/>
                        <a14:foregroundMark x1="11981" y1="33402" x2="5439" y2="27165"/>
                        <a14:foregroundMark x1="5504" y1="27593" x2="10896" y2="33557"/>
                        <a14:foregroundMark x1="3113" y1="24948" x2="4375" y2="26344"/>
                        <a14:foregroundMark x1="10896" y1="33557" x2="11792" y2="30515"/>
                        <a14:foregroundMark x1="2406" y1="29691" x2="2028" y2="32371"/>
                        <a14:foregroundMark x1="36651" y1="87113" x2="47547" y2="91856"/>
                        <a14:foregroundMark x1="47547" y1="91856" x2="58726" y2="91031"/>
                        <a14:foregroundMark x1="58726" y1="91031" x2="66934" y2="85103"/>
                        <a14:foregroundMark x1="94198" y1="44381" x2="94481" y2="49227"/>
                        <a14:foregroundMark x1="6792" y1="33041" x2="9245" y2="33299"/>
                        <a14:backgroundMark x1="17028" y1="33196" x2="17028" y2="33196"/>
                        <a14:backgroundMark x1="22358" y1="37526" x2="22358" y2="37526"/>
                        <a14:backgroundMark x1="18821" y1="45825" x2="18821" y2="45825"/>
                        <a14:backgroundMark x1="17594" y1="47062" x2="17594" y2="47062"/>
                        <a14:backgroundMark x1="23443" y1="40619" x2="23443" y2="40619"/>
                        <a14:backgroundMark x1="24670" y1="54021" x2="24670" y2="54021"/>
                        <a14:backgroundMark x1="33302" y1="36031" x2="33302" y2="36031"/>
                        <a14:backgroundMark x1="65377" y1="35258" x2="65377" y2="35258"/>
                        <a14:backgroundMark x1="67689" y1="28711" x2="67689" y2="28711"/>
                        <a14:backgroundMark x1="80283" y1="45825" x2="80283" y2="45825"/>
                        <a14:backgroundMark x1="76462" y1="52680" x2="76462" y2="52680"/>
                        <a14:backgroundMark x1="83915" y1="47216" x2="83915" y2="47216"/>
                        <a14:backgroundMark x1="93443" y1="42371" x2="93443" y2="42371"/>
                        <a14:backgroundMark x1="89245" y1="42680" x2="89245" y2="42680"/>
                        <a14:backgroundMark x1="88585" y1="41701" x2="88585" y2="41701"/>
                        <a14:backgroundMark x1="90330" y1="38711" x2="90330" y2="38711"/>
                        <a14:backgroundMark x1="93774" y1="42732" x2="93774" y2="42732"/>
                        <a14:backgroundMark x1="83962" y1="44227" x2="83962" y2="44227"/>
                        <a14:backgroundMark x1="48821" y1="33454" x2="48821" y2="33454"/>
                        <a14:backgroundMark x1="66557" y1="29175" x2="66557" y2="29175"/>
                        <a14:backgroundMark x1="31274" y1="41031" x2="31274" y2="41031"/>
                        <a14:backgroundMark x1="4670" y1="27165" x2="4670" y2="27165"/>
                        <a14:backgroundMark x1="2830" y1="27680" x2="3962" y2="27216"/>
                        <a14:backgroundMark x1="4623" y1="26907" x2="4623" y2="26907"/>
                        <a14:backgroundMark x1="5613" y1="27010" x2="5613" y2="27010"/>
                        <a14:backgroundMark x1="5566" y1="27371" x2="5566" y2="27371"/>
                        <a14:backgroundMark x1="5047" y1="27062" x2="5755" y2="2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6" b="4945"/>
          <a:stretch/>
        </p:blipFill>
        <p:spPr>
          <a:xfrm>
            <a:off x="184053" y="1783501"/>
            <a:ext cx="4404596" cy="3441285"/>
          </a:xfrm>
          <a:prstGeom prst="rect">
            <a:avLst/>
          </a:prstGeom>
        </p:spPr>
      </p:pic>
      <p:pic>
        <p:nvPicPr>
          <p:cNvPr id="13" name="Picture 12" descr="A plant in a pot&#10;&#10;Description automatically generated">
            <a:extLst>
              <a:ext uri="{FF2B5EF4-FFF2-40B4-BE49-F238E27FC236}">
                <a16:creationId xmlns:a16="http://schemas.microsoft.com/office/drawing/2014/main" id="{E768AA50-63CA-F14B-18BC-B23237D550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7" b="89897" l="3965" r="96782">
                        <a14:foregroundMark x1="9701" y1="34794" x2="9562" y2="35309"/>
                        <a14:foregroundMark x1="9235" y1="44021" x2="9701" y2="48196"/>
                        <a14:foregroundMark x1="7603" y1="50361" x2="8209" y2="50722"/>
                        <a14:foregroundMark x1="3965" y1="52887" x2="4431" y2="54278"/>
                        <a14:foregroundMark x1="89785" y1="21546" x2="88993" y2="22268"/>
                        <a14:foregroundMark x1="93004" y1="21289" x2="92771" y2="21907"/>
                        <a14:foregroundMark x1="91278" y1="28351" x2="94263" y2="31134"/>
                        <a14:foregroundMark x1="37500" y1="83608" x2="48741" y2="89072"/>
                        <a14:foregroundMark x1="48741" y1="89072" x2="62034" y2="89691"/>
                        <a14:foregroundMark x1="62034" y1="89691" x2="43190" y2="85000"/>
                        <a14:foregroundMark x1="43190" y1="85000" x2="55410" y2="83763"/>
                        <a14:foregroundMark x1="55410" y1="83763" x2="63153" y2="84021"/>
                        <a14:foregroundMark x1="63806" y1="89948" x2="47015" y2="89330"/>
                        <a14:foregroundMark x1="94356" y1="21546" x2="95616" y2="23041"/>
                        <a14:foregroundMark x1="95522" y1="31753" x2="96782" y2="32526"/>
                        <a14:backgroundMark x1="18330" y1="35722" x2="18330" y2="35722"/>
                        <a14:backgroundMark x1="23181" y1="34897" x2="23181" y2="34897"/>
                        <a14:backgroundMark x1="21502" y1="35000" x2="21502" y2="35000"/>
                        <a14:backgroundMark x1="15765" y1="39330" x2="15765" y2="39330"/>
                        <a14:backgroundMark x1="19123" y1="47268" x2="19123" y2="47268"/>
                        <a14:backgroundMark x1="16418" y1="42165" x2="16418" y2="42165"/>
                        <a14:backgroundMark x1="40765" y1="29278" x2="40765" y2="29278"/>
                        <a14:backgroundMark x1="41791" y1="15928" x2="41791" y2="15928"/>
                        <a14:backgroundMark x1="43330" y1="17165" x2="43330" y2="17165"/>
                        <a14:backgroundMark x1="51632" y1="22216" x2="51632" y2="22216"/>
                        <a14:backgroundMark x1="44356" y1="32010" x2="44356" y2="32010"/>
                        <a14:backgroundMark x1="41651" y1="33402" x2="41651" y2="33402"/>
                        <a14:backgroundMark x1="38619" y1="30928" x2="38619" y2="30928"/>
                        <a14:backgroundMark x1="38526" y1="41340" x2="38526" y2="41340"/>
                        <a14:backgroundMark x1="36707" y1="41443" x2="36707" y2="41443"/>
                        <a14:backgroundMark x1="33582" y1="42938" x2="33582" y2="42938"/>
                        <a14:backgroundMark x1="41884" y1="37371" x2="41884" y2="37371"/>
                        <a14:backgroundMark x1="71035" y1="29278" x2="71035" y2="29278"/>
                        <a14:backgroundMark x1="73181" y1="23351" x2="73181" y2="23351"/>
                        <a14:backgroundMark x1="81670" y1="27835" x2="81670" y2="27835"/>
                        <a14:backgroundMark x1="77099" y1="34897" x2="77099" y2="34897"/>
                        <a14:backgroundMark x1="64412" y1="43299" x2="64412" y2="43299"/>
                        <a14:backgroundMark x1="61521" y1="34381" x2="61521" y2="34381"/>
                        <a14:backgroundMark x1="73741" y1="17423" x2="73741" y2="17423"/>
                        <a14:backgroundMark x1="76399" y1="17010" x2="76399" y2="17010"/>
                        <a14:backgroundMark x1="80131" y1="16804" x2="80131" y2="16804"/>
                        <a14:backgroundMark x1="48741" y1="32165" x2="48741" y2="32165"/>
                        <a14:backgroundMark x1="18237" y1="49227" x2="18237" y2="49227"/>
                        <a14:backgroundMark x1="23274" y1="46289" x2="23274" y2="46289"/>
                        <a14:backgroundMark x1="26306" y1="50722" x2="26306" y2="50722"/>
                        <a14:backgroundMark x1="13060" y1="37577" x2="13060" y2="37577"/>
                        <a14:backgroundMark x1="15299" y1="50464" x2="15299" y2="50464"/>
                        <a14:backgroundMark x1="22248" y1="41443" x2="22248" y2="41443"/>
                        <a14:backgroundMark x1="43797" y1="30052" x2="43797" y2="30052"/>
                        <a14:backgroundMark x1="65438" y1="40103" x2="65438" y2="40103"/>
                        <a14:backgroundMark x1="62966" y1="35258" x2="62966" y2="3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/>
        </p:blipFill>
        <p:spPr>
          <a:xfrm>
            <a:off x="7861553" y="1518692"/>
            <a:ext cx="4248150" cy="35771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1E27C4-9E36-BFDB-BA7D-6331B95455BC}"/>
              </a:ext>
            </a:extLst>
          </p:cNvPr>
          <p:cNvSpPr txBox="1"/>
          <p:nvPr/>
        </p:nvSpPr>
        <p:spPr>
          <a:xfrm>
            <a:off x="4740259" y="1729230"/>
            <a:ext cx="1200705" cy="36933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19.96 cm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D2B902-FBAD-A1D1-9F79-276A650F92F7}"/>
              </a:ext>
            </a:extLst>
          </p:cNvPr>
          <p:cNvSpPr txBox="1"/>
          <p:nvPr/>
        </p:nvSpPr>
        <p:spPr>
          <a:xfrm>
            <a:off x="6209718" y="1729230"/>
            <a:ext cx="118282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26.85 cm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31948B-FA47-AC1A-E27A-DBB4F8F15AC2}"/>
              </a:ext>
            </a:extLst>
          </p:cNvPr>
          <p:cNvSpPr txBox="1"/>
          <p:nvPr/>
        </p:nvSpPr>
        <p:spPr>
          <a:xfrm>
            <a:off x="4973988" y="3190835"/>
            <a:ext cx="765787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24.28 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94CCB3-ED4A-B74D-31C1-1921D9293D67}"/>
              </a:ext>
            </a:extLst>
          </p:cNvPr>
          <p:cNvCxnSpPr>
            <a:cxnSpLocks/>
          </p:cNvCxnSpPr>
          <p:nvPr/>
        </p:nvCxnSpPr>
        <p:spPr>
          <a:xfrm>
            <a:off x="6016582" y="1634227"/>
            <a:ext cx="0" cy="630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DA18D1-964E-B273-9F1D-795C718BAEE4}"/>
              </a:ext>
            </a:extLst>
          </p:cNvPr>
          <p:cNvCxnSpPr>
            <a:cxnSpLocks/>
          </p:cNvCxnSpPr>
          <p:nvPr/>
        </p:nvCxnSpPr>
        <p:spPr>
          <a:xfrm>
            <a:off x="6028661" y="3036239"/>
            <a:ext cx="0" cy="630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040C65-8D7B-B91E-B674-0BA078D55B9F}"/>
              </a:ext>
            </a:extLst>
          </p:cNvPr>
          <p:cNvSpPr txBox="1"/>
          <p:nvPr/>
        </p:nvSpPr>
        <p:spPr>
          <a:xfrm>
            <a:off x="6286653" y="3190835"/>
            <a:ext cx="765834" cy="36933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21.76 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A5EB5-F728-990F-4EC3-59DE190E07D7}"/>
              </a:ext>
            </a:extLst>
          </p:cNvPr>
          <p:cNvCxnSpPr>
            <a:cxnSpLocks/>
          </p:cNvCxnSpPr>
          <p:nvPr/>
        </p:nvCxnSpPr>
        <p:spPr>
          <a:xfrm>
            <a:off x="4521974" y="3036239"/>
            <a:ext cx="30662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947951A-2D7A-53E7-2A29-CEEBAB08BDC2}"/>
              </a:ext>
            </a:extLst>
          </p:cNvPr>
          <p:cNvSpPr/>
          <p:nvPr/>
        </p:nvSpPr>
        <p:spPr>
          <a:xfrm>
            <a:off x="4407815" y="4093507"/>
            <a:ext cx="33450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 of leaves per shoot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B0AEF9-9720-75B7-5262-BFA482D516C9}"/>
              </a:ext>
            </a:extLst>
          </p:cNvPr>
          <p:cNvSpPr txBox="1"/>
          <p:nvPr/>
        </p:nvSpPr>
        <p:spPr>
          <a:xfrm>
            <a:off x="5005318" y="4660923"/>
            <a:ext cx="725052" cy="36933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</a:rPr>
              <a:t>11.98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40C7B1-A12D-F69C-FEFE-3865AFD4D218}"/>
              </a:ext>
            </a:extLst>
          </p:cNvPr>
          <p:cNvSpPr txBox="1"/>
          <p:nvPr/>
        </p:nvSpPr>
        <p:spPr>
          <a:xfrm>
            <a:off x="6304255" y="4657625"/>
            <a:ext cx="729094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</a:rPr>
              <a:t>14.23</a:t>
            </a:r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785D05-D0DA-1750-2026-B1D44822B7FE}"/>
              </a:ext>
            </a:extLst>
          </p:cNvPr>
          <p:cNvCxnSpPr>
            <a:cxnSpLocks/>
          </p:cNvCxnSpPr>
          <p:nvPr/>
        </p:nvCxnSpPr>
        <p:spPr>
          <a:xfrm>
            <a:off x="6045299" y="4493617"/>
            <a:ext cx="0" cy="630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3846DC-BB2B-1FB9-D28A-05C27D2E3E6A}"/>
              </a:ext>
            </a:extLst>
          </p:cNvPr>
          <p:cNvCxnSpPr>
            <a:cxnSpLocks/>
          </p:cNvCxnSpPr>
          <p:nvPr/>
        </p:nvCxnSpPr>
        <p:spPr>
          <a:xfrm>
            <a:off x="4519154" y="1634227"/>
            <a:ext cx="30662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8B179C-3272-3CA0-6EBE-6D2E07CE188D}"/>
              </a:ext>
            </a:extLst>
          </p:cNvPr>
          <p:cNvCxnSpPr>
            <a:cxnSpLocks/>
          </p:cNvCxnSpPr>
          <p:nvPr/>
        </p:nvCxnSpPr>
        <p:spPr>
          <a:xfrm>
            <a:off x="4541023" y="4489537"/>
            <a:ext cx="30662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Video 96">
            <a:hlinkClick r:id="" action="ppaction://media"/>
            <a:extLst>
              <a:ext uri="{FF2B5EF4-FFF2-40B4-BE49-F238E27FC236}">
                <a16:creationId xmlns:a16="http://schemas.microsoft.com/office/drawing/2014/main" id="{CB5CAFC6-6B25-FFD5-9103-55037610A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643286" y="5309286"/>
            <a:ext cx="1558239" cy="1558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22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9E139-D3DB-5278-0BF0-22EB24339C47}"/>
              </a:ext>
            </a:extLst>
          </p:cNvPr>
          <p:cNvSpPr txBox="1"/>
          <p:nvPr/>
        </p:nvSpPr>
        <p:spPr>
          <a:xfrm>
            <a:off x="1321046" y="5424532"/>
            <a:ext cx="97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 3. </a:t>
            </a:r>
            <a:r>
              <a:rPr lang="en-US" dirty="0"/>
              <a:t>: Leaf shape and size of </a:t>
            </a:r>
            <a:r>
              <a:rPr lang="en-US" i="1" dirty="0"/>
              <a:t>M. officinalis </a:t>
            </a:r>
            <a:r>
              <a:rPr lang="en-US" dirty="0"/>
              <a:t>(A) control diploid and (B) induced tetraploid plant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DCC65-E7BE-F4F0-7C97-7A1628359732}"/>
              </a:ext>
            </a:extLst>
          </p:cNvPr>
          <p:cNvSpPr/>
          <p:nvPr/>
        </p:nvSpPr>
        <p:spPr>
          <a:xfrm>
            <a:off x="1150507" y="1303569"/>
            <a:ext cx="41609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leaf area – 8.17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</a:t>
            </a:r>
            <a:r>
              <a:rPr lang="en-US" sz="200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en-US" sz="2000" b="0" cap="none" spc="0" dirty="0">
              <a:ln w="0"/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E1208B3-3806-4751-59FC-DE5301DA31D4}"/>
              </a:ext>
            </a:extLst>
          </p:cNvPr>
          <p:cNvSpPr/>
          <p:nvPr/>
        </p:nvSpPr>
        <p:spPr>
          <a:xfrm rot="16200000">
            <a:off x="5419268" y="990177"/>
            <a:ext cx="568960" cy="965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17B0B-9795-3277-546C-EA3087EB9913}"/>
              </a:ext>
            </a:extLst>
          </p:cNvPr>
          <p:cNvSpPr/>
          <p:nvPr/>
        </p:nvSpPr>
        <p:spPr>
          <a:xfrm>
            <a:off x="6096000" y="1303569"/>
            <a:ext cx="41609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leaf area – 15.87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</a:t>
            </a:r>
            <a:r>
              <a:rPr lang="en-US" sz="2000" baseline="3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en-US" sz="2000" b="0" cap="none" spc="0" dirty="0">
              <a:ln w="0"/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A5E20-2CA1-8E96-52E5-C7127E8E71EE}"/>
              </a:ext>
            </a:extLst>
          </p:cNvPr>
          <p:cNvSpPr txBox="1"/>
          <p:nvPr/>
        </p:nvSpPr>
        <p:spPr>
          <a:xfrm>
            <a:off x="-289367" y="350808"/>
            <a:ext cx="393539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0"/>
                <a:latin typeface="Roboto "/>
              </a:rPr>
              <a:t>4.3.1 Leaf Morphology</a:t>
            </a:r>
          </a:p>
        </p:txBody>
      </p:sp>
      <p:pic>
        <p:nvPicPr>
          <p:cNvPr id="10" name="Picture 9" descr="A group of green leaves&#10;&#10;Description automatically generated">
            <a:extLst>
              <a:ext uri="{FF2B5EF4-FFF2-40B4-BE49-F238E27FC236}">
                <a16:creationId xmlns:a16="http://schemas.microsoft.com/office/drawing/2014/main" id="{B6E17025-F73D-B0DB-ACD4-36FF55A64A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b="51485"/>
          <a:stretch/>
        </p:blipFill>
        <p:spPr>
          <a:xfrm>
            <a:off x="1125113" y="2392416"/>
            <a:ext cx="9941773" cy="2536212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F9819B64-67DB-67FC-D0FF-02BB58D483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433222" y="5099222"/>
            <a:ext cx="1676482" cy="167648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9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4"/>
    </mc:Choice>
    <mc:Fallback xmlns="">
      <p:transition spd="slow" advTm="1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background Vectors &amp; Illustrations for Free Download | Freepik">
            <a:extLst>
              <a:ext uri="{FF2B5EF4-FFF2-40B4-BE49-F238E27FC236}">
                <a16:creationId xmlns:a16="http://schemas.microsoft.com/office/drawing/2014/main" id="{909BD111-23F6-CEC9-EA28-32BA2143A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0292" r="12487" b="28674"/>
          <a:stretch/>
        </p:blipFill>
        <p:spPr bwMode="auto">
          <a:xfrm>
            <a:off x="0" y="0"/>
            <a:ext cx="12192000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9592B-A5F4-7393-D912-6436B44D2081}"/>
              </a:ext>
            </a:extLst>
          </p:cNvPr>
          <p:cNvSpPr txBox="1"/>
          <p:nvPr/>
        </p:nvSpPr>
        <p:spPr>
          <a:xfrm>
            <a:off x="-201788" y="469386"/>
            <a:ext cx="486719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0"/>
                <a:latin typeface="Roboto "/>
              </a:rPr>
              <a:t>4.4 Stomatal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478C4-3B45-11B4-41C0-AB408A8120BF}"/>
              </a:ext>
            </a:extLst>
          </p:cNvPr>
          <p:cNvSpPr txBox="1"/>
          <p:nvPr/>
        </p:nvSpPr>
        <p:spPr>
          <a:xfrm>
            <a:off x="545923" y="5484210"/>
            <a:ext cx="5305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Figure 5.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Stomata size and frequency in 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M. officinalis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(A) control and (B) induced polyploid plant.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C5D05B-AD91-A89D-5390-5BC84ABDF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60754"/>
              </p:ext>
            </p:extLst>
          </p:nvPr>
        </p:nvGraphicFramePr>
        <p:xfrm>
          <a:off x="5912411" y="2509357"/>
          <a:ext cx="6187440" cy="2259964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644502">
                  <a:extLst>
                    <a:ext uri="{9D8B030D-6E8A-4147-A177-3AD203B41FA5}">
                      <a16:colId xmlns:a16="http://schemas.microsoft.com/office/drawing/2014/main" val="1032570846"/>
                    </a:ext>
                  </a:extLst>
                </a:gridCol>
                <a:gridCol w="1584252">
                  <a:extLst>
                    <a:ext uri="{9D8B030D-6E8A-4147-A177-3AD203B41FA5}">
                      <a16:colId xmlns:a16="http://schemas.microsoft.com/office/drawing/2014/main" val="3242795083"/>
                    </a:ext>
                  </a:extLst>
                </a:gridCol>
                <a:gridCol w="1520455">
                  <a:extLst>
                    <a:ext uri="{9D8B030D-6E8A-4147-A177-3AD203B41FA5}">
                      <a16:colId xmlns:a16="http://schemas.microsoft.com/office/drawing/2014/main" val="4057370875"/>
                    </a:ext>
                  </a:extLst>
                </a:gridCol>
                <a:gridCol w="1438231">
                  <a:extLst>
                    <a:ext uri="{9D8B030D-6E8A-4147-A177-3AD203B41FA5}">
                      <a16:colId xmlns:a16="http://schemas.microsoft.com/office/drawing/2014/main" val="1535252376"/>
                    </a:ext>
                  </a:extLst>
                </a:gridCol>
              </a:tblGrid>
              <a:tr h="988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Variant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number of stomata per magnification field (60x)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Average Stomata Length (µm)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Average Stomata Width (µm)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6410366"/>
                  </a:ext>
                </a:extLst>
              </a:tr>
              <a:tr h="500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Control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24.33±3.21a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11.34±1.95b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7.86±1.05b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783043"/>
                  </a:ext>
                </a:extLst>
              </a:tr>
              <a:tr h="304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Polyploids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10.00±1.50b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20.76±1.52a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12.57±0.79a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264486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EDE33CA0-F477-EE5C-91E1-0C12D8CED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451" y="1865690"/>
            <a:ext cx="61638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2.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of stomatal characteristics between diploid</a:t>
            </a:r>
            <a:r>
              <a:rPr kumimoji="0" lang="en-US" altLang="en-US" sz="16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 and polyploid genotypes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officinalis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1050" dirty="0"/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6A24E-E8CD-481B-4AE7-253E0F010180}"/>
              </a:ext>
            </a:extLst>
          </p:cNvPr>
          <p:cNvSpPr txBox="1"/>
          <p:nvPr/>
        </p:nvSpPr>
        <p:spPr>
          <a:xfrm>
            <a:off x="5912411" y="4828213"/>
            <a:ext cx="626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superscript letters within the same column differ significantly (Tukey HSD Test,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0.05) The data presented are mean ± standard deviation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(n=20)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  <p:pic>
        <p:nvPicPr>
          <p:cNvPr id="10" name="Picture 9" descr="A close-up of a microscope&#10;&#10;Description automatically generated">
            <a:extLst>
              <a:ext uri="{FF2B5EF4-FFF2-40B4-BE49-F238E27FC236}">
                <a16:creationId xmlns:a16="http://schemas.microsoft.com/office/drawing/2014/main" id="{01213975-CB01-40A9-2840-799A50C25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" y="2119222"/>
            <a:ext cx="5788602" cy="3301312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F25801FD-86D5-FC85-677D-E5EDDBA3D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522223" y="5280372"/>
            <a:ext cx="1577628" cy="1577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71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pt background Vectors &amp; Illustrations for Free Download | Freepik">
            <a:extLst>
              <a:ext uri="{FF2B5EF4-FFF2-40B4-BE49-F238E27FC236}">
                <a16:creationId xmlns:a16="http://schemas.microsoft.com/office/drawing/2014/main" id="{AF3A1620-84E1-6A5F-BD91-05A17AF8E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6212" r="7224" b="19435"/>
          <a:stretch/>
        </p:blipFill>
        <p:spPr bwMode="auto">
          <a:xfrm>
            <a:off x="-214186" y="-69448"/>
            <a:ext cx="12474127" cy="69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859A2-98DA-E8E3-D005-D8AFA66C012F}"/>
              </a:ext>
            </a:extLst>
          </p:cNvPr>
          <p:cNvSpPr txBox="1"/>
          <p:nvPr/>
        </p:nvSpPr>
        <p:spPr>
          <a:xfrm>
            <a:off x="0" y="259160"/>
            <a:ext cx="409958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0"/>
                <a:latin typeface="Roboto "/>
              </a:rPr>
              <a:t>4.5 Essential Oil Yield</a:t>
            </a:r>
          </a:p>
        </p:txBody>
      </p:sp>
      <p:pic>
        <p:nvPicPr>
          <p:cNvPr id="8" name="Picture 7" descr="A comparison of oil yield and diploid&#10;&#10;Description automatically generated">
            <a:extLst>
              <a:ext uri="{FF2B5EF4-FFF2-40B4-BE49-F238E27FC236}">
                <a16:creationId xmlns:a16="http://schemas.microsoft.com/office/drawing/2014/main" id="{713648A0-C12E-818E-8AFD-E61121EBE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2"/>
          <a:stretch/>
        </p:blipFill>
        <p:spPr>
          <a:xfrm>
            <a:off x="1996414" y="858576"/>
            <a:ext cx="4099586" cy="4748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42A4B4-65EB-BD9A-4151-8014040A40C9}"/>
              </a:ext>
            </a:extLst>
          </p:cNvPr>
          <p:cNvSpPr txBox="1"/>
          <p:nvPr/>
        </p:nvSpPr>
        <p:spPr>
          <a:xfrm>
            <a:off x="2167957" y="5605955"/>
            <a:ext cx="7856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 6.</a:t>
            </a:r>
            <a:r>
              <a:rPr lang="en-US" dirty="0"/>
              <a:t> Essential oil yield in control diploid and induced tetraploid plants of </a:t>
            </a:r>
            <a:r>
              <a:rPr lang="en-US" i="1" dirty="0"/>
              <a:t>M. officinalis</a:t>
            </a:r>
            <a:r>
              <a:rPr lang="en-US" dirty="0"/>
              <a:t>. Different letters on the vertical bars differ significantly (Tukey HSD Test, p &lt; 0.05) (n = 20).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08C71-F8BF-E703-DBEA-6B5C5E5FEE72}"/>
              </a:ext>
            </a:extLst>
          </p:cNvPr>
          <p:cNvSpPr txBox="1"/>
          <p:nvPr/>
        </p:nvSpPr>
        <p:spPr>
          <a:xfrm>
            <a:off x="7394477" y="1530498"/>
            <a:ext cx="210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(diploid) </a:t>
            </a:r>
            <a:r>
              <a:rPr lang="en-US" sz="18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0.12</a:t>
            </a:r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% (</a:t>
            </a:r>
            <a:r>
              <a:rPr lang="en-US" sz="1800" b="0" i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w/v</a:t>
            </a:r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2B3C2-89A2-7AC2-0B5E-FA9E6DF30E5F}"/>
              </a:ext>
            </a:extLst>
          </p:cNvPr>
          <p:cNvSpPr txBox="1"/>
          <p:nvPr/>
        </p:nvSpPr>
        <p:spPr>
          <a:xfrm>
            <a:off x="7279207" y="4155136"/>
            <a:ext cx="2332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Polyploid (tetraploid) </a:t>
            </a:r>
            <a:r>
              <a:rPr lang="en-US" sz="1800" b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0.21</a:t>
            </a:r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% (</a:t>
            </a:r>
            <a:r>
              <a:rPr lang="en-US" sz="1800" b="0" i="1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w/v</a:t>
            </a:r>
            <a:r>
              <a:rPr lang="en-US" sz="1800" b="0" cap="none" spc="0" dirty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F6C14A6-7455-B832-2FDA-FB5D21C5F621}"/>
              </a:ext>
            </a:extLst>
          </p:cNvPr>
          <p:cNvSpPr/>
          <p:nvPr/>
        </p:nvSpPr>
        <p:spPr>
          <a:xfrm>
            <a:off x="8244888" y="2499994"/>
            <a:ext cx="401027" cy="1374963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68C2E-0EE8-22E4-25D4-751EDE896029}"/>
              </a:ext>
            </a:extLst>
          </p:cNvPr>
          <p:cNvSpPr txBox="1"/>
          <p:nvPr/>
        </p:nvSpPr>
        <p:spPr>
          <a:xfrm>
            <a:off x="8445401" y="2981316"/>
            <a:ext cx="253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75% increment</a:t>
            </a:r>
            <a:endParaRPr lang="en-US" sz="1800" b="0" cap="none" spc="0" dirty="0">
              <a:ln w="0"/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5" name="Video 54">
            <a:hlinkClick r:id="" action="ppaction://media"/>
            <a:extLst>
              <a:ext uri="{FF2B5EF4-FFF2-40B4-BE49-F238E27FC236}">
                <a16:creationId xmlns:a16="http://schemas.microsoft.com/office/drawing/2014/main" id="{656D14F7-7418-BA9C-FE16-ACA6260DA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416746" y="5082746"/>
            <a:ext cx="1692958" cy="16929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98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"/>
    </mc:Choice>
    <mc:Fallback xmlns="">
      <p:transition spd="slow"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7|3.8|5.1|3.2|0|11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1075</Words>
  <Application>Microsoft Office PowerPoint</Application>
  <PresentationFormat>Widescreen</PresentationFormat>
  <Paragraphs>81</Paragraphs>
  <Slides>12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NexusSans</vt:lpstr>
      <vt:lpstr>Roboto</vt:lpstr>
      <vt:lpstr>Roboto 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Bharati Rohit</dc:creator>
  <cp:lastModifiedBy>Rohit</cp:lastModifiedBy>
  <cp:revision>219</cp:revision>
  <dcterms:created xsi:type="dcterms:W3CDTF">2023-05-12T11:24:23Z</dcterms:created>
  <dcterms:modified xsi:type="dcterms:W3CDTF">2023-09-10T08:30:32Z</dcterms:modified>
</cp:coreProperties>
</file>