
<file path=[Content_Types].xml><?xml version="1.0" encoding="utf-8"?>
<Types xmlns="http://schemas.openxmlformats.org/package/2006/content-types">
  <Default Extension="jfif" ContentType="image/jpeg"/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handoutMasterIdLst>
    <p:handoutMasterId r:id="rId27"/>
  </p:handoutMasterIdLst>
  <p:sldIdLst>
    <p:sldId id="256" r:id="rId2"/>
    <p:sldId id="258" r:id="rId3"/>
    <p:sldId id="265" r:id="rId4"/>
    <p:sldId id="262" r:id="rId5"/>
    <p:sldId id="268" r:id="rId6"/>
    <p:sldId id="323" r:id="rId7"/>
    <p:sldId id="273" r:id="rId8"/>
    <p:sldId id="284" r:id="rId9"/>
    <p:sldId id="281" r:id="rId10"/>
    <p:sldId id="324" r:id="rId11"/>
    <p:sldId id="325" r:id="rId12"/>
    <p:sldId id="326" r:id="rId13"/>
    <p:sldId id="312" r:id="rId14"/>
    <p:sldId id="327" r:id="rId15"/>
    <p:sldId id="259" r:id="rId16"/>
    <p:sldId id="328" r:id="rId17"/>
    <p:sldId id="264" r:id="rId18"/>
    <p:sldId id="314" r:id="rId19"/>
    <p:sldId id="319" r:id="rId20"/>
    <p:sldId id="315" r:id="rId21"/>
    <p:sldId id="316" r:id="rId22"/>
    <p:sldId id="318" r:id="rId23"/>
    <p:sldId id="329" r:id="rId24"/>
    <p:sldId id="330" r:id="rId25"/>
    <p:sldId id="32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5457387191112b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492"/>
    <a:srgbClr val="DC1202"/>
    <a:srgbClr val="FE3020"/>
    <a:srgbClr val="FC2722"/>
    <a:srgbClr val="000000"/>
    <a:srgbClr val="669900"/>
    <a:srgbClr val="DE1904"/>
    <a:srgbClr val="030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3" autoAdjust="0"/>
    <p:restoredTop sz="94343" autoAdjust="0"/>
  </p:normalViewPr>
  <p:slideViewPr>
    <p:cSldViewPr snapToGrid="0" showGuides="1">
      <p:cViewPr>
        <p:scale>
          <a:sx n="60" d="100"/>
          <a:sy n="60" d="100"/>
        </p:scale>
        <p:origin x="1140" y="27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3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ilfrido\Documents\2%20MAESTRIA%20EN%20CIENCIAS%20EN%20PARASITOLOGIA%20A\ARTICULOS\SEVERIDAD%20DISE&#209;O%20DE%20ESCALA\ESCAL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ilfrido\Documents\2%20MAESTRIA%20EN%20CIENCIAS%20EN%20PARASITOLOGIA%20A\ARTICULOS\SEVERIDAD%20DISE&#209;O%20DE%20ESCALA\ESCAL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ilfrido\Documents\2%20MAESTRIA%20EN%20CIENCIAS%20EN%20PARASITOLOGIA%20A\ARTICULOS\SEVERIDAD%20DISE&#209;O%20DE%20ESCALA\ESCAL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ilfrido\Documents\2%20MAESTRIA%20EN%20CIENCIAS%20EN%20PARASITOLOGIA%20A\ARTICULOS\SEVERIDAD%20DISE&#209;O%20DE%20ESCALA\ESCALA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ilfrido\Documents\2%20MAESTRIA%20EN%20CIENCIAS%20EN%20PARASITOLOGIA%20A\ARTICULOS\SEVERIDAD%20DISE&#209;O%20DE%20ESCALA\ESCALA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25556821872736"/>
          <c:y val="3.4716457290474415E-2"/>
          <c:w val="0.82522065694169178"/>
          <c:h val="0.689800160006737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Hoja1!$I$33</c:f>
              <c:strCache>
                <c:ptCount val="1"/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Hoja1!$A$33:$A$38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Hoja1!$I$34:$I$39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953D-4F3D-A9B6-7CA530E9439F}"/>
            </c:ext>
          </c:extLst>
        </c:ser>
        <c:ser>
          <c:idx val="1"/>
          <c:order val="1"/>
          <c:tx>
            <c:strRef>
              <c:f>Hoja1!$C$32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53D-4F3D-A9B6-7CA530E9439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53D-4F3D-A9B6-7CA530E9439F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53D-4F3D-A9B6-7CA530E9439F}"/>
              </c:ext>
            </c:extLst>
          </c:dPt>
          <c:dLbls>
            <c:dLbl>
              <c:idx val="0"/>
              <c:layout>
                <c:manualLayout>
                  <c:x val="-2.2198733903077531E-2"/>
                  <c:y val="-0.1196690726118010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53D-4F3D-A9B6-7CA530E9439F}"/>
                </c:ext>
              </c:extLst>
            </c:dLbl>
            <c:dLbl>
              <c:idx val="1"/>
              <c:layout>
                <c:manualLayout>
                  <c:x val="3.7737847635231761E-2"/>
                  <c:y val="-7.72058532979361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53D-4F3D-A9B6-7CA530E9439F}"/>
                </c:ext>
              </c:extLst>
            </c:dLbl>
            <c:dLbl>
              <c:idx val="2"/>
              <c:layout>
                <c:manualLayout>
                  <c:x val="-6.6596201709232597E-3"/>
                  <c:y val="-7.72058532979361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53D-4F3D-A9B6-7CA530E9439F}"/>
                </c:ext>
              </c:extLst>
            </c:dLbl>
            <c:dLbl>
              <c:idx val="3"/>
              <c:layout>
                <c:manualLayout>
                  <c:x val="2.2198733903077531E-2"/>
                  <c:y val="-0.1080881946171106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53D-4F3D-A9B6-7CA530E9439F}"/>
                </c:ext>
              </c:extLst>
            </c:dLbl>
            <c:dLbl>
              <c:idx val="4"/>
              <c:layout>
                <c:manualLayout>
                  <c:x val="-6.6596201709232597E-3"/>
                  <c:y val="-9.65073166224202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53D-4F3D-A9B6-7CA530E9439F}"/>
                </c:ext>
              </c:extLst>
            </c:dLbl>
            <c:dLbl>
              <c:idx val="5"/>
              <c:layout>
                <c:manualLayout>
                  <c:x val="1.3319240341846519E-2"/>
                  <c:y val="-7.33455606330394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53D-4F3D-A9B6-7CA530E94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Hoja1!$A$33:$A$38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Hoja1!$C$33:$C$38</c:f>
              <c:numCache>
                <c:formatCode>General</c:formatCode>
                <c:ptCount val="6"/>
                <c:pt idx="0">
                  <c:v>57.8</c:v>
                </c:pt>
                <c:pt idx="1">
                  <c:v>105.2</c:v>
                </c:pt>
                <c:pt idx="2">
                  <c:v>49.4</c:v>
                </c:pt>
                <c:pt idx="3">
                  <c:v>110.3</c:v>
                </c:pt>
                <c:pt idx="4">
                  <c:v>44</c:v>
                </c:pt>
                <c:pt idx="5">
                  <c:v>100.2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53D-4F3D-A9B6-7CA530E943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6645968"/>
        <c:axId val="1076629744"/>
      </c:barChart>
      <c:catAx>
        <c:axId val="1076645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>
                    <a:solidFill>
                      <a:schemeClr val="tx1"/>
                    </a:solidFill>
                  </a:rPr>
                  <a:t>Tomato isolates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076629744"/>
        <c:crossesAt val="3"/>
        <c:auto val="1"/>
        <c:lblAlgn val="ctr"/>
        <c:lblOffset val="100"/>
        <c:noMultiLvlLbl val="0"/>
      </c:catAx>
      <c:valAx>
        <c:axId val="107662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/>
                  <a:t>Plant height (cm)</a:t>
                </a:r>
              </a:p>
            </c:rich>
          </c:tx>
          <c:layout>
            <c:manualLayout>
              <c:xMode val="edge"/>
              <c:yMode val="edge"/>
              <c:x val="1.0424805273725015E-3"/>
              <c:y val="0.28227031892660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07664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Hoja1!$I$33</c:f>
              <c:strCache>
                <c:ptCount val="1"/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Hoja1!$H$34:$H$39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Hoja1!$I$34:$I$39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7271-4F9E-B4F8-041C4F5D0021}"/>
            </c:ext>
          </c:extLst>
        </c:ser>
        <c:ser>
          <c:idx val="1"/>
          <c:order val="1"/>
          <c:tx>
            <c:strRef>
              <c:f>Hoja1!$J$33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271-4F9E-B4F8-041C4F5D002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271-4F9E-B4F8-041C4F5D0021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271-4F9E-B4F8-041C4F5D0021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271-4F9E-B4F8-041C4F5D0021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271-4F9E-B4F8-041C4F5D0021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7271-4F9E-B4F8-041C4F5D0021}"/>
              </c:ext>
            </c:extLst>
          </c:dPt>
          <c:dLbls>
            <c:dLbl>
              <c:idx val="0"/>
              <c:layout>
                <c:manualLayout>
                  <c:x val="3.0910761778165E-2"/>
                  <c:y val="-0.1327134191740418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271-4F9E-B4F8-041C4F5D0021}"/>
                </c:ext>
              </c:extLst>
            </c:dLbl>
            <c:dLbl>
              <c:idx val="1"/>
              <c:layout>
                <c:manualLayout>
                  <c:x val="2.2079028630180297E-2"/>
                  <c:y val="-9.1025148803917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596685082872921E-2"/>
                      <c:h val="6.63507109004739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7271-4F9E-B4F8-041C4F5D0021}"/>
                </c:ext>
              </c:extLst>
            </c:dLbl>
            <c:dLbl>
              <c:idx val="2"/>
              <c:layout>
                <c:manualLayout>
                  <c:x val="-2.2099447513812156E-3"/>
                  <c:y val="-0.128909952606635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271-4F9E-B4F8-041C4F5D0021}"/>
                </c:ext>
              </c:extLst>
            </c:dLbl>
            <c:dLbl>
              <c:idx val="3"/>
              <c:layout>
                <c:manualLayout>
                  <c:x val="-8.1030371480878622E-17"/>
                  <c:y val="-9.47867298578198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271-4F9E-B4F8-041C4F5D0021}"/>
                </c:ext>
              </c:extLst>
            </c:dLbl>
            <c:dLbl>
              <c:idx val="4"/>
              <c:layout>
                <c:manualLayout>
                  <c:x val="-1.6206074296175724E-16"/>
                  <c:y val="-0.1061611374407582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271-4F9E-B4F8-041C4F5D0021}"/>
                </c:ext>
              </c:extLst>
            </c:dLbl>
            <c:dLbl>
              <c:idx val="5"/>
              <c:layout>
                <c:manualLayout>
                  <c:x val="2.2099447513812156E-3"/>
                  <c:y val="-9.09952606635071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271-4F9E-B4F8-041C4F5D00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Hoja1!$H$34:$H$39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Hoja1!$J$34:$J$39</c:f>
              <c:numCache>
                <c:formatCode>General</c:formatCode>
                <c:ptCount val="6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9.5</c:v>
                </c:pt>
                <c:pt idx="4">
                  <c:v>9.4</c:v>
                </c:pt>
                <c:pt idx="5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271-4F9E-B4F8-041C4F5D00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6645968"/>
        <c:axId val="1076629744"/>
      </c:barChart>
      <c:catAx>
        <c:axId val="1076645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/>
                  <a:t>Tomato isolates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076629744"/>
        <c:crosses val="autoZero"/>
        <c:auto val="1"/>
        <c:lblAlgn val="ctr"/>
        <c:lblOffset val="100"/>
        <c:noMultiLvlLbl val="0"/>
      </c:catAx>
      <c:valAx>
        <c:axId val="107662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err="1"/>
                  <a:t>Stem</a:t>
                </a:r>
                <a:r>
                  <a:rPr lang="es-MX" b="1" dirty="0"/>
                  <a:t> </a:t>
                </a:r>
                <a:r>
                  <a:rPr lang="es-MX" b="1" dirty="0" err="1"/>
                  <a:t>diameter</a:t>
                </a:r>
                <a:r>
                  <a:rPr lang="es-MX" b="1" dirty="0"/>
                  <a:t> (mm)</a:t>
                </a:r>
              </a:p>
            </c:rich>
          </c:tx>
          <c:layout>
            <c:manualLayout>
              <c:xMode val="edge"/>
              <c:yMode val="edge"/>
              <c:x val="0"/>
              <c:y val="0.22019238200277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07664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72350068591341"/>
          <c:y val="9.9970596883269633E-2"/>
          <c:w val="0.72797118198990129"/>
          <c:h val="0.56902254316122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Hoja1!$AO$3</c:f>
              <c:strCache>
                <c:ptCount val="1"/>
                <c:pt idx="0">
                  <c:v>g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4C-479D-8358-F6FC28031DF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4C-479D-8358-F6FC28031DF7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4C-479D-8358-F6FC28031DF7}"/>
              </c:ext>
            </c:extLst>
          </c:dPt>
          <c:dLbls>
            <c:dLbl>
              <c:idx val="0"/>
              <c:layout>
                <c:manualLayout>
                  <c:x val="1.6865050758301248E-2"/>
                  <c:y val="-7.72626770410365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4C-479D-8358-F6FC28031DF7}"/>
                </c:ext>
              </c:extLst>
            </c:dLbl>
            <c:dLbl>
              <c:idx val="1"/>
              <c:layout>
                <c:manualLayout>
                  <c:x val="2.8911515585659239E-2"/>
                  <c:y val="-4.63576062246219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44C-479D-8358-F6FC28031DF7}"/>
                </c:ext>
              </c:extLst>
            </c:dLbl>
            <c:dLbl>
              <c:idx val="2"/>
              <c:layout>
                <c:manualLayout>
                  <c:x val="-1.2046464827358123E-2"/>
                  <c:y val="-5.56291274695463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4C-479D-8358-F6FC28031DF7}"/>
                </c:ext>
              </c:extLst>
            </c:dLbl>
            <c:dLbl>
              <c:idx val="3"/>
              <c:layout>
                <c:manualLayout>
                  <c:x val="1.9274343723772677E-2"/>
                  <c:y val="-4.63576062246219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4C-479D-8358-F6FC28031DF7}"/>
                </c:ext>
              </c:extLst>
            </c:dLbl>
            <c:dLbl>
              <c:idx val="4"/>
              <c:layout>
                <c:manualLayout>
                  <c:x val="-7.2278788964148201E-3"/>
                  <c:y val="-6.18101416328292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4C-479D-8358-F6FC28031DF7}"/>
                </c:ext>
              </c:extLst>
            </c:dLbl>
            <c:dLbl>
              <c:idx val="5"/>
              <c:layout>
                <c:manualLayout>
                  <c:x val="4.3367273378488919E-2"/>
                  <c:y val="-4.63576062246219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44C-479D-8358-F6FC28031D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Hoja1!$AN$4:$AN$9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Hoja1!$AO$4:$AO$9</c:f>
              <c:numCache>
                <c:formatCode>General</c:formatCode>
                <c:ptCount val="6"/>
                <c:pt idx="0">
                  <c:v>75</c:v>
                </c:pt>
                <c:pt idx="1">
                  <c:v>96</c:v>
                </c:pt>
                <c:pt idx="2">
                  <c:v>76</c:v>
                </c:pt>
                <c:pt idx="3">
                  <c:v>88</c:v>
                </c:pt>
                <c:pt idx="4">
                  <c:v>61</c:v>
                </c:pt>
                <c:pt idx="5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44C-479D-8358-F6FC28031D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19794288"/>
        <c:axId val="884368384"/>
      </c:barChart>
      <c:catAx>
        <c:axId val="919794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err="1"/>
                  <a:t>Tomato</a:t>
                </a:r>
                <a:r>
                  <a:rPr lang="es-MX" b="1" dirty="0"/>
                  <a:t> </a:t>
                </a:r>
                <a:r>
                  <a:rPr lang="es-MX" b="1" dirty="0" err="1"/>
                  <a:t>isolates</a:t>
                </a:r>
                <a:endParaRPr lang="es-MX" b="1" dirty="0"/>
              </a:p>
            </c:rich>
          </c:tx>
          <c:layout>
            <c:manualLayout>
              <c:xMode val="edge"/>
              <c:yMode val="edge"/>
              <c:x val="0.33379481200816091"/>
              <c:y val="0.895359948338352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884368384"/>
        <c:crosses val="autoZero"/>
        <c:auto val="1"/>
        <c:lblAlgn val="ctr"/>
        <c:lblOffset val="100"/>
        <c:noMultiLvlLbl val="0"/>
      </c:catAx>
      <c:valAx>
        <c:axId val="88436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err="1" smtClean="0"/>
                  <a:t>Root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dry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weight</a:t>
                </a:r>
                <a:r>
                  <a:rPr lang="es-MX" b="1" baseline="0" dirty="0" smtClean="0"/>
                  <a:t> </a:t>
                </a:r>
                <a:r>
                  <a:rPr lang="es-MX" b="1" dirty="0" smtClean="0"/>
                  <a:t>(g</a:t>
                </a:r>
                <a:r>
                  <a:rPr lang="es-MX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3.4658658606208869E-3"/>
              <c:y val="0.220577814046885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91979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08389946110939"/>
          <c:y val="3.5583790779460417E-2"/>
          <c:w val="0.7077808241379776"/>
          <c:h val="0.64223028428414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Hoja1!$AU$3</c:f>
              <c:strCache>
                <c:ptCount val="1"/>
                <c:pt idx="0">
                  <c:v>g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22-4450-B2FF-350A2D37B8B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22-4450-B2FF-350A2D37B8B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22-4450-B2FF-350A2D37B8B8}"/>
              </c:ext>
            </c:extLst>
          </c:dPt>
          <c:dLbls>
            <c:dLbl>
              <c:idx val="0"/>
              <c:layout>
                <c:manualLayout>
                  <c:x val="1.9274343723772853E-2"/>
                  <c:y val="-7.72626770410365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F22-4450-B2FF-350A2D37B8B8}"/>
                </c:ext>
              </c:extLst>
            </c:dLbl>
            <c:dLbl>
              <c:idx val="1"/>
              <c:layout>
                <c:manualLayout>
                  <c:x val="3.3730101516602495E-2"/>
                  <c:y val="-6.79911557961121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F22-4450-B2FF-350A2D37B8B8}"/>
                </c:ext>
              </c:extLst>
            </c:dLbl>
            <c:dLbl>
              <c:idx val="2"/>
              <c:layout>
                <c:manualLayout>
                  <c:x val="9.6371718618864267E-3"/>
                  <c:y val="-6.79911557961121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F22-4450-B2FF-350A2D37B8B8}"/>
                </c:ext>
              </c:extLst>
            </c:dLbl>
            <c:dLbl>
              <c:idx val="3"/>
              <c:layout>
                <c:manualLayout>
                  <c:x val="9.6371718618864267E-3"/>
                  <c:y val="-7.41721699593951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F22-4450-B2FF-350A2D37B8B8}"/>
                </c:ext>
              </c:extLst>
            </c:dLbl>
            <c:dLbl>
              <c:idx val="4"/>
              <c:layout>
                <c:manualLayout>
                  <c:x val="1.2046464827358123E-2"/>
                  <c:y val="-7.417216995939511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F22-4450-B2FF-350A2D37B8B8}"/>
                </c:ext>
              </c:extLst>
            </c:dLbl>
            <c:dLbl>
              <c:idx val="5"/>
              <c:layout>
                <c:manualLayout>
                  <c:x val="1.2046464827358034E-2"/>
                  <c:y val="-6.49006487144707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F22-4450-B2FF-350A2D37B8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Hoja1!$AT$4:$AT$9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Hoja1!$AU$4:$AU$9</c:f>
              <c:numCache>
                <c:formatCode>General</c:formatCode>
                <c:ptCount val="6"/>
                <c:pt idx="0">
                  <c:v>310</c:v>
                </c:pt>
                <c:pt idx="1">
                  <c:v>457</c:v>
                </c:pt>
                <c:pt idx="2">
                  <c:v>315</c:v>
                </c:pt>
                <c:pt idx="3">
                  <c:v>444</c:v>
                </c:pt>
                <c:pt idx="4">
                  <c:v>280</c:v>
                </c:pt>
                <c:pt idx="5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F22-4450-B2FF-350A2D37B8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19794288"/>
        <c:axId val="884368384"/>
      </c:barChart>
      <c:catAx>
        <c:axId val="9197942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err="1" smtClean="0"/>
                  <a:t>Tomato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isolates</a:t>
                </a:r>
                <a:endParaRPr lang="es-MX" b="1" dirty="0"/>
              </a:p>
            </c:rich>
          </c:tx>
          <c:layout>
            <c:manualLayout>
              <c:xMode val="edge"/>
              <c:yMode val="edge"/>
              <c:x val="0.30722279894925536"/>
              <c:y val="0.916503803252524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crossAx val="884368384"/>
        <c:crosses val="autoZero"/>
        <c:auto val="1"/>
        <c:lblAlgn val="ctr"/>
        <c:lblOffset val="100"/>
        <c:noMultiLvlLbl val="0"/>
      </c:catAx>
      <c:valAx>
        <c:axId val="88436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smtClean="0"/>
                  <a:t> </a:t>
                </a:r>
                <a:r>
                  <a:rPr lang="es-MX" b="1" dirty="0" err="1" smtClean="0"/>
                  <a:t>Plant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dry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weight</a:t>
                </a:r>
                <a:r>
                  <a:rPr lang="es-MX" b="1" baseline="0" dirty="0" smtClean="0"/>
                  <a:t> </a:t>
                </a:r>
                <a:r>
                  <a:rPr lang="es-MX" b="1" dirty="0" smtClean="0"/>
                  <a:t>(g</a:t>
                </a:r>
                <a:r>
                  <a:rPr lang="es-MX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9.5742855700252823E-3"/>
              <c:y val="0.214512083236970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91979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83428293590232"/>
          <c:y val="5.6086329402885209E-2"/>
          <c:w val="0.74768960054950251"/>
          <c:h val="0.60971090022156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Hoja1!$Z$5</c:f>
              <c:strCache>
                <c:ptCount val="1"/>
                <c:pt idx="0">
                  <c:v>Media 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2-48ED-824E-1ADCFAEE5D2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6F2-48ED-824E-1ADCFAEE5D2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6F2-48ED-824E-1ADCFAEE5D2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6F2-48ED-824E-1ADCFAEE5D2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2-48ED-824E-1ADCFAEE5D2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6F2-48ED-824E-1ADCFAEE5D28}"/>
              </c:ext>
            </c:extLst>
          </c:dPt>
          <c:dLbls>
            <c:dLbl>
              <c:idx val="0"/>
              <c:layout>
                <c:manualLayout>
                  <c:x val="2.1758837457486507E-2"/>
                  <c:y val="-9.95828767106570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F2-48ED-824E-1ADCFAEE5D28}"/>
                </c:ext>
              </c:extLst>
            </c:dLbl>
            <c:dLbl>
              <c:idx val="1"/>
              <c:layout>
                <c:manualLayout>
                  <c:x val="3.7160020544302175E-2"/>
                  <c:y val="-8.74740975956222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F2-48ED-824E-1ADCFAEE5D28}"/>
                </c:ext>
              </c:extLst>
            </c:dLbl>
            <c:dLbl>
              <c:idx val="2"/>
              <c:layout>
                <c:manualLayout>
                  <c:x val="-3.2056497592440884E-2"/>
                  <c:y val="-0.3800151814327660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6F2-48ED-824E-1ADCFAEE5D28}"/>
                </c:ext>
              </c:extLst>
            </c:dLbl>
            <c:dLbl>
              <c:idx val="3"/>
              <c:layout>
                <c:manualLayout>
                  <c:x val="4.9248263576239029E-2"/>
                  <c:y val="-0.1156620154206257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6F2-48ED-824E-1ADCFAEE5D28}"/>
                </c:ext>
              </c:extLst>
            </c:dLbl>
            <c:dLbl>
              <c:idx val="4"/>
              <c:layout>
                <c:manualLayout>
                  <c:x val="2.7489426118752526E-2"/>
                  <c:y val="-0.1241872929943302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6F2-48ED-824E-1ADCFAEE5D28}"/>
                </c:ext>
              </c:extLst>
            </c:dLbl>
            <c:dLbl>
              <c:idx val="5"/>
              <c:layout>
                <c:manualLayout>
                  <c:x val="4.8352972127747793E-2"/>
                  <c:y val="-0.1269968343539714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6F2-48ED-824E-1ADCFAEE5D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Hoja1!$Y$6:$Y$11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Hoja1!$Z$6:$Z$11</c:f>
              <c:numCache>
                <c:formatCode>General</c:formatCode>
                <c:ptCount val="6"/>
                <c:pt idx="0">
                  <c:v>1.4</c:v>
                </c:pt>
                <c:pt idx="1">
                  <c:v>2.5</c:v>
                </c:pt>
                <c:pt idx="2">
                  <c:v>1.1000000000000001</c:v>
                </c:pt>
                <c:pt idx="3">
                  <c:v>1.7</c:v>
                </c:pt>
                <c:pt idx="4">
                  <c:v>0.9</c:v>
                </c:pt>
                <c:pt idx="5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F2-48ED-824E-1ADCFAEE5D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19794288"/>
        <c:axId val="884368384"/>
      </c:barChart>
      <c:catAx>
        <c:axId val="9197942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sz="1400" b="1" i="0" baseline="0" dirty="0" err="1" smtClean="0">
                    <a:effectLst/>
                  </a:rPr>
                  <a:t>Tomato</a:t>
                </a:r>
                <a:r>
                  <a:rPr lang="es-MX" sz="1400" b="1" i="0" baseline="0" dirty="0" smtClean="0">
                    <a:effectLst/>
                  </a:rPr>
                  <a:t> </a:t>
                </a:r>
                <a:r>
                  <a:rPr lang="es-MX" sz="1400" b="1" i="0" baseline="0" dirty="0" err="1" smtClean="0">
                    <a:effectLst/>
                  </a:rPr>
                  <a:t>isolates</a:t>
                </a:r>
                <a:endParaRPr lang="es-MX" sz="1400" b="1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4809455268403605"/>
              <c:y val="0.919971904472665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crossAx val="884368384"/>
        <c:crosses val="autoZero"/>
        <c:auto val="1"/>
        <c:lblAlgn val="ctr"/>
        <c:lblOffset val="100"/>
        <c:noMultiLvlLbl val="0"/>
      </c:catAx>
      <c:valAx>
        <c:axId val="88436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err="1" smtClean="0"/>
                  <a:t>Fruiit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index</a:t>
                </a:r>
                <a:r>
                  <a:rPr lang="es-MX" b="1" baseline="0" dirty="0" smtClean="0"/>
                  <a:t> </a:t>
                </a:r>
                <a:r>
                  <a:rPr lang="es-MX" b="1" dirty="0" smtClean="0"/>
                  <a:t>(cm</a:t>
                </a:r>
                <a:r>
                  <a:rPr lang="es-MX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175593869050190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91979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52501992139489"/>
          <c:y val="0.12937371361364305"/>
          <c:w val="0.69856662428345684"/>
          <c:h val="0.539619426430855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Hoja1!$AL$10</c:f>
              <c:strCache>
                <c:ptCount val="1"/>
                <c:pt idx="0">
                  <c:v>Media 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95-4E28-AC05-DBB075278EF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B95-4E28-AC05-DBB075278EF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B95-4E28-AC05-DBB075278EF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B95-4E28-AC05-DBB075278EF3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95-4E28-AC05-DBB075278EF3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B95-4E28-AC05-DBB075278EF3}"/>
              </c:ext>
            </c:extLst>
          </c:dPt>
          <c:dLbls>
            <c:dLbl>
              <c:idx val="0"/>
              <c:layout>
                <c:manualLayout>
                  <c:x val="-2.4120599960989225E-2"/>
                  <c:y val="-9.28435573460294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B95-4E28-AC05-DBB075278EF3}"/>
                </c:ext>
              </c:extLst>
            </c:dLbl>
            <c:dLbl>
              <c:idx val="1"/>
              <c:layout>
                <c:manualLayout>
                  <c:x val="4.0942821683032475E-2"/>
                  <c:y val="-9.28181651783359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B95-4E28-AC05-DBB075278EF3}"/>
                </c:ext>
              </c:extLst>
            </c:dLbl>
            <c:dLbl>
              <c:idx val="2"/>
              <c:layout>
                <c:manualLayout>
                  <c:x val="2.8903225023365335E-2"/>
                  <c:y val="-0.1082536662961336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B95-4E28-AC05-DBB075278EF3}"/>
                </c:ext>
              </c:extLst>
            </c:dLbl>
            <c:dLbl>
              <c:idx val="3"/>
              <c:layout>
                <c:manualLayout>
                  <c:x val="4.0946235449767651E-2"/>
                  <c:y val="-6.80938954902327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B95-4E28-AC05-DBB075278EF3}"/>
                </c:ext>
              </c:extLst>
            </c:dLbl>
            <c:dLbl>
              <c:idx val="4"/>
              <c:layout>
                <c:manualLayout>
                  <c:x val="3.6118600325293952E-2"/>
                  <c:y val="-9.597357053282620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B95-4E28-AC05-DBB075278EF3}"/>
                </c:ext>
              </c:extLst>
            </c:dLbl>
            <c:dLbl>
              <c:idx val="5"/>
              <c:layout>
                <c:manualLayout>
                  <c:x val="4.0935804495854926E-2"/>
                  <c:y val="-8.05380694150285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B95-4E28-AC05-DBB075278E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Hoja1!$AK$11:$AK$16</c:f>
              <c:strCache>
                <c:ptCount val="6"/>
                <c:pt idx="0">
                  <c:v>TBF1</c:v>
                </c:pt>
                <c:pt idx="1">
                  <c:v>Testigo 1</c:v>
                </c:pt>
                <c:pt idx="2">
                  <c:v>TQE</c:v>
                </c:pt>
                <c:pt idx="3">
                  <c:v>Testigo 2</c:v>
                </c:pt>
                <c:pt idx="4">
                  <c:v>FQEZ</c:v>
                </c:pt>
                <c:pt idx="5">
                  <c:v>Testigo 3</c:v>
                </c:pt>
              </c:strCache>
            </c:strRef>
          </c:cat>
          <c:val>
            <c:numRef>
              <c:f>Hoja1!$AL$11:$AL$16</c:f>
              <c:numCache>
                <c:formatCode>General</c:formatCode>
                <c:ptCount val="6"/>
                <c:pt idx="0">
                  <c:v>131.19999999999999</c:v>
                </c:pt>
                <c:pt idx="1">
                  <c:v>147</c:v>
                </c:pt>
                <c:pt idx="2">
                  <c:v>125.4</c:v>
                </c:pt>
                <c:pt idx="3">
                  <c:v>150.80000000000001</c:v>
                </c:pt>
                <c:pt idx="4">
                  <c:v>85.6</c:v>
                </c:pt>
                <c:pt idx="5">
                  <c:v>148.80000000000001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B95-4E28-AC05-DBB075278E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19794288"/>
        <c:axId val="884368384"/>
      </c:barChart>
      <c:catAx>
        <c:axId val="9197942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err="1"/>
                  <a:t>Tomato</a:t>
                </a:r>
                <a:r>
                  <a:rPr lang="es-MX" b="1" dirty="0"/>
                  <a:t> </a:t>
                </a:r>
                <a:r>
                  <a:rPr lang="es-MX" b="1" dirty="0" err="1" smtClean="0"/>
                  <a:t>isolates</a:t>
                </a:r>
                <a:endParaRPr lang="es-MX" b="1" dirty="0"/>
              </a:p>
            </c:rich>
          </c:tx>
          <c:layout>
            <c:manualLayout>
              <c:xMode val="edge"/>
              <c:yMode val="edge"/>
              <c:x val="0.3247470896133382"/>
              <c:y val="0.9277244494635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crossAx val="884368384"/>
        <c:crosses val="autoZero"/>
        <c:auto val="1"/>
        <c:lblAlgn val="ctr"/>
        <c:lblOffset val="100"/>
        <c:noMultiLvlLbl val="0"/>
      </c:catAx>
      <c:valAx>
        <c:axId val="88436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b="1" dirty="0" smtClean="0"/>
                  <a:t>Total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fruit</a:t>
                </a:r>
                <a:r>
                  <a:rPr lang="es-MX" b="1" baseline="0" dirty="0" smtClean="0"/>
                  <a:t> </a:t>
                </a:r>
                <a:r>
                  <a:rPr lang="es-MX" b="1" baseline="0" dirty="0" err="1" smtClean="0"/>
                  <a:t>weight</a:t>
                </a:r>
                <a:r>
                  <a:rPr lang="es-MX" b="1" baseline="0" dirty="0" smtClean="0"/>
                  <a:t> </a:t>
                </a:r>
                <a:r>
                  <a:rPr lang="es-MX" b="1" dirty="0" smtClean="0"/>
                  <a:t> </a:t>
                </a:r>
                <a:r>
                  <a:rPr lang="es-MX" b="1" dirty="0"/>
                  <a:t>(g)</a:t>
                </a:r>
              </a:p>
            </c:rich>
          </c:tx>
          <c:layout>
            <c:manualLayout>
              <c:xMode val="edge"/>
              <c:yMode val="edge"/>
              <c:x val="6.5458805665433856E-3"/>
              <c:y val="0.18028149246728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91979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DF97E-C732-417C-8A5C-E03A3F99C702}" type="doc">
      <dgm:prSet loTypeId="urn:microsoft.com/office/officeart/2005/8/layout/vList2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FEA88D6-415E-4344-88F4-A6DB0E285859}">
      <dgm:prSet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Family</a:t>
          </a:r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dirty="0" err="1" smtClean="0">
              <a:latin typeface="Arial" panose="020B0604020202020204" pitchFamily="34" charset="0"/>
              <a:cs typeface="Arial" panose="020B0604020202020204" pitchFamily="34" charset="0"/>
            </a:rPr>
            <a:t>Virgaviridae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  <a:r>
            <a:rPr lang="es-E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Genus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dirty="0" err="1" smtClean="0">
              <a:latin typeface="Arial" panose="020B0604020202020204" pitchFamily="34" charset="0"/>
              <a:cs typeface="Arial" panose="020B0604020202020204" pitchFamily="34" charset="0"/>
            </a:rPr>
            <a:t>Tobamovirus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
</a:t>
          </a:r>
          <a:r>
            <a:rPr lang="es-E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Species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Tomato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brown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rugose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fruit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virus </a:t>
          </a:r>
          <a:r>
            <a:rPr lang="es-ES" sz="2000" b="0" i="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S" sz="20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ToBRFV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MX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7D548E-CCC9-42CE-9504-957237AB5BAD}" type="parTrans" cxnId="{BA8FA146-30F7-4BB2-B97B-50774C3072A1}">
      <dgm:prSet/>
      <dgm:spPr/>
      <dgm:t>
        <a:bodyPr/>
        <a:lstStyle/>
        <a:p>
          <a:endParaRPr lang="es-ES"/>
        </a:p>
      </dgm:t>
    </dgm:pt>
    <dgm:pt modelId="{3364E3AC-4819-4934-98E0-D0CD1EFFC7D6}" type="sibTrans" cxnId="{BA8FA146-30F7-4BB2-B97B-50774C3072A1}">
      <dgm:prSet/>
      <dgm:spPr/>
      <dgm:t>
        <a:bodyPr/>
        <a:lstStyle/>
        <a:p>
          <a:endParaRPr lang="es-ES"/>
        </a:p>
      </dgm:t>
    </dgm:pt>
    <dgm:pt modelId="{593F6308-0A9E-4B07-A29E-99321B30D21C}">
      <dgm:prSet custT="1"/>
      <dgm:spPr/>
      <dgm:t>
        <a:bodyPr/>
        <a:lstStyle/>
        <a:p>
          <a:r>
            <a:rPr lang="en-U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Shape and Size: </a:t>
          </a:r>
          <a:r>
            <a:rPr lang="en-U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Rigid rods 300 nm long and 18 nm in diameter</a:t>
          </a:r>
          <a:endParaRPr lang="es-MX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017B77-6638-4229-B1A6-038F61CB6F9B}" type="parTrans" cxnId="{FDAC6CD4-7D8D-4F21-8B73-EA42C4529B08}">
      <dgm:prSet/>
      <dgm:spPr/>
      <dgm:t>
        <a:bodyPr/>
        <a:lstStyle/>
        <a:p>
          <a:endParaRPr lang="es-ES"/>
        </a:p>
      </dgm:t>
    </dgm:pt>
    <dgm:pt modelId="{13B81172-8F22-400B-B9C0-0C21B8BB88CD}" type="sibTrans" cxnId="{FDAC6CD4-7D8D-4F21-8B73-EA42C4529B08}">
      <dgm:prSet/>
      <dgm:spPr/>
      <dgm:t>
        <a:bodyPr/>
        <a:lstStyle/>
        <a:p>
          <a:endParaRPr lang="es-ES"/>
        </a:p>
      </dgm:t>
    </dgm:pt>
    <dgm:pt modelId="{09E6950B-5904-4B44-9516-52DFE0B071AD}">
      <dgm:prSet custT="1"/>
      <dgm:spPr/>
      <dgm:t>
        <a:bodyPr/>
        <a:lstStyle/>
        <a:p>
          <a:r>
            <a:rPr lang="es-MX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Transmission</a:t>
          </a:r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MX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mechanical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  <a:r>
            <a:rPr lang="es-MX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Survival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: In </a:t>
          </a:r>
          <a:r>
            <a:rPr lang="es-MX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residues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MX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soil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s-MX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wise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MX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17CF2-9AE1-4006-A2B1-59AEA7609590}" type="parTrans" cxnId="{A3845D10-B6E6-4083-9E8B-182E13B716F2}">
      <dgm:prSet/>
      <dgm:spPr/>
      <dgm:t>
        <a:bodyPr/>
        <a:lstStyle/>
        <a:p>
          <a:endParaRPr lang="es-ES"/>
        </a:p>
      </dgm:t>
    </dgm:pt>
    <dgm:pt modelId="{457F4FE6-5250-4F4E-9514-B88E332D1330}" type="sibTrans" cxnId="{A3845D10-B6E6-4083-9E8B-182E13B716F2}">
      <dgm:prSet/>
      <dgm:spPr/>
      <dgm:t>
        <a:bodyPr/>
        <a:lstStyle/>
        <a:p>
          <a:endParaRPr lang="es-ES"/>
        </a:p>
      </dgm:t>
    </dgm:pt>
    <dgm:pt modelId="{81CF79CE-FA60-4492-804F-4D51AB4FDFF9}">
      <dgm:prSet custT="1"/>
      <dgm:spPr/>
      <dgm:t>
        <a:bodyPr/>
        <a:lstStyle/>
        <a:p>
          <a:pPr rtl="0"/>
          <a:r>
            <a:rPr lang="es-E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Genome</a:t>
          </a:r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6.4 kb single-</a:t>
          </a:r>
          <a:r>
            <a:rPr lang="es-ES" sz="2000" b="0" dirty="0" err="1" smtClean="0">
              <a:latin typeface="Arial" panose="020B0604020202020204" pitchFamily="34" charset="0"/>
              <a:cs typeface="Arial" panose="020B0604020202020204" pitchFamily="34" charset="0"/>
            </a:rPr>
            <a:t>stranded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 RNA</a:t>
          </a:r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
</a:t>
          </a:r>
          <a:r>
            <a:rPr lang="es-ES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Protein</a:t>
          </a:r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(PM): </a:t>
          </a:r>
          <a:r>
            <a:rPr lang="es-ES" sz="2000" b="0" dirty="0" err="1" smtClean="0">
              <a:latin typeface="Arial" panose="020B0604020202020204" pitchFamily="34" charset="0"/>
              <a:cs typeface="Arial" panose="020B0604020202020204" pitchFamily="34" charset="0"/>
            </a:rPr>
            <a:t>serologically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dirty="0" err="1" smtClean="0">
              <a:latin typeface="Arial" panose="020B0604020202020204" pitchFamily="34" charset="0"/>
              <a:cs typeface="Arial" panose="020B0604020202020204" pitchFamily="34" charset="0"/>
            </a:rPr>
            <a:t>with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Tobacco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mosaic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virus 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Tomato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mosaic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 virus</a:t>
          </a:r>
          <a:endParaRPr lang="es-MX" sz="2000" b="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E9E818-C552-4325-97B3-A62785CCEB83}" type="parTrans" cxnId="{E3F35D28-2500-42B7-A394-FFCA3D82B907}">
      <dgm:prSet/>
      <dgm:spPr/>
      <dgm:t>
        <a:bodyPr/>
        <a:lstStyle/>
        <a:p>
          <a:endParaRPr lang="es-ES"/>
        </a:p>
      </dgm:t>
    </dgm:pt>
    <dgm:pt modelId="{7E0E22E9-9D05-4904-BFE3-8E7D793F5553}" type="sibTrans" cxnId="{E3F35D28-2500-42B7-A394-FFCA3D82B907}">
      <dgm:prSet/>
      <dgm:spPr/>
      <dgm:t>
        <a:bodyPr/>
        <a:lstStyle/>
        <a:p>
          <a:endParaRPr lang="es-ES"/>
        </a:p>
      </dgm:t>
    </dgm:pt>
    <dgm:pt modelId="{796C4258-8FFB-4802-86A9-7B97180CFFD5}" type="pres">
      <dgm:prSet presAssocID="{54DDF97E-C732-417C-8A5C-E03A3F99C7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8DF2FF9-493C-4001-8CD7-8782570D67E6}" type="pres">
      <dgm:prSet presAssocID="{2FEA88D6-415E-4344-88F4-A6DB0E285859}" presName="parentText" presStyleLbl="node1" presStyleIdx="0" presStyleCnt="4" custLinFactNeighborX="1028" custLinFactNeighborY="-405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542123-9413-4374-B9FE-34FAB1450D40}" type="pres">
      <dgm:prSet presAssocID="{3364E3AC-4819-4934-98E0-D0CD1EFFC7D6}" presName="spacer" presStyleCnt="0"/>
      <dgm:spPr/>
    </dgm:pt>
    <dgm:pt modelId="{2C07B1C6-FC80-46A6-9CA6-2F26FA17CEF1}" type="pres">
      <dgm:prSet presAssocID="{593F6308-0A9E-4B07-A29E-99321B30D21C}" presName="parentText" presStyleLbl="node1" presStyleIdx="1" presStyleCnt="4" custLinFactNeighborY="1199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A423AE-0A29-4746-9628-CAAF58A0512E}" type="pres">
      <dgm:prSet presAssocID="{13B81172-8F22-400B-B9C0-0C21B8BB88CD}" presName="spacer" presStyleCnt="0"/>
      <dgm:spPr/>
    </dgm:pt>
    <dgm:pt modelId="{8753DE92-8116-45A6-A56A-6C6D97EFE96B}" type="pres">
      <dgm:prSet presAssocID="{09E6950B-5904-4B44-9516-52DFE0B071AD}" presName="parentText" presStyleLbl="node1" presStyleIdx="2" presStyleCnt="4" custLinFactNeighborX="13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DA6AD5-EF83-4E05-8900-5769B17C3DC2}" type="pres">
      <dgm:prSet presAssocID="{457F4FE6-5250-4F4E-9514-B88E332D1330}" presName="spacer" presStyleCnt="0"/>
      <dgm:spPr/>
    </dgm:pt>
    <dgm:pt modelId="{FB65AD0A-F99D-4E74-8F75-50A2666DEAE2}" type="pres">
      <dgm:prSet presAssocID="{81CF79CE-FA60-4492-804F-4D51AB4FDFF9}" presName="parentText" presStyleLbl="node1" presStyleIdx="3" presStyleCnt="4" custLinFactNeighborX="130" custLinFactNeighborY="-7148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3845D10-B6E6-4083-9E8B-182E13B716F2}" srcId="{54DDF97E-C732-417C-8A5C-E03A3F99C702}" destId="{09E6950B-5904-4B44-9516-52DFE0B071AD}" srcOrd="2" destOrd="0" parTransId="{34617CF2-9AE1-4006-A2B1-59AEA7609590}" sibTransId="{457F4FE6-5250-4F4E-9514-B88E332D1330}"/>
    <dgm:cxn modelId="{BF11EF2F-A96B-4F46-AEE7-D67FA0859DE9}" type="presOf" srcId="{09E6950B-5904-4B44-9516-52DFE0B071AD}" destId="{8753DE92-8116-45A6-A56A-6C6D97EFE96B}" srcOrd="0" destOrd="0" presId="urn:microsoft.com/office/officeart/2005/8/layout/vList2"/>
    <dgm:cxn modelId="{A5D25465-7CAB-4F09-A7DB-6DD81CF1199B}" type="presOf" srcId="{593F6308-0A9E-4B07-A29E-99321B30D21C}" destId="{2C07B1C6-FC80-46A6-9CA6-2F26FA17CEF1}" srcOrd="0" destOrd="0" presId="urn:microsoft.com/office/officeart/2005/8/layout/vList2"/>
    <dgm:cxn modelId="{DFAB6AFA-6950-4FDC-9561-14D74B10E87C}" type="presOf" srcId="{54DDF97E-C732-417C-8A5C-E03A3F99C702}" destId="{796C4258-8FFB-4802-86A9-7B97180CFFD5}" srcOrd="0" destOrd="0" presId="urn:microsoft.com/office/officeart/2005/8/layout/vList2"/>
    <dgm:cxn modelId="{BA8FA146-30F7-4BB2-B97B-50774C3072A1}" srcId="{54DDF97E-C732-417C-8A5C-E03A3F99C702}" destId="{2FEA88D6-415E-4344-88F4-A6DB0E285859}" srcOrd="0" destOrd="0" parTransId="{F57D548E-CCC9-42CE-9504-957237AB5BAD}" sibTransId="{3364E3AC-4819-4934-98E0-D0CD1EFFC7D6}"/>
    <dgm:cxn modelId="{FDAC6CD4-7D8D-4F21-8B73-EA42C4529B08}" srcId="{54DDF97E-C732-417C-8A5C-E03A3F99C702}" destId="{593F6308-0A9E-4B07-A29E-99321B30D21C}" srcOrd="1" destOrd="0" parTransId="{69017B77-6638-4229-B1A6-038F61CB6F9B}" sibTransId="{13B81172-8F22-400B-B9C0-0C21B8BB88CD}"/>
    <dgm:cxn modelId="{BD65B861-16B4-4889-AB84-FFCAD770BC0B}" type="presOf" srcId="{81CF79CE-FA60-4492-804F-4D51AB4FDFF9}" destId="{FB65AD0A-F99D-4E74-8F75-50A2666DEAE2}" srcOrd="0" destOrd="0" presId="urn:microsoft.com/office/officeart/2005/8/layout/vList2"/>
    <dgm:cxn modelId="{96E9C6BC-445E-4B20-9E18-9EADB36BB675}" type="presOf" srcId="{2FEA88D6-415E-4344-88F4-A6DB0E285859}" destId="{48DF2FF9-493C-4001-8CD7-8782570D67E6}" srcOrd="0" destOrd="0" presId="urn:microsoft.com/office/officeart/2005/8/layout/vList2"/>
    <dgm:cxn modelId="{E3F35D28-2500-42B7-A394-FFCA3D82B907}" srcId="{54DDF97E-C732-417C-8A5C-E03A3F99C702}" destId="{81CF79CE-FA60-4492-804F-4D51AB4FDFF9}" srcOrd="3" destOrd="0" parTransId="{E7E9E818-C552-4325-97B3-A62785CCEB83}" sibTransId="{7E0E22E9-9D05-4904-BFE3-8E7D793F5553}"/>
    <dgm:cxn modelId="{5D6FA07A-069E-44EB-A6C5-726D3A4269FA}" type="presParOf" srcId="{796C4258-8FFB-4802-86A9-7B97180CFFD5}" destId="{48DF2FF9-493C-4001-8CD7-8782570D67E6}" srcOrd="0" destOrd="0" presId="urn:microsoft.com/office/officeart/2005/8/layout/vList2"/>
    <dgm:cxn modelId="{6B6FD2F5-306C-4820-B5EE-0A2A50919642}" type="presParOf" srcId="{796C4258-8FFB-4802-86A9-7B97180CFFD5}" destId="{71542123-9413-4374-B9FE-34FAB1450D40}" srcOrd="1" destOrd="0" presId="urn:microsoft.com/office/officeart/2005/8/layout/vList2"/>
    <dgm:cxn modelId="{6631E161-9100-46DA-8F60-7D5976BDAE4C}" type="presParOf" srcId="{796C4258-8FFB-4802-86A9-7B97180CFFD5}" destId="{2C07B1C6-FC80-46A6-9CA6-2F26FA17CEF1}" srcOrd="2" destOrd="0" presId="urn:microsoft.com/office/officeart/2005/8/layout/vList2"/>
    <dgm:cxn modelId="{2AFB8E9B-F34A-4FE9-B9CA-719F1C3FCC46}" type="presParOf" srcId="{796C4258-8FFB-4802-86A9-7B97180CFFD5}" destId="{0BA423AE-0A29-4746-9628-CAAF58A0512E}" srcOrd="3" destOrd="0" presId="urn:microsoft.com/office/officeart/2005/8/layout/vList2"/>
    <dgm:cxn modelId="{AF9067BA-7E51-4877-9CE7-A221A68649DC}" type="presParOf" srcId="{796C4258-8FFB-4802-86A9-7B97180CFFD5}" destId="{8753DE92-8116-45A6-A56A-6C6D97EFE96B}" srcOrd="4" destOrd="0" presId="urn:microsoft.com/office/officeart/2005/8/layout/vList2"/>
    <dgm:cxn modelId="{C6393E9C-97E0-46D9-B093-2CF3CB41181B}" type="presParOf" srcId="{796C4258-8FFB-4802-86A9-7B97180CFFD5}" destId="{64DA6AD5-EF83-4E05-8900-5769B17C3DC2}" srcOrd="5" destOrd="0" presId="urn:microsoft.com/office/officeart/2005/8/layout/vList2"/>
    <dgm:cxn modelId="{35268349-0394-496E-BB7C-4C760B365020}" type="presParOf" srcId="{796C4258-8FFB-4802-86A9-7B97180CFFD5}" destId="{FB65AD0A-F99D-4E74-8F75-50A2666DEAE2}" srcOrd="6" destOrd="0" presId="urn:microsoft.com/office/officeart/2005/8/layout/vList2"/>
  </dgm:cxnLst>
  <dgm:bg>
    <a:solidFill>
      <a:schemeClr val="accent2">
        <a:lumMod val="60000"/>
        <a:lumOff val="40000"/>
      </a:schemeClr>
    </a:solidFill>
  </dgm:bg>
  <dgm:whole>
    <a:ln>
      <a:solidFill>
        <a:schemeClr val="accent6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D27A9E-3CF6-4AAD-BBFE-4FD34022BB5C}" type="doc">
      <dgm:prSet loTypeId="urn:microsoft.com/office/officeart/2008/layout/CircularPictureCallout" loCatId="picture" qsTypeId="urn:microsoft.com/office/officeart/2005/8/quickstyle/simple5" qsCatId="simple" csTypeId="urn:microsoft.com/office/officeart/2005/8/colors/accent1_2" csCatId="accent1" phldr="1"/>
      <dgm:spPr/>
    </dgm:pt>
    <dgm:pt modelId="{A1A9485F-598F-40D7-A55E-A77A814167F1}">
      <dgm:prSet phldrT="[Texto]" phldr="1"/>
      <dgm:spPr/>
      <dgm:t>
        <a:bodyPr/>
        <a:lstStyle/>
        <a:p>
          <a:endParaRPr lang="es-ES" dirty="0"/>
        </a:p>
      </dgm:t>
    </dgm:pt>
    <dgm:pt modelId="{DF17258E-43BA-40B2-8D32-6A4255695068}" type="sibTrans" cxnId="{42A0FB47-27E4-4614-ABCB-710554060EAE}">
      <dgm:prSet/>
      <dgm:spPr>
        <a:blipFill>
          <a:blip xmlns:r="http://schemas.openxmlformats.org/officeDocument/2006/relationships" r:embed="rId1"/>
          <a:srcRect/>
          <a:stretch>
            <a:fillRect l="-19000" r="-19000"/>
          </a:stretch>
        </a:blipFill>
      </dgm:spPr>
      <dgm:t>
        <a:bodyPr/>
        <a:lstStyle/>
        <a:p>
          <a:endParaRPr lang="es-ES"/>
        </a:p>
      </dgm:t>
    </dgm:pt>
    <dgm:pt modelId="{BFB69778-5E9B-4073-854B-069869945B1D}" type="parTrans" cxnId="{42A0FB47-27E4-4614-ABCB-710554060EAE}">
      <dgm:prSet/>
      <dgm:spPr/>
      <dgm:t>
        <a:bodyPr/>
        <a:lstStyle/>
        <a:p>
          <a:endParaRPr lang="es-ES"/>
        </a:p>
      </dgm:t>
    </dgm:pt>
    <dgm:pt modelId="{A5DEA18D-67B7-4A1D-B72C-401DAB25CC22}" type="pres">
      <dgm:prSet presAssocID="{B4D27A9E-3CF6-4AAD-BBFE-4FD34022BB5C}" presName="Name0" presStyleCnt="0">
        <dgm:presLayoutVars>
          <dgm:chMax val="7"/>
          <dgm:chPref val="7"/>
          <dgm:dir/>
        </dgm:presLayoutVars>
      </dgm:prSet>
      <dgm:spPr/>
    </dgm:pt>
    <dgm:pt modelId="{0973A5F8-581C-4AE1-83AD-3549079BE469}" type="pres">
      <dgm:prSet presAssocID="{B4D27A9E-3CF6-4AAD-BBFE-4FD34022BB5C}" presName="Name1" presStyleCnt="0"/>
      <dgm:spPr/>
    </dgm:pt>
    <dgm:pt modelId="{F6197A6D-5914-44AE-BD29-5278F8F6A027}" type="pres">
      <dgm:prSet presAssocID="{DF17258E-43BA-40B2-8D32-6A4255695068}" presName="picture_1" presStyleCnt="0"/>
      <dgm:spPr/>
    </dgm:pt>
    <dgm:pt modelId="{6DFB5491-E89E-4E55-8FDD-A98C7BC0062E}" type="pres">
      <dgm:prSet presAssocID="{DF17258E-43BA-40B2-8D32-6A4255695068}" presName="pictureRepeatNode" presStyleLbl="alignImgPlace1" presStyleIdx="0" presStyleCnt="1" custScaleX="140382" custScaleY="126767" custLinFactNeighborX="-33685" custLinFactNeighborY="19520"/>
      <dgm:spPr/>
      <dgm:t>
        <a:bodyPr/>
        <a:lstStyle/>
        <a:p>
          <a:endParaRPr lang="es-ES"/>
        </a:p>
      </dgm:t>
    </dgm:pt>
    <dgm:pt modelId="{9EBF2D78-D153-4E5E-8AED-F68E06DCA4D1}" type="pres">
      <dgm:prSet presAssocID="{A1A9485F-598F-40D7-A55E-A77A814167F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F56FE0-560E-4B8D-A64C-8B72F975E27D}" type="presOf" srcId="{DF17258E-43BA-40B2-8D32-6A4255695068}" destId="{6DFB5491-E89E-4E55-8FDD-A98C7BC0062E}" srcOrd="0" destOrd="0" presId="urn:microsoft.com/office/officeart/2008/layout/CircularPictureCallout"/>
    <dgm:cxn modelId="{44B734C8-5DF1-4EDF-88E7-9A3D2756D646}" type="presOf" srcId="{A1A9485F-598F-40D7-A55E-A77A814167F1}" destId="{9EBF2D78-D153-4E5E-8AED-F68E06DCA4D1}" srcOrd="0" destOrd="0" presId="urn:microsoft.com/office/officeart/2008/layout/CircularPictureCallout"/>
    <dgm:cxn modelId="{B682E994-DB1E-4F27-BCA4-0D2EC2C1E5FE}" type="presOf" srcId="{B4D27A9E-3CF6-4AAD-BBFE-4FD34022BB5C}" destId="{A5DEA18D-67B7-4A1D-B72C-401DAB25CC22}" srcOrd="0" destOrd="0" presId="urn:microsoft.com/office/officeart/2008/layout/CircularPictureCallout"/>
    <dgm:cxn modelId="{42A0FB47-27E4-4614-ABCB-710554060EAE}" srcId="{B4D27A9E-3CF6-4AAD-BBFE-4FD34022BB5C}" destId="{A1A9485F-598F-40D7-A55E-A77A814167F1}" srcOrd="0" destOrd="0" parTransId="{BFB69778-5E9B-4073-854B-069869945B1D}" sibTransId="{DF17258E-43BA-40B2-8D32-6A4255695068}"/>
    <dgm:cxn modelId="{E949670E-2FE9-4D25-9038-22901B05FF69}" type="presParOf" srcId="{A5DEA18D-67B7-4A1D-B72C-401DAB25CC22}" destId="{0973A5F8-581C-4AE1-83AD-3549079BE469}" srcOrd="0" destOrd="0" presId="urn:microsoft.com/office/officeart/2008/layout/CircularPictureCallout"/>
    <dgm:cxn modelId="{B04F475D-EEF3-4E0B-B27A-64EC410D1D3A}" type="presParOf" srcId="{0973A5F8-581C-4AE1-83AD-3549079BE469}" destId="{F6197A6D-5914-44AE-BD29-5278F8F6A027}" srcOrd="0" destOrd="0" presId="urn:microsoft.com/office/officeart/2008/layout/CircularPictureCallout"/>
    <dgm:cxn modelId="{ACD99FA1-6114-4C66-A3CA-87E03B84D82D}" type="presParOf" srcId="{F6197A6D-5914-44AE-BD29-5278F8F6A027}" destId="{6DFB5491-E89E-4E55-8FDD-A98C7BC0062E}" srcOrd="0" destOrd="0" presId="urn:microsoft.com/office/officeart/2008/layout/CircularPictureCallout"/>
    <dgm:cxn modelId="{A8491AE1-3FBD-4FB2-9454-8416BAB73C68}" type="presParOf" srcId="{0973A5F8-581C-4AE1-83AD-3549079BE469}" destId="{9EBF2D78-D153-4E5E-8AED-F68E06DCA4D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764E1E-4025-44AE-AFBA-DCC1733B6DF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C064ABB-2E17-416C-85F1-C11F9244B15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s-E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Experiment</a:t>
          </a:r>
          <a:r>
            <a:rPr lang="es-E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
UAAAN </a:t>
          </a:r>
          <a:r>
            <a:rPr lang="es-ES" sz="20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greenhouse</a:t>
          </a:r>
          <a:r>
            <a:rPr lang="es-E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MX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D81BD-526C-46B9-8F6E-3366A39E3827}" type="parTrans" cxnId="{B2874EBE-24B9-4D9E-8767-8BCFA560705A}">
      <dgm:prSet/>
      <dgm:spPr/>
      <dgm:t>
        <a:bodyPr/>
        <a:lstStyle/>
        <a:p>
          <a:endParaRPr lang="es-ES"/>
        </a:p>
      </dgm:t>
    </dgm:pt>
    <dgm:pt modelId="{C73CBFE7-83F3-4632-BAF6-B55469D6A6D1}" type="sibTrans" cxnId="{B2874EBE-24B9-4D9E-8767-8BCFA560705A}">
      <dgm:prSet/>
      <dgm:spPr/>
      <dgm:t>
        <a:bodyPr/>
        <a:lstStyle/>
        <a:p>
          <a:endParaRPr lang="es-ES"/>
        </a:p>
      </dgm:t>
    </dgm:pt>
    <dgm:pt modelId="{51294183-E06A-4689-90B7-C72B2909FEE6}" type="pres">
      <dgm:prSet presAssocID="{CB764E1E-4025-44AE-AFBA-DCC1733B6D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83DF363-BF6D-48F9-9168-91E760FED385}" type="pres">
      <dgm:prSet presAssocID="{9C064ABB-2E17-416C-85F1-C11F9244B15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D7A201-4F54-4089-9357-E5E9839EE9C7}" type="presOf" srcId="{CB764E1E-4025-44AE-AFBA-DCC1733B6DF9}" destId="{51294183-E06A-4689-90B7-C72B2909FEE6}" srcOrd="0" destOrd="0" presId="urn:microsoft.com/office/officeart/2005/8/layout/vList2"/>
    <dgm:cxn modelId="{41F40558-C798-48C1-9F10-A03A14C2261E}" type="presOf" srcId="{9C064ABB-2E17-416C-85F1-C11F9244B158}" destId="{083DF363-BF6D-48F9-9168-91E760FED385}" srcOrd="0" destOrd="0" presId="urn:microsoft.com/office/officeart/2005/8/layout/vList2"/>
    <dgm:cxn modelId="{B2874EBE-24B9-4D9E-8767-8BCFA560705A}" srcId="{CB764E1E-4025-44AE-AFBA-DCC1733B6DF9}" destId="{9C064ABB-2E17-416C-85F1-C11F9244B158}" srcOrd="0" destOrd="0" parTransId="{C86D81BD-526C-46B9-8F6E-3366A39E3827}" sibTransId="{C73CBFE7-83F3-4632-BAF6-B55469D6A6D1}"/>
    <dgm:cxn modelId="{851F6093-BD14-4370-8DE2-CCC88AF50829}" type="presParOf" srcId="{51294183-E06A-4689-90B7-C72B2909FEE6}" destId="{083DF363-BF6D-48F9-9168-91E760FED3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5D1B4C-A8BE-4FD0-B5E1-E5FC14AE300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C16072-5DAC-406A-B033-435B1AFBD56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Sampling located in 4 hectares of greenhouses in the Coahuila Region.</a:t>
          </a:r>
          <a:endParaRPr lang="es-MX" sz="20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F28F43-BB95-4421-B64C-C096F5737465}" type="parTrans" cxnId="{27E2ACE0-2429-4D09-AFD0-F7FECDCDC97E}">
      <dgm:prSet/>
      <dgm:spPr/>
      <dgm:t>
        <a:bodyPr/>
        <a:lstStyle/>
        <a:p>
          <a:endParaRPr lang="es-ES"/>
        </a:p>
      </dgm:t>
    </dgm:pt>
    <dgm:pt modelId="{F2D80B66-D51A-4514-B9EE-00C9F252D1AA}" type="sibTrans" cxnId="{27E2ACE0-2429-4D09-AFD0-F7FECDCDC97E}">
      <dgm:prSet/>
      <dgm:spPr/>
      <dgm:t>
        <a:bodyPr/>
        <a:lstStyle/>
        <a:p>
          <a:endParaRPr lang="es-ES"/>
        </a:p>
      </dgm:t>
    </dgm:pt>
    <dgm:pt modelId="{C30595FB-8F42-4125-BF4F-0C8C88BAE6B8}" type="pres">
      <dgm:prSet presAssocID="{B25D1B4C-A8BE-4FD0-B5E1-E5FC14AE30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2DB437F-1098-418A-BD46-0A7E329ADD13}" type="pres">
      <dgm:prSet presAssocID="{A5C16072-5DAC-406A-B033-435B1AFBD565}" presName="parentText" presStyleLbl="node1" presStyleIdx="0" presStyleCnt="1" custScaleY="393833" custLinFactNeighborX="-33" custLinFactNeighborY="236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59622A7-5700-4706-81C0-88249EE13DAC}" type="presOf" srcId="{B25D1B4C-A8BE-4FD0-B5E1-E5FC14AE300F}" destId="{C30595FB-8F42-4125-BF4F-0C8C88BAE6B8}" srcOrd="0" destOrd="0" presId="urn:microsoft.com/office/officeart/2005/8/layout/vList2"/>
    <dgm:cxn modelId="{328D5D45-60C8-47EF-8CE4-043EC539E595}" type="presOf" srcId="{A5C16072-5DAC-406A-B033-435B1AFBD565}" destId="{72DB437F-1098-418A-BD46-0A7E329ADD13}" srcOrd="0" destOrd="0" presId="urn:microsoft.com/office/officeart/2005/8/layout/vList2"/>
    <dgm:cxn modelId="{27E2ACE0-2429-4D09-AFD0-F7FECDCDC97E}" srcId="{B25D1B4C-A8BE-4FD0-B5E1-E5FC14AE300F}" destId="{A5C16072-5DAC-406A-B033-435B1AFBD565}" srcOrd="0" destOrd="0" parTransId="{67F28F43-BB95-4421-B64C-C096F5737465}" sibTransId="{F2D80B66-D51A-4514-B9EE-00C9F252D1AA}"/>
    <dgm:cxn modelId="{99E9FE46-1F4A-4CC5-A834-FEBD16361D3D}" type="presParOf" srcId="{C30595FB-8F42-4125-BF4F-0C8C88BAE6B8}" destId="{72DB437F-1098-418A-BD46-0A7E329ADD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5B518E-095F-494F-9974-803048FC9D43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409DAB2-FB76-4C32-AE71-D64FCA3C44D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 rtl="0"/>
          <a:r>
            <a:rPr lang="es-MX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Inoculation</a:t>
          </a:r>
          <a:r>
            <a: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10 </a:t>
          </a:r>
          <a:r>
            <a:rPr lang="es-MX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days</a:t>
          </a:r>
          <a:r>
            <a: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after</a:t>
          </a:r>
          <a:r>
            <a: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transplant</a:t>
          </a:r>
          <a:r>
            <a: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s-MX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dat</a:t>
          </a:r>
          <a:r>
            <a: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MX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66336-B596-454A-8E14-B88079510BAD}" type="parTrans" cxnId="{77FD4BEC-C84F-4A0F-B435-97E65466D58C}">
      <dgm:prSet/>
      <dgm:spPr/>
      <dgm:t>
        <a:bodyPr/>
        <a:lstStyle/>
        <a:p>
          <a:endParaRPr lang="es-ES"/>
        </a:p>
      </dgm:t>
    </dgm:pt>
    <dgm:pt modelId="{119F6C08-FDD1-4343-8453-D849E8CB4E9F}" type="sibTrans" cxnId="{77FD4BEC-C84F-4A0F-B435-97E65466D58C}">
      <dgm:prSet/>
      <dgm:spPr/>
      <dgm:t>
        <a:bodyPr/>
        <a:lstStyle/>
        <a:p>
          <a:endParaRPr lang="es-ES"/>
        </a:p>
      </dgm:t>
    </dgm:pt>
    <dgm:pt modelId="{1A94EB8C-2038-4FAB-9296-B52EA4936870}" type="pres">
      <dgm:prSet presAssocID="{9E5B518E-095F-494F-9974-803048FC9D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2DF9F12-792D-4FEC-B826-00088C3F11B2}" type="pres">
      <dgm:prSet presAssocID="{D409DAB2-FB76-4C32-AE71-D64FCA3C44D2}" presName="parentText" presStyleLbl="node1" presStyleIdx="0" presStyleCnt="1" custAng="0" custScaleX="97085" custScaleY="161931" custLinFactNeighborX="53688" custLinFactNeighborY="4538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24769A1-2D9F-49C2-A3F0-FC303DD13554}" type="presOf" srcId="{9E5B518E-095F-494F-9974-803048FC9D43}" destId="{1A94EB8C-2038-4FAB-9296-B52EA4936870}" srcOrd="0" destOrd="0" presId="urn:microsoft.com/office/officeart/2005/8/layout/vList2"/>
    <dgm:cxn modelId="{81802712-2DBD-47D6-A7C8-56AB26DE4B08}" type="presOf" srcId="{D409DAB2-FB76-4C32-AE71-D64FCA3C44D2}" destId="{22DF9F12-792D-4FEC-B826-00088C3F11B2}" srcOrd="0" destOrd="0" presId="urn:microsoft.com/office/officeart/2005/8/layout/vList2"/>
    <dgm:cxn modelId="{77FD4BEC-C84F-4A0F-B435-97E65466D58C}" srcId="{9E5B518E-095F-494F-9974-803048FC9D43}" destId="{D409DAB2-FB76-4C32-AE71-D64FCA3C44D2}" srcOrd="0" destOrd="0" parTransId="{E5E66336-B596-454A-8E14-B88079510BAD}" sibTransId="{119F6C08-FDD1-4343-8453-D849E8CB4E9F}"/>
    <dgm:cxn modelId="{963265F1-430F-44A1-97C9-D7AAE27A932E}" type="presParOf" srcId="{1A94EB8C-2038-4FAB-9296-B52EA4936870}" destId="{22DF9F12-792D-4FEC-B826-00088C3F11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6432E5-CF7F-46FD-AF6C-CE72E036DA0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C3CB84D-BD5A-4342-ABF2-569D330618E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 rtl="0"/>
          <a:r>
            <a:rPr lang="es-MX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Extractión</a:t>
          </a:r>
          <a:r>
            <a:rPr lang="es-MX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MX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EE4788-FE37-4FFD-A891-B8A4828E3848}" type="parTrans" cxnId="{E0C73BD8-4DF9-4669-9D45-CD9D735F5D79}">
      <dgm:prSet/>
      <dgm:spPr/>
      <dgm:t>
        <a:bodyPr/>
        <a:lstStyle/>
        <a:p>
          <a:endParaRPr lang="es-ES"/>
        </a:p>
      </dgm:t>
    </dgm:pt>
    <dgm:pt modelId="{BB38F3C2-8EED-49FC-97D8-252D3E01EC62}" type="sibTrans" cxnId="{E0C73BD8-4DF9-4669-9D45-CD9D735F5D79}">
      <dgm:prSet/>
      <dgm:spPr/>
      <dgm:t>
        <a:bodyPr/>
        <a:lstStyle/>
        <a:p>
          <a:endParaRPr lang="es-ES"/>
        </a:p>
      </dgm:t>
    </dgm:pt>
    <dgm:pt modelId="{C02F4A9F-627F-45FF-B3EE-67B5D433F195}" type="pres">
      <dgm:prSet presAssocID="{B66432E5-CF7F-46FD-AF6C-CE72E036DA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B7E1CB8-6B63-4FFB-BFED-613FF12DEE39}" type="pres">
      <dgm:prSet presAssocID="{5C3CB84D-BD5A-4342-ABF2-569D330618E8}" presName="parentText" presStyleLbl="node1" presStyleIdx="0" presStyleCnt="1" custAng="16200000" custScaleX="97266" custScaleY="162039" custLinFactNeighborX="9349" custLinFactNeighborY="-50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0C73BD8-4DF9-4669-9D45-CD9D735F5D79}" srcId="{B66432E5-CF7F-46FD-AF6C-CE72E036DA04}" destId="{5C3CB84D-BD5A-4342-ABF2-569D330618E8}" srcOrd="0" destOrd="0" parTransId="{E7EE4788-FE37-4FFD-A891-B8A4828E3848}" sibTransId="{BB38F3C2-8EED-49FC-97D8-252D3E01EC62}"/>
    <dgm:cxn modelId="{1638D4BF-324B-4DC7-8654-22EAE1BD9D0A}" type="presOf" srcId="{5C3CB84D-BD5A-4342-ABF2-569D330618E8}" destId="{7B7E1CB8-6B63-4FFB-BFED-613FF12DEE39}" srcOrd="0" destOrd="0" presId="urn:microsoft.com/office/officeart/2005/8/layout/vList2"/>
    <dgm:cxn modelId="{A039441A-A5D2-4BCC-BF79-B6CB4FB1B7F0}" type="presOf" srcId="{B66432E5-CF7F-46FD-AF6C-CE72E036DA04}" destId="{C02F4A9F-627F-45FF-B3EE-67B5D433F195}" srcOrd="0" destOrd="0" presId="urn:microsoft.com/office/officeart/2005/8/layout/vList2"/>
    <dgm:cxn modelId="{E9C0B349-8972-40B1-AFBA-8AA4576C900D}" type="presParOf" srcId="{C02F4A9F-627F-45FF-B3EE-67B5D433F195}" destId="{7B7E1CB8-6B63-4FFB-BFED-613FF12DEE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05F7F9-BEDF-4A55-AA90-43CFA84155E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4666C49-77D4-4394-AC53-0368CFF9B40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Identification of the isolate (source of inoculum)</a:t>
          </a:r>
          <a:endParaRPr lang="es-MX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E4BFEF-58BC-42B5-8D24-ACF947293EA6}" type="parTrans" cxnId="{42F2F93B-F2B4-4C98-A9A9-DD0DC791832A}">
      <dgm:prSet/>
      <dgm:spPr/>
      <dgm:t>
        <a:bodyPr/>
        <a:lstStyle/>
        <a:p>
          <a:endParaRPr lang="es-E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6EE0A7-E34C-44B2-B6F8-AB082F29E743}" type="sibTrans" cxnId="{42F2F93B-F2B4-4C98-A9A9-DD0DC791832A}">
      <dgm:prSet/>
      <dgm:spPr/>
      <dgm:t>
        <a:bodyPr/>
        <a:lstStyle/>
        <a:p>
          <a:endParaRPr lang="es-E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26BB70-5D3F-4F0B-9076-D7456B60F559}" type="pres">
      <dgm:prSet presAssocID="{C405F7F9-BEDF-4A55-AA90-43CFA84155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453F63-E359-4087-AC99-1717C46337A1}" type="pres">
      <dgm:prSet presAssocID="{B4666C49-77D4-4394-AC53-0368CFF9B408}" presName="parentText" presStyleLbl="node1" presStyleIdx="0" presStyleCnt="1" custScaleX="100000" custScaleY="22421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267B00-A9C7-4E73-830D-B1BF07E6204B}" type="presOf" srcId="{B4666C49-77D4-4394-AC53-0368CFF9B408}" destId="{E6453F63-E359-4087-AC99-1717C46337A1}" srcOrd="0" destOrd="0" presId="urn:microsoft.com/office/officeart/2005/8/layout/vList2"/>
    <dgm:cxn modelId="{42F2F93B-F2B4-4C98-A9A9-DD0DC791832A}" srcId="{C405F7F9-BEDF-4A55-AA90-43CFA84155E6}" destId="{B4666C49-77D4-4394-AC53-0368CFF9B408}" srcOrd="0" destOrd="0" parTransId="{46E4BFEF-58BC-42B5-8D24-ACF947293EA6}" sibTransId="{106EE0A7-E34C-44B2-B6F8-AB082F29E743}"/>
    <dgm:cxn modelId="{2C7C0BF8-A529-4163-8245-7911A1C45ED1}" type="presOf" srcId="{C405F7F9-BEDF-4A55-AA90-43CFA84155E6}" destId="{8626BB70-5D3F-4F0B-9076-D7456B60F559}" srcOrd="0" destOrd="0" presId="urn:microsoft.com/office/officeart/2005/8/layout/vList2"/>
    <dgm:cxn modelId="{C02208FC-233A-4AB7-9524-E8B1FFD774C9}" type="presParOf" srcId="{8626BB70-5D3F-4F0B-9076-D7456B60F559}" destId="{E6453F63-E359-4087-AC99-1717C46337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F2FF9-493C-4001-8CD7-8782570D67E6}">
      <dsp:nvSpPr>
        <dsp:cNvPr id="0" name=""/>
        <dsp:cNvSpPr/>
      </dsp:nvSpPr>
      <dsp:spPr>
        <a:xfrm>
          <a:off x="0" y="0"/>
          <a:ext cx="11950489" cy="8319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Family</a:t>
          </a:r>
          <a:r>
            <a:rPr lang="es-E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Virgaviridae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  <a:r>
            <a:rPr lang="es-E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Genus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Tobamovirus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
</a:t>
          </a:r>
          <a:r>
            <a:rPr lang="es-E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Species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Tomato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brown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rugose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fruit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virus </a:t>
          </a:r>
          <a:r>
            <a:rPr lang="es-ES" sz="20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S" sz="20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ToBRFV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MX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12" y="40612"/>
        <a:ext cx="11869265" cy="750722"/>
      </dsp:txXfrm>
    </dsp:sp>
    <dsp:sp modelId="{2C07B1C6-FC80-46A6-9CA6-2F26FA17CEF1}">
      <dsp:nvSpPr>
        <dsp:cNvPr id="0" name=""/>
        <dsp:cNvSpPr/>
      </dsp:nvSpPr>
      <dsp:spPr>
        <a:xfrm>
          <a:off x="0" y="847612"/>
          <a:ext cx="11950489" cy="8319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Shape and Size: </a:t>
          </a:r>
          <a:r>
            <a:rPr lang="en-U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Rigid rods 300 nm long and 18 nm in diameter</a:t>
          </a:r>
          <a:endParaRPr lang="es-MX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12" y="888224"/>
        <a:ext cx="11869265" cy="750722"/>
      </dsp:txXfrm>
    </dsp:sp>
    <dsp:sp modelId="{8753DE92-8116-45A6-A56A-6C6D97EFE96B}">
      <dsp:nvSpPr>
        <dsp:cNvPr id="0" name=""/>
        <dsp:cNvSpPr/>
      </dsp:nvSpPr>
      <dsp:spPr>
        <a:xfrm>
          <a:off x="0" y="1691674"/>
          <a:ext cx="11950489" cy="8319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Transmission</a:t>
          </a: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MX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mechanical</a:t>
          </a: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  <a:r>
            <a:rPr lang="es-MX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Survival</a:t>
          </a: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: In </a:t>
          </a:r>
          <a:r>
            <a:rPr lang="es-MX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residues</a:t>
          </a: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MX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soil</a:t>
          </a: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s-MX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wise</a:t>
          </a: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MX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12" y="1732286"/>
        <a:ext cx="11869265" cy="750722"/>
      </dsp:txXfrm>
    </dsp:sp>
    <dsp:sp modelId="{FB65AD0A-F99D-4E74-8F75-50A2666DEAE2}">
      <dsp:nvSpPr>
        <dsp:cNvPr id="0" name=""/>
        <dsp:cNvSpPr/>
      </dsp:nvSpPr>
      <dsp:spPr>
        <a:xfrm>
          <a:off x="0" y="2527546"/>
          <a:ext cx="11950489" cy="8319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Genome</a:t>
          </a:r>
          <a:r>
            <a:rPr lang="es-E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6.4 kb single-</a:t>
          </a:r>
          <a:r>
            <a:rPr lang="es-ES" sz="20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stranded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RNA</a:t>
          </a:r>
          <a:r>
            <a:rPr lang="es-E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
</a:t>
          </a:r>
          <a:r>
            <a:rPr lang="es-ES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Protein</a:t>
          </a:r>
          <a:r>
            <a:rPr lang="es-ES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(PM): </a:t>
          </a:r>
          <a:r>
            <a:rPr lang="es-ES" sz="20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serologically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with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Tobacco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mosaic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virus </a:t>
          </a:r>
          <a:r>
            <a:rPr lang="es-ES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Tomato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mosaic</a:t>
          </a:r>
          <a:r>
            <a:rPr lang="es-ES" sz="20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virus</a:t>
          </a:r>
          <a:endParaRPr lang="es-MX" sz="2000" b="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12" y="2568158"/>
        <a:ext cx="11869265" cy="750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B5491-E89E-4E55-8FDD-A98C7BC0062E}">
      <dsp:nvSpPr>
        <dsp:cNvPr id="0" name=""/>
        <dsp:cNvSpPr/>
      </dsp:nvSpPr>
      <dsp:spPr>
        <a:xfrm>
          <a:off x="0" y="304014"/>
          <a:ext cx="1775290" cy="160311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9000" r="-1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BF2D78-D153-4E5E-8AED-F68E06DCA4D1}">
      <dsp:nvSpPr>
        <dsp:cNvPr id="0" name=""/>
        <dsp:cNvSpPr/>
      </dsp:nvSpPr>
      <dsp:spPr>
        <a:xfrm>
          <a:off x="859937" y="992767"/>
          <a:ext cx="809352" cy="417322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 dirty="0"/>
        </a:p>
      </dsp:txBody>
      <dsp:txXfrm>
        <a:off x="859937" y="992767"/>
        <a:ext cx="809352" cy="4173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DF363-BF6D-48F9-9168-91E760FED385}">
      <dsp:nvSpPr>
        <dsp:cNvPr id="0" name=""/>
        <dsp:cNvSpPr/>
      </dsp:nvSpPr>
      <dsp:spPr>
        <a:xfrm>
          <a:off x="0" y="52233"/>
          <a:ext cx="4442856" cy="121680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Experiment</a:t>
          </a:r>
          <a:r>
            <a:rPr lang="es-E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
UAAAN </a:t>
          </a:r>
          <a:r>
            <a:rPr lang="es-ES" sz="20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greenhouse</a:t>
          </a:r>
          <a:r>
            <a:rPr lang="es-ES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MX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9" y="111632"/>
        <a:ext cx="4324058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B437F-1098-418A-BD46-0A7E329ADD13}">
      <dsp:nvSpPr>
        <dsp:cNvPr id="0" name=""/>
        <dsp:cNvSpPr/>
      </dsp:nvSpPr>
      <dsp:spPr>
        <a:xfrm>
          <a:off x="0" y="129269"/>
          <a:ext cx="5289942" cy="96670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Sampling located in 4 hectares of greenhouses in the Coahuila Region.</a:t>
          </a:r>
          <a:endParaRPr lang="es-MX" sz="20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91" y="176460"/>
        <a:ext cx="5195560" cy="872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F9F12-792D-4FEC-B826-00088C3F11B2}">
      <dsp:nvSpPr>
        <dsp:cNvPr id="0" name=""/>
        <dsp:cNvSpPr/>
      </dsp:nvSpPr>
      <dsp:spPr>
        <a:xfrm>
          <a:off x="0" y="997"/>
          <a:ext cx="2033726" cy="1593335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Inoculation</a:t>
          </a:r>
          <a:r>
            <a:rPr lang="es-MX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10 </a:t>
          </a:r>
          <a:r>
            <a:rPr lang="es-MX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days</a:t>
          </a:r>
          <a:r>
            <a:rPr lang="es-MX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after</a:t>
          </a:r>
          <a:r>
            <a:rPr lang="es-MX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transplant</a:t>
          </a:r>
          <a:r>
            <a:rPr lang="es-MX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s-MX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dat</a:t>
          </a:r>
          <a:r>
            <a:rPr lang="es-MX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MX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780" y="78777"/>
        <a:ext cx="1878166" cy="14377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E1CB8-6B63-4FFB-BFED-613FF12DEE39}">
      <dsp:nvSpPr>
        <dsp:cNvPr id="0" name=""/>
        <dsp:cNvSpPr/>
      </dsp:nvSpPr>
      <dsp:spPr>
        <a:xfrm rot="16200000">
          <a:off x="273941" y="180"/>
          <a:ext cx="2198190" cy="36897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Extractión</a:t>
          </a:r>
          <a:r>
            <a:rPr lang="es-MX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MX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1953" y="18192"/>
        <a:ext cx="2162166" cy="3329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53F63-E359-4087-AC99-1717C46337A1}">
      <dsp:nvSpPr>
        <dsp:cNvPr id="0" name=""/>
        <dsp:cNvSpPr/>
      </dsp:nvSpPr>
      <dsp:spPr>
        <a:xfrm>
          <a:off x="0" y="270"/>
          <a:ext cx="11152222" cy="55377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Identification of the isolate (source of inoculum)</a:t>
          </a:r>
          <a:endParaRPr lang="es-MX" sz="2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033" y="27303"/>
        <a:ext cx="11098156" cy="499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0.16145</cdr:x>
      <cdr:y>0.67105</cdr:y>
    </cdr:from>
    <cdr:to>
      <cdr:x>0.32279</cdr:x>
      <cdr:y>0.77184</cdr:y>
    </cdr:to>
    <cdr:sp macro="" textlink="">
      <cdr:nvSpPr>
        <cdr:cNvPr id="2" name="CuadroTexto 1"/>
        <cdr:cNvSpPr txBox="1"/>
      </cdr:nvSpPr>
      <cdr:spPr>
        <a:xfrm xmlns:a="http://schemas.openxmlformats.org/drawingml/2006/main" rot="19185309">
          <a:off x="582462" y="2049207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TB1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0.41933</cdr:x>
      <cdr:y>0.67105</cdr:y>
    </cdr:from>
    <cdr:to>
      <cdr:x>0.58067</cdr:x>
      <cdr:y>0.77184</cdr:y>
    </cdr:to>
    <cdr:sp macro="" textlink="">
      <cdr:nvSpPr>
        <cdr:cNvPr id="3" name="CuadroTexto 6"/>
        <cdr:cNvSpPr txBox="1"/>
      </cdr:nvSpPr>
      <cdr:spPr>
        <a:xfrm xmlns:a="http://schemas.openxmlformats.org/drawingml/2006/main" rot="19185309">
          <a:off x="1512795" y="2049205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TQ2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0.65447</cdr:x>
      <cdr:y>0.68496</cdr:y>
    </cdr:from>
    <cdr:to>
      <cdr:x>0.8158</cdr:x>
      <cdr:y>0.78575</cdr:y>
    </cdr:to>
    <cdr:sp macro="" textlink="">
      <cdr:nvSpPr>
        <cdr:cNvPr id="4" name="CuadroTexto 7"/>
        <cdr:cNvSpPr txBox="1"/>
      </cdr:nvSpPr>
      <cdr:spPr>
        <a:xfrm xmlns:a="http://schemas.openxmlformats.org/drawingml/2006/main" rot="19185309">
          <a:off x="2361084" y="2091679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FQ3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0.19566</cdr:x>
      <cdr:y>0.7355</cdr:y>
    </cdr:from>
    <cdr:to>
      <cdr:x>0.34143</cdr:x>
      <cdr:y>0.83327</cdr:y>
    </cdr:to>
    <cdr:sp macro="" textlink="">
      <cdr:nvSpPr>
        <cdr:cNvPr id="8" name="CuadroTexto 1"/>
        <cdr:cNvSpPr txBox="1"/>
      </cdr:nvSpPr>
      <cdr:spPr>
        <a:xfrm xmlns:a="http://schemas.openxmlformats.org/drawingml/2006/main" rot="19185309">
          <a:off x="781215" y="2315220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TB1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0.42712</cdr:x>
      <cdr:y>0.7206</cdr:y>
    </cdr:from>
    <cdr:to>
      <cdr:x>0.57288</cdr:x>
      <cdr:y>0.81837</cdr:y>
    </cdr:to>
    <cdr:sp macro="" textlink="">
      <cdr:nvSpPr>
        <cdr:cNvPr id="9" name="CuadroTexto 6"/>
        <cdr:cNvSpPr txBox="1"/>
      </cdr:nvSpPr>
      <cdr:spPr>
        <a:xfrm xmlns:a="http://schemas.openxmlformats.org/drawingml/2006/main" rot="19185309">
          <a:off x="1705358" y="2268326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TQ2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0.68127</cdr:x>
      <cdr:y>0.7206</cdr:y>
    </cdr:from>
    <cdr:to>
      <cdr:x>0.82704</cdr:x>
      <cdr:y>0.81837</cdr:y>
    </cdr:to>
    <cdr:sp macro="" textlink="">
      <cdr:nvSpPr>
        <cdr:cNvPr id="10" name="CuadroTexto 7"/>
        <cdr:cNvSpPr txBox="1"/>
      </cdr:nvSpPr>
      <cdr:spPr>
        <a:xfrm xmlns:a="http://schemas.openxmlformats.org/drawingml/2006/main" rot="19185309">
          <a:off x="2720116" y="2268324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FQ3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0.23925</cdr:x>
      <cdr:y>0.75755</cdr:y>
    </cdr:from>
    <cdr:to>
      <cdr:x>0.47521</cdr:x>
      <cdr:y>0.85533</cdr:y>
    </cdr:to>
    <cdr:sp macro="" textlink="">
      <cdr:nvSpPr>
        <cdr:cNvPr id="11" name="CuadroTexto 1"/>
        <cdr:cNvSpPr txBox="1"/>
      </cdr:nvSpPr>
      <cdr:spPr>
        <a:xfrm xmlns:a="http://schemas.openxmlformats.org/drawingml/2006/main" rot="19185309">
          <a:off x="955253" y="2384650"/>
          <a:ext cx="94213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Testigo 1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0.46049</cdr:x>
      <cdr:y>0.75755</cdr:y>
    </cdr:from>
    <cdr:to>
      <cdr:x>0.69645</cdr:x>
      <cdr:y>0.85533</cdr:y>
    </cdr:to>
    <cdr:sp macro="" textlink="">
      <cdr:nvSpPr>
        <cdr:cNvPr id="12" name="CuadroTexto 1"/>
        <cdr:cNvSpPr txBox="1"/>
      </cdr:nvSpPr>
      <cdr:spPr>
        <a:xfrm xmlns:a="http://schemas.openxmlformats.org/drawingml/2006/main" rot="19185309">
          <a:off x="1838603" y="2384652"/>
          <a:ext cx="94213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Testigo 2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0.76404</cdr:x>
      <cdr:y>0.76803</cdr:y>
    </cdr:from>
    <cdr:to>
      <cdr:x>1</cdr:x>
      <cdr:y>0.86581</cdr:y>
    </cdr:to>
    <cdr:sp macro="" textlink="">
      <cdr:nvSpPr>
        <cdr:cNvPr id="13" name="CuadroTexto 1"/>
        <cdr:cNvSpPr txBox="1"/>
      </cdr:nvSpPr>
      <cdr:spPr>
        <a:xfrm xmlns:a="http://schemas.openxmlformats.org/drawingml/2006/main" rot="19185309">
          <a:off x="3062692" y="2417640"/>
          <a:ext cx="94213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Testigo 3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0.23904</cdr:x>
      <cdr:y>0.71814</cdr:y>
    </cdr:from>
    <cdr:to>
      <cdr:x>0.3962</cdr:x>
      <cdr:y>0.80937</cdr:y>
    </cdr:to>
    <cdr:sp macro="" textlink="">
      <cdr:nvSpPr>
        <cdr:cNvPr id="3" name="CuadroTexto 1"/>
        <cdr:cNvSpPr txBox="1"/>
      </cdr:nvSpPr>
      <cdr:spPr>
        <a:xfrm xmlns:a="http://schemas.openxmlformats.org/drawingml/2006/main" rot="19185309">
          <a:off x="885221" y="2422834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TB1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0.48603</cdr:x>
      <cdr:y>0.75262</cdr:y>
    </cdr:from>
    <cdr:to>
      <cdr:x>0.64319</cdr:x>
      <cdr:y>0.84385</cdr:y>
    </cdr:to>
    <cdr:sp macro="" textlink="">
      <cdr:nvSpPr>
        <cdr:cNvPr id="4" name="CuadroTexto 6"/>
        <cdr:cNvSpPr txBox="1"/>
      </cdr:nvSpPr>
      <cdr:spPr>
        <a:xfrm xmlns:a="http://schemas.openxmlformats.org/drawingml/2006/main" rot="19185309">
          <a:off x="1799913" y="2539159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TQ2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0.7177</cdr:x>
      <cdr:y>0.73204</cdr:y>
    </cdr:from>
    <cdr:to>
      <cdr:x>0.87487</cdr:x>
      <cdr:y>0.82327</cdr:y>
    </cdr:to>
    <cdr:sp macro="" textlink="">
      <cdr:nvSpPr>
        <cdr:cNvPr id="5" name="CuadroTexto 7"/>
        <cdr:cNvSpPr txBox="1"/>
      </cdr:nvSpPr>
      <cdr:spPr>
        <a:xfrm xmlns:a="http://schemas.openxmlformats.org/drawingml/2006/main" rot="19185309">
          <a:off x="2657866" y="2469728"/>
          <a:ext cx="58202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FQ3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0.26359</cdr:x>
      <cdr:y>0.7624</cdr:y>
    </cdr:from>
    <cdr:to>
      <cdr:x>0.51799</cdr:x>
      <cdr:y>0.85363</cdr:y>
    </cdr:to>
    <cdr:sp macro="" textlink="">
      <cdr:nvSpPr>
        <cdr:cNvPr id="6" name="CuadroTexto 1"/>
        <cdr:cNvSpPr txBox="1"/>
      </cdr:nvSpPr>
      <cdr:spPr>
        <a:xfrm xmlns:a="http://schemas.openxmlformats.org/drawingml/2006/main" rot="19185309">
          <a:off x="976132" y="2572149"/>
          <a:ext cx="94213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Testigo 1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0.52456</cdr:x>
      <cdr:y>0.75262</cdr:y>
    </cdr:from>
    <cdr:to>
      <cdr:x>0.77897</cdr:x>
      <cdr:y>0.84385</cdr:y>
    </cdr:to>
    <cdr:sp macro="" textlink="">
      <cdr:nvSpPr>
        <cdr:cNvPr id="7" name="CuadroTexto 1"/>
        <cdr:cNvSpPr txBox="1"/>
      </cdr:nvSpPr>
      <cdr:spPr>
        <a:xfrm xmlns:a="http://schemas.openxmlformats.org/drawingml/2006/main" rot="19185309">
          <a:off x="1942608" y="2539159"/>
          <a:ext cx="94213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Testigo 2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0.65022</cdr:x>
      <cdr:y>0.7624</cdr:y>
    </cdr:from>
    <cdr:to>
      <cdr:x>0.90463</cdr:x>
      <cdr:y>0.85363</cdr:y>
    </cdr:to>
    <cdr:sp macro="" textlink="">
      <cdr:nvSpPr>
        <cdr:cNvPr id="8" name="CuadroTexto 1"/>
        <cdr:cNvSpPr txBox="1"/>
      </cdr:nvSpPr>
      <cdr:spPr>
        <a:xfrm xmlns:a="http://schemas.openxmlformats.org/drawingml/2006/main" rot="19185309">
          <a:off x="2407964" y="2572149"/>
          <a:ext cx="942130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dirty="0" smtClean="0">
              <a:latin typeface="Arial" panose="020B0604020202020204" pitchFamily="34" charset="0"/>
              <a:cs typeface="Arial" panose="020B0604020202020204" pitchFamily="34" charset="0"/>
            </a:rPr>
            <a:t>Testigo 3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6E55C-307C-456C-B859-B0C9D35D73C3}" type="datetimeFigureOut">
              <a:rPr lang="es-MX" smtClean="0"/>
              <a:t>03/09/2023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006D6-B5AD-4196-8C87-9438711356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8293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0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4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7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8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7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142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2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8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1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9/3/2023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8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g"/><Relationship Id="rId7" Type="http://schemas.openxmlformats.org/officeDocument/2006/relationships/image" Target="../media/image5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54.jp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2.jpg"/><Relationship Id="rId7" Type="http://schemas.openxmlformats.org/officeDocument/2006/relationships/image" Target="../media/image44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fif"/><Relationship Id="rId7" Type="http://schemas.openxmlformats.org/officeDocument/2006/relationships/image" Target="../media/image72.jfif"/><Relationship Id="rId2" Type="http://schemas.openxmlformats.org/officeDocument/2006/relationships/image" Target="../media/image6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f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12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1.png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26.png"/><Relationship Id="rId2" Type="http://schemas.openxmlformats.org/officeDocument/2006/relationships/image" Target="../media/image21.jpg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diagramDrawing" Target="../diagrams/drawing5.xml"/><Relationship Id="rId5" Type="http://schemas.openxmlformats.org/officeDocument/2006/relationships/image" Target="../media/image24.jpg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image" Target="../media/image28.jpg"/><Relationship Id="rId4" Type="http://schemas.openxmlformats.org/officeDocument/2006/relationships/image" Target="../media/image23.jpeg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33.jp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63" y="4504420"/>
            <a:ext cx="1649369" cy="2199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1628"/>
            <a:ext cx="2217420" cy="2907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0" y="3756042"/>
            <a:ext cx="11464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Pathogenicity of three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Tomato brown rugose fruit virus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isolates and response in tomato (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Solanum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lycopersicum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L.)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76967" y="5447181"/>
            <a:ext cx="8689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UBILFRIDO VASQUEZ-GUTIERREZ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57928" y="6214968"/>
            <a:ext cx="717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2023.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600" dirty="0"/>
          </a:p>
        </p:txBody>
      </p:sp>
      <p:pic>
        <p:nvPicPr>
          <p:cNvPr id="8" name="Imagen 7" descr="Resultado de imagen para logo de la uaaan"/>
          <p:cNvPicPr/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7" b="94892" l="4152" r="94224">
                        <a14:foregroundMark x1="45126" y1="49312" x2="52166" y2="24165"/>
                        <a14:foregroundMark x1="23285" y1="29862" x2="74729" y2="27308"/>
                        <a14:foregroundMark x1="28881" y1="73674" x2="84477" y2="72102"/>
                        <a14:backgroundMark x1="75812" y1="71120" x2="85921" y2="67780"/>
                        <a14:backgroundMark x1="74188" y1="76228" x2="75812" y2="67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08" y="-88201"/>
            <a:ext cx="1818056" cy="160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LOGO PARASITOLOGIA - COLOR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40792" y="-9438"/>
            <a:ext cx="1491482" cy="152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adroTexto 9"/>
          <p:cNvSpPr txBox="1"/>
          <p:nvPr/>
        </p:nvSpPr>
        <p:spPr>
          <a:xfrm>
            <a:off x="1538287" y="2492252"/>
            <a:ext cx="901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ANTONIO NARRO AUTONOMOUS AGRARIAN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pPr algn="ctr"/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OF AGRICULTURAL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PARASITOLOGY 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MASTER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OF SCIENCE IN AGRICULTURAL PARASITOLOGY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ecag2023.sciforum.net/events_files/835/22CONF-IECAG23-Banner-Hero-V2.jpg?16904372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6480" cy="24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C:\Users\ubilfrido\Downloads\logo parasitologia agricola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943" y="58188"/>
            <a:ext cx="1510689" cy="1461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589" y="1"/>
            <a:ext cx="11855116" cy="6222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Design of a severity scale for leaves and fruits.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4589" y="787230"/>
            <a:ext cx="546755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10 dpi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Sampling every 15 days-death of the plant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leaves/sampling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treatment with different degrees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severity.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172484" y="1737033"/>
            <a:ext cx="29531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to RICOH MP C2003 Printer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467" y="2448060"/>
            <a:ext cx="2884843" cy="288484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150031" y="6488668"/>
            <a:ext cx="1955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Nutter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et al.,2001).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3333" r="13853" b="18334"/>
          <a:stretch/>
        </p:blipFill>
        <p:spPr>
          <a:xfrm rot="16200000">
            <a:off x="9463071" y="2902793"/>
            <a:ext cx="3028950" cy="22961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45" y="4468921"/>
            <a:ext cx="1728001" cy="2304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67271" y="3184160"/>
            <a:ext cx="3292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osaics</a:t>
            </a:r>
            <a:endParaRPr lang="es-MX" dirty="0"/>
          </a:p>
        </p:txBody>
      </p:sp>
      <p:sp>
        <p:nvSpPr>
          <p:cNvPr id="17" name="Rectángulo 16"/>
          <p:cNvSpPr/>
          <p:nvPr/>
        </p:nvSpPr>
        <p:spPr>
          <a:xfrm>
            <a:off x="6330756" y="3705815"/>
            <a:ext cx="107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ellowing</a:t>
            </a:r>
            <a:endParaRPr lang="es-MX" dirty="0"/>
          </a:p>
        </p:txBody>
      </p:sp>
      <p:sp>
        <p:nvSpPr>
          <p:cNvPr id="18" name="Rectángulo 17"/>
          <p:cNvSpPr/>
          <p:nvPr/>
        </p:nvSpPr>
        <p:spPr>
          <a:xfrm>
            <a:off x="6330756" y="4425067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Curling </a:t>
            </a:r>
            <a:endParaRPr lang="es-MX" dirty="0"/>
          </a:p>
        </p:txBody>
      </p:sp>
      <p:sp>
        <p:nvSpPr>
          <p:cNvPr id="19" name="Rectángulo 18"/>
          <p:cNvSpPr/>
          <p:nvPr/>
        </p:nvSpPr>
        <p:spPr>
          <a:xfrm>
            <a:off x="6281700" y="5170926"/>
            <a:ext cx="97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Necrosis</a:t>
            </a:r>
            <a:endParaRPr lang="es-MX" dirty="0"/>
          </a:p>
        </p:txBody>
      </p:sp>
      <p:sp>
        <p:nvSpPr>
          <p:cNvPr id="20" name="Rectángulo 19"/>
          <p:cNvSpPr/>
          <p:nvPr/>
        </p:nvSpPr>
        <p:spPr>
          <a:xfrm>
            <a:off x="6268396" y="5916785"/>
            <a:ext cx="107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Dwarfism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95" y="2070543"/>
            <a:ext cx="1728001" cy="2304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84" y="4454450"/>
            <a:ext cx="1728000" cy="2304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16666" r="14297" b="12333"/>
          <a:stretch/>
        </p:blipFill>
        <p:spPr>
          <a:xfrm>
            <a:off x="87185" y="2056072"/>
            <a:ext cx="1741521" cy="2304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9667" r="13654" b="7040"/>
          <a:stretch/>
        </p:blipFill>
        <p:spPr>
          <a:xfrm>
            <a:off x="1828449" y="2056072"/>
            <a:ext cx="1442503" cy="2304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4333" r="29852" b="34667"/>
          <a:stretch/>
        </p:blipFill>
        <p:spPr>
          <a:xfrm>
            <a:off x="17496" y="4454450"/>
            <a:ext cx="2360195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728008" y="204440"/>
                <a:ext cx="9748700" cy="991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Using the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imageJ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1.53t Software (NIH, USA) the total area affected was quantified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s-MX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>
                          <a:latin typeface="Cambria Math" panose="02040503050406030204" pitchFamily="18" charset="0"/>
                        </a:rPr>
                        <m:t>𝐒𝐞</m:t>
                      </m:r>
                      <m:r>
                        <a:rPr lang="es-MX" b="1" i="0" smtClean="0">
                          <a:latin typeface="Cambria Math" panose="02040503050406030204" pitchFamily="18" charset="0"/>
                        </a:rPr>
                        <m:t>𝐯𝐞𝐫𝐢𝐭𝐲</m:t>
                      </m:r>
                      <m:r>
                        <a:rPr lang="es-MX" b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b="1" i="1">
                                  <a:latin typeface="Cambria Math" panose="02040503050406030204" pitchFamily="18" charset="0"/>
                                </a:rPr>
                                <m:t>𝒂𝒇𝒇𝒆𝒄𝒕𝒆𝒅</m:t>
                              </m:r>
                              <m:r>
                                <a:rPr lang="es-MX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b="1" i="1">
                                  <a:latin typeface="Cambria Math" panose="02040503050406030204" pitchFamily="18" charset="0"/>
                                </a:rPr>
                                <m:t>𝒂𝒓𝒆𝒂</m:t>
                              </m:r>
                            </m:num>
                            <m:den>
                              <m:r>
                                <a:rPr lang="es-MX" b="1" i="1" smtClean="0">
                                  <a:latin typeface="Cambria Math" panose="02040503050406030204" pitchFamily="18" charset="0"/>
                                </a:rPr>
                                <m:t>𝒕𝒐𝒕𝒂𝒍</m:t>
                              </m:r>
                              <m:r>
                                <a:rPr lang="es-MX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b="1" i="1" smtClean="0">
                                  <a:latin typeface="Cambria Math" panose="02040503050406030204" pitchFamily="18" charset="0"/>
                                </a:rPr>
                                <m:t>𝒂𝒓𝒆𝒂</m:t>
                              </m:r>
                            </m:den>
                          </m:f>
                        </m:e>
                      </m:d>
                      <m:r>
                        <a:rPr lang="es-MX" b="1" i="1"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es-MX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08" y="204440"/>
                <a:ext cx="9748700" cy="991682"/>
              </a:xfrm>
              <a:prstGeom prst="rect">
                <a:avLst/>
              </a:prstGeom>
              <a:blipFill>
                <a:blip r:embed="rId2"/>
                <a:stretch>
                  <a:fillRect l="-375" t="-370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10236015" y="6519446"/>
            <a:ext cx="201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Nutter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., 2001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44696" y="6363688"/>
            <a:ext cx="85725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 classes with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Infostat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program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leaves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fruits.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755" y="2110708"/>
            <a:ext cx="4798233" cy="37077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5145" t="911" r="19481" b="7214"/>
          <a:stretch/>
        </p:blipFill>
        <p:spPr>
          <a:xfrm>
            <a:off x="4923057" y="1565455"/>
            <a:ext cx="7001503" cy="47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8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712367" y="6350169"/>
            <a:ext cx="4400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(Ortega-Acosta, 2016; </a:t>
            </a: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Ortíz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-Martínez, 2021)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03822" y="637674"/>
            <a:ext cx="9786503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Fruits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different damage caused by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infection were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selected.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Brown and necrotic spots (exterior and interior), irregular ripening and roughness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fruits (1st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harvest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Last).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4" r="7047" b="33275"/>
          <a:stretch/>
        </p:blipFill>
        <p:spPr>
          <a:xfrm>
            <a:off x="1766761" y="2217748"/>
            <a:ext cx="3655136" cy="234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7" t="32062" r="24221" b="9559"/>
          <a:stretch/>
        </p:blipFill>
        <p:spPr>
          <a:xfrm>
            <a:off x="6439736" y="2217748"/>
            <a:ext cx="2545261" cy="2340000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24589" y="1"/>
            <a:ext cx="11855116" cy="6222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8333" r="18741" b="42000"/>
          <a:stretch/>
        </p:blipFill>
        <p:spPr>
          <a:xfrm>
            <a:off x="4894856" y="4518000"/>
            <a:ext cx="230859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82246"/>
            <a:ext cx="10515600" cy="4447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Agronomic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 variables </a:t>
            </a:r>
            <a:r>
              <a:rPr lang="es-MX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evaluated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371246" y="922176"/>
                <a:ext cx="8113295" cy="5474857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s-MX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s-MX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MX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Plant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height</a:t>
                </a:r>
                <a:r>
                  <a:rPr lang="es-MX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(PH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MX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Stem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diameter</a:t>
                </a:r>
                <a:r>
                  <a:rPr lang="es-MX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(SD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MX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Root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Dry</a:t>
                </a:r>
                <a:r>
                  <a:rPr lang="es-MX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Weight</a:t>
                </a:r>
                <a:r>
                  <a:rPr lang="es-MX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(RDW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s-MX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Plant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Dry</a:t>
                </a:r>
                <a:r>
                  <a:rPr lang="es-MX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Weight</a:t>
                </a:r>
                <a:r>
                  <a:rPr lang="es-MX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(PDW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endParaRPr lang="es-MX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s-MX" sz="16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Fruit</a:t>
                </a: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index</a:t>
                </a: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(FI):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MX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MX" sz="1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s-MX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𝑒𝑞𝑢𝑎𝑡𝑜𝑟𝑖𝑎𝑙</m:t>
                            </m:r>
                            <m:r>
                              <a:rPr lang="es-MX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s-MX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𝑑𝑖𝑎𝑚𝑒𝑡𝑒𝑟</m:t>
                            </m:r>
                          </m:num>
                          <m:den>
                            <m:r>
                              <a:rPr lang="es-MX" sz="16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s-MX" sz="16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𝑃𝑜𝑙𝑎𝑟</m:t>
                            </m:r>
                            <m:r>
                              <a:rPr lang="es-MX" sz="16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s-MX" sz="16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𝑑𝑖𝑎𝑚𝑒𝑡𝑒𝑟</m:t>
                            </m:r>
                          </m:den>
                        </m:f>
                      </m:e>
                    </m:d>
                  </m:oMath>
                </a14:m>
                <a:r>
                  <a:rPr lang="es-MX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es-MX" sz="16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(Sánchez, 1999).</a:t>
                </a:r>
                <a:endParaRPr lang="es-MX" sz="16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Polar </a:t>
                </a:r>
                <a:r>
                  <a:rPr lang="es-MX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diameter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(PD), </a:t>
                </a:r>
                <a:r>
                  <a:rPr lang="es-MX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equatorial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diameter</a:t>
                </a:r>
                <a:r>
                  <a:rPr lang="es-MX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(ED).</a:t>
                </a:r>
              </a:p>
              <a:p>
                <a:pPr marL="0" indent="0">
                  <a:buNone/>
                </a:pPr>
                <a:endParaRPr lang="es-MX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6. Total </a:t>
                </a:r>
                <a:r>
                  <a:rPr lang="es-MX" sz="16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fruit</a:t>
                </a: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weight</a:t>
                </a: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TFW) </a:t>
                </a:r>
                <a:r>
                  <a:rPr lang="es-MX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200das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s-MX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246" y="922176"/>
                <a:ext cx="8113295" cy="5474857"/>
              </a:xfrm>
              <a:blipFill>
                <a:blip r:embed="rId2"/>
                <a:stretch>
                  <a:fillRect l="-37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371246" y="707360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c/30 </a:t>
            </a:r>
            <a:r>
              <a:rPr lang="es-MX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x 3 </a:t>
            </a:r>
            <a:r>
              <a:rPr lang="es-MX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mounthes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504745" y="1507091"/>
            <a:ext cx="3555847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Flexometer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Vernier ®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2295298" y="1730220"/>
            <a:ext cx="5075922" cy="1306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2507541" y="2197830"/>
            <a:ext cx="4863679" cy="1306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3649479" y="3624307"/>
            <a:ext cx="4178213" cy="96832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7848599" y="3033496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balance</a:t>
            </a:r>
          </a:p>
          <a:p>
            <a:pPr algn="just"/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Bonvoisin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® 3000gx0.01g</a:t>
            </a:r>
          </a:p>
        </p:txBody>
      </p:sp>
    </p:spTree>
    <p:extLst>
      <p:ext uri="{BB962C8B-B14F-4D97-AF65-F5344CB8AC3E}">
        <p14:creationId xmlns:p14="http://schemas.microsoft.com/office/powerpoint/2010/main" val="194093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372" y="2532649"/>
            <a:ext cx="1655718" cy="16557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t="15879" r="31558"/>
          <a:stretch/>
        </p:blipFill>
        <p:spPr>
          <a:xfrm>
            <a:off x="2629896" y="4132604"/>
            <a:ext cx="1142797" cy="25982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19185"/>
          <a:stretch/>
        </p:blipFill>
        <p:spPr>
          <a:xfrm>
            <a:off x="3772693" y="4132603"/>
            <a:ext cx="2010382" cy="25982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7" t="24000" r="24074" b="23000"/>
          <a:stretch/>
        </p:blipFill>
        <p:spPr>
          <a:xfrm>
            <a:off x="10500904" y="2282563"/>
            <a:ext cx="402654" cy="5001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6" t="31276" r="25068" b="30036"/>
          <a:stretch/>
        </p:blipFill>
        <p:spPr>
          <a:xfrm>
            <a:off x="6097796" y="543039"/>
            <a:ext cx="1347288" cy="234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702" y="751127"/>
            <a:ext cx="799704" cy="149878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213963" y="2890585"/>
            <a:ext cx="14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</a:t>
            </a:r>
            <a:r>
              <a:rPr lang="es-MX" dirty="0" err="1" smtClean="0"/>
              <a:t>ealthy</a:t>
            </a:r>
            <a:r>
              <a:rPr lang="es-MX" dirty="0" smtClean="0"/>
              <a:t> </a:t>
            </a:r>
            <a:r>
              <a:rPr lang="es-MX" dirty="0" err="1"/>
              <a:t>root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7561251" y="2890585"/>
            <a:ext cx="147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 smtClean="0"/>
              <a:t>Diseased</a:t>
            </a:r>
            <a:r>
              <a:rPr lang="es-MX" dirty="0" smtClean="0"/>
              <a:t> </a:t>
            </a:r>
            <a:r>
              <a:rPr lang="es-MX" dirty="0" err="1"/>
              <a:t>root</a:t>
            </a:r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329" y="355497"/>
            <a:ext cx="2721937" cy="297035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6837" y="-22163"/>
            <a:ext cx="42345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Difference of plants before drying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0" y="3285171"/>
            <a:ext cx="209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Diseased</a:t>
            </a:r>
            <a:r>
              <a:rPr lang="es-MX" dirty="0" smtClean="0"/>
              <a:t> </a:t>
            </a:r>
            <a:r>
              <a:rPr lang="es-MX" dirty="0" err="1" smtClean="0"/>
              <a:t>plant</a:t>
            </a:r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739483" y="3285119"/>
            <a:ext cx="14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H</a:t>
            </a:r>
            <a:r>
              <a:rPr lang="es-MX" dirty="0" err="1" smtClean="0"/>
              <a:t>ealthy</a:t>
            </a:r>
            <a:r>
              <a:rPr lang="es-MX" dirty="0" smtClean="0"/>
              <a:t> </a:t>
            </a:r>
            <a:r>
              <a:rPr lang="es-MX" dirty="0" err="1" smtClean="0"/>
              <a:t>plant</a:t>
            </a:r>
            <a:endParaRPr lang="es-MX" dirty="0"/>
          </a:p>
        </p:txBody>
      </p:sp>
      <p:sp>
        <p:nvSpPr>
          <p:cNvPr id="16" name="Rectángulo 15"/>
          <p:cNvSpPr/>
          <p:nvPr/>
        </p:nvSpPr>
        <p:spPr>
          <a:xfrm>
            <a:off x="5934587" y="12530"/>
            <a:ext cx="32533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dirty="0" err="1"/>
              <a:t>Difference</a:t>
            </a:r>
            <a:r>
              <a:rPr lang="es-MX" dirty="0"/>
              <a:t> of </a:t>
            </a:r>
            <a:r>
              <a:rPr lang="es-MX" dirty="0" err="1"/>
              <a:t>roots</a:t>
            </a:r>
            <a:r>
              <a:rPr lang="es-MX" dirty="0"/>
              <a:t> </a:t>
            </a:r>
            <a:r>
              <a:rPr lang="es-MX" dirty="0" err="1"/>
              <a:t>before</a:t>
            </a:r>
            <a:r>
              <a:rPr lang="es-MX" dirty="0"/>
              <a:t> </a:t>
            </a:r>
            <a:r>
              <a:rPr lang="es-MX" dirty="0" err="1"/>
              <a:t>drying</a:t>
            </a:r>
            <a:endParaRPr lang="es-MX" dirty="0"/>
          </a:p>
        </p:txBody>
      </p:sp>
      <p:sp>
        <p:nvSpPr>
          <p:cNvPr id="17" name="Rectángulo 16"/>
          <p:cNvSpPr/>
          <p:nvPr/>
        </p:nvSpPr>
        <p:spPr>
          <a:xfrm>
            <a:off x="3634910" y="3654451"/>
            <a:ext cx="13851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dirty="0"/>
              <a:t>Data </a:t>
            </a:r>
            <a:r>
              <a:rPr lang="es-MX" dirty="0" err="1"/>
              <a:t>register</a:t>
            </a:r>
            <a:endParaRPr lang="es-MX" dirty="0"/>
          </a:p>
        </p:txBody>
      </p:sp>
      <p:sp>
        <p:nvSpPr>
          <p:cNvPr id="18" name="Rectángulo 17"/>
          <p:cNvSpPr/>
          <p:nvPr/>
        </p:nvSpPr>
        <p:spPr>
          <a:xfrm>
            <a:off x="10181094" y="1656008"/>
            <a:ext cx="10422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dirty="0" err="1" smtClean="0"/>
              <a:t>Fuit</a:t>
            </a:r>
            <a:r>
              <a:rPr lang="es-MX" dirty="0" smtClean="0"/>
              <a:t> </a:t>
            </a:r>
            <a:r>
              <a:rPr lang="es-MX" dirty="0" err="1"/>
              <a:t>yield</a:t>
            </a:r>
            <a:endParaRPr lang="es-MX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366702" y="5168475"/>
            <a:ext cx="4734384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Statistical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means of each isolate inoculated versus not inoculated.  t-student test (P≤0.05) with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Infostat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software.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5934587" y="4645770"/>
            <a:ext cx="1152739" cy="1010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211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8557" y="444121"/>
            <a:ext cx="7194883" cy="8012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GENERAL OBJECTIVE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207595" y="4488409"/>
            <a:ext cx="154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3" name="CuadroTexto 22"/>
          <p:cNvSpPr txBox="1"/>
          <p:nvPr/>
        </p:nvSpPr>
        <p:spPr>
          <a:xfrm>
            <a:off x="472444" y="2636433"/>
            <a:ext cx="1124710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evaluate the pathogenicity caused by three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isolates from commercial greenhouses in General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Cepeda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Coahuilia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Mexico; using agronomic parameters. And propose a diagrammatic scale, to measure the degree of severity in leaves and fruits of infected plants.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18160" y="2854061"/>
            <a:ext cx="10515600" cy="62066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41035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70229" y="199640"/>
            <a:ext cx="772025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Presence of symptoms in the three isolates: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8701" y="5036734"/>
            <a:ext cx="153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Mosaics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425430" y="4972493"/>
            <a:ext cx="203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err="1">
                <a:latin typeface="Arial" panose="020B0604020202020204" pitchFamily="34" charset="0"/>
                <a:cs typeface="Arial" panose="020B0604020202020204" pitchFamily="34" charset="0"/>
              </a:rPr>
              <a:t>Deformation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175664" y="5036734"/>
            <a:ext cx="371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Rugosity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spots </a:t>
            </a:r>
            <a:r>
              <a:rPr lang="es-MX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fruits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98152" y="6519446"/>
            <a:ext cx="513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(Adams et al., 2017;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Ullah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et al.,2019)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26" y="2148438"/>
            <a:ext cx="2012865" cy="26838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32335" r="1852" b="9666"/>
          <a:stretch/>
        </p:blipFill>
        <p:spPr>
          <a:xfrm>
            <a:off x="0" y="2148438"/>
            <a:ext cx="3285366" cy="26838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6999" r="11630" b="28046"/>
          <a:stretch/>
        </p:blipFill>
        <p:spPr>
          <a:xfrm>
            <a:off x="3173483" y="2148438"/>
            <a:ext cx="2162326" cy="268382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73483" y="5093189"/>
            <a:ext cx="1534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Dwarfism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3" t="60331" r="35471" b="729"/>
          <a:stretch/>
        </p:blipFill>
        <p:spPr>
          <a:xfrm>
            <a:off x="9240269" y="2167859"/>
            <a:ext cx="1700436" cy="26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2281"/>
            <a:ext cx="10515600" cy="620660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AND DISCUSSION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4" y="705222"/>
            <a:ext cx="1890000" cy="25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11666" r="1802" b="19000"/>
          <a:stretch/>
        </p:blipFill>
        <p:spPr>
          <a:xfrm>
            <a:off x="2516519" y="759712"/>
            <a:ext cx="2011154" cy="252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00" y="4338000"/>
            <a:ext cx="1890000" cy="252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00" y="730989"/>
            <a:ext cx="1890000" cy="252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23" y="4334128"/>
            <a:ext cx="1892904" cy="252387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800" y="736067"/>
            <a:ext cx="1890000" cy="252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7506" y="705222"/>
            <a:ext cx="1890000" cy="2520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64554" y="3483754"/>
            <a:ext cx="2251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Brown and necrotic spots on the outside and inside of the fruit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7041000" y="5272898"/>
            <a:ext cx="3618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Plants of the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FQ3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isolation of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60dai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compared with its control (Isolation TQ2)</a:t>
            </a:r>
            <a:endParaRPr lang="es-MX" dirty="0"/>
          </a:p>
        </p:txBody>
      </p:sp>
      <p:sp>
        <p:nvSpPr>
          <p:cNvPr id="22" name="Rectángulo 21"/>
          <p:cNvSpPr/>
          <p:nvPr/>
        </p:nvSpPr>
        <p:spPr>
          <a:xfrm>
            <a:off x="2845618" y="3429264"/>
            <a:ext cx="3591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Curls in apical leaflets and slight mosaics (Isolation TB1)</a:t>
            </a:r>
            <a:r>
              <a:rPr lang="es-MX" dirty="0" smtClean="0"/>
              <a:t>)</a:t>
            </a:r>
            <a:endParaRPr lang="es-MX" dirty="0"/>
          </a:p>
        </p:txBody>
      </p:sp>
      <p:sp>
        <p:nvSpPr>
          <p:cNvPr id="23" name="Rectángulo 22"/>
          <p:cNvSpPr/>
          <p:nvPr/>
        </p:nvSpPr>
        <p:spPr>
          <a:xfrm>
            <a:off x="7573800" y="3483754"/>
            <a:ext cx="3285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Mosaic, chlorosis and deformation in leaflets (Isolate TQ2)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71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570222" y="6488668"/>
            <a:ext cx="462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Ortega-Acosta, 2016;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Ortíz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-Martínez, 2021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3783" y="467190"/>
            <a:ext cx="950891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selected fruits were classified into classes, according to the severity expressed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t="14667" r="21726" b="41905"/>
          <a:stretch/>
        </p:blipFill>
        <p:spPr>
          <a:xfrm>
            <a:off x="5184827" y="1331517"/>
            <a:ext cx="2648684" cy="2196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62476" r="40128" b="8572"/>
          <a:stretch/>
        </p:blipFill>
        <p:spPr>
          <a:xfrm>
            <a:off x="289230" y="1010963"/>
            <a:ext cx="2620147" cy="23491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t="40762" r="4963" b="18667"/>
          <a:stretch/>
        </p:blipFill>
        <p:spPr>
          <a:xfrm>
            <a:off x="5184827" y="3527517"/>
            <a:ext cx="2648684" cy="205152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10666" r="3186" b="22000"/>
          <a:stretch/>
        </p:blipFill>
        <p:spPr>
          <a:xfrm>
            <a:off x="8854052" y="2401866"/>
            <a:ext cx="2206871" cy="2196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36932" t="44040" r="33929" b="3113"/>
          <a:stretch/>
        </p:blipFill>
        <p:spPr>
          <a:xfrm rot="16200000">
            <a:off x="9452711" y="875466"/>
            <a:ext cx="893106" cy="215969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19309" y="3534532"/>
            <a:ext cx="169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TB1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3333" r="44519" b="62001"/>
          <a:stretch/>
        </p:blipFill>
        <p:spPr>
          <a:xfrm>
            <a:off x="2606040" y="1010963"/>
            <a:ext cx="2148840" cy="237744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418241" y="5611939"/>
            <a:ext cx="169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TQ2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9035291" y="4811311"/>
            <a:ext cx="169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FQ3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79749" y="310070"/>
            <a:ext cx="6831874" cy="8662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MX" sz="2800" b="1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  <a:endParaRPr lang="es-MX" sz="28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3773" y="1534892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1st.-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Ubilfrido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Vasquez-Gutierrez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2nd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.- PhD. Juan Carlos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Delgado-Ortiz</a:t>
            </a:r>
          </a:p>
          <a:p>
            <a:pPr marL="0" indent="0" algn="ctr">
              <a:buNone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3rd.- PhD. Gustavo Alberto </a:t>
            </a:r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Frias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-Treviño</a:t>
            </a:r>
          </a:p>
          <a:p>
            <a:pPr marL="0" indent="0" algn="ctr">
              <a:buNone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4th.- PhD. Luis Alberto Aguirre-</a:t>
            </a:r>
            <a:r>
              <a:rPr lang="es-MX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Úribe</a:t>
            </a: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5th. PhD. Alberto Flores Olivas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4025972" y="178860"/>
            <a:ext cx="419858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Factors observed in tomato isolates.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59191"/>
              </p:ext>
            </p:extLst>
          </p:nvPr>
        </p:nvGraphicFramePr>
        <p:xfrm>
          <a:off x="907822" y="2400303"/>
          <a:ext cx="10750777" cy="2767152"/>
        </p:xfrm>
        <a:graphic>
          <a:graphicData uri="http://schemas.openxmlformats.org/drawingml/2006/table">
            <a:tbl>
              <a:tblPr firstRow="1" firstCol="1" bandRow="1"/>
              <a:tblGrid>
                <a:gridCol w="2592219">
                  <a:extLst>
                    <a:ext uri="{9D8B030D-6E8A-4147-A177-3AD203B41FA5}">
                      <a16:colId xmlns:a16="http://schemas.microsoft.com/office/drawing/2014/main" val="2357940286"/>
                    </a:ext>
                  </a:extLst>
                </a:gridCol>
                <a:gridCol w="315759">
                  <a:extLst>
                    <a:ext uri="{9D8B030D-6E8A-4147-A177-3AD203B41FA5}">
                      <a16:colId xmlns:a16="http://schemas.microsoft.com/office/drawing/2014/main" val="3510201697"/>
                    </a:ext>
                  </a:extLst>
                </a:gridCol>
                <a:gridCol w="2549550">
                  <a:extLst>
                    <a:ext uri="{9D8B030D-6E8A-4147-A177-3AD203B41FA5}">
                      <a16:colId xmlns:a16="http://schemas.microsoft.com/office/drawing/2014/main" val="1115642674"/>
                    </a:ext>
                  </a:extLst>
                </a:gridCol>
                <a:gridCol w="2735166">
                  <a:extLst>
                    <a:ext uri="{9D8B030D-6E8A-4147-A177-3AD203B41FA5}">
                      <a16:colId xmlns:a16="http://schemas.microsoft.com/office/drawing/2014/main" val="3402043943"/>
                    </a:ext>
                  </a:extLst>
                </a:gridCol>
                <a:gridCol w="2558083">
                  <a:extLst>
                    <a:ext uri="{9D8B030D-6E8A-4147-A177-3AD203B41FA5}">
                      <a16:colId xmlns:a16="http://schemas.microsoft.com/office/drawing/2014/main" val="2119746326"/>
                    </a:ext>
                  </a:extLst>
                </a:gridCol>
              </a:tblGrid>
              <a:tr h="84691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Isolation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Incidence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Incubation</a:t>
                      </a:r>
                      <a:r>
                        <a:rPr lang="es-MX" sz="18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800" b="1" baseline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period</a:t>
                      </a:r>
                      <a:r>
                        <a:rPr lang="es-MX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MX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dai</a:t>
                      </a:r>
                      <a:r>
                        <a:rPr lang="es-MX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Severity</a:t>
                      </a:r>
                      <a:r>
                        <a:rPr lang="es-MX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 </a:t>
                      </a:r>
                      <a:r>
                        <a:rPr lang="es-MX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dai</a:t>
                      </a:r>
                      <a:r>
                        <a:rPr lang="es-MX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074679"/>
                  </a:ext>
                </a:extLst>
              </a:tr>
              <a:tr h="2415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TB1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796263"/>
                  </a:ext>
                </a:extLst>
              </a:tr>
              <a:tr h="2415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TQ2*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85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851757"/>
                  </a:ext>
                </a:extLst>
              </a:tr>
              <a:tr h="24150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FQ3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</a:t>
                      </a:r>
                      <a:endParaRPr lang="es-MX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923810"/>
                  </a:ext>
                </a:extLst>
              </a:tr>
              <a:tr h="24150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Dai</a:t>
                      </a:r>
                      <a:r>
                        <a:rPr lang="es-ES_tradnl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ES_tradnl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days</a:t>
                      </a:r>
                      <a:r>
                        <a:rPr lang="es-ES_tradnl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after</a:t>
                      </a:r>
                      <a:r>
                        <a:rPr lang="es-ES_tradnl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inoculation</a:t>
                      </a:r>
                      <a:r>
                        <a:rPr lang="es-ES_tradnl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554673"/>
                  </a:ext>
                </a:extLst>
              </a:tr>
              <a:tr h="24150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Source</a:t>
                      </a: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self</a:t>
                      </a: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made</a:t>
                      </a: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542195"/>
                  </a:ext>
                </a:extLst>
              </a:tr>
              <a:tr h="4830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333639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3211254" y="1712491"/>
            <a:ext cx="5258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Table 1. Variables evaluated in tomato isolates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234249"/>
              </p:ext>
            </p:extLst>
          </p:nvPr>
        </p:nvGraphicFramePr>
        <p:xfrm>
          <a:off x="1233487" y="1028700"/>
          <a:ext cx="9662160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1654758">
                  <a:extLst>
                    <a:ext uri="{9D8B030D-6E8A-4147-A177-3AD203B41FA5}">
                      <a16:colId xmlns:a16="http://schemas.microsoft.com/office/drawing/2014/main" val="1459611677"/>
                    </a:ext>
                  </a:extLst>
                </a:gridCol>
                <a:gridCol w="287784">
                  <a:extLst>
                    <a:ext uri="{9D8B030D-6E8A-4147-A177-3AD203B41FA5}">
                      <a16:colId xmlns:a16="http://schemas.microsoft.com/office/drawing/2014/main" val="397015440"/>
                    </a:ext>
                  </a:extLst>
                </a:gridCol>
                <a:gridCol w="2757283">
                  <a:extLst>
                    <a:ext uri="{9D8B030D-6E8A-4147-A177-3AD203B41FA5}">
                      <a16:colId xmlns:a16="http://schemas.microsoft.com/office/drawing/2014/main" val="3798134125"/>
                    </a:ext>
                  </a:extLst>
                </a:gridCol>
                <a:gridCol w="4962335">
                  <a:extLst>
                    <a:ext uri="{9D8B030D-6E8A-4147-A177-3AD203B41FA5}">
                      <a16:colId xmlns:a16="http://schemas.microsoft.com/office/drawing/2014/main" val="265539743"/>
                    </a:ext>
                  </a:extLst>
                </a:gridCol>
              </a:tblGrid>
              <a:tr h="70104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2. Diagrammatic scale for </a:t>
                      </a:r>
                      <a:r>
                        <a:rPr lang="en-US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ToBRFV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according to leaf area, and affected fruits in tomato plants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209181"/>
                  </a:ext>
                </a:extLst>
              </a:tr>
              <a:tr h="35052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Classes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Severity</a:t>
                      </a:r>
                      <a:r>
                        <a:rPr lang="es-MX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46394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Healthy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18209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 – 3.3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</a:t>
                      </a: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mild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59063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 – 23.3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Minimum</a:t>
                      </a: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severity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40915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23.3 – 32.2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moderately</a:t>
                      </a: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severe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95319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32.2 – 47.1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Severe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04072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47.1 – 60.9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</a:t>
                      </a: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severe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75024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60.9 – 81.1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Medianamente severo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841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81.1 – 90.5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Agresivo 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03548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90.5 – 97.3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Muy agresivo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2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27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70856" y="4360455"/>
            <a:ext cx="903359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Evaluation of morphological agronomic parameters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plant height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stem diameter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root dry weight and plant dry weight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and fruit quality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fruit index and average fruit weight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in inoculated isolates (treatments) versus non-inoculated (witness). Within each isolate, bars with the same letter are significantly equal (Student's t-, P≤0.05).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211033169"/>
              </p:ext>
            </p:extLst>
          </p:nvPr>
        </p:nvGraphicFramePr>
        <p:xfrm>
          <a:off x="0" y="466724"/>
          <a:ext cx="3600000" cy="305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4163254703"/>
              </p:ext>
            </p:extLst>
          </p:nvPr>
        </p:nvGraphicFramePr>
        <p:xfrm>
          <a:off x="4027632" y="466724"/>
          <a:ext cx="3607608" cy="305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4164379768"/>
              </p:ext>
            </p:extLst>
          </p:nvPr>
        </p:nvGraphicFramePr>
        <p:xfrm>
          <a:off x="8062872" y="466724"/>
          <a:ext cx="3664308" cy="305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 rot="19185309">
            <a:off x="385233" y="2863873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TB1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 rot="19185309">
            <a:off x="1364792" y="2821401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TQ2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 rot="19185309">
            <a:off x="2452249" y="2821401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FQ3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 rot="19185309">
            <a:off x="8726066" y="2649179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TB1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 rot="19185309">
            <a:off x="9659078" y="2652616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TQ2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 rot="19185309">
            <a:off x="10503158" y="2652616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FQ3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880893534"/>
              </p:ext>
            </p:extLst>
          </p:nvPr>
        </p:nvGraphicFramePr>
        <p:xfrm>
          <a:off x="428940" y="336413"/>
          <a:ext cx="3782841" cy="3147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57354586"/>
              </p:ext>
            </p:extLst>
          </p:nvPr>
        </p:nvGraphicFramePr>
        <p:xfrm>
          <a:off x="6121080" y="336413"/>
          <a:ext cx="3992737" cy="3147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196402030"/>
              </p:ext>
            </p:extLst>
          </p:nvPr>
        </p:nvGraphicFramePr>
        <p:xfrm>
          <a:off x="3175047" y="3376633"/>
          <a:ext cx="3703288" cy="3373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1"/>
          <p:cNvSpPr txBox="1"/>
          <p:nvPr/>
        </p:nvSpPr>
        <p:spPr>
          <a:xfrm rot="19185309">
            <a:off x="1187615" y="2604738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TB1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6"/>
          <p:cNvSpPr txBox="1"/>
          <p:nvPr/>
        </p:nvSpPr>
        <p:spPr>
          <a:xfrm rot="19185309">
            <a:off x="2102307" y="2721063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TQ2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7"/>
          <p:cNvSpPr txBox="1"/>
          <p:nvPr/>
        </p:nvSpPr>
        <p:spPr>
          <a:xfrm rot="19185309">
            <a:off x="2960260" y="2651632"/>
            <a:ext cx="582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FQ3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"/>
          <p:cNvSpPr txBox="1"/>
          <p:nvPr/>
        </p:nvSpPr>
        <p:spPr>
          <a:xfrm rot="19185309">
            <a:off x="1278526" y="2754053"/>
            <a:ext cx="9421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Testigo 1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"/>
          <p:cNvSpPr txBox="1"/>
          <p:nvPr/>
        </p:nvSpPr>
        <p:spPr>
          <a:xfrm rot="19185309">
            <a:off x="2245002" y="2721063"/>
            <a:ext cx="9421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Testigo 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"/>
          <p:cNvSpPr txBox="1"/>
          <p:nvPr/>
        </p:nvSpPr>
        <p:spPr>
          <a:xfrm rot="19185309">
            <a:off x="3099687" y="2754053"/>
            <a:ext cx="9421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Testigo 3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74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20332" y="407460"/>
            <a:ext cx="23423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07820" y="1597075"/>
            <a:ext cx="91363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affected the agronomic parameters in the three isolates studied, being the Fruit Index (IF) the most affected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There was a relationship between the fitness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its virulence, where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PH, RFW and PFW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are reduced in relation to virus infection, affecting the fecundity of tomato plants, that is; if there is a multiplication in the viral concentration in the isolates, the accumulation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affects the physiological processes in the plant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 the other hand, performance (TFW) was markedly reduced in isolates (31.94% to 38.73%), showing a significant correlation with severity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Regarding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severity diagrammatic scale, it allowed to quantify the syndrome caused by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tomato through the pathogenicity analysis of the three isolates studied.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9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282" y="482506"/>
            <a:ext cx="6823167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TIME</a:t>
            </a:r>
            <a:endParaRPr 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94706" y="3589019"/>
            <a:ext cx="70485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1959428" y="4389119"/>
            <a:ext cx="4556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https://orcid.org/0000-0001-8281-5075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32" y="4205016"/>
            <a:ext cx="685800" cy="6858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220332" y="5189219"/>
            <a:ext cx="5021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s-MX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d_ubilfrido.vazquezG@uaaan.edu.mx</a:t>
            </a:r>
          </a:p>
          <a:p>
            <a:pPr algn="ctr"/>
            <a:r>
              <a:rPr lang="es-MX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vagu.99@hotmail.com</a:t>
            </a:r>
          </a:p>
          <a:p>
            <a:pPr algn="ctr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842" t="10089" r="42839" b="57054"/>
          <a:stretch/>
        </p:blipFill>
        <p:spPr>
          <a:xfrm>
            <a:off x="94706" y="1688405"/>
            <a:ext cx="6937257" cy="23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333354592"/>
              </p:ext>
            </p:extLst>
          </p:nvPr>
        </p:nvGraphicFramePr>
        <p:xfrm>
          <a:off x="105233" y="746620"/>
          <a:ext cx="11950489" cy="336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166069" y="104415"/>
            <a:ext cx="8967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err="1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MX" sz="2800" b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2800" b="1" dirty="0" err="1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endParaRPr lang="es-MX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127955" y="6519446"/>
            <a:ext cx="3064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Hakan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et al.,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2021; ICTV, 2022)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22" y="1127271"/>
            <a:ext cx="1277332" cy="11775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266" r="428"/>
          <a:stretch/>
        </p:blipFill>
        <p:spPr>
          <a:xfrm>
            <a:off x="75510" y="2794796"/>
            <a:ext cx="2964712" cy="353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477798" y="530822"/>
            <a:ext cx="989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ToBRFV disease of recent introduction to Mexico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10315772"/>
              </p:ext>
            </p:extLst>
          </p:nvPr>
        </p:nvGraphicFramePr>
        <p:xfrm>
          <a:off x="49954" y="318785"/>
          <a:ext cx="2529228" cy="1907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Flecha a la derecha con bandas 10"/>
          <p:cNvSpPr/>
          <p:nvPr/>
        </p:nvSpPr>
        <p:spPr>
          <a:xfrm>
            <a:off x="2410089" y="3350454"/>
            <a:ext cx="9769250" cy="1369715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2467" y="1121775"/>
            <a:ext cx="960753" cy="127566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754718" y="3273557"/>
            <a:ext cx="197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809" y="1699825"/>
            <a:ext cx="1276542" cy="1689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9927" y="1299117"/>
            <a:ext cx="2875805" cy="211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adroTexto 16"/>
          <p:cNvSpPr txBox="1"/>
          <p:nvPr/>
        </p:nvSpPr>
        <p:spPr>
          <a:xfrm>
            <a:off x="9645732" y="1140732"/>
            <a:ext cx="187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Yurecuaro</a:t>
            </a:r>
            <a:r>
              <a:rPr lang="es-MX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Michocán</a:t>
            </a:r>
            <a:r>
              <a:rPr lang="es-MX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MX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589984" y="3655304"/>
            <a:ext cx="420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and E.U.</a:t>
            </a:r>
            <a:endParaRPr lang="es-MX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325134" y="6484075"/>
            <a:ext cx="3866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Menzel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et al., 2019; EPPO, 2022)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45984" y="4559674"/>
            <a:ext cx="312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7763" y="3273558"/>
            <a:ext cx="231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792086" y="3303065"/>
            <a:ext cx="1463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s-MX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714545" y="2146597"/>
            <a:ext cx="224569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2019-2022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“NON-REGULATED QUARANTINE PEST”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601618" y="7013"/>
            <a:ext cx="340320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41" y="3322817"/>
            <a:ext cx="2738303" cy="365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4" y="25340"/>
            <a:ext cx="10364451" cy="623821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MATERIALS AND METHODS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6398" y="1491578"/>
            <a:ext cx="6593067" cy="4483286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38954209"/>
              </p:ext>
            </p:extLst>
          </p:nvPr>
        </p:nvGraphicFramePr>
        <p:xfrm>
          <a:off x="0" y="4250634"/>
          <a:ext cx="4442856" cy="1321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10936078"/>
              </p:ext>
            </p:extLst>
          </p:nvPr>
        </p:nvGraphicFramePr>
        <p:xfrm>
          <a:off x="6806970" y="1175184"/>
          <a:ext cx="5289942" cy="1213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11956" y="713519"/>
            <a:ext cx="635508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828374" y="2356006"/>
            <a:ext cx="444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Cepeda, Coahuila,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recto de flecha 17"/>
          <p:cNvCxnSpPr>
            <a:stCxn id="10" idx="1"/>
          </p:cNvCxnSpPr>
          <p:nvPr/>
        </p:nvCxnSpPr>
        <p:spPr>
          <a:xfrm flipH="1">
            <a:off x="5617030" y="2540672"/>
            <a:ext cx="1211344" cy="957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3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4" y="949580"/>
            <a:ext cx="1692366" cy="22564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CuadroTexto 6"/>
          <p:cNvSpPr txBox="1"/>
          <p:nvPr/>
        </p:nvSpPr>
        <p:spPr>
          <a:xfrm>
            <a:off x="10209851" y="6486444"/>
            <a:ext cx="1982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(González, 2020)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913" b="14516"/>
          <a:stretch/>
        </p:blipFill>
        <p:spPr>
          <a:xfrm>
            <a:off x="503866" y="4522208"/>
            <a:ext cx="1755946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7" t="25974" r="1361" b="16364"/>
          <a:stretch/>
        </p:blipFill>
        <p:spPr>
          <a:xfrm>
            <a:off x="2259812" y="4540829"/>
            <a:ext cx="2310487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7" r="5286"/>
          <a:stretch/>
        </p:blipFill>
        <p:spPr>
          <a:xfrm>
            <a:off x="8197850" y="4671651"/>
            <a:ext cx="1598229" cy="1872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986370" y="80044"/>
            <a:ext cx="6528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Sampling and isolation of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endParaRPr lang="es-MX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925" y="4671651"/>
            <a:ext cx="1404000" cy="187200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327680" y="654000"/>
            <a:ext cx="5410179" cy="1607415"/>
            <a:chOff x="0" y="437427"/>
            <a:chExt cx="6112775" cy="1089031"/>
          </a:xfrm>
        </p:grpSpPr>
        <p:sp>
          <p:nvSpPr>
            <p:cNvPr id="19" name="Rectángulo redondeado 18"/>
            <p:cNvSpPr/>
            <p:nvPr/>
          </p:nvSpPr>
          <p:spPr>
            <a:xfrm>
              <a:off x="0" y="437427"/>
              <a:ext cx="6112775" cy="108903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CuadroTexto 19"/>
            <p:cNvSpPr txBox="1"/>
            <p:nvPr/>
          </p:nvSpPr>
          <p:spPr>
            <a:xfrm>
              <a:off x="31898" y="469324"/>
              <a:ext cx="6048981" cy="102523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Collection of 200 leaflets per hectare (one leaflet per plant) with </a:t>
              </a:r>
              <a:r>
                <a:rPr lang="en-US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ToBRFV</a:t>
              </a: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symptoms, in tomato greenhouses.</a:t>
              </a:r>
              <a:endParaRPr lang="es-E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65129" y="3670153"/>
            <a:ext cx="4086554" cy="635789"/>
            <a:chOff x="0" y="3338172"/>
            <a:chExt cx="5836268" cy="1766952"/>
          </a:xfrm>
        </p:grpSpPr>
        <p:sp>
          <p:nvSpPr>
            <p:cNvPr id="22" name="Rectángulo redondeado 21"/>
            <p:cNvSpPr/>
            <p:nvPr/>
          </p:nvSpPr>
          <p:spPr>
            <a:xfrm>
              <a:off x="0" y="3338172"/>
              <a:ext cx="5836268" cy="176695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3" name="CuadroTexto 22"/>
            <p:cNvSpPr txBox="1"/>
            <p:nvPr/>
          </p:nvSpPr>
          <p:spPr>
            <a:xfrm>
              <a:off x="51752" y="3389924"/>
              <a:ext cx="5732764" cy="166344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Leaves (young) and symptomatic fruits.</a:t>
              </a:r>
              <a:endParaRPr lang="es-E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6190984" y="3375480"/>
            <a:ext cx="5711233" cy="1225136"/>
            <a:chOff x="4326828" y="1097458"/>
            <a:chExt cx="6609185" cy="2359002"/>
          </a:xfrm>
        </p:grpSpPr>
        <p:sp>
          <p:nvSpPr>
            <p:cNvPr id="25" name="Rectángulo redondeado 24"/>
            <p:cNvSpPr/>
            <p:nvPr/>
          </p:nvSpPr>
          <p:spPr>
            <a:xfrm>
              <a:off x="4326828" y="1097458"/>
              <a:ext cx="6609185" cy="235900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6" name="CuadroTexto 25"/>
            <p:cNvSpPr txBox="1"/>
            <p:nvPr/>
          </p:nvSpPr>
          <p:spPr>
            <a:xfrm>
              <a:off x="4395921" y="1166551"/>
              <a:ext cx="6470999" cy="222081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ImmunoStrip</a:t>
              </a:r>
              <a:r>
                <a:rPr lang="es-ES" sz="18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 </a:t>
              </a:r>
              <a:r>
                <a:rPr lang="es-ES" sz="1800" kern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ToBRFV</a:t>
              </a:r>
              <a:r>
                <a:rPr lang="es-ES" sz="18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800" kern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Agdia</a:t>
              </a:r>
              <a:endParaRPr lang="es-ES" sz="1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Flecha abajo 27"/>
          <p:cNvSpPr/>
          <p:nvPr/>
        </p:nvSpPr>
        <p:spPr>
          <a:xfrm>
            <a:off x="1851858" y="2402272"/>
            <a:ext cx="1087285" cy="103299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Flecha abajo 28"/>
          <p:cNvSpPr/>
          <p:nvPr/>
        </p:nvSpPr>
        <p:spPr>
          <a:xfrm rot="16200000">
            <a:off x="4982784" y="3466829"/>
            <a:ext cx="1087285" cy="103299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21001" r="8962" b="17667"/>
          <a:stretch/>
        </p:blipFill>
        <p:spPr>
          <a:xfrm>
            <a:off x="6271502" y="4671651"/>
            <a:ext cx="1963565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3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r="1592" b="22771"/>
          <a:stretch/>
        </p:blipFill>
        <p:spPr>
          <a:xfrm>
            <a:off x="7790260" y="1160552"/>
            <a:ext cx="1721236" cy="1619353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617466" y="3031711"/>
            <a:ext cx="3738893" cy="5008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Phosphate buffer (0.1 M; pH 8.0).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4262" y="105245"/>
            <a:ext cx="11737936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Isolation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inoculation</a:t>
            </a:r>
            <a:endParaRPr lang="es-MX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62" y="1204098"/>
            <a:ext cx="1705841" cy="180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46" y="1199631"/>
            <a:ext cx="1543050" cy="171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lecha derecha 16"/>
          <p:cNvSpPr/>
          <p:nvPr/>
        </p:nvSpPr>
        <p:spPr>
          <a:xfrm>
            <a:off x="3691055" y="1988702"/>
            <a:ext cx="442556" cy="30506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 derecha 18"/>
          <p:cNvSpPr/>
          <p:nvPr/>
        </p:nvSpPr>
        <p:spPr>
          <a:xfrm>
            <a:off x="7368908" y="1898257"/>
            <a:ext cx="429618" cy="32175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/>
          <p:cNvSpPr/>
          <p:nvPr/>
        </p:nvSpPr>
        <p:spPr>
          <a:xfrm>
            <a:off x="4666522" y="3005707"/>
            <a:ext cx="2274716" cy="9296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Silicon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carbide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abrasive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8027894" y="2995354"/>
            <a:ext cx="1423408" cy="5046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fabrics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340371" y="6046962"/>
            <a:ext cx="2336797" cy="3613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078" y="1204098"/>
            <a:ext cx="1297120" cy="1729493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6160225" y="6519446"/>
            <a:ext cx="6024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Filipic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et al., 2021; Rodríguez et al., 2020; Peña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Trujillo, 2007)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6"/>
          <a:srcRect l="9168" t="50938" r="42083" b="12500"/>
          <a:stretch/>
        </p:blipFill>
        <p:spPr>
          <a:xfrm>
            <a:off x="4800423" y="4186825"/>
            <a:ext cx="1708347" cy="1708347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9608669" y="2964549"/>
            <a:ext cx="2452702" cy="970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Macerate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1gram/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milliter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phosphate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bufferadd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abrasive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72994000"/>
              </p:ext>
            </p:extLst>
          </p:nvPr>
        </p:nvGraphicFramePr>
        <p:xfrm>
          <a:off x="8441252" y="4300839"/>
          <a:ext cx="2033726" cy="159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977579126"/>
              </p:ext>
            </p:extLst>
          </p:nvPr>
        </p:nvGraphicFramePr>
        <p:xfrm>
          <a:off x="-941189" y="2117789"/>
          <a:ext cx="2323503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17"/>
          <a:srcRect t="18207" r="6120" b="19277"/>
          <a:stretch/>
        </p:blipFill>
        <p:spPr>
          <a:xfrm>
            <a:off x="418645" y="4166144"/>
            <a:ext cx="1927338" cy="1711257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55" y="4174638"/>
            <a:ext cx="1290400" cy="1720534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468152" y="6100042"/>
            <a:ext cx="387197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Avoid contact with control plants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lecha derecha 46"/>
          <p:cNvSpPr/>
          <p:nvPr/>
        </p:nvSpPr>
        <p:spPr>
          <a:xfrm>
            <a:off x="9608669" y="1935258"/>
            <a:ext cx="429618" cy="32175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Flecha derecha 47"/>
          <p:cNvSpPr/>
          <p:nvPr/>
        </p:nvSpPr>
        <p:spPr>
          <a:xfrm rot="10800000">
            <a:off x="3680570" y="4699344"/>
            <a:ext cx="832607" cy="6032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877" r="7422" b="31990"/>
          <a:stretch/>
        </p:blipFill>
        <p:spPr>
          <a:xfrm>
            <a:off x="6640400" y="4170677"/>
            <a:ext cx="1641240" cy="17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77007" y="1050107"/>
            <a:ext cx="1085829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ToBRFV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detection was performed by RT-PCR  end point, with the primers designed by Rodriguez et al. (2019) that amplify a 475bp fragment. Subsequently, they were visualized on a 1.5% agarose gel.</a:t>
            </a:r>
            <a:endParaRPr lang="es-MX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957897289"/>
              </p:ext>
            </p:extLst>
          </p:nvPr>
        </p:nvGraphicFramePr>
        <p:xfrm>
          <a:off x="577007" y="116860"/>
          <a:ext cx="11152222" cy="55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2" descr="DIRECCIÓN GENERAL DE SANIDAD VEGE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0" y="3156058"/>
            <a:ext cx="1776641" cy="1379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067" y="3497311"/>
            <a:ext cx="1800000" cy="2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snz04pap001files.storage.live.com/y4mkuHxlBTv_HL6la8vU_2wRXf9SfBV1pZEu2BRlsoz4VM4oKk_7Khct79Z_-kl8iSosx3fjMmRgMVooX5VxL4yXec40dMeKaG44Q2TgUO-h0mpA7PaPjAewQWkex1FgPTaOMN6xG92hH2Ga5f1KlrRNZMVyPpvcoi5EPwKO1KzkHSfuhVwV7irNsBkr_I7prU_0KEDziEZexyuRUUlGSkVgCUflScm9YejcorHRQYsPxY?encodeFailures=1&amp;width=453&amp;height=60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101" y="3694056"/>
            <a:ext cx="1504883" cy="2006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nz04pap001files.storage.live.com/y4mSt5hCKmaKQcQ713YIKGmN3jJCVR58kOhXaMp-gGYua80AIVNlKk3pceYwunimUXV4A6MrpHj7UGfyMFBqr-BbhDchekVodAaKb_jSUUHwyYTF8Vfd88xxsZt0ewzk4phleWlf9nk17UyHizuPO3qt7N8PYyWQkRiUKW_jJAouh5UuDEdryp0OfvaeJTEoe8J2sICTOHqFHMMBm4qBOGX_WqM0KAVAfPkjZsKL7Q2HTE?encodeFailures=1&amp;width=453&amp;height=6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73" y="3623344"/>
            <a:ext cx="1504882" cy="200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1007346" y="2875584"/>
            <a:ext cx="53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24766" y="4631375"/>
            <a:ext cx="53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501173" y="3076216"/>
            <a:ext cx="53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665187" y="3089698"/>
            <a:ext cx="53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829916" y="3103180"/>
            <a:ext cx="53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 t="18297" r="14334" b="11037"/>
          <a:stretch/>
        </p:blipFill>
        <p:spPr>
          <a:xfrm rot="5400000">
            <a:off x="304127" y="5033060"/>
            <a:ext cx="1703888" cy="16519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7630" r="17666" b="19926"/>
          <a:stretch/>
        </p:blipFill>
        <p:spPr>
          <a:xfrm rot="5400000">
            <a:off x="4676820" y="3689848"/>
            <a:ext cx="2138383" cy="188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uadroTexto 28"/>
          <p:cNvSpPr txBox="1"/>
          <p:nvPr/>
        </p:nvSpPr>
        <p:spPr>
          <a:xfrm>
            <a:off x="9994645" y="3195466"/>
            <a:ext cx="53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41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 rot="16200000">
            <a:off x="2344452" y="-1076107"/>
            <a:ext cx="7666967" cy="981918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isometricOffAxis2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42"/>
          <p:cNvSpPr/>
          <p:nvPr/>
        </p:nvSpPr>
        <p:spPr>
          <a:xfrm rot="5400000">
            <a:off x="2015880" y="3401608"/>
            <a:ext cx="2922879" cy="2346080"/>
          </a:xfrm>
          <a:prstGeom prst="rect">
            <a:avLst/>
          </a:prstGeom>
          <a:noFill/>
          <a:ln w="38100">
            <a:noFill/>
          </a:ln>
          <a:scene3d>
            <a:camera prst="isometricOffAxis2Righ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Abrir llave 5"/>
          <p:cNvSpPr/>
          <p:nvPr/>
        </p:nvSpPr>
        <p:spPr>
          <a:xfrm>
            <a:off x="3681066" y="4937503"/>
            <a:ext cx="615192" cy="1817773"/>
          </a:xfrm>
          <a:prstGeom prst="leftBrace">
            <a:avLst>
              <a:gd name="adj1" fmla="val 8333"/>
              <a:gd name="adj2" fmla="val 4974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057" y="1357217"/>
            <a:ext cx="752413" cy="1024669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255" y="2299568"/>
            <a:ext cx="765206" cy="1042091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574" y="1398434"/>
            <a:ext cx="691881" cy="942234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380" y="2234966"/>
            <a:ext cx="747725" cy="1018284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433" y="2310448"/>
            <a:ext cx="734379" cy="1000109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290" y="2266082"/>
            <a:ext cx="691881" cy="942234"/>
          </a:xfrm>
          <a:prstGeom prst="rect">
            <a:avLst/>
          </a:prstGeom>
        </p:spPr>
      </p:pic>
      <p:pic>
        <p:nvPicPr>
          <p:cNvPr id="108" name="Imagen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530" y="1369351"/>
            <a:ext cx="752413" cy="102466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58736" y="888138"/>
            <a:ext cx="145083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" name="Imagen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731" y="1402439"/>
            <a:ext cx="752413" cy="1024669"/>
          </a:xfrm>
          <a:prstGeom prst="rect">
            <a:avLst/>
          </a:prstGeom>
        </p:spPr>
      </p:pic>
      <p:pic>
        <p:nvPicPr>
          <p:cNvPr id="148" name="Imagen 1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252" y="1402439"/>
            <a:ext cx="752413" cy="102466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35960" y="572720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 days after sowing (das).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-31390" y="3111479"/>
            <a:ext cx="356772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Tomato plant var. 172-300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Yüksel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®.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treatments with 10 repetitions: Isolated TB1, TQ2 and FQ3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Negative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control: Phosphate buffer solution (PBS)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celite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Fertilization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times/week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3"/>
          <a:srcRect t="38747"/>
          <a:stretch/>
        </p:blipFill>
        <p:spPr>
          <a:xfrm>
            <a:off x="4572266" y="3145716"/>
            <a:ext cx="7415875" cy="340798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252" y="2228572"/>
            <a:ext cx="691881" cy="942234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308967" y="56425"/>
            <a:ext cx="11737936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Establishment of </a:t>
            </a:r>
            <a:r>
              <a:rPr lang="es-MX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experimentation</a:t>
            </a:r>
            <a:r>
              <a:rPr lang="es-MX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s-MX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es-MX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s-MX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Mincho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20234</TotalTime>
  <Words>1236</Words>
  <Application>Microsoft Office PowerPoint</Application>
  <PresentationFormat>Panorámica</PresentationFormat>
  <Paragraphs>268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Courier New</vt:lpstr>
      <vt:lpstr>Times New Roman</vt:lpstr>
      <vt:lpstr>Tema de Office</vt:lpstr>
      <vt:lpstr>Presentación de PowerPoint</vt:lpstr>
      <vt:lpstr>AUTHORS:</vt:lpstr>
      <vt:lpstr>Presentación de PowerPoint</vt:lpstr>
      <vt:lpstr>Presentación de PowerPoint</vt:lpstr>
      <vt:lpstr>MATERIALS AND METHODS</vt:lpstr>
      <vt:lpstr>Presentación de PowerPoint</vt:lpstr>
      <vt:lpstr>Presentación de PowerPoint</vt:lpstr>
      <vt:lpstr>Presentación de PowerPoint</vt:lpstr>
      <vt:lpstr>Presentación de PowerPoint</vt:lpstr>
      <vt:lpstr>Design of a severity scale for leaves and fruits.</vt:lpstr>
      <vt:lpstr>Presentación de PowerPoint</vt:lpstr>
      <vt:lpstr>Fruit damage scale</vt:lpstr>
      <vt:lpstr>Agronomic variables evaluated</vt:lpstr>
      <vt:lpstr>Presentación de PowerPoint</vt:lpstr>
      <vt:lpstr>GENERAL OBJECTIVE</vt:lpstr>
      <vt:lpstr>RESULTS AND DISCUSSION</vt:lpstr>
      <vt:lpstr>Presentación de PowerPoint</vt:lpstr>
      <vt:lpstr>RESULTS AND DISCUSSION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autónoma agraria Antonio narro</dc:title>
  <dc:creator>hp</dc:creator>
  <cp:lastModifiedBy>Usuario de Windows</cp:lastModifiedBy>
  <cp:revision>822</cp:revision>
  <dcterms:created xsi:type="dcterms:W3CDTF">2022-08-18T05:50:57Z</dcterms:created>
  <dcterms:modified xsi:type="dcterms:W3CDTF">2023-09-04T03:19:31Z</dcterms:modified>
</cp:coreProperties>
</file>