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0"/>
  </p:notesMasterIdLst>
  <p:sldIdLst>
    <p:sldId id="256" r:id="rId2"/>
    <p:sldId id="265" r:id="rId3"/>
    <p:sldId id="258" r:id="rId4"/>
    <p:sldId id="268" r:id="rId5"/>
    <p:sldId id="269" r:id="rId6"/>
    <p:sldId id="275" r:id="rId7"/>
    <p:sldId id="270" r:id="rId8"/>
    <p:sldId id="2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E6D"/>
    <a:srgbClr val="497400"/>
    <a:srgbClr val="1A7B7C"/>
    <a:srgbClr val="EAEAEA"/>
    <a:srgbClr val="FCFBF2"/>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7" autoAdjust="0"/>
    <p:restoredTop sz="94660"/>
  </p:normalViewPr>
  <p:slideViewPr>
    <p:cSldViewPr snapToGrid="0">
      <p:cViewPr varScale="1">
        <p:scale>
          <a:sx n="62" d="100"/>
          <a:sy n="62" d="100"/>
        </p:scale>
        <p:origin x="1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C25C0-B729-4DCF-B8A3-CECE1E150990}" type="datetimeFigureOut">
              <a:rPr lang="pt-PT" smtClean="0"/>
              <a:t>12/07/2023</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DE4B-13AB-49DC-A4BC-92C049131410}" type="slidenum">
              <a:rPr lang="pt-PT" smtClean="0"/>
              <a:t>‹nº›</a:t>
            </a:fld>
            <a:endParaRPr lang="pt-PT"/>
          </a:p>
        </p:txBody>
      </p:sp>
    </p:spTree>
    <p:extLst>
      <p:ext uri="{BB962C8B-B14F-4D97-AF65-F5344CB8AC3E}">
        <p14:creationId xmlns:p14="http://schemas.microsoft.com/office/powerpoint/2010/main" val="23813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7/12/2023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46" y="3653108"/>
            <a:ext cx="9154028" cy="2836674"/>
          </a:xfrm>
          <a:prstGeom prst="rect">
            <a:avLst/>
          </a:prstGeom>
          <a:noFill/>
        </p:spPr>
        <p:txBody>
          <a:bodyPr wrap="square" rtlCol="0">
            <a:spAutoFit/>
          </a:bodyPr>
          <a:lstStyle/>
          <a:p>
            <a:pPr algn="ct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Precision Agriculture in Rice (</a:t>
            </a:r>
            <a:r>
              <a:rPr lang="en-US" sz="24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Oryza sativa </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 Biofortified with Selenium </a:t>
            </a:r>
            <a:endParaRPr lang="fr-FR" sz="800" dirty="0">
              <a:latin typeface="Palatino Linotype" panose="02040502050505030304" pitchFamily="18" charset="0"/>
            </a:endParaRPr>
          </a:p>
          <a:p>
            <a:pPr algn="just">
              <a:lnSpc>
                <a:spcPts val="1300"/>
              </a:lnSpc>
              <a:spcAft>
                <a:spcPts val="1800"/>
              </a:spcAft>
            </a:pP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 Coelho Marques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Cláudia Campos Pessoa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Diana </a:t>
            </a:r>
            <a:r>
              <a:rPr lang="pt-PT"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Daccak</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Inês Carmo Luís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Rita F. Coelho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a:t>
            </a:r>
            <a:r>
              <a:rPr lang="pt-PT"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Scotti</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-Campos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Sofia Almeida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Graça Brito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Carlos </a:t>
            </a:r>
            <a:r>
              <a:rPr lang="pt-PT"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Kullberg</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Manuel N. Semedo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Mauro Guerra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Roberta G. Leitão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Reboredo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Manuela Silva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Fernanda Pessoa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Lourenço Palha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Cátia Silva</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 </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 </a:t>
            </a:r>
            <a:r>
              <a:rPr lang="pt-PT"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a:t>
            </a:r>
            <a:r>
              <a:rPr lang="pt-PT"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Lidon</a:t>
            </a:r>
            <a:r>
              <a:rPr lang="pt-PT"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endParaRPr lang="fr-FR"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fr-FR" sz="900" baseline="30000" dirty="0">
                <a:latin typeface="Palatino Linotype" panose="02040502050505030304" pitchFamily="18" charset="0"/>
              </a:rPr>
              <a:t>1</a:t>
            </a:r>
            <a:r>
              <a:rPr lang="fr-FR" sz="900" dirty="0">
                <a:latin typeface="Palatino Linotype" panose="02040502050505030304" pitchFamily="18" charset="0"/>
              </a:rPr>
              <a:t> </a:t>
            </a:r>
            <a:r>
              <a:rPr lang="fr-FR" sz="900" dirty="0" err="1">
                <a:latin typeface="Palatino Linotype" panose="02040502050505030304" pitchFamily="18" charset="0"/>
              </a:rPr>
              <a:t>Earth</a:t>
            </a:r>
            <a:r>
              <a:rPr lang="fr-FR" sz="900" dirty="0">
                <a:latin typeface="Palatino Linotype" panose="02040502050505030304" pitchFamily="18" charset="0"/>
              </a:rPr>
              <a:t> Sciences </a:t>
            </a:r>
            <a:r>
              <a:rPr lang="fr-FR" sz="900" dirty="0" err="1">
                <a:latin typeface="Palatino Linotype" panose="02040502050505030304" pitchFamily="18" charset="0"/>
              </a:rPr>
              <a:t>Department</a:t>
            </a:r>
            <a:r>
              <a:rPr lang="fr-FR" sz="900" dirty="0">
                <a:latin typeface="Palatino Linotype" panose="02040502050505030304" pitchFamily="18" charset="0"/>
              </a:rPr>
              <a:t>, NOVA </a:t>
            </a:r>
            <a:r>
              <a:rPr lang="fr-FR" sz="900" dirty="0" err="1">
                <a:latin typeface="Palatino Linotype" panose="02040502050505030304" pitchFamily="18" charset="0"/>
              </a:rPr>
              <a:t>School</a:t>
            </a:r>
            <a:r>
              <a:rPr lang="fr-FR" sz="900" dirty="0">
                <a:latin typeface="Palatino Linotype" panose="02040502050505030304" pitchFamily="18" charset="0"/>
              </a:rPr>
              <a:t> of Science and </a:t>
            </a:r>
            <a:r>
              <a:rPr lang="fr-FR" sz="900" dirty="0" err="1">
                <a:latin typeface="Palatino Linotype" panose="02040502050505030304" pitchFamily="18" charset="0"/>
              </a:rPr>
              <a:t>Technology</a:t>
            </a:r>
            <a:r>
              <a:rPr lang="fr-FR" sz="900" dirty="0">
                <a:latin typeface="Palatino Linotype" panose="02040502050505030304" pitchFamily="18" charset="0"/>
              </a:rPr>
              <a:t> (FCT NOVA), Campus de Caparica, 2829-516 Caparica, Portugal; </a:t>
            </a:r>
          </a:p>
          <a:p>
            <a:pPr algn="just"/>
            <a:r>
              <a:rPr lang="fr-FR" sz="900" baseline="30000" dirty="0">
                <a:latin typeface="Palatino Linotype" panose="02040502050505030304" pitchFamily="18" charset="0"/>
              </a:rPr>
              <a:t>2</a:t>
            </a:r>
            <a:r>
              <a:rPr lang="fr-FR" sz="900" dirty="0">
                <a:latin typeface="Palatino Linotype" panose="02040502050505030304" pitchFamily="18" charset="0"/>
              </a:rPr>
              <a:t>GeoBioTec </a:t>
            </a:r>
            <a:r>
              <a:rPr lang="fr-FR" sz="900" dirty="0" err="1">
                <a:latin typeface="Palatino Linotype" panose="02040502050505030304" pitchFamily="18" charset="0"/>
              </a:rPr>
              <a:t>Research</a:t>
            </a:r>
            <a:r>
              <a:rPr lang="fr-FR" sz="900" dirty="0">
                <a:latin typeface="Palatino Linotype" panose="02040502050505030304" pitchFamily="18" charset="0"/>
              </a:rPr>
              <a:t> Center, NOVA </a:t>
            </a:r>
            <a:r>
              <a:rPr lang="fr-FR" sz="900" dirty="0" err="1">
                <a:latin typeface="Palatino Linotype" panose="02040502050505030304" pitchFamily="18" charset="0"/>
              </a:rPr>
              <a:t>School</a:t>
            </a:r>
            <a:r>
              <a:rPr lang="fr-FR" sz="900" dirty="0">
                <a:latin typeface="Palatino Linotype" panose="02040502050505030304" pitchFamily="18" charset="0"/>
              </a:rPr>
              <a:t> of Science and </a:t>
            </a:r>
            <a:r>
              <a:rPr lang="fr-FR" sz="900" dirty="0" err="1">
                <a:latin typeface="Palatino Linotype" panose="02040502050505030304" pitchFamily="18" charset="0"/>
              </a:rPr>
              <a:t>Technology</a:t>
            </a:r>
            <a:r>
              <a:rPr lang="fr-FR" sz="900" dirty="0">
                <a:latin typeface="Palatino Linotype" panose="02040502050505030304" pitchFamily="18" charset="0"/>
              </a:rPr>
              <a:t> (FCT NOVA), Caparica, Portugal; </a:t>
            </a:r>
          </a:p>
          <a:p>
            <a:pPr algn="just"/>
            <a:r>
              <a:rPr lang="fr-FR" sz="900" baseline="30000" dirty="0">
                <a:latin typeface="Palatino Linotype" panose="02040502050505030304" pitchFamily="18" charset="0"/>
              </a:rPr>
              <a:t>3</a:t>
            </a:r>
            <a:r>
              <a:rPr lang="fr-FR" sz="900" dirty="0">
                <a:latin typeface="Palatino Linotype" panose="02040502050505030304" pitchFamily="18" charset="0"/>
              </a:rPr>
              <a:t>Instituto </a:t>
            </a:r>
            <a:r>
              <a:rPr lang="fr-FR" sz="900" dirty="0" err="1">
                <a:latin typeface="Palatino Linotype" panose="02040502050505030304" pitchFamily="18" charset="0"/>
              </a:rPr>
              <a:t>Nacional</a:t>
            </a:r>
            <a:r>
              <a:rPr lang="fr-FR" sz="900" dirty="0">
                <a:latin typeface="Palatino Linotype" panose="02040502050505030304" pitchFamily="18" charset="0"/>
              </a:rPr>
              <a:t> de </a:t>
            </a:r>
            <a:r>
              <a:rPr lang="fr-FR" sz="900" dirty="0" err="1">
                <a:latin typeface="Palatino Linotype" panose="02040502050505030304" pitchFamily="18" charset="0"/>
              </a:rPr>
              <a:t>Investigação</a:t>
            </a:r>
            <a:r>
              <a:rPr lang="fr-FR" sz="900" dirty="0">
                <a:latin typeface="Palatino Linotype" panose="02040502050505030304" pitchFamily="18" charset="0"/>
              </a:rPr>
              <a:t> </a:t>
            </a:r>
            <a:r>
              <a:rPr lang="fr-FR" sz="900" dirty="0" err="1">
                <a:latin typeface="Palatino Linotype" panose="02040502050505030304" pitchFamily="18" charset="0"/>
              </a:rPr>
              <a:t>Agrária</a:t>
            </a:r>
            <a:r>
              <a:rPr lang="fr-FR" sz="900" dirty="0">
                <a:latin typeface="Palatino Linotype" panose="02040502050505030304" pitchFamily="18" charset="0"/>
              </a:rPr>
              <a:t> e </a:t>
            </a:r>
            <a:r>
              <a:rPr lang="fr-FR" sz="900" dirty="0" err="1">
                <a:latin typeface="Palatino Linotype" panose="02040502050505030304" pitchFamily="18" charset="0"/>
              </a:rPr>
              <a:t>Veterinária</a:t>
            </a:r>
            <a:r>
              <a:rPr lang="fr-FR" sz="900" dirty="0">
                <a:latin typeface="Palatino Linotype" panose="02040502050505030304" pitchFamily="18" charset="0"/>
              </a:rPr>
              <a:t>, I.P. (INIAV), Avenida da República, </a:t>
            </a:r>
            <a:r>
              <a:rPr lang="fr-FR" sz="900" dirty="0" err="1">
                <a:latin typeface="Palatino Linotype" panose="02040502050505030304" pitchFamily="18" charset="0"/>
              </a:rPr>
              <a:t>Quinta</a:t>
            </a:r>
            <a:r>
              <a:rPr lang="fr-FR" sz="900" dirty="0">
                <a:latin typeface="Palatino Linotype" panose="02040502050505030304" pitchFamily="18" charset="0"/>
              </a:rPr>
              <a:t> do </a:t>
            </a:r>
            <a:r>
              <a:rPr lang="fr-FR" sz="900" dirty="0" err="1">
                <a:latin typeface="Palatino Linotype" panose="02040502050505030304" pitchFamily="18" charset="0"/>
              </a:rPr>
              <a:t>Marquês</a:t>
            </a:r>
            <a:r>
              <a:rPr lang="fr-FR" sz="900" dirty="0">
                <a:latin typeface="Palatino Linotype" panose="02040502050505030304" pitchFamily="18" charset="0"/>
              </a:rPr>
              <a:t>, 2780-157 </a:t>
            </a:r>
            <a:r>
              <a:rPr lang="fr-FR" sz="900" dirty="0" err="1">
                <a:latin typeface="Palatino Linotype" panose="02040502050505030304" pitchFamily="18" charset="0"/>
              </a:rPr>
              <a:t>Oeiras</a:t>
            </a:r>
            <a:r>
              <a:rPr lang="fr-FR" sz="900" dirty="0">
                <a:latin typeface="Palatino Linotype" panose="02040502050505030304" pitchFamily="18" charset="0"/>
              </a:rPr>
              <a:t>, Portugal;</a:t>
            </a:r>
          </a:p>
          <a:p>
            <a:pPr algn="just"/>
            <a:r>
              <a:rPr lang="fr-FR" sz="900" baseline="30000" dirty="0">
                <a:latin typeface="Palatino Linotype" panose="02040502050505030304" pitchFamily="18" charset="0"/>
              </a:rPr>
              <a:t>4</a:t>
            </a:r>
            <a:r>
              <a:rPr lang="fr-FR" sz="900" dirty="0">
                <a:latin typeface="Palatino Linotype" panose="02040502050505030304" pitchFamily="18" charset="0"/>
              </a:rPr>
              <a:t>Instituto </a:t>
            </a:r>
            <a:r>
              <a:rPr lang="fr-FR" sz="900" dirty="0" err="1">
                <a:latin typeface="Palatino Linotype" panose="02040502050505030304" pitchFamily="18" charset="0"/>
              </a:rPr>
              <a:t>Nacional</a:t>
            </a:r>
            <a:r>
              <a:rPr lang="fr-FR" sz="900" dirty="0">
                <a:latin typeface="Palatino Linotype" panose="02040502050505030304" pitchFamily="18" charset="0"/>
              </a:rPr>
              <a:t> de </a:t>
            </a:r>
            <a:r>
              <a:rPr lang="fr-FR" sz="900" dirty="0" err="1">
                <a:latin typeface="Palatino Linotype" panose="02040502050505030304" pitchFamily="18" charset="0"/>
              </a:rPr>
              <a:t>Investigação</a:t>
            </a:r>
            <a:r>
              <a:rPr lang="fr-FR" sz="900" dirty="0">
                <a:latin typeface="Palatino Linotype" panose="02040502050505030304" pitchFamily="18" charset="0"/>
              </a:rPr>
              <a:t> </a:t>
            </a:r>
            <a:r>
              <a:rPr lang="fr-FR" sz="900" dirty="0" err="1">
                <a:latin typeface="Palatino Linotype" panose="02040502050505030304" pitchFamily="18" charset="0"/>
              </a:rPr>
              <a:t>Agrária</a:t>
            </a:r>
            <a:r>
              <a:rPr lang="fr-FR" sz="900" dirty="0">
                <a:latin typeface="Palatino Linotype" panose="02040502050505030304" pitchFamily="18" charset="0"/>
              </a:rPr>
              <a:t> e </a:t>
            </a:r>
            <a:r>
              <a:rPr lang="fr-FR" sz="900" dirty="0" err="1">
                <a:latin typeface="Palatino Linotype" panose="02040502050505030304" pitchFamily="18" charset="0"/>
              </a:rPr>
              <a:t>Veterinária</a:t>
            </a:r>
            <a:r>
              <a:rPr lang="fr-FR" sz="900" dirty="0">
                <a:latin typeface="Palatino Linotype" panose="02040502050505030304" pitchFamily="18" charset="0"/>
              </a:rPr>
              <a:t>, I.P. (INIAV), Estrada de Gil </a:t>
            </a:r>
            <a:r>
              <a:rPr lang="fr-FR" sz="900" dirty="0" err="1">
                <a:latin typeface="Palatino Linotype" panose="02040502050505030304" pitchFamily="18" charset="0"/>
              </a:rPr>
              <a:t>Vaz</a:t>
            </a:r>
            <a:r>
              <a:rPr lang="fr-FR" sz="900" dirty="0">
                <a:latin typeface="Palatino Linotype" panose="02040502050505030304" pitchFamily="18" charset="0"/>
              </a:rPr>
              <a:t> 6, 7351-901 Elvas, Portugal;</a:t>
            </a:r>
          </a:p>
          <a:p>
            <a:pPr algn="just"/>
            <a:r>
              <a:rPr lang="fr-FR" sz="900" baseline="30000" dirty="0">
                <a:latin typeface="Palatino Linotype" panose="02040502050505030304" pitchFamily="18" charset="0"/>
              </a:rPr>
              <a:t>5</a:t>
            </a:r>
            <a:r>
              <a:rPr lang="fr-FR" sz="900" dirty="0">
                <a:latin typeface="Palatino Linotype" panose="02040502050505030304" pitchFamily="18" charset="0"/>
              </a:rPr>
              <a:t>PlantStress &amp; </a:t>
            </a:r>
            <a:r>
              <a:rPr lang="fr-FR" sz="900" dirty="0" err="1">
                <a:latin typeface="Palatino Linotype" panose="02040502050505030304" pitchFamily="18" charset="0"/>
              </a:rPr>
              <a:t>Biodiversity</a:t>
            </a:r>
            <a:r>
              <a:rPr lang="fr-FR" sz="900" dirty="0">
                <a:latin typeface="Palatino Linotype" panose="02040502050505030304" pitchFamily="18" charset="0"/>
              </a:rPr>
              <a:t> Lab., Centro de </a:t>
            </a:r>
            <a:r>
              <a:rPr lang="fr-FR" sz="900" dirty="0" err="1">
                <a:latin typeface="Palatino Linotype" panose="02040502050505030304" pitchFamily="18" charset="0"/>
              </a:rPr>
              <a:t>Estudos</a:t>
            </a:r>
            <a:r>
              <a:rPr lang="fr-FR" sz="900" dirty="0">
                <a:latin typeface="Palatino Linotype" panose="02040502050505030304" pitchFamily="18" charset="0"/>
              </a:rPr>
              <a:t> </a:t>
            </a:r>
            <a:r>
              <a:rPr lang="fr-FR" sz="900" dirty="0" err="1">
                <a:latin typeface="Palatino Linotype" panose="02040502050505030304" pitchFamily="18" charset="0"/>
              </a:rPr>
              <a:t>Florestais</a:t>
            </a:r>
            <a:r>
              <a:rPr lang="fr-FR" sz="900" dirty="0">
                <a:latin typeface="Palatino Linotype" panose="02040502050505030304" pitchFamily="18" charset="0"/>
              </a:rPr>
              <a:t> (CEF), Associate </a:t>
            </a:r>
            <a:r>
              <a:rPr lang="fr-FR" sz="900" dirty="0" err="1">
                <a:latin typeface="Palatino Linotype" panose="02040502050505030304" pitchFamily="18" charset="0"/>
              </a:rPr>
              <a:t>Laboratory</a:t>
            </a:r>
            <a:r>
              <a:rPr lang="fr-FR" sz="900" dirty="0">
                <a:latin typeface="Palatino Linotype" panose="02040502050505030304" pitchFamily="18" charset="0"/>
              </a:rPr>
              <a:t> TERRA, Instituto Superior </a:t>
            </a:r>
            <a:r>
              <a:rPr lang="fr-FR" sz="900" dirty="0" err="1">
                <a:latin typeface="Palatino Linotype" panose="02040502050505030304" pitchFamily="18" charset="0"/>
              </a:rPr>
              <a:t>Agronomia</a:t>
            </a:r>
            <a:r>
              <a:rPr lang="fr-FR" sz="900" dirty="0">
                <a:latin typeface="Palatino Linotype" panose="02040502050505030304" pitchFamily="18" charset="0"/>
              </a:rPr>
              <a:t> (ISA), </a:t>
            </a:r>
            <a:r>
              <a:rPr lang="fr-FR" sz="900" dirty="0" err="1">
                <a:latin typeface="Palatino Linotype" panose="02040502050505030304" pitchFamily="18" charset="0"/>
              </a:rPr>
              <a:t>Universidade</a:t>
            </a:r>
            <a:r>
              <a:rPr lang="fr-FR" sz="900" dirty="0">
                <a:latin typeface="Palatino Linotype" panose="02040502050505030304" pitchFamily="18" charset="0"/>
              </a:rPr>
              <a:t> de Lisboa (</a:t>
            </a:r>
            <a:r>
              <a:rPr lang="fr-FR" sz="900" dirty="0" err="1">
                <a:latin typeface="Palatino Linotype" panose="02040502050505030304" pitchFamily="18" charset="0"/>
              </a:rPr>
              <a:t>ULisboa</a:t>
            </a:r>
            <a:r>
              <a:rPr lang="fr-FR" sz="900" dirty="0">
                <a:latin typeface="Palatino Linotype" panose="02040502050505030304" pitchFamily="18" charset="0"/>
              </a:rPr>
              <a:t>), </a:t>
            </a:r>
            <a:r>
              <a:rPr lang="fr-FR" sz="900" dirty="0" err="1">
                <a:latin typeface="Palatino Linotype" panose="02040502050505030304" pitchFamily="18" charset="0"/>
              </a:rPr>
              <a:t>Quinta</a:t>
            </a:r>
            <a:r>
              <a:rPr lang="fr-FR" sz="900" dirty="0">
                <a:latin typeface="Palatino Linotype" panose="02040502050505030304" pitchFamily="18" charset="0"/>
              </a:rPr>
              <a:t> do </a:t>
            </a:r>
            <a:r>
              <a:rPr lang="fr-FR" sz="900" dirty="0" err="1">
                <a:latin typeface="Palatino Linotype" panose="02040502050505030304" pitchFamily="18" charset="0"/>
              </a:rPr>
              <a:t>Marquês</a:t>
            </a:r>
            <a:r>
              <a:rPr lang="fr-FR" sz="900" dirty="0">
                <a:latin typeface="Palatino Linotype" panose="02040502050505030304" pitchFamily="18" charset="0"/>
              </a:rPr>
              <a:t>, Av. República, 2784-505 </a:t>
            </a:r>
            <a:r>
              <a:rPr lang="fr-FR" sz="900" dirty="0" err="1">
                <a:latin typeface="Palatino Linotype" panose="02040502050505030304" pitchFamily="18" charset="0"/>
              </a:rPr>
              <a:t>Oeiras</a:t>
            </a:r>
            <a:r>
              <a:rPr lang="fr-FR" sz="900" dirty="0">
                <a:latin typeface="Palatino Linotype" panose="02040502050505030304" pitchFamily="18" charset="0"/>
              </a:rPr>
              <a:t> and </a:t>
            </a:r>
            <a:r>
              <a:rPr lang="fr-FR" sz="900" dirty="0" err="1">
                <a:latin typeface="Palatino Linotype" panose="02040502050505030304" pitchFamily="18" charset="0"/>
              </a:rPr>
              <a:t>Tapada</a:t>
            </a:r>
            <a:r>
              <a:rPr lang="fr-FR" sz="900" dirty="0">
                <a:latin typeface="Palatino Linotype" panose="02040502050505030304" pitchFamily="18" charset="0"/>
              </a:rPr>
              <a:t> da </a:t>
            </a:r>
            <a:r>
              <a:rPr lang="fr-FR" sz="900" dirty="0" err="1">
                <a:latin typeface="Palatino Linotype" panose="02040502050505030304" pitchFamily="18" charset="0"/>
              </a:rPr>
              <a:t>Ajuda</a:t>
            </a:r>
            <a:r>
              <a:rPr lang="fr-FR" sz="900" dirty="0">
                <a:latin typeface="Palatino Linotype" panose="02040502050505030304" pitchFamily="18" charset="0"/>
              </a:rPr>
              <a:t>, 1349-017 Lisboa, Portugal; </a:t>
            </a:r>
          </a:p>
          <a:p>
            <a:pPr algn="just"/>
            <a:r>
              <a:rPr lang="fr-FR" sz="900" baseline="30000" dirty="0">
                <a:latin typeface="Palatino Linotype" panose="02040502050505030304" pitchFamily="18" charset="0"/>
              </a:rPr>
              <a:t>6</a:t>
            </a:r>
            <a:r>
              <a:rPr lang="fr-FR" sz="900" dirty="0">
                <a:latin typeface="Palatino Linotype" panose="02040502050505030304" pitchFamily="18" charset="0"/>
              </a:rPr>
              <a:t>LIBPhys, </a:t>
            </a:r>
            <a:r>
              <a:rPr lang="fr-FR" sz="900" dirty="0" err="1">
                <a:latin typeface="Palatino Linotype" panose="02040502050505030304" pitchFamily="18" charset="0"/>
              </a:rPr>
              <a:t>Physics</a:t>
            </a:r>
            <a:r>
              <a:rPr lang="fr-FR" sz="900" dirty="0">
                <a:latin typeface="Palatino Linotype" panose="02040502050505030304" pitchFamily="18" charset="0"/>
              </a:rPr>
              <a:t> </a:t>
            </a:r>
            <a:r>
              <a:rPr lang="fr-FR" sz="900" dirty="0" err="1">
                <a:latin typeface="Palatino Linotype" panose="02040502050505030304" pitchFamily="18" charset="0"/>
              </a:rPr>
              <a:t>Department</a:t>
            </a:r>
            <a:r>
              <a:rPr lang="fr-FR" sz="900" dirty="0">
                <a:latin typeface="Palatino Linotype" panose="02040502050505030304" pitchFamily="18" charset="0"/>
              </a:rPr>
              <a:t>, NOVA </a:t>
            </a:r>
            <a:r>
              <a:rPr lang="fr-FR" sz="900" dirty="0" err="1">
                <a:latin typeface="Palatino Linotype" panose="02040502050505030304" pitchFamily="18" charset="0"/>
              </a:rPr>
              <a:t>School</a:t>
            </a:r>
            <a:r>
              <a:rPr lang="fr-FR" sz="900" dirty="0">
                <a:latin typeface="Palatino Linotype" panose="02040502050505030304" pitchFamily="18" charset="0"/>
              </a:rPr>
              <a:t> of Science and </a:t>
            </a:r>
            <a:r>
              <a:rPr lang="fr-FR" sz="900" dirty="0" err="1">
                <a:latin typeface="Palatino Linotype" panose="02040502050505030304" pitchFamily="18" charset="0"/>
              </a:rPr>
              <a:t>Technology</a:t>
            </a:r>
            <a:r>
              <a:rPr lang="fr-FR" sz="900" dirty="0">
                <a:latin typeface="Palatino Linotype" panose="02040502050505030304" pitchFamily="18" charset="0"/>
              </a:rPr>
              <a:t> (FCT NOVA), Campus de Caparica, 2829-516 Caparica, Portugal;</a:t>
            </a:r>
          </a:p>
          <a:p>
            <a:pPr algn="just"/>
            <a:r>
              <a:rPr lang="fr-FR" sz="900" baseline="30000" dirty="0">
                <a:latin typeface="Palatino Linotype" panose="02040502050505030304" pitchFamily="18" charset="0"/>
              </a:rPr>
              <a:t>7</a:t>
            </a:r>
            <a:r>
              <a:rPr lang="fr-FR" sz="900" dirty="0">
                <a:latin typeface="Palatino Linotype" panose="02040502050505030304" pitchFamily="18" charset="0"/>
              </a:rPr>
              <a:t>Centro de </a:t>
            </a:r>
            <a:r>
              <a:rPr lang="fr-FR" sz="900" dirty="0" err="1">
                <a:latin typeface="Palatino Linotype" panose="02040502050505030304" pitchFamily="18" charset="0"/>
              </a:rPr>
              <a:t>Competências</a:t>
            </a:r>
            <a:r>
              <a:rPr lang="fr-FR" sz="900" dirty="0">
                <a:latin typeface="Palatino Linotype" panose="02040502050505030304" pitchFamily="18" charset="0"/>
              </a:rPr>
              <a:t> do </a:t>
            </a:r>
            <a:r>
              <a:rPr lang="fr-FR" sz="900" dirty="0" err="1">
                <a:latin typeface="Palatino Linotype" panose="02040502050505030304" pitchFamily="18" charset="0"/>
              </a:rPr>
              <a:t>Arroz</a:t>
            </a:r>
            <a:r>
              <a:rPr lang="fr-FR" sz="900" dirty="0">
                <a:latin typeface="Palatino Linotype" panose="02040502050505030304" pitchFamily="18" charset="0"/>
              </a:rPr>
              <a:t> (COTArroz), 2120-014 </a:t>
            </a:r>
            <a:r>
              <a:rPr lang="fr-FR" sz="900" dirty="0" err="1">
                <a:latin typeface="Palatino Linotype" panose="02040502050505030304" pitchFamily="18" charset="0"/>
              </a:rPr>
              <a:t>Salvaterra</a:t>
            </a:r>
            <a:r>
              <a:rPr lang="fr-FR" sz="900" dirty="0">
                <a:latin typeface="Palatino Linotype" panose="02040502050505030304" pitchFamily="18" charset="0"/>
              </a:rPr>
              <a:t> de </a:t>
            </a:r>
            <a:r>
              <a:rPr lang="fr-FR" sz="900" dirty="0" err="1">
                <a:latin typeface="Palatino Linotype" panose="02040502050505030304" pitchFamily="18" charset="0"/>
              </a:rPr>
              <a:t>Magos</a:t>
            </a:r>
            <a:r>
              <a:rPr lang="fr-FR" sz="900" dirty="0">
                <a:latin typeface="Palatino Linotype" panose="02040502050505030304" pitchFamily="18" charset="0"/>
              </a:rPr>
              <a:t>, Portugal.</a:t>
            </a:r>
            <a:endParaRPr lang="fr-FR" sz="1100" dirty="0">
              <a:latin typeface="Palatino Linotype" panose="02040502050505030304" pitchFamily="18" charset="0"/>
            </a:endParaRPr>
          </a:p>
        </p:txBody>
      </p:sp>
      <p:pic>
        <p:nvPicPr>
          <p:cNvPr id="8" name="Picture 2" descr="Geobiociências, Geoengenharias e Geotecnologias | Faculdade de Ciências e  Tecnologia / Universidade Nova de Lisboa">
            <a:extLst>
              <a:ext uri="{FF2B5EF4-FFF2-40B4-BE49-F238E27FC236}">
                <a16:creationId xmlns:a16="http://schemas.microsoft.com/office/drawing/2014/main" id="{ACF937B8-8DC7-4690-86FE-31779D4F77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42" b="8219"/>
          <a:stretch/>
        </p:blipFill>
        <p:spPr bwMode="auto">
          <a:xfrm>
            <a:off x="2218024" y="6440333"/>
            <a:ext cx="1196417" cy="417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B188D3-D490-4520-BB58-5C307DF5F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14" y="6420755"/>
            <a:ext cx="1758597" cy="41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positório da Universidade de Lisboa: CEF - Centro de Estudos Florestais">
            <a:extLst>
              <a:ext uri="{FF2B5EF4-FFF2-40B4-BE49-F238E27FC236}">
                <a16:creationId xmlns:a16="http://schemas.microsoft.com/office/drawing/2014/main" id="{080B7848-02C3-4C7C-95E8-52B814E428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05" b="7755"/>
          <a:stretch/>
        </p:blipFill>
        <p:spPr bwMode="auto">
          <a:xfrm>
            <a:off x="7227628" y="6273883"/>
            <a:ext cx="580791" cy="47880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C6DCB316-2085-4B7D-AD51-E7D861FE5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40"/>
          <a:stretch/>
        </p:blipFill>
        <p:spPr>
          <a:xfrm>
            <a:off x="3944744" y="6324814"/>
            <a:ext cx="620224" cy="502161"/>
          </a:xfrm>
          <a:prstGeom prst="rect">
            <a:avLst/>
          </a:prstGeom>
        </p:spPr>
      </p:pic>
      <p:pic>
        <p:nvPicPr>
          <p:cNvPr id="2" name="Picture 2" descr="Normas Gráficas | Instituto Superior de Agronomia">
            <a:extLst>
              <a:ext uri="{FF2B5EF4-FFF2-40B4-BE49-F238E27FC236}">
                <a16:creationId xmlns:a16="http://schemas.microsoft.com/office/drawing/2014/main" id="{0CEEF120-474E-47A7-AED6-86ACF48407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1195" y="6324814"/>
            <a:ext cx="1134260" cy="510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E1B6F8-807B-4F3C-8950-EE8DB11F99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8" y="-10539"/>
            <a:ext cx="9144000" cy="37195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8D741C1B-3730-472F-A5EB-DFB7E044A5CD}"/>
              </a:ext>
            </a:extLst>
          </p:cNvPr>
          <p:cNvPicPr>
            <a:picLocks noChangeAspect="1"/>
          </p:cNvPicPr>
          <p:nvPr/>
        </p:nvPicPr>
        <p:blipFill>
          <a:blip r:embed="rId8"/>
          <a:stretch>
            <a:fillRect/>
          </a:stretch>
        </p:blipFill>
        <p:spPr>
          <a:xfrm>
            <a:off x="4817119" y="6452031"/>
            <a:ext cx="1064282" cy="300660"/>
          </a:xfrm>
          <a:prstGeom prst="rect">
            <a:avLst/>
          </a:prstGeom>
        </p:spPr>
      </p:pic>
      <p:pic>
        <p:nvPicPr>
          <p:cNvPr id="12" name="Imagem 11">
            <a:extLst>
              <a:ext uri="{FF2B5EF4-FFF2-40B4-BE49-F238E27FC236}">
                <a16:creationId xmlns:a16="http://schemas.microsoft.com/office/drawing/2014/main" id="{8EC53161-EC59-4414-92AD-DD3CB689E129}"/>
              </a:ext>
            </a:extLst>
          </p:cNvPr>
          <p:cNvPicPr>
            <a:picLocks noChangeAspect="1"/>
          </p:cNvPicPr>
          <p:nvPr/>
        </p:nvPicPr>
        <p:blipFill>
          <a:blip r:embed="rId9"/>
          <a:stretch>
            <a:fillRect/>
          </a:stretch>
        </p:blipFill>
        <p:spPr>
          <a:xfrm>
            <a:off x="8064883" y="6299674"/>
            <a:ext cx="917003" cy="535360"/>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AD20E-F16A-4D0E-8A3C-CDB3F42F0232}"/>
              </a:ext>
            </a:extLst>
          </p:cNvPr>
          <p:cNvSpPr txBox="1"/>
          <p:nvPr/>
        </p:nvSpPr>
        <p:spPr>
          <a:xfrm>
            <a:off x="408217" y="508031"/>
            <a:ext cx="8327568" cy="4524315"/>
          </a:xfrm>
          <a:prstGeom prst="rect">
            <a:avLst/>
          </a:prstGeom>
          <a:noFill/>
        </p:spPr>
        <p:txBody>
          <a:bodyPr wrap="square" rtlCol="0">
            <a:spAutoFit/>
          </a:bodyPr>
          <a:lstStyle/>
          <a:p>
            <a:pPr algn="just"/>
            <a:r>
              <a:rPr lang="fr-FR" sz="1600" b="1" dirty="0">
                <a:latin typeface="Palatino Linotype" panose="02040502050505030304" pitchFamily="18" charset="0"/>
              </a:rPr>
              <a:t>Abstract: </a:t>
            </a:r>
            <a:r>
              <a:rPr lang="en-US" sz="1600" dirty="0">
                <a:latin typeface="Palatino Linotype" panose="02040502050505030304" pitchFamily="18" charset="0"/>
              </a:rPr>
              <a:t>Remote sensing data is a powerful tool that contributes to sustainability and efficiency in crop management. Rice (</a:t>
            </a:r>
            <a:r>
              <a:rPr lang="en-US" sz="1600" i="1" dirty="0">
                <a:latin typeface="Palatino Linotype" panose="02040502050505030304" pitchFamily="18" charset="0"/>
              </a:rPr>
              <a:t>Oryza sativa </a:t>
            </a:r>
            <a:r>
              <a:rPr lang="en-US" sz="1600" dirty="0">
                <a:latin typeface="Palatino Linotype" panose="02040502050505030304" pitchFamily="18" charset="0"/>
              </a:rPr>
              <a:t>L.) is widely recognized as one of the most important crops in terms of economic and social impact. The aim of this study was to evaluate the efficiency of the use of an Unmanned Aerial Vehicles (UAVs) in two rice varieties (</a:t>
            </a:r>
            <a:r>
              <a:rPr lang="en-US" sz="1600" dirty="0" err="1">
                <a:latin typeface="Palatino Linotype" panose="02040502050505030304" pitchFamily="18" charset="0"/>
              </a:rPr>
              <a:t>Ariete</a:t>
            </a:r>
            <a:r>
              <a:rPr lang="en-US" sz="1600" dirty="0">
                <a:latin typeface="Palatino Linotype" panose="02040502050505030304" pitchFamily="18" charset="0"/>
              </a:rPr>
              <a:t> and Ceres) submitted to a biofortification workflow with two types of selenium (sodium selenate and sodium selenite) in providing valuable information re-</a:t>
            </a:r>
            <a:r>
              <a:rPr lang="en-US" sz="1600" dirty="0" err="1">
                <a:latin typeface="Palatino Linotype" panose="02040502050505030304" pitchFamily="18" charset="0"/>
              </a:rPr>
              <a:t>garding</a:t>
            </a:r>
            <a:r>
              <a:rPr lang="en-US" sz="1600" dirty="0">
                <a:latin typeface="Palatino Linotype" panose="02040502050505030304" pitchFamily="18" charset="0"/>
              </a:rPr>
              <a:t> plant health and status. In this context, through the use of an UAVs synchro-</a:t>
            </a:r>
            <a:r>
              <a:rPr lang="en-US" sz="1600" dirty="0" err="1">
                <a:latin typeface="Palatino Linotype" panose="02040502050505030304" pitchFamily="18" charset="0"/>
              </a:rPr>
              <a:t>nized</a:t>
            </a:r>
            <a:r>
              <a:rPr lang="en-US" sz="1600" dirty="0">
                <a:latin typeface="Palatino Linotype" panose="02040502050505030304" pitchFamily="18" charset="0"/>
              </a:rPr>
              <a:t>, the state of the culture was further assessed, digital elevation model, water lines, slope classes / infiltration suitability and Normalized Difference Vegetation Index (NDVI) were considered. Additionally, leaf gas exchange measurements were con-ducted during the biofortification process and Se content in rice was quantified. The NDVI index ranged from 0.76 to 0.80 without significant differences regarding control. It was observed that the water drainage pattern following the artificial pattern created by grooves between plots. Furthermore, selenite application up to 100 g Se.ha−1 did not exhibit toxicity effects on the biofortified plants and presented a grain enriched of 16.09 µg g-1 (</a:t>
            </a:r>
            <a:r>
              <a:rPr lang="en-US" sz="1600" dirty="0" err="1">
                <a:latin typeface="Palatino Linotype" panose="02040502050505030304" pitchFamily="18" charset="0"/>
              </a:rPr>
              <a:t>Ariete</a:t>
            </a:r>
            <a:r>
              <a:rPr lang="en-US" sz="1600" dirty="0">
                <a:latin typeface="Palatino Linotype" panose="02040502050505030304" pitchFamily="18" charset="0"/>
              </a:rPr>
              <a:t>) and 15.46 µg g-1 (Ceres). In conclusion, through precision agriculture techniques and utilizing data from leaf gas exchanges allows an efficient monitoring of the experimental field conditions and is a highly useful tool in decision making. </a:t>
            </a:r>
          </a:p>
        </p:txBody>
      </p:sp>
      <p:sp>
        <p:nvSpPr>
          <p:cNvPr id="5" name="TextBox 3">
            <a:extLst>
              <a:ext uri="{FF2B5EF4-FFF2-40B4-BE49-F238E27FC236}">
                <a16:creationId xmlns:a16="http://schemas.microsoft.com/office/drawing/2014/main" id="{5A7383CC-56A6-41DB-93C5-9BB14C931E57}"/>
              </a:ext>
            </a:extLst>
          </p:cNvPr>
          <p:cNvSpPr txBox="1"/>
          <p:nvPr/>
        </p:nvSpPr>
        <p:spPr>
          <a:xfrm>
            <a:off x="408216" y="4855184"/>
            <a:ext cx="8327567" cy="830997"/>
          </a:xfrm>
          <a:prstGeom prst="rect">
            <a:avLst/>
          </a:prstGeom>
          <a:noFill/>
        </p:spPr>
        <p:txBody>
          <a:bodyPr wrap="square" rtlCol="0">
            <a:spAutoFit/>
          </a:bodyPr>
          <a:lstStyle/>
          <a:p>
            <a:pPr algn="just"/>
            <a:endParaRPr lang="en-US" sz="1600" dirty="0">
              <a:latin typeface="Palatino Linotype" panose="02040502050505030304" pitchFamily="18" charset="0"/>
            </a:endParaRPr>
          </a:p>
          <a:p>
            <a:pPr algn="just"/>
            <a:r>
              <a:rPr lang="fr-FR" sz="1600" b="1" dirty="0">
                <a:latin typeface="Palatino Linotype" panose="02040502050505030304" pitchFamily="18" charset="0"/>
              </a:rPr>
              <a:t>Keywords: </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leaf gas exchanges; </a:t>
            </a:r>
            <a:r>
              <a:rPr lang="en-US" sz="16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Oryza sativa </a:t>
            </a:r>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 precision agriculture; selenium biofortification</a:t>
            </a:r>
            <a:endParaRPr lang="fr-FR" sz="1600" b="1" dirty="0">
              <a:latin typeface="Palatino Linotype" panose="02040502050505030304" pitchFamily="18" charset="0"/>
            </a:endParaRPr>
          </a:p>
        </p:txBody>
      </p:sp>
      <p:pic>
        <p:nvPicPr>
          <p:cNvPr id="6" name="Picture 2">
            <a:extLst>
              <a:ext uri="{FF2B5EF4-FFF2-40B4-BE49-F238E27FC236}">
                <a16:creationId xmlns:a16="http://schemas.microsoft.com/office/drawing/2014/main" id="{3330F38D-28AC-43DF-8904-3B24CE3A68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1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
            <a:extLst>
              <a:ext uri="{FF2B5EF4-FFF2-40B4-BE49-F238E27FC236}">
                <a16:creationId xmlns:a16="http://schemas.microsoft.com/office/drawing/2014/main" id="{3295D7AA-638B-49B2-8017-56CDC5AC33E5}"/>
              </a:ext>
            </a:extLst>
          </p:cNvPr>
          <p:cNvSpPr txBox="1"/>
          <p:nvPr/>
        </p:nvSpPr>
        <p:spPr>
          <a:xfrm>
            <a:off x="353962" y="298367"/>
            <a:ext cx="8153400" cy="461665"/>
          </a:xfrm>
          <a:prstGeom prst="rect">
            <a:avLst/>
          </a:prstGeom>
          <a:noFill/>
        </p:spPr>
        <p:txBody>
          <a:bodyPr wrap="square" rtlCol="0">
            <a:spAutoFit/>
          </a:bodyPr>
          <a:lstStyle/>
          <a:p>
            <a:r>
              <a:rPr lang="fr-FR" sz="2400" b="1" dirty="0">
                <a:latin typeface="Palatino Linotype" panose="02040502050505030304" pitchFamily="18" charset="0"/>
              </a:rPr>
              <a:t>Materials and Methods</a:t>
            </a:r>
          </a:p>
        </p:txBody>
      </p:sp>
      <p:sp>
        <p:nvSpPr>
          <p:cNvPr id="16" name="TextBox 3">
            <a:extLst>
              <a:ext uri="{FF2B5EF4-FFF2-40B4-BE49-F238E27FC236}">
                <a16:creationId xmlns:a16="http://schemas.microsoft.com/office/drawing/2014/main" id="{0CEC6412-F15E-4BC0-856C-0B4C3525F530}"/>
              </a:ext>
            </a:extLst>
          </p:cNvPr>
          <p:cNvSpPr txBox="1"/>
          <p:nvPr/>
        </p:nvSpPr>
        <p:spPr>
          <a:xfrm>
            <a:off x="353962" y="4565252"/>
            <a:ext cx="4814141" cy="1754326"/>
          </a:xfrm>
          <a:prstGeom prst="rect">
            <a:avLst/>
          </a:prstGeom>
          <a:noFill/>
        </p:spPr>
        <p:txBody>
          <a:bodyPr wrap="square" rtlCol="0">
            <a:spAutoFit/>
          </a:bodyPr>
          <a:lstStyle/>
          <a:p>
            <a:pPr marL="285750" indent="-285750" algn="just">
              <a:buFontTx/>
              <a:buChar char="-"/>
            </a:pPr>
            <a:r>
              <a:rPr lang="en-US" dirty="0">
                <a:latin typeface="Palatino Linotype" panose="02040502050505030304" pitchFamily="18" charset="0"/>
              </a:rPr>
              <a:t>Precision Agriculture</a:t>
            </a:r>
          </a:p>
          <a:p>
            <a:pPr algn="just"/>
            <a:endParaRPr lang="en-US" dirty="0">
              <a:latin typeface="Palatino Linotype" panose="02040502050505030304" pitchFamily="18" charset="0"/>
            </a:endParaRPr>
          </a:p>
          <a:p>
            <a:pPr marL="285750" indent="-285750" algn="just">
              <a:buFontTx/>
              <a:buChar char="-"/>
            </a:pPr>
            <a:r>
              <a:rPr lang="en-US" dirty="0">
                <a:latin typeface="Palatino Linotype" panose="02040502050505030304" pitchFamily="18" charset="0"/>
              </a:rPr>
              <a:t>Leaf Gas Exchange Measurements</a:t>
            </a:r>
          </a:p>
          <a:p>
            <a:pPr algn="just"/>
            <a:endParaRPr lang="en-US" dirty="0">
              <a:latin typeface="Palatino Linotype" panose="02040502050505030304" pitchFamily="18" charset="0"/>
            </a:endParaRPr>
          </a:p>
          <a:p>
            <a:pPr marL="285750" indent="-285750" algn="just">
              <a:buFontTx/>
              <a:buChar char="-"/>
            </a:pPr>
            <a:r>
              <a:rPr lang="en-US" dirty="0">
                <a:latin typeface="Palatino Linotype" panose="02040502050505030304" pitchFamily="18" charset="0"/>
              </a:rPr>
              <a:t>Selenium Content</a:t>
            </a:r>
          </a:p>
          <a:p>
            <a:pPr marL="285750" indent="-285750" algn="just">
              <a:buFontTx/>
              <a:buChar char="-"/>
            </a:pPr>
            <a:endParaRPr lang="en-US" dirty="0">
              <a:latin typeface="Palatino Linotype" panose="02040502050505030304" pitchFamily="18" charset="0"/>
            </a:endParaRPr>
          </a:p>
        </p:txBody>
      </p:sp>
      <p:sp>
        <p:nvSpPr>
          <p:cNvPr id="17" name="TextBox 3">
            <a:extLst>
              <a:ext uri="{FF2B5EF4-FFF2-40B4-BE49-F238E27FC236}">
                <a16:creationId xmlns:a16="http://schemas.microsoft.com/office/drawing/2014/main" id="{3B84B655-37C8-4636-B8DB-42248F366365}"/>
              </a:ext>
            </a:extLst>
          </p:cNvPr>
          <p:cNvSpPr txBox="1"/>
          <p:nvPr/>
        </p:nvSpPr>
        <p:spPr>
          <a:xfrm>
            <a:off x="252362" y="1148952"/>
            <a:ext cx="4814141" cy="1754326"/>
          </a:xfrm>
          <a:prstGeom prst="rect">
            <a:avLst/>
          </a:prstGeom>
          <a:noFill/>
        </p:spPr>
        <p:txBody>
          <a:bodyPr wrap="square" rtlCol="0">
            <a:spAutoFit/>
          </a:bodyPr>
          <a:lstStyle/>
          <a:p>
            <a:pPr marL="285750" indent="-285750" algn="just">
              <a:buFontTx/>
              <a:buChar char="-"/>
            </a:pPr>
            <a:r>
              <a:rPr lang="en-US" dirty="0">
                <a:latin typeface="Palatino Linotype" panose="02040502050505030304" pitchFamily="18" charset="0"/>
              </a:rPr>
              <a:t>Ceres variety</a:t>
            </a:r>
          </a:p>
          <a:p>
            <a:pPr algn="just"/>
            <a:endParaRPr lang="en-US" dirty="0">
              <a:latin typeface="Palatino Linotype" panose="02040502050505030304" pitchFamily="18" charset="0"/>
            </a:endParaRPr>
          </a:p>
          <a:p>
            <a:pPr marL="285750" indent="-285750" algn="just">
              <a:buFontTx/>
              <a:buChar char="-"/>
            </a:pPr>
            <a:r>
              <a:rPr lang="en-US" dirty="0">
                <a:latin typeface="Palatino Linotype" panose="02040502050505030304" pitchFamily="18" charset="0"/>
              </a:rPr>
              <a:t>Selenate and Selenite</a:t>
            </a:r>
          </a:p>
          <a:p>
            <a:pPr algn="just"/>
            <a:endParaRPr lang="en-US" dirty="0">
              <a:latin typeface="Palatino Linotype" panose="02040502050505030304" pitchFamily="18" charset="0"/>
            </a:endParaRPr>
          </a:p>
          <a:p>
            <a:pPr marL="285750" indent="-285750" algn="just">
              <a:buFontTx/>
              <a:buChar char="-"/>
            </a:pPr>
            <a:r>
              <a:rPr lang="en-US" dirty="0">
                <a:latin typeface="Palatino Linotype" panose="02040502050505030304" pitchFamily="18" charset="0"/>
              </a:rPr>
              <a:t>0, 25, 50, 75 and 100 g Se.ha</a:t>
            </a:r>
            <a:r>
              <a:rPr lang="en-US" baseline="30000" dirty="0">
                <a:latin typeface="Palatino Linotype" panose="02040502050505030304" pitchFamily="18" charset="0"/>
              </a:rPr>
              <a:t>-1</a:t>
            </a:r>
          </a:p>
          <a:p>
            <a:pPr marL="285750" indent="-285750" algn="just">
              <a:buFontTx/>
              <a:buChar char="-"/>
            </a:pPr>
            <a:endParaRPr lang="en-US" dirty="0">
              <a:latin typeface="Palatino Linotype" panose="02040502050505030304" pitchFamily="18" charset="0"/>
            </a:endParaRPr>
          </a:p>
        </p:txBody>
      </p:sp>
      <p:pic>
        <p:nvPicPr>
          <p:cNvPr id="18" name="Imagem 17" descr="Uma imagem com relva, planta&#10;&#10;Descrição gerada automaticamente">
            <a:extLst>
              <a:ext uri="{FF2B5EF4-FFF2-40B4-BE49-F238E27FC236}">
                <a16:creationId xmlns:a16="http://schemas.microsoft.com/office/drawing/2014/main" id="{90C3D8C4-5B22-4F47-96E1-29A3EC4D020C}"/>
              </a:ext>
            </a:extLst>
          </p:cNvPr>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828788" y="3149974"/>
            <a:ext cx="2366915" cy="2052324"/>
          </a:xfrm>
          <a:prstGeom prst="rect">
            <a:avLst/>
          </a:prstGeom>
        </p:spPr>
      </p:pic>
      <p:pic>
        <p:nvPicPr>
          <p:cNvPr id="19" name="Imagem 18">
            <a:extLst>
              <a:ext uri="{FF2B5EF4-FFF2-40B4-BE49-F238E27FC236}">
                <a16:creationId xmlns:a16="http://schemas.microsoft.com/office/drawing/2014/main" id="{73F6A89F-ABAF-4A04-AD99-FE2971F06F7D}"/>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32963" b="85741" l="18177" r="44271">
                        <a14:foregroundMark x1="29635" y1="49630" x2="28698" y2="47130"/>
                        <a14:foregroundMark x1="30990" y1="48981" x2="30260" y2="44815"/>
                        <a14:foregroundMark x1="29219" y1="43426" x2="22865" y2="35926"/>
                        <a14:foregroundMark x1="31719" y1="36759" x2="34740" y2="35463"/>
                        <a14:foregroundMark x1="32240" y1="33981" x2="32083" y2="33796"/>
                        <a14:foregroundMark x1="22083" y1="33056" x2="18646" y2="32963"/>
                        <a14:foregroundMark x1="43281" y1="42222" x2="43281" y2="42222"/>
                        <a14:foregroundMark x1="43438" y1="55741" x2="43438" y2="55741"/>
                        <a14:foregroundMark x1="43906" y1="57130" x2="43906" y2="57130"/>
                        <a14:foregroundMark x1="44271" y1="57593" x2="44271" y2="57593"/>
                        <a14:foregroundMark x1="27604" y1="83148" x2="27604" y2="83148"/>
                        <a14:foregroundMark x1="27604" y1="85741" x2="27604" y2="85741"/>
                        <a14:foregroundMark x1="19063" y1="35278" x2="19063" y2="35278"/>
                        <a14:foregroundMark x1="18177" y1="35278" x2="18177" y2="35278"/>
                      </a14:backgroundRemoval>
                    </a14:imgEffect>
                  </a14:imgLayer>
                </a14:imgProps>
              </a:ext>
            </a:extLst>
          </a:blip>
          <a:srcRect l="17736" t="31267" r="54004" b="11988"/>
          <a:stretch/>
        </p:blipFill>
        <p:spPr>
          <a:xfrm rot="10513548" flipV="1">
            <a:off x="7001525" y="1274642"/>
            <a:ext cx="1487283" cy="1679827"/>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87B818AA-92B9-4E52-A25B-9AC0B0A83C5D}"/>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F9C78070-2B8E-4E95-9046-644638102B76}"/>
              </a:ext>
            </a:extLst>
          </p:cNvPr>
          <p:cNvSpPr txBox="1"/>
          <p:nvPr/>
        </p:nvSpPr>
        <p:spPr>
          <a:xfrm>
            <a:off x="291259" y="796129"/>
            <a:ext cx="8327568" cy="1477328"/>
          </a:xfrm>
          <a:prstGeom prst="rect">
            <a:avLst/>
          </a:prstGeom>
          <a:noFill/>
        </p:spPr>
        <p:txBody>
          <a:bodyPr wrap="square" rtlCol="0">
            <a:spAutoFit/>
          </a:bodyPr>
          <a:lstStyle/>
          <a:p>
            <a:pPr algn="just"/>
            <a:r>
              <a:rPr lang="en-US" dirty="0">
                <a:latin typeface="Palatino Linotype" panose="02040502050505030304" pitchFamily="18" charset="0"/>
              </a:rPr>
              <a:t>The elevation model (Figure 1) shows the average and minimum elevation zones associated with the location of the paddy rice field. The direction of water lines suggests that if surface drainage is present, it is likely to follow the trajectory of the estimated water lines. The experimental field has a slope of about 5 %, which results in reduced surface drainage.</a:t>
            </a:r>
          </a:p>
        </p:txBody>
      </p:sp>
      <p:pic>
        <p:nvPicPr>
          <p:cNvPr id="9" name="Imagem 8">
            <a:extLst>
              <a:ext uri="{FF2B5EF4-FFF2-40B4-BE49-F238E27FC236}">
                <a16:creationId xmlns:a16="http://schemas.microsoft.com/office/drawing/2014/main" id="{57C1683C-3664-4FE4-A41E-382790177D42}"/>
              </a:ext>
            </a:extLst>
          </p:cNvPr>
          <p:cNvPicPr/>
          <p:nvPr/>
        </p:nvPicPr>
        <p:blipFill rotWithShape="1">
          <a:blip r:embed="rId3" cstate="print">
            <a:extLst>
              <a:ext uri="{28A0092B-C50C-407E-A947-70E740481C1C}">
                <a14:useLocalDpi xmlns:a14="http://schemas.microsoft.com/office/drawing/2010/main" val="0"/>
              </a:ext>
            </a:extLst>
          </a:blip>
          <a:srcRect t="18392" r="44762"/>
          <a:stretch/>
        </p:blipFill>
        <p:spPr bwMode="auto">
          <a:xfrm>
            <a:off x="711384" y="2273457"/>
            <a:ext cx="2133600" cy="2475563"/>
          </a:xfrm>
          <a:prstGeom prst="rect">
            <a:avLst/>
          </a:prstGeom>
          <a:noFill/>
          <a:ln>
            <a:solidFill>
              <a:schemeClr val="bg1">
                <a:lumMod val="95000"/>
              </a:schemeClr>
            </a:solidFill>
          </a:ln>
          <a:extLst>
            <a:ext uri="{53640926-AAD7-44D8-BBD7-CCE9431645EC}">
              <a14:shadowObscured xmlns:a14="http://schemas.microsoft.com/office/drawing/2010/main"/>
            </a:ext>
          </a:extLst>
        </p:spPr>
      </p:pic>
      <p:pic>
        <p:nvPicPr>
          <p:cNvPr id="10" name="Imagem 9">
            <a:extLst>
              <a:ext uri="{FF2B5EF4-FFF2-40B4-BE49-F238E27FC236}">
                <a16:creationId xmlns:a16="http://schemas.microsoft.com/office/drawing/2014/main" id="{2EF37259-BA23-4E15-8BB3-69FE5461E82E}"/>
              </a:ext>
            </a:extLst>
          </p:cNvPr>
          <p:cNvPicPr/>
          <p:nvPr/>
        </p:nvPicPr>
        <p:blipFill rotWithShape="1">
          <a:blip r:embed="rId4" cstate="print">
            <a:extLst>
              <a:ext uri="{28A0092B-C50C-407E-A947-70E740481C1C}">
                <a14:useLocalDpi xmlns:a14="http://schemas.microsoft.com/office/drawing/2010/main" val="0"/>
              </a:ext>
            </a:extLst>
          </a:blip>
          <a:srcRect t="29525" r="17095"/>
          <a:stretch/>
        </p:blipFill>
        <p:spPr bwMode="auto">
          <a:xfrm>
            <a:off x="3498453" y="3697132"/>
            <a:ext cx="2375694" cy="2847570"/>
          </a:xfrm>
          <a:prstGeom prst="rect">
            <a:avLst/>
          </a:prstGeom>
          <a:noFill/>
          <a:ln>
            <a:solidFill>
              <a:schemeClr val="bg1">
                <a:lumMod val="95000"/>
              </a:schemeClr>
            </a:solidFill>
          </a:ln>
          <a:extLst>
            <a:ext uri="{53640926-AAD7-44D8-BBD7-CCE9431645EC}">
              <a14:shadowObscured xmlns:a14="http://schemas.microsoft.com/office/drawing/2010/main"/>
            </a:ext>
          </a:extLst>
        </p:spPr>
      </p:pic>
      <p:pic>
        <p:nvPicPr>
          <p:cNvPr id="11" name="Imagem 10">
            <a:extLst>
              <a:ext uri="{FF2B5EF4-FFF2-40B4-BE49-F238E27FC236}">
                <a16:creationId xmlns:a16="http://schemas.microsoft.com/office/drawing/2014/main" id="{23DF4614-31BF-441E-AA17-288D413F4142}"/>
              </a:ext>
            </a:extLst>
          </p:cNvPr>
          <p:cNvPicPr/>
          <p:nvPr/>
        </p:nvPicPr>
        <p:blipFill rotWithShape="1">
          <a:blip r:embed="rId5" cstate="print">
            <a:extLst>
              <a:ext uri="{28A0092B-C50C-407E-A947-70E740481C1C}">
                <a14:useLocalDpi xmlns:a14="http://schemas.microsoft.com/office/drawing/2010/main" val="0"/>
              </a:ext>
            </a:extLst>
          </a:blip>
          <a:srcRect l="5506" t="18649" r="16812" b="1889"/>
          <a:stretch/>
        </p:blipFill>
        <p:spPr bwMode="auto">
          <a:xfrm>
            <a:off x="6170428" y="2261481"/>
            <a:ext cx="2133600" cy="2475563"/>
          </a:xfrm>
          <a:prstGeom prst="rect">
            <a:avLst/>
          </a:prstGeom>
          <a:noFill/>
          <a:ln>
            <a:solidFill>
              <a:schemeClr val="bg1">
                <a:lumMod val="95000"/>
              </a:schemeClr>
            </a:solid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D23E939-254C-4A18-A733-2DF684B44CE3}"/>
              </a:ext>
            </a:extLst>
          </p:cNvPr>
          <p:cNvSpPr>
            <a:spLocks noChangeArrowheads="1"/>
          </p:cNvSpPr>
          <p:nvPr/>
        </p:nvSpPr>
        <p:spPr bwMode="auto">
          <a:xfrm>
            <a:off x="-839972" y="46637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aixa de Texto 2">
            <a:extLst>
              <a:ext uri="{FF2B5EF4-FFF2-40B4-BE49-F238E27FC236}">
                <a16:creationId xmlns:a16="http://schemas.microsoft.com/office/drawing/2014/main" id="{B95BBFF1-039A-4CA5-B216-1541E214FB86}"/>
              </a:ext>
            </a:extLst>
          </p:cNvPr>
          <p:cNvSpPr txBox="1">
            <a:spLocks noChangeArrowheads="1"/>
          </p:cNvSpPr>
          <p:nvPr/>
        </p:nvSpPr>
        <p:spPr bwMode="auto">
          <a:xfrm>
            <a:off x="1058043" y="12274827"/>
            <a:ext cx="165100" cy="139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ts val="1700"/>
              </a:lnSpc>
            </a:pPr>
            <a:r>
              <a:rPr lang="en-US" sz="120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5155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8981746E-B393-4493-9A42-E851E746CD78}"/>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8" name="TextBox 3">
            <a:extLst>
              <a:ext uri="{FF2B5EF4-FFF2-40B4-BE49-F238E27FC236}">
                <a16:creationId xmlns:a16="http://schemas.microsoft.com/office/drawing/2014/main" id="{16D8EC8F-6D46-42F2-9463-27700CEFC768}"/>
              </a:ext>
            </a:extLst>
          </p:cNvPr>
          <p:cNvSpPr txBox="1"/>
          <p:nvPr/>
        </p:nvSpPr>
        <p:spPr>
          <a:xfrm>
            <a:off x="291259" y="796129"/>
            <a:ext cx="3683841" cy="2862322"/>
          </a:xfrm>
          <a:prstGeom prst="rect">
            <a:avLst/>
          </a:prstGeom>
          <a:noFill/>
        </p:spPr>
        <p:txBody>
          <a:bodyPr wrap="square" rtlCol="0">
            <a:spAutoFit/>
          </a:bodyPr>
          <a:lstStyle/>
          <a:p>
            <a:pPr algn="just"/>
            <a:r>
              <a:rPr lang="en-US" dirty="0">
                <a:latin typeface="Palatino Linotype" panose="02040502050505030304" pitchFamily="18" charset="0"/>
              </a:rPr>
              <a:t>Regarding NDVI values, no significant changes were observed in the selenium (Se) treatments when compared to the control in the different varieties (Figure 2). The values ranged from 0.76 to 0.80. The maximum value was obtained in the control plants and with selenite application, in both varieties.</a:t>
            </a:r>
          </a:p>
        </p:txBody>
      </p:sp>
      <p:pic>
        <p:nvPicPr>
          <p:cNvPr id="9" name="Imagem 8">
            <a:extLst>
              <a:ext uri="{FF2B5EF4-FFF2-40B4-BE49-F238E27FC236}">
                <a16:creationId xmlns:a16="http://schemas.microsoft.com/office/drawing/2014/main" id="{9C97A8CC-CB7D-4701-A15E-74E1A509F2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59" y="3658451"/>
            <a:ext cx="2330871" cy="1443286"/>
          </a:xfrm>
          <a:prstGeom prst="rect">
            <a:avLst/>
          </a:prstGeom>
          <a:noFill/>
          <a:ln>
            <a:solidFill>
              <a:schemeClr val="bg1">
                <a:lumMod val="95000"/>
              </a:schemeClr>
            </a:solidFill>
          </a:ln>
        </p:spPr>
      </p:pic>
      <p:pic>
        <p:nvPicPr>
          <p:cNvPr id="11" name="Imagem 10">
            <a:extLst>
              <a:ext uri="{FF2B5EF4-FFF2-40B4-BE49-F238E27FC236}">
                <a16:creationId xmlns:a16="http://schemas.microsoft.com/office/drawing/2014/main" id="{21C36901-E7EC-40CF-BE7B-CCE747CA03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2629" y="5228513"/>
            <a:ext cx="2330871" cy="1443286"/>
          </a:xfrm>
          <a:prstGeom prst="rect">
            <a:avLst/>
          </a:prstGeom>
          <a:noFill/>
          <a:ln>
            <a:solidFill>
              <a:schemeClr val="bg1">
                <a:lumMod val="95000"/>
              </a:schemeClr>
            </a:solidFill>
          </a:ln>
        </p:spPr>
      </p:pic>
      <p:sp>
        <p:nvSpPr>
          <p:cNvPr id="16" name="TextBox 3">
            <a:extLst>
              <a:ext uri="{FF2B5EF4-FFF2-40B4-BE49-F238E27FC236}">
                <a16:creationId xmlns:a16="http://schemas.microsoft.com/office/drawing/2014/main" id="{4B9C6B6B-B932-4294-BF5B-DAC47FDC7918}"/>
              </a:ext>
            </a:extLst>
          </p:cNvPr>
          <p:cNvSpPr txBox="1"/>
          <p:nvPr/>
        </p:nvSpPr>
        <p:spPr>
          <a:xfrm>
            <a:off x="4317159" y="236304"/>
            <a:ext cx="4535582" cy="4493538"/>
          </a:xfrm>
          <a:prstGeom prst="rect">
            <a:avLst/>
          </a:prstGeom>
          <a:noFill/>
        </p:spPr>
        <p:txBody>
          <a:bodyPr wrap="square" rtlCol="0">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application of increasing concentrations of Se, in both forms, allowed the gradual increase of this element in the paddy rice grain (Figure 3). In both varieties, selenate application showed significant differences compared to the control, however, the increment of Se in the grain was lower when compared to the selenite form. In the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Ariete</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variety, by applying selenite at 100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 Se.ha</a:t>
            </a: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16.09 µg 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was obtained in the grain.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Ceres variety showed a higher value in selenite treatment (15.49</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µg 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while in selenate treatment the maximum value was 6.25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µg 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sz="1600" dirty="0">
              <a:latin typeface="Palatino Linotype" panose="02040502050505030304" pitchFamily="18" charset="0"/>
            </a:endParaRPr>
          </a:p>
        </p:txBody>
      </p:sp>
      <p:pic>
        <p:nvPicPr>
          <p:cNvPr id="19" name="Imagem 18">
            <a:extLst>
              <a:ext uri="{FF2B5EF4-FFF2-40B4-BE49-F238E27FC236}">
                <a16:creationId xmlns:a16="http://schemas.microsoft.com/office/drawing/2014/main" id="{336F8F36-8D9B-498E-BBC7-688A8A88C76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235368"/>
            <a:ext cx="2072949" cy="1369741"/>
          </a:xfrm>
          <a:prstGeom prst="rect">
            <a:avLst/>
          </a:prstGeom>
          <a:noFill/>
          <a:ln>
            <a:solidFill>
              <a:schemeClr val="bg1">
                <a:lumMod val="95000"/>
              </a:schemeClr>
            </a:solidFill>
          </a:ln>
        </p:spPr>
      </p:pic>
      <p:pic>
        <p:nvPicPr>
          <p:cNvPr id="20" name="Imagem 19">
            <a:extLst>
              <a:ext uri="{FF2B5EF4-FFF2-40B4-BE49-F238E27FC236}">
                <a16:creationId xmlns:a16="http://schemas.microsoft.com/office/drawing/2014/main" id="{58C65042-0FFE-4DDA-8026-F8C154AE50B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2598" y="4203701"/>
            <a:ext cx="1968082" cy="1177652"/>
          </a:xfrm>
          <a:prstGeom prst="rect">
            <a:avLst/>
          </a:prstGeom>
          <a:noFill/>
          <a:ln>
            <a:solidFill>
              <a:schemeClr val="bg1">
                <a:lumMod val="95000"/>
              </a:schemeClr>
            </a:solidFill>
          </a:ln>
        </p:spPr>
      </p:pic>
    </p:spTree>
    <p:extLst>
      <p:ext uri="{BB962C8B-B14F-4D97-AF65-F5344CB8AC3E}">
        <p14:creationId xmlns:p14="http://schemas.microsoft.com/office/powerpoint/2010/main" val="423428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8981746E-B393-4493-9A42-E851E746CD78}"/>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16" name="TextBox 3">
            <a:extLst>
              <a:ext uri="{FF2B5EF4-FFF2-40B4-BE49-F238E27FC236}">
                <a16:creationId xmlns:a16="http://schemas.microsoft.com/office/drawing/2014/main" id="{4B9C6B6B-B932-4294-BF5B-DAC47FDC7918}"/>
              </a:ext>
            </a:extLst>
          </p:cNvPr>
          <p:cNvSpPr txBox="1"/>
          <p:nvPr/>
        </p:nvSpPr>
        <p:spPr>
          <a:xfrm>
            <a:off x="316659" y="985604"/>
            <a:ext cx="4255341" cy="5355312"/>
          </a:xfrm>
          <a:prstGeom prst="rect">
            <a:avLst/>
          </a:prstGeom>
          <a:noFill/>
        </p:spPr>
        <p:txBody>
          <a:bodyPr wrap="square" rtlCol="0">
            <a:spAutoFit/>
          </a:bodyPr>
          <a:lstStyle/>
          <a:p>
            <a:pPr algn="just"/>
            <a:r>
              <a:rPr lang="en-US" dirty="0">
                <a:effectLst/>
                <a:latin typeface="Palatino Linotype" panose="02040502050505030304" pitchFamily="18" charset="0"/>
                <a:ea typeface="Times New Roman" panose="02020603050405020304" pitchFamily="18" charset="0"/>
              </a:rPr>
              <a:t>Physiological data were acquired after the 2</a:t>
            </a:r>
            <a:r>
              <a:rPr lang="en-US" baseline="30000" dirty="0">
                <a:effectLst/>
                <a:latin typeface="Palatino Linotype" panose="02040502050505030304" pitchFamily="18" charset="0"/>
                <a:ea typeface="Times New Roman" panose="02020603050405020304" pitchFamily="18" charset="0"/>
              </a:rPr>
              <a:t>nd</a:t>
            </a:r>
            <a:r>
              <a:rPr lang="en-US" dirty="0">
                <a:effectLst/>
                <a:latin typeface="Palatino Linotype" panose="02040502050505030304" pitchFamily="18" charset="0"/>
                <a:ea typeface="Times New Roman" panose="02020603050405020304" pitchFamily="18" charset="0"/>
              </a:rPr>
              <a:t> foliar fertilization with Se in rice (Table 1). In the </a:t>
            </a:r>
            <a:r>
              <a:rPr lang="en-US" dirty="0" err="1">
                <a:effectLst/>
                <a:latin typeface="Palatino Linotype" panose="02040502050505030304" pitchFamily="18" charset="0"/>
                <a:ea typeface="Times New Roman" panose="02020603050405020304" pitchFamily="18" charset="0"/>
              </a:rPr>
              <a:t>Ariete</a:t>
            </a:r>
            <a:r>
              <a:rPr lang="en-US" dirty="0">
                <a:effectLst/>
                <a:latin typeface="Palatino Linotype" panose="02040502050505030304" pitchFamily="18" charset="0"/>
                <a:ea typeface="Times New Roman" panose="02020603050405020304" pitchFamily="18" charset="0"/>
              </a:rPr>
              <a:t> variety, the net photosynthesis (</a:t>
            </a:r>
            <a:r>
              <a:rPr lang="en-US" dirty="0" err="1">
                <a:effectLst/>
                <a:latin typeface="Palatino Linotype" panose="02040502050505030304" pitchFamily="18" charset="0"/>
                <a:ea typeface="Times New Roman" panose="02020603050405020304" pitchFamily="18" charset="0"/>
              </a:rPr>
              <a:t>P</a:t>
            </a:r>
            <a:r>
              <a:rPr lang="en-US" baseline="-25000" dirty="0" err="1">
                <a:effectLst/>
                <a:latin typeface="Palatino Linotype" panose="02040502050505030304" pitchFamily="18" charset="0"/>
                <a:ea typeface="Times New Roman" panose="02020603050405020304" pitchFamily="18" charset="0"/>
              </a:rPr>
              <a:t>n</a:t>
            </a:r>
            <a:r>
              <a:rPr lang="en-US" dirty="0">
                <a:effectLst/>
                <a:latin typeface="Palatino Linotype" panose="02040502050505030304" pitchFamily="18" charset="0"/>
                <a:ea typeface="Times New Roman" panose="02020603050405020304" pitchFamily="18" charset="0"/>
              </a:rPr>
              <a:t>) values did not show significant differences between treatments. </a:t>
            </a:r>
          </a:p>
          <a:p>
            <a:pPr algn="just"/>
            <a:endParaRPr lang="en-US" dirty="0">
              <a:latin typeface="Palatino Linotype" panose="02040502050505030304" pitchFamily="18" charset="0"/>
              <a:ea typeface="Times New Roman" panose="02020603050405020304" pitchFamily="18" charset="0"/>
            </a:endParaRPr>
          </a:p>
          <a:p>
            <a:pPr algn="just"/>
            <a:r>
              <a:rPr lang="en-US" dirty="0">
                <a:effectLst/>
                <a:latin typeface="Palatino Linotype" panose="02040502050505030304" pitchFamily="18" charset="0"/>
                <a:ea typeface="Times New Roman" panose="02020603050405020304" pitchFamily="18" charset="0"/>
              </a:rPr>
              <a:t>However, in the Ceres variety, the values were higher than the control in all treatments, with the maximum values obtained in the treatment with 100 g Se.ha</a:t>
            </a:r>
            <a:r>
              <a:rPr lang="en-US" baseline="30000" dirty="0">
                <a:effectLst/>
                <a:latin typeface="Palatino Linotype" panose="02040502050505030304" pitchFamily="18" charset="0"/>
                <a:ea typeface="Times New Roman" panose="02020603050405020304" pitchFamily="18" charset="0"/>
              </a:rPr>
              <a:t>-1</a:t>
            </a:r>
            <a:r>
              <a:rPr lang="en-US" dirty="0">
                <a:effectLst/>
                <a:latin typeface="Palatino Linotype" panose="02040502050505030304" pitchFamily="18" charset="0"/>
                <a:ea typeface="Times New Roman" panose="02020603050405020304" pitchFamily="18" charset="0"/>
              </a:rPr>
              <a:t> of selenite (17.82 </a:t>
            </a:r>
            <a:r>
              <a:rPr lang="en-US" dirty="0" err="1">
                <a:effectLst/>
                <a:latin typeface="Palatino Linotype" panose="02040502050505030304" pitchFamily="18" charset="0"/>
                <a:ea typeface="Times New Roman" panose="02020603050405020304" pitchFamily="18" charset="0"/>
              </a:rPr>
              <a:t>μmol</a:t>
            </a:r>
            <a:r>
              <a:rPr lang="en-US" dirty="0">
                <a:effectLst/>
                <a:latin typeface="Palatino Linotype" panose="02040502050505030304" pitchFamily="18" charset="0"/>
                <a:ea typeface="Times New Roman" panose="02020603050405020304" pitchFamily="18" charset="0"/>
              </a:rPr>
              <a:t> CO</a:t>
            </a:r>
            <a:r>
              <a:rPr lang="en-US" baseline="-25000" dirty="0">
                <a:effectLst/>
                <a:latin typeface="Palatino Linotype" panose="02040502050505030304" pitchFamily="18" charset="0"/>
                <a:ea typeface="Times New Roman" panose="02020603050405020304" pitchFamily="18" charset="0"/>
              </a:rPr>
              <a:t>2</a:t>
            </a:r>
            <a:r>
              <a:rPr lang="en-US" dirty="0">
                <a:effectLst/>
                <a:latin typeface="Palatino Linotype" panose="02040502050505030304" pitchFamily="18" charset="0"/>
                <a:ea typeface="Times New Roman" panose="02020603050405020304" pitchFamily="18" charset="0"/>
              </a:rPr>
              <a:t> m</a:t>
            </a:r>
            <a:r>
              <a:rPr lang="en-US" baseline="30000" dirty="0">
                <a:effectLst/>
                <a:latin typeface="Palatino Linotype" panose="02040502050505030304" pitchFamily="18" charset="0"/>
                <a:ea typeface="Times New Roman" panose="02020603050405020304" pitchFamily="18" charset="0"/>
              </a:rPr>
              <a:t>-2</a:t>
            </a:r>
            <a:r>
              <a:rPr lang="en-US" dirty="0">
                <a:effectLst/>
                <a:latin typeface="Palatino Linotype" panose="02040502050505030304" pitchFamily="18" charset="0"/>
                <a:ea typeface="Times New Roman" panose="02020603050405020304" pitchFamily="18" charset="0"/>
              </a:rPr>
              <a:t>.s</a:t>
            </a:r>
            <a:r>
              <a:rPr lang="en-US" baseline="30000" dirty="0">
                <a:effectLst/>
                <a:latin typeface="Palatino Linotype" panose="02040502050505030304" pitchFamily="18" charset="0"/>
                <a:ea typeface="Times New Roman" panose="02020603050405020304" pitchFamily="18" charset="0"/>
              </a:rPr>
              <a:t>-1</a:t>
            </a:r>
            <a:r>
              <a:rPr lang="en-US" dirty="0">
                <a:effectLst/>
                <a:latin typeface="Palatino Linotype" panose="02040502050505030304" pitchFamily="18" charset="0"/>
                <a:ea typeface="Times New Roman" panose="02020603050405020304" pitchFamily="18" charset="0"/>
              </a:rPr>
              <a:t>). </a:t>
            </a:r>
          </a:p>
          <a:p>
            <a:pPr algn="just"/>
            <a:endParaRPr lang="en-US" dirty="0">
              <a:latin typeface="Palatino Linotype" panose="02040502050505030304" pitchFamily="18" charset="0"/>
              <a:ea typeface="Times New Roman" panose="02020603050405020304" pitchFamily="18" charset="0"/>
            </a:endParaRPr>
          </a:p>
          <a:p>
            <a:pPr algn="just"/>
            <a:r>
              <a:rPr lang="en-US" dirty="0">
                <a:effectLst/>
                <a:latin typeface="Palatino Linotype" panose="02040502050505030304" pitchFamily="18" charset="0"/>
                <a:ea typeface="Times New Roman" panose="02020603050405020304" pitchFamily="18" charset="0"/>
              </a:rPr>
              <a:t>This positive effect on </a:t>
            </a:r>
            <a:r>
              <a:rPr lang="en-US" dirty="0" err="1">
                <a:effectLst/>
                <a:latin typeface="Palatino Linotype" panose="02040502050505030304" pitchFamily="18" charset="0"/>
                <a:ea typeface="Times New Roman" panose="02020603050405020304" pitchFamily="18" charset="0"/>
              </a:rPr>
              <a:t>Pn</a:t>
            </a:r>
            <a:r>
              <a:rPr lang="en-US" dirty="0">
                <a:effectLst/>
                <a:latin typeface="Palatino Linotype" panose="02040502050505030304" pitchFamily="18" charset="0"/>
                <a:ea typeface="Times New Roman" panose="02020603050405020304" pitchFamily="18" charset="0"/>
              </a:rPr>
              <a:t> was found along with higher stomatal conductance to water vapor (</a:t>
            </a:r>
            <a:r>
              <a:rPr lang="en-US" dirty="0" err="1">
                <a:effectLst/>
                <a:latin typeface="Palatino Linotype" panose="02040502050505030304" pitchFamily="18" charset="0"/>
                <a:ea typeface="Times New Roman" panose="02020603050405020304" pitchFamily="18" charset="0"/>
              </a:rPr>
              <a:t>gs</a:t>
            </a:r>
            <a:r>
              <a:rPr lang="en-US" dirty="0">
                <a:effectLst/>
                <a:latin typeface="Palatino Linotype" panose="02040502050505030304" pitchFamily="18" charset="0"/>
                <a:ea typeface="Times New Roman" panose="02020603050405020304" pitchFamily="18" charset="0"/>
              </a:rPr>
              <a:t>) and lower instantaneous water use efficiency (</a:t>
            </a:r>
            <a:r>
              <a:rPr lang="en-US" dirty="0" err="1">
                <a:effectLst/>
                <a:latin typeface="Palatino Linotype" panose="02040502050505030304" pitchFamily="18" charset="0"/>
                <a:ea typeface="Times New Roman" panose="02020603050405020304" pitchFamily="18" charset="0"/>
              </a:rPr>
              <a:t>iWUE</a:t>
            </a:r>
            <a:r>
              <a:rPr lang="en-US" dirty="0">
                <a:effectLst/>
                <a:latin typeface="Palatino Linotype" panose="02040502050505030304" pitchFamily="18" charset="0"/>
                <a:ea typeface="Times New Roman" panose="02020603050405020304" pitchFamily="18" charset="0"/>
              </a:rPr>
              <a:t>). </a:t>
            </a:r>
            <a:endParaRPr lang="en-US" dirty="0">
              <a:latin typeface="Palatino Linotype" panose="02040502050505030304" pitchFamily="18" charset="0"/>
            </a:endParaRPr>
          </a:p>
        </p:txBody>
      </p:sp>
      <p:pic>
        <p:nvPicPr>
          <p:cNvPr id="18" name="Imagem 17">
            <a:extLst>
              <a:ext uri="{FF2B5EF4-FFF2-40B4-BE49-F238E27FC236}">
                <a16:creationId xmlns:a16="http://schemas.microsoft.com/office/drawing/2014/main" id="{970D8373-5637-4DBE-BF60-D0DE4087508B}"/>
              </a:ext>
            </a:extLst>
          </p:cNvPr>
          <p:cNvPicPr>
            <a:picLocks noChangeAspect="1"/>
          </p:cNvPicPr>
          <p:nvPr/>
        </p:nvPicPr>
        <p:blipFill>
          <a:blip r:embed="rId3"/>
          <a:stretch>
            <a:fillRect/>
          </a:stretch>
        </p:blipFill>
        <p:spPr>
          <a:xfrm>
            <a:off x="1969696" y="385337"/>
            <a:ext cx="8046503" cy="5192780"/>
          </a:xfrm>
          <a:prstGeom prst="rect">
            <a:avLst/>
          </a:prstGeom>
        </p:spPr>
      </p:pic>
    </p:spTree>
    <p:extLst>
      <p:ext uri="{BB962C8B-B14F-4D97-AF65-F5344CB8AC3E}">
        <p14:creationId xmlns:p14="http://schemas.microsoft.com/office/powerpoint/2010/main" val="417130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8981746E-B393-4493-9A42-E851E746CD78}"/>
              </a:ext>
            </a:extLst>
          </p:cNvPr>
          <p:cNvSpPr txBox="1"/>
          <p:nvPr/>
        </p:nvSpPr>
        <p:spPr>
          <a:xfrm>
            <a:off x="609600" y="21795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a:t>
            </a:r>
          </a:p>
        </p:txBody>
      </p:sp>
      <p:sp>
        <p:nvSpPr>
          <p:cNvPr id="7" name="TextBox 3">
            <a:extLst>
              <a:ext uri="{FF2B5EF4-FFF2-40B4-BE49-F238E27FC236}">
                <a16:creationId xmlns:a16="http://schemas.microsoft.com/office/drawing/2014/main" id="{BAE62E58-2856-4BBF-A03A-F97595928A7C}"/>
              </a:ext>
            </a:extLst>
          </p:cNvPr>
          <p:cNvSpPr txBox="1"/>
          <p:nvPr/>
        </p:nvSpPr>
        <p:spPr>
          <a:xfrm>
            <a:off x="291259" y="796129"/>
            <a:ext cx="8327568" cy="3385542"/>
          </a:xfrm>
          <a:prstGeom prst="rect">
            <a:avLst/>
          </a:prstGeom>
          <a:noFill/>
        </p:spPr>
        <p:txBody>
          <a:bodyPr wrap="square" rtlCol="0">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Using the Unmanned Aerial Vehicle (UAVs), it was possible to map the site where the rice (</a:t>
            </a:r>
            <a:r>
              <a:rPr lang="en-US" sz="18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Oryza sativa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 biofortification itinerary was implemented. Normalized Difference Vegetation Index (NDVI) data, photosynthesis analysis, and selenium (Se) concentration in the grain were integrated. </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Furthermore, Se application up to 100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 Se.ha</a:t>
            </a: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did not exhibit toxicity effects on the biofortified plants. With the application of selenite, grain enriched in 16.09 µg 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Ariete</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15.46 µg g</a:t>
            </a:r>
            <a:r>
              <a:rPr lang="en-US"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(Ceres) was obtained. In conclusion, precision agriculture techniques and utilizing data from leaf gas exchanges allow an efficient monitoring of the experimental field conditions and is a highly useful tool in decision making. </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sz="1600" dirty="0">
              <a:latin typeface="Palatino Linotype" panose="02040502050505030304" pitchFamily="18" charset="0"/>
            </a:endParaRPr>
          </a:p>
        </p:txBody>
      </p:sp>
    </p:spTree>
    <p:extLst>
      <p:ext uri="{BB962C8B-B14F-4D97-AF65-F5344CB8AC3E}">
        <p14:creationId xmlns:p14="http://schemas.microsoft.com/office/powerpoint/2010/main" val="16840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13" name="Picture 2">
            <a:extLst>
              <a:ext uri="{FF2B5EF4-FFF2-40B4-BE49-F238E27FC236}">
                <a16:creationId xmlns:a16="http://schemas.microsoft.com/office/drawing/2014/main" id="{1D1337D8-ECA0-4F5B-B3AE-A9E8CD8CDA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 t="4098" r="84333" b="61492"/>
          <a:stretch/>
        </p:blipFill>
        <p:spPr bwMode="auto">
          <a:xfrm>
            <a:off x="7863840" y="5578117"/>
            <a:ext cx="1280160" cy="12798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545C0DF6-DB5F-4028-801C-46DAB045146C}"/>
              </a:ext>
            </a:extLst>
          </p:cNvPr>
          <p:cNvSpPr/>
          <p:nvPr/>
        </p:nvSpPr>
        <p:spPr>
          <a:xfrm>
            <a:off x="399032" y="219354"/>
            <a:ext cx="8104888" cy="2646878"/>
          </a:xfrm>
          <a:prstGeom prst="rect">
            <a:avLst/>
          </a:prstGeom>
        </p:spPr>
        <p:txBody>
          <a:bodyPr wrap="square">
            <a:spAutoFit/>
          </a:bodyPr>
          <a:lstStyle/>
          <a:p>
            <a:pPr>
              <a:lnSpc>
                <a:spcPct val="150000"/>
              </a:lnSpc>
            </a:pPr>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research was funded by PDR2020, grant number 101-030671 and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Fundação</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para a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Ciência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 a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Tecnologia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I.P. (FCT) 2022.10859.BD.</a:t>
            </a:r>
          </a:p>
          <a:p>
            <a:pPr algn="just"/>
            <a:endPar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authors give thanks to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Lourenço</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Palha</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Cátia</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Silva (COTArroz) and Orivárzea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Orizicultores</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do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Ribatejo</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S.A.) for technical assistance. We also thank the research centers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GeoBioTec</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UIDB/04035/2020, (CEF) UIDB/00239/2020 and </a:t>
            </a:r>
            <a:r>
              <a:rPr lang="en-US" sz="16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Associare</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Laboratory TERRA (LA/P/0092/2020) for support facilities.</a:t>
            </a:r>
            <a:endParaRPr lang="fr-FR"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8" name="Imagem 7">
            <a:extLst>
              <a:ext uri="{FF2B5EF4-FFF2-40B4-BE49-F238E27FC236}">
                <a16:creationId xmlns:a16="http://schemas.microsoft.com/office/drawing/2014/main" id="{2D5AC7AB-26ED-489D-8169-AA84B5E9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96" y="3729246"/>
            <a:ext cx="3015082" cy="680484"/>
          </a:xfrm>
          <a:prstGeom prst="rect">
            <a:avLst/>
          </a:prstGeom>
        </p:spPr>
      </p:pic>
      <p:pic>
        <p:nvPicPr>
          <p:cNvPr id="9" name="Picture 2" descr="Geobiociências, Geoengenharias e Geotecnologias | Faculdade de Ciências e  Tecnologia / Universidade Nova de Lisboa">
            <a:extLst>
              <a:ext uri="{FF2B5EF4-FFF2-40B4-BE49-F238E27FC236}">
                <a16:creationId xmlns:a16="http://schemas.microsoft.com/office/drawing/2014/main" id="{1C1730DE-4300-43C1-A163-93E05BF9C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9" y="4981744"/>
            <a:ext cx="3015082" cy="1283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positório da Universidade de Lisboa: CEF - Centro de Estudos Florestais">
            <a:extLst>
              <a:ext uri="{FF2B5EF4-FFF2-40B4-BE49-F238E27FC236}">
                <a16:creationId xmlns:a16="http://schemas.microsoft.com/office/drawing/2014/main" id="{FF0EF7F2-273D-44B9-AD41-053709AFE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273" y="2989570"/>
            <a:ext cx="1282647" cy="128264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638C30F1-FFD8-4239-90B1-D0C7822470F2}"/>
              </a:ext>
            </a:extLst>
          </p:cNvPr>
          <p:cNvPicPr>
            <a:picLocks noChangeAspect="1"/>
          </p:cNvPicPr>
          <p:nvPr/>
        </p:nvPicPr>
        <p:blipFill>
          <a:blip r:embed="rId6"/>
          <a:stretch>
            <a:fillRect/>
          </a:stretch>
        </p:blipFill>
        <p:spPr>
          <a:xfrm>
            <a:off x="4236053" y="4858744"/>
            <a:ext cx="2578636" cy="1505447"/>
          </a:xfrm>
          <a:prstGeom prst="rect">
            <a:avLst/>
          </a:prstGeom>
        </p:spPr>
      </p:pic>
      <p:pic>
        <p:nvPicPr>
          <p:cNvPr id="12" name="Picture 2" descr="Faculdade de Ciências e Tecnologia / Universidade Nova de Lisboa">
            <a:extLst>
              <a:ext uri="{FF2B5EF4-FFF2-40B4-BE49-F238E27FC236}">
                <a16:creationId xmlns:a16="http://schemas.microsoft.com/office/drawing/2014/main" id="{DA957586-C9D7-4047-8D81-AADFBDA2ED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477" y="3163987"/>
            <a:ext cx="1617295" cy="160466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F23B9CA5-A524-4B60-A56C-011C888DBD35}"/>
              </a:ext>
            </a:extLst>
          </p:cNvPr>
          <p:cNvPicPr>
            <a:picLocks noChangeAspect="1"/>
          </p:cNvPicPr>
          <p:nvPr/>
        </p:nvPicPr>
        <p:blipFill>
          <a:blip r:embed="rId8"/>
          <a:stretch>
            <a:fillRect/>
          </a:stretch>
        </p:blipFill>
        <p:spPr>
          <a:xfrm>
            <a:off x="7017443" y="4325022"/>
            <a:ext cx="2050357" cy="579226"/>
          </a:xfrm>
          <a:prstGeom prst="rect">
            <a:avLst/>
          </a:prstGeom>
        </p:spPr>
      </p:pic>
    </p:spTree>
    <p:extLst>
      <p:ext uri="{BB962C8B-B14F-4D97-AF65-F5344CB8AC3E}">
        <p14:creationId xmlns:p14="http://schemas.microsoft.com/office/powerpoint/2010/main" val="2221931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5260</TotalTime>
  <Words>1197</Words>
  <Application>Microsoft Office PowerPoint</Application>
  <PresentationFormat>Apresentação no Ecrã (4:3)</PresentationFormat>
  <Paragraphs>50</Paragraphs>
  <Slides>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8</vt:i4>
      </vt:variant>
    </vt:vector>
  </HeadingPairs>
  <TitlesOfParts>
    <vt:vector size="14" baseType="lpstr">
      <vt:lpstr>Arial</vt:lpstr>
      <vt:lpstr>Calibri</vt:lpstr>
      <vt:lpstr>Calibri Light</vt:lpstr>
      <vt:lpstr>Palatino Linotype</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Ana Marques</cp:lastModifiedBy>
  <cp:revision>114</cp:revision>
  <dcterms:created xsi:type="dcterms:W3CDTF">2017-05-27T02:37:01Z</dcterms:created>
  <dcterms:modified xsi:type="dcterms:W3CDTF">2023-07-12T08:57:31Z</dcterms:modified>
</cp:coreProperties>
</file>