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1"/>
  </p:notesMasterIdLst>
  <p:sldIdLst>
    <p:sldId id="256" r:id="rId2"/>
    <p:sldId id="273" r:id="rId3"/>
    <p:sldId id="274" r:id="rId4"/>
    <p:sldId id="276" r:id="rId5"/>
    <p:sldId id="278" r:id="rId6"/>
    <p:sldId id="279" r:id="rId7"/>
    <p:sldId id="280" r:id="rId8"/>
    <p:sldId id="271"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442B269-F801-4FB9-9A74-C3E08FCBE470}">
          <p14:sldIdLst>
            <p14:sldId id="256"/>
          </p14:sldIdLst>
        </p14:section>
        <p14:section name="Sezione senza titolo" id="{0370072F-E344-49F9-8A9D-84158E6C98AD}">
          <p14:sldIdLst>
            <p14:sldId id="273"/>
            <p14:sldId id="274"/>
            <p14:sldId id="276"/>
            <p14:sldId id="278"/>
            <p14:sldId id="279"/>
            <p14:sldId id="280"/>
          </p14:sldIdLst>
        </p14:section>
        <p14:section name="Sezione senza titolo" id="{A0AB76F2-5905-4876-84A8-70345C119847}">
          <p14:sldIdLst>
            <p14:sldId id="271"/>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88A"/>
    <a:srgbClr val="FDD5A3"/>
    <a:srgbClr val="EFB871"/>
    <a:srgbClr val="FFAD01"/>
    <a:srgbClr val="C9AC8F"/>
    <a:srgbClr val="C9BCAA"/>
    <a:srgbClr val="F7E5D1"/>
    <a:srgbClr val="57514A"/>
    <a:srgbClr val="FF3300"/>
    <a:srgbClr val="9C9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75" d="100"/>
          <a:sy n="75" d="100"/>
        </p:scale>
        <p:origin x="902" y="48"/>
      </p:cViewPr>
      <p:guideLst>
        <p:guide orient="horz" pos="2160"/>
        <p:guide pos="3840"/>
      </p:guideLst>
    </p:cSldViewPr>
  </p:slideViewPr>
  <p:notesTextViewPr>
    <p:cViewPr>
      <p:scale>
        <a:sx n="1" d="1"/>
        <a:sy n="1" d="1"/>
      </p:scale>
      <p:origin x="0" y="-30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9D417-BAF5-477A-AC46-58FFCAC63D0F}" type="datetimeFigureOut">
              <a:rPr lang="it-IT" smtClean="0"/>
              <a:t>06/09/2023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54797-AB16-49E9-BA60-68609BDD9530}" type="slidenum">
              <a:rPr lang="it-IT" smtClean="0"/>
              <a:t>‹N›</a:t>
            </a:fld>
            <a:endParaRPr lang="it-IT"/>
          </a:p>
        </p:txBody>
      </p:sp>
    </p:spTree>
    <p:extLst>
      <p:ext uri="{BB962C8B-B14F-4D97-AF65-F5344CB8AC3E}">
        <p14:creationId xmlns:p14="http://schemas.microsoft.com/office/powerpoint/2010/main" val="203381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aim of this work was to formulate a yoghurt-like drink with Lactobacilli and </a:t>
            </a:r>
            <a:r>
              <a:rPr lang="en-US" dirty="0" err="1"/>
              <a:t>Bifidobacteria</a:t>
            </a:r>
            <a:r>
              <a:rPr lang="en-US" dirty="0"/>
              <a:t>, using microorganisms isolated from oenological matrices of the Apulian territory.</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2</a:t>
            </a:fld>
            <a:endParaRPr lang="it-IT"/>
          </a:p>
        </p:txBody>
      </p:sp>
    </p:spTree>
    <p:extLst>
      <p:ext uri="{BB962C8B-B14F-4D97-AF65-F5344CB8AC3E}">
        <p14:creationId xmlns:p14="http://schemas.microsoft.com/office/powerpoint/2010/main" val="57252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pH was periodically measured and the data obtained for each combinations were modelled as acidification, that is the pH decrease relative to the start of the experiment. This was used as dependent variable for a primary modelling through the “lag-exponential model”; to obtain : - </a:t>
            </a:r>
            <a:r>
              <a:rPr lang="en-US" dirty="0" err="1"/>
              <a:t>ΔpH</a:t>
            </a:r>
            <a:r>
              <a:rPr lang="en-US" dirty="0"/>
              <a:t> max, the maximum level of acidification; - </a:t>
            </a:r>
            <a:r>
              <a:rPr lang="en-US" dirty="0" err="1"/>
              <a:t>dmax</a:t>
            </a:r>
            <a:r>
              <a:rPr lang="en-US" dirty="0"/>
              <a:t> , the maximum acidification rate and; - α, the time before the beginning of the kinetic acidification (h). </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3</a:t>
            </a:fld>
            <a:endParaRPr lang="it-IT"/>
          </a:p>
        </p:txBody>
      </p:sp>
    </p:spTree>
    <p:extLst>
      <p:ext uri="{BB962C8B-B14F-4D97-AF65-F5344CB8AC3E}">
        <p14:creationId xmlns:p14="http://schemas.microsoft.com/office/powerpoint/2010/main" val="851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To produce a Yogurt-like drink 5 log CFU/mL of both strains were inoculated in milk + 10% honey and incubated at 35 °C for 24 hours; then they were stored at 4 °C. Then microbiological analyses and pH measurement were carried out.</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4</a:t>
            </a:fld>
            <a:endParaRPr lang="it-IT"/>
          </a:p>
        </p:txBody>
      </p:sp>
    </p:spTree>
    <p:extLst>
      <p:ext uri="{BB962C8B-B14F-4D97-AF65-F5344CB8AC3E}">
        <p14:creationId xmlns:p14="http://schemas.microsoft.com/office/powerpoint/2010/main" val="3930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Table 1 shows the combinations of the experimental design and the performance of both strains in term to </a:t>
            </a:r>
            <a:r>
              <a:rPr lang="en-US" dirty="0" err="1"/>
              <a:t>ΔpH</a:t>
            </a:r>
            <a:r>
              <a:rPr lang="en-US" dirty="0"/>
              <a:t> max, </a:t>
            </a:r>
            <a:r>
              <a:rPr lang="en-US" dirty="0" err="1"/>
              <a:t>dmax</a:t>
            </a:r>
            <a:r>
              <a:rPr lang="en-US" dirty="0"/>
              <a:t> and alfa. </a:t>
            </a:r>
            <a:r>
              <a:rPr lang="en-US" dirty="0" err="1"/>
              <a:t>ΔpH</a:t>
            </a:r>
            <a:r>
              <a:rPr lang="en-US" dirty="0"/>
              <a:t> max ranged from…. To.., while . Do to high standard error of α parameters, we focused on the parameters </a:t>
            </a:r>
            <a:r>
              <a:rPr lang="en-US" dirty="0" err="1"/>
              <a:t>ΔpH</a:t>
            </a:r>
            <a:r>
              <a:rPr lang="en-US" dirty="0"/>
              <a:t> max and </a:t>
            </a:r>
            <a:r>
              <a:rPr lang="en-US" dirty="0" err="1"/>
              <a:t>dmax</a:t>
            </a:r>
            <a:r>
              <a:rPr lang="en-US" dirty="0"/>
              <a:t> only.</a:t>
            </a:r>
          </a:p>
          <a:p>
            <a:r>
              <a:rPr lang="en-US" dirty="0"/>
              <a:t>Table 2 shows the standardized effects of the three variables on </a:t>
            </a:r>
            <a:r>
              <a:rPr lang="en-US" dirty="0" err="1"/>
              <a:t>ΔpH</a:t>
            </a:r>
            <a:r>
              <a:rPr lang="en-US" dirty="0"/>
              <a:t> max and </a:t>
            </a:r>
            <a:r>
              <a:rPr lang="en-US" dirty="0" err="1"/>
              <a:t>dmax</a:t>
            </a:r>
            <a:r>
              <a:rPr lang="en-US" dirty="0"/>
              <a:t>. For </a:t>
            </a:r>
            <a:r>
              <a:rPr lang="en-US" dirty="0" err="1"/>
              <a:t>ΔpHmax</a:t>
            </a:r>
            <a:r>
              <a:rPr lang="en-US" dirty="0"/>
              <a:t>, as individual term, Bifidobacterium showed the greatest effect (73.814), while the most significant interaction was “</a:t>
            </a:r>
            <a:r>
              <a:rPr lang="en-US" dirty="0" err="1"/>
              <a:t>Lpb</a:t>
            </a:r>
            <a:r>
              <a:rPr lang="en-US" dirty="0"/>
              <a:t>. plantarum-temperature”. For d max, temperature had the maximum effect.</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5</a:t>
            </a:fld>
            <a:endParaRPr lang="it-IT"/>
          </a:p>
        </p:txBody>
      </p:sp>
    </p:spTree>
    <p:extLst>
      <p:ext uri="{BB962C8B-B14F-4D97-AF65-F5344CB8AC3E}">
        <p14:creationId xmlns:p14="http://schemas.microsoft.com/office/powerpoint/2010/main" val="308836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Another output of the centroid is the ternary plot. As you can see, the model predicted the maximum acidification at the “Bifidobacterium </a:t>
            </a:r>
            <a:r>
              <a:rPr lang="en-US" dirty="0" err="1"/>
              <a:t>animalis</a:t>
            </a:r>
            <a:r>
              <a:rPr lang="en-US"/>
              <a:t> subsp. </a:t>
            </a:r>
            <a:r>
              <a:rPr lang="en-US" dirty="0"/>
              <a:t>lactis-temperature” and at “</a:t>
            </a:r>
            <a:r>
              <a:rPr lang="en-US" dirty="0" err="1"/>
              <a:t>Lpb</a:t>
            </a:r>
            <a:r>
              <a:rPr lang="en-US" dirty="0"/>
              <a:t>. </a:t>
            </a:r>
            <a:r>
              <a:rPr lang="en-US" dirty="0" err="1"/>
              <a:t>plantarumtemperature</a:t>
            </a:r>
            <a:r>
              <a:rPr lang="en-US" dirty="0"/>
              <a:t>” interactions, at coded levels 0.5 (5 log CFU/mL and 35 °C). For d max (Figure 1b) the model predicted the highest values (d max = 0.18) at the coded level 1 of the temperature (40 °C). Triangular surfaces provide a quantitative assessment of interactive effects, but not of each individual term. This type of evaluation is possible through the desirability profile.</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6</a:t>
            </a:fld>
            <a:endParaRPr lang="it-IT"/>
          </a:p>
        </p:txBody>
      </p:sp>
    </p:spTree>
    <p:extLst>
      <p:ext uri="{BB962C8B-B14F-4D97-AF65-F5344CB8AC3E}">
        <p14:creationId xmlns:p14="http://schemas.microsoft.com/office/powerpoint/2010/main" val="32076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desirability profile of </a:t>
            </a:r>
            <a:r>
              <a:rPr lang="en-US" dirty="0" err="1"/>
              <a:t>ΔpHmax</a:t>
            </a:r>
            <a:r>
              <a:rPr lang="en-US" dirty="0"/>
              <a:t> shows that for both strains, the increase of the inoculum level had a negative effect on acidification, with a decrease in strains performance at coded levels 0.75 or 1. For temperature, </a:t>
            </a:r>
            <a:r>
              <a:rPr lang="en-US" dirty="0" err="1"/>
              <a:t>ΔpHmax</a:t>
            </a:r>
            <a:r>
              <a:rPr lang="en-US" dirty="0"/>
              <a:t> was minimal at 30 °C and also decreased at coded levels 0.75 and1. </a:t>
            </a:r>
          </a:p>
          <a:p>
            <a:r>
              <a:rPr lang="en-US" dirty="0"/>
              <a:t>For d max both strains reduced the acidification rate at the inoculum coded level 1, while temperature had a positive correlation.</a:t>
            </a:r>
          </a:p>
          <a:p>
            <a:r>
              <a:rPr lang="it-IT" dirty="0" err="1"/>
              <a:t>As</a:t>
            </a:r>
            <a:r>
              <a:rPr lang="it-IT" dirty="0"/>
              <a:t> </a:t>
            </a:r>
            <a:r>
              <a:rPr lang="it-IT" dirty="0" err="1"/>
              <a:t>shown</a:t>
            </a:r>
            <a:r>
              <a:rPr lang="it-IT" dirty="0"/>
              <a:t>, </a:t>
            </a:r>
            <a:r>
              <a:rPr lang="en-US" dirty="0"/>
              <a:t>by increasing the temperature, acidification decreases and the rate increases, it is known as decoupling of the parameters</a:t>
            </a:r>
            <a:r>
              <a:rPr lang="en-US"/>
              <a:t>. </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7</a:t>
            </a:fld>
            <a:endParaRPr lang="it-IT"/>
          </a:p>
        </p:txBody>
      </p:sp>
    </p:spTree>
    <p:extLst>
      <p:ext uri="{BB962C8B-B14F-4D97-AF65-F5344CB8AC3E}">
        <p14:creationId xmlns:p14="http://schemas.microsoft.com/office/powerpoint/2010/main" val="315612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conclusion, this slide shows optimal combination to obtain the final product. The shelf life test shown that both strains survived in the sample for 50 days at 4 °. Finally, the texture, odor and color of the yoghurt-like drink were optimal (data not shown).</a:t>
            </a:r>
            <a:endParaRPr lang="it-IT" dirty="0"/>
          </a:p>
        </p:txBody>
      </p:sp>
      <p:sp>
        <p:nvSpPr>
          <p:cNvPr id="4" name="Segnaposto numero diapositiva 3"/>
          <p:cNvSpPr>
            <a:spLocks noGrp="1"/>
          </p:cNvSpPr>
          <p:nvPr>
            <p:ph type="sldNum" sz="quarter" idx="5"/>
          </p:nvPr>
        </p:nvSpPr>
        <p:spPr/>
        <p:txBody>
          <a:bodyPr/>
          <a:lstStyle/>
          <a:p>
            <a:fld id="{03C54797-AB16-49E9-BA60-68609BDD9530}" type="slidenum">
              <a:rPr lang="it-IT" smtClean="0"/>
              <a:t>8</a:t>
            </a:fld>
            <a:endParaRPr lang="it-IT"/>
          </a:p>
        </p:txBody>
      </p:sp>
    </p:spTree>
    <p:extLst>
      <p:ext uri="{BB962C8B-B14F-4D97-AF65-F5344CB8AC3E}">
        <p14:creationId xmlns:p14="http://schemas.microsoft.com/office/powerpoint/2010/main" val="289618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E04071-A80C-4E26-9C88-0C7D56F61CA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11EC2A4B-08B2-46A7-80C2-47DF3A341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B4B2ECB9-C957-4686-A66E-0F0FD0A19552}"/>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DA19A4EF-831B-40CA-849D-C0BEDDA0FFE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27E088B-ABE3-45A3-B29A-F5A205E4547D}"/>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64709419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C596A9-E4B4-4C3E-A980-9801E49146F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5224D49-FF01-4AAF-B42D-341949ECB2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9B75F1A-168D-48C3-8B16-15A50F0D4E38}"/>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61D50BC4-F71C-4DD3-B6E2-4861DA45F4E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E56ABFA-EF4F-4ED8-BCDA-A5F984AB6C4B}"/>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99779636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CCD5E8-B47A-4336-A0D4-FA6F6B00CB8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C92D8CC9-1B40-45EF-A658-A422D596AEE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8F32A93-B766-4094-948A-522A9368C239}"/>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AD1127A6-FB8B-412A-AD0F-56A57F213E68}"/>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9A19D4F-7F7F-4F12-970F-82C3C10202D4}"/>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134508591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27023-F8B1-4DE6-914E-9BD414FCB66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482BC17-8FC2-458E-8C9A-990B657899E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AFDA260-294A-4FCF-827F-6BF30A6A4DB0}"/>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546D0609-C54C-4B92-B1A3-BA2C3736CB8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3F5AB18-01C6-4769-B4EE-3E08308C72C3}"/>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178463571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06F59-6C03-4CB4-89A0-9BBFCC677AC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644EF00-4C21-4BA8-AAC3-C82C37B24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5927B9F-2F46-4CB7-815D-71109F9E2475}"/>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82468C6B-C558-4CE3-9D03-053841446A3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024F52D-93FD-41D8-A8CA-4E12D8523BA5}"/>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172541370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45AC6-C040-42DB-B952-6176F9243F3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F8E352E-FD1C-49BC-B3F6-02B6ECC8928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4AC0D77E-8380-44D1-82DE-4CB1C48A2ED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C38096BD-27A9-4D47-885D-62661156A334}"/>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6" name="Segnaposto piè di pagina 5">
            <a:extLst>
              <a:ext uri="{FF2B5EF4-FFF2-40B4-BE49-F238E27FC236}">
                <a16:creationId xmlns:a16="http://schemas.microsoft.com/office/drawing/2014/main" id="{314442E0-43C6-4F6E-A02D-AAF257538E60}"/>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E841448-07F1-4AB4-A93A-CD59081EFCE4}"/>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8765605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DEC39-80A8-4125-B0CE-CE1CB16EA44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DD24419-4938-4299-9558-13FA6B3AA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7156506-D0B8-451E-B8C3-8A4D09F51A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14E67D40-C3D3-4DE9-ACA0-40F18729D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26039A-209F-48DD-8BAE-3E35988E0E5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FDEF681B-DDB0-4160-B724-A650FA696C36}"/>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8" name="Segnaposto piè di pagina 7">
            <a:extLst>
              <a:ext uri="{FF2B5EF4-FFF2-40B4-BE49-F238E27FC236}">
                <a16:creationId xmlns:a16="http://schemas.microsoft.com/office/drawing/2014/main" id="{2FA115C2-D8EF-46D8-A974-EDA57F62ED95}"/>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9A39E7DC-7A47-41DE-9D53-EE2A6DAFD147}"/>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219372990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11157D-7C7C-445B-A0F5-C884CE3F38A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8A7780B8-470E-4596-95B1-30785E30C180}"/>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4" name="Segnaposto piè di pagina 3">
            <a:extLst>
              <a:ext uri="{FF2B5EF4-FFF2-40B4-BE49-F238E27FC236}">
                <a16:creationId xmlns:a16="http://schemas.microsoft.com/office/drawing/2014/main" id="{4954A062-61EF-408B-BF37-45E06DDD2E9F}"/>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5D3CA22D-6BE7-4CC2-A1A8-D565E6759A47}"/>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2729053962"/>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5C845FA-69F3-41A6-B096-A4821E38B844}"/>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3" name="Segnaposto piè di pagina 2">
            <a:extLst>
              <a:ext uri="{FF2B5EF4-FFF2-40B4-BE49-F238E27FC236}">
                <a16:creationId xmlns:a16="http://schemas.microsoft.com/office/drawing/2014/main" id="{5008D97A-DD04-463F-9C70-51E290E6A882}"/>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1D692318-3B66-43C1-9B48-57D3F4795349}"/>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324365606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47C11-C982-449F-98E0-92379A2947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41C7B7C-96FE-437F-A808-2BE9432C57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7C5FD4F1-EEFF-4732-80ED-855102091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169E2E-5B21-46C3-BABB-83E5D2070254}"/>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6" name="Segnaposto piè di pagina 5">
            <a:extLst>
              <a:ext uri="{FF2B5EF4-FFF2-40B4-BE49-F238E27FC236}">
                <a16:creationId xmlns:a16="http://schemas.microsoft.com/office/drawing/2014/main" id="{4DDAE5B7-81F2-4CD8-8F90-47D86E2AF048}"/>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79EB8FD9-7D41-4884-AC88-A0147EA47D62}"/>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32479517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4581C-6A8A-4B63-A2D1-9276902F21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2B26EEF2-800B-4C04-91B2-0992BBFAA8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E963973D-0A9B-4EE2-8138-D28D7B7BC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A3EEF1-9B11-4C5C-B915-EE7B3F62876B}"/>
              </a:ext>
            </a:extLst>
          </p:cNvPr>
          <p:cNvSpPr>
            <a:spLocks noGrp="1"/>
          </p:cNvSpPr>
          <p:nvPr>
            <p:ph type="dt" sz="half" idx="10"/>
          </p:nvPr>
        </p:nvSpPr>
        <p:spPr/>
        <p:txBody>
          <a:bodyPr/>
          <a:lstStyle/>
          <a:p>
            <a:fld id="{2683989B-5737-4FE2-9A77-F028960BD55F}" type="datetimeFigureOut">
              <a:rPr lang="en-US" smtClean="0"/>
              <a:pPr/>
              <a:t>9/6/2023</a:t>
            </a:fld>
            <a:endParaRPr lang="en-US"/>
          </a:p>
        </p:txBody>
      </p:sp>
      <p:sp>
        <p:nvSpPr>
          <p:cNvPr id="6" name="Segnaposto piè di pagina 5">
            <a:extLst>
              <a:ext uri="{FF2B5EF4-FFF2-40B4-BE49-F238E27FC236}">
                <a16:creationId xmlns:a16="http://schemas.microsoft.com/office/drawing/2014/main" id="{C543D085-9D8E-4649-8233-035D7A34238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10B78AB-4DE7-40D4-8220-622F0A20F723}"/>
              </a:ext>
            </a:extLst>
          </p:cNvPr>
          <p:cNvSpPr>
            <a:spLocks noGrp="1"/>
          </p:cNvSpPr>
          <p:nvPr>
            <p:ph type="sldNum" sz="quarter" idx="12"/>
          </p:nvPr>
        </p:nvSpPr>
        <p:spPr/>
        <p:txBody>
          <a:bodyPr/>
          <a:lstStyle/>
          <a:p>
            <a:fld id="{3FF677CA-696B-4F48-ADF2-B293499343DB}" type="slidenum">
              <a:rPr lang="en-US" smtClean="0"/>
              <a:pPr/>
              <a:t>‹N›</a:t>
            </a:fld>
            <a:endParaRPr lang="en-US"/>
          </a:p>
        </p:txBody>
      </p:sp>
    </p:spTree>
    <p:extLst>
      <p:ext uri="{BB962C8B-B14F-4D97-AF65-F5344CB8AC3E}">
        <p14:creationId xmlns:p14="http://schemas.microsoft.com/office/powerpoint/2010/main" val="3858925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569F486-E342-4252-A57F-2BFC1ACE6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D1B2C5A-5D10-48BB-9AA6-40544F372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0D276ED-647B-4568-AEF5-9E2D8D310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3989B-5737-4FE2-9A77-F028960BD55F}" type="datetimeFigureOut">
              <a:rPr lang="en-US" smtClean="0"/>
              <a:pPr/>
              <a:t>9/6/2023</a:t>
            </a:fld>
            <a:endParaRPr lang="en-US"/>
          </a:p>
        </p:txBody>
      </p:sp>
      <p:sp>
        <p:nvSpPr>
          <p:cNvPr id="5" name="Segnaposto piè di pagina 4">
            <a:extLst>
              <a:ext uri="{FF2B5EF4-FFF2-40B4-BE49-F238E27FC236}">
                <a16:creationId xmlns:a16="http://schemas.microsoft.com/office/drawing/2014/main" id="{F78180A0-8CFB-4AF4-8AC0-6E23B7C7C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40CC5FE3-CEF7-471C-9002-AD735B085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77CA-696B-4F48-ADF2-B293499343DB}" type="slidenum">
              <a:rPr lang="en-US" smtClean="0"/>
              <a:pPr/>
              <a:t>‹N›</a:t>
            </a:fld>
            <a:endParaRPr lang="en-US"/>
          </a:p>
        </p:txBody>
      </p:sp>
    </p:spTree>
    <p:extLst>
      <p:ext uri="{BB962C8B-B14F-4D97-AF65-F5344CB8AC3E}">
        <p14:creationId xmlns:p14="http://schemas.microsoft.com/office/powerpoint/2010/main" val="41636833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sharpenSoften amount="-50000"/>
                    </a14:imgEffect>
                  </a14:imgLayer>
                </a14:imgProps>
              </a:ext>
            </a:extLst>
          </a:blip>
          <a:srcRect/>
          <a:stretch>
            <a:fillRect l="8000" t="5000" r="8000" b="4000"/>
          </a:stretch>
        </a:blip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6F94E055-CA30-451B-BDB3-54697350FB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b="24398"/>
          <a:stretch/>
        </p:blipFill>
        <p:spPr>
          <a:xfrm>
            <a:off x="4793065" y="1832968"/>
            <a:ext cx="2605869" cy="1270687"/>
          </a:xfrm>
          <a:prstGeom prst="rect">
            <a:avLst/>
          </a:prstGeom>
        </p:spPr>
      </p:pic>
      <p:sp>
        <p:nvSpPr>
          <p:cNvPr id="11" name="CasellaDiTesto 10">
            <a:extLst>
              <a:ext uri="{FF2B5EF4-FFF2-40B4-BE49-F238E27FC236}">
                <a16:creationId xmlns:a16="http://schemas.microsoft.com/office/drawing/2014/main" id="{044B656B-5A41-42E3-A44E-89BBDE834C16}"/>
              </a:ext>
            </a:extLst>
          </p:cNvPr>
          <p:cNvSpPr txBox="1"/>
          <p:nvPr/>
        </p:nvSpPr>
        <p:spPr>
          <a:xfrm>
            <a:off x="933861" y="3236524"/>
            <a:ext cx="10341967" cy="1951560"/>
          </a:xfrm>
          <a:prstGeom prst="rect">
            <a:avLst/>
          </a:prstGeom>
          <a:noFill/>
        </p:spPr>
        <p:txBody>
          <a:bodyPr wrap="square">
            <a:spAutoFit/>
          </a:bodyPr>
          <a:lstStyle/>
          <a:p>
            <a:pPr algn="ctr">
              <a:lnSpc>
                <a:spcPct val="150000"/>
              </a:lnSpc>
            </a:pPr>
            <a:r>
              <a:rPr lang="it-IT" sz="2600" b="1" dirty="0">
                <a:effectLst/>
                <a:latin typeface="Georgia" panose="02040502050405020303" pitchFamily="18" charset="0"/>
                <a:ea typeface="Times New Roman" panose="02020603050405020304" pitchFamily="18" charset="0"/>
                <a:cs typeface="Times New Roman" panose="02020603050405020304" pitchFamily="18" charset="0"/>
              </a:rPr>
              <a:t>YOGHURT-LIKE DRINK ENRICHED WITH LATTOBACILLI </a:t>
            </a:r>
          </a:p>
          <a:p>
            <a:pPr algn="ctr">
              <a:lnSpc>
                <a:spcPct val="150000"/>
              </a:lnSpc>
            </a:pPr>
            <a:r>
              <a:rPr lang="it-IT" sz="2600" b="1" dirty="0">
                <a:effectLst/>
                <a:latin typeface="Georgia" panose="02040502050405020303" pitchFamily="18" charset="0"/>
                <a:ea typeface="Times New Roman" panose="02020603050405020304" pitchFamily="18" charset="0"/>
                <a:cs typeface="Times New Roman" panose="02020603050405020304" pitchFamily="18" charset="0"/>
              </a:rPr>
              <a:t>AND BIFIDOBACTERIA</a:t>
            </a:r>
          </a:p>
          <a:p>
            <a:pPr algn="ctr">
              <a:lnSpc>
                <a:spcPct val="150000"/>
              </a:lnSpc>
            </a:pPr>
            <a:r>
              <a:rPr lang="it-IT" b="1" dirty="0">
                <a:latin typeface="Georgia" panose="02040502050405020303" pitchFamily="18" charset="0"/>
                <a:cs typeface="Times New Roman" panose="02020603050405020304" pitchFamily="18" charset="0"/>
              </a:rPr>
              <a:t>Annalisa d’Amelio, Clelia Altieri, Daniela </a:t>
            </a:r>
            <a:r>
              <a:rPr lang="it-IT" b="1" dirty="0" err="1">
                <a:latin typeface="Georgia" panose="02040502050405020303" pitchFamily="18" charset="0"/>
                <a:cs typeface="Times New Roman" panose="02020603050405020304" pitchFamily="18" charset="0"/>
              </a:rPr>
              <a:t>Campaniello</a:t>
            </a:r>
            <a:r>
              <a:rPr lang="it-IT" b="1" dirty="0">
                <a:latin typeface="Georgia" panose="02040502050405020303" pitchFamily="18" charset="0"/>
                <a:cs typeface="Times New Roman" panose="02020603050405020304" pitchFamily="18" charset="0"/>
              </a:rPr>
              <a:t>*</a:t>
            </a:r>
          </a:p>
          <a:p>
            <a:pPr algn="ctr">
              <a:lnSpc>
                <a:spcPct val="150000"/>
              </a:lnSpc>
            </a:pPr>
            <a:r>
              <a:rPr lang="en-GB" sz="1200" b="1" dirty="0">
                <a:latin typeface="Georgia" panose="02040502050405020303" pitchFamily="18" charset="0"/>
              </a:rPr>
              <a:t>Department of the Science of Agriculture, Food, Natural Resources and Engineering, University of Foggia, Italy</a:t>
            </a:r>
            <a:endParaRPr lang="it-IT" sz="1200" dirty="0">
              <a:latin typeface="Georgia" panose="02040502050405020303" pitchFamily="18" charset="0"/>
            </a:endParaRPr>
          </a:p>
        </p:txBody>
      </p:sp>
      <p:pic>
        <p:nvPicPr>
          <p:cNvPr id="3" name="Immagine 2">
            <a:extLst>
              <a:ext uri="{FF2B5EF4-FFF2-40B4-BE49-F238E27FC236}">
                <a16:creationId xmlns:a16="http://schemas.microsoft.com/office/drawing/2014/main" id="{8AD3BB85-3FA2-CD72-DC74-38774B1C4AB4}"/>
              </a:ext>
            </a:extLst>
          </p:cNvPr>
          <p:cNvPicPr>
            <a:picLocks noChangeAspect="1"/>
          </p:cNvPicPr>
          <p:nvPr/>
        </p:nvPicPr>
        <p:blipFill>
          <a:blip r:embed="rId6">
            <a:duotone>
              <a:prstClr val="black"/>
              <a:srgbClr val="D9C3A5">
                <a:tint val="50000"/>
                <a:satMod val="180000"/>
              </a:srgbClr>
            </a:duotone>
            <a:alphaModFix amt="97000"/>
            <a:extLst>
              <a:ext uri="{28A0092B-C50C-407E-A947-70E740481C1C}">
                <a14:useLocalDpi xmlns:a14="http://schemas.microsoft.com/office/drawing/2010/main" val="0"/>
              </a:ext>
            </a:extLst>
          </a:blip>
          <a:stretch>
            <a:fillRect/>
          </a:stretch>
        </p:blipFill>
        <p:spPr>
          <a:xfrm>
            <a:off x="1840318" y="32263"/>
            <a:ext cx="8480942" cy="1343290"/>
          </a:xfrm>
          <a:prstGeom prst="rect">
            <a:avLst/>
          </a:prstGeom>
          <a:blipFill>
            <a:blip r:embed="rId7">
              <a:alphaModFix amt="55000"/>
            </a:blip>
            <a:tile tx="0" ty="0" sx="100000" sy="100000" flip="none" algn="tl"/>
          </a:blipFill>
        </p:spPr>
      </p:pic>
      <p:pic>
        <p:nvPicPr>
          <p:cNvPr id="10" name="Immagine 9">
            <a:extLst>
              <a:ext uri="{FF2B5EF4-FFF2-40B4-BE49-F238E27FC236}">
                <a16:creationId xmlns:a16="http://schemas.microsoft.com/office/drawing/2014/main" id="{5CFE05BC-A02F-48AA-567C-057749A5C7FF}"/>
              </a:ext>
            </a:extLst>
          </p:cNvPr>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840318" y="6152314"/>
            <a:ext cx="8480942" cy="686387"/>
          </a:xfrm>
          <a:prstGeom prst="rect">
            <a:avLst/>
          </a:prstGeom>
        </p:spPr>
      </p:pic>
    </p:spTree>
    <p:extLst>
      <p:ext uri="{BB962C8B-B14F-4D97-AF65-F5344CB8AC3E}">
        <p14:creationId xmlns:p14="http://schemas.microsoft.com/office/powerpoint/2010/main" val="3016978711"/>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Immagine 2" descr="Immagine che contiene latticino, tavolo, stoviglie, latte&#10;&#10;Descrizione generata automaticamente">
            <a:extLst>
              <a:ext uri="{FF2B5EF4-FFF2-40B4-BE49-F238E27FC236}">
                <a16:creationId xmlns:a16="http://schemas.microsoft.com/office/drawing/2014/main" id="{596CAD25-4CA1-3E8B-5C33-89C3B366F772}"/>
              </a:ext>
            </a:extLst>
          </p:cNvPr>
          <p:cNvPicPr>
            <a:picLocks noChangeAspect="1"/>
          </p:cNvPicPr>
          <p:nvPr/>
        </p:nvPicPr>
        <p:blipFill rotWithShape="1">
          <a:blip r:embed="rId3">
            <a:extLst>
              <a:ext uri="{28A0092B-C50C-407E-A947-70E740481C1C}">
                <a14:useLocalDpi xmlns:a14="http://schemas.microsoft.com/office/drawing/2010/main" val="0"/>
              </a:ext>
            </a:extLst>
          </a:blip>
          <a:srcRect l="3886" r="3884" b="-1"/>
          <a:stretch/>
        </p:blipFill>
        <p:spPr>
          <a:xfrm>
            <a:off x="4113322" y="0"/>
            <a:ext cx="8068954" cy="685800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rgbClr val="D8D9D1"/>
          </a:solidFill>
          <a:effectLst>
            <a:softEdge rad="12700"/>
          </a:effectLst>
        </p:spPr>
      </p:pic>
      <p:sp>
        <p:nvSpPr>
          <p:cNvPr id="30" name="Freeform: Shape 29">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asellaDiTesto 5">
            <a:extLst>
              <a:ext uri="{FF2B5EF4-FFF2-40B4-BE49-F238E27FC236}">
                <a16:creationId xmlns:a16="http://schemas.microsoft.com/office/drawing/2014/main" id="{FC8B9FE1-FC40-B182-24DC-47154ED0782B}"/>
              </a:ext>
            </a:extLst>
          </p:cNvPr>
          <p:cNvSpPr txBox="1"/>
          <p:nvPr/>
        </p:nvSpPr>
        <p:spPr>
          <a:xfrm>
            <a:off x="186680" y="2211588"/>
            <a:ext cx="4414684" cy="2950359"/>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dirty="0">
                <a:effectLst/>
                <a:latin typeface="Georgia" panose="02040502050405020303" pitchFamily="18" charset="0"/>
                <a:ea typeface="Calibri" panose="020F0502020204030204" pitchFamily="34" charset="0"/>
              </a:rPr>
              <a:t>Yoghurt is a fermented drink obtained through the metabolic cooperation of specific acidifying microorganisms, such as </a:t>
            </a:r>
            <a:r>
              <a:rPr lang="en-GB" i="1" dirty="0">
                <a:effectLst/>
                <a:latin typeface="Georgia" panose="02040502050405020303" pitchFamily="18" charset="0"/>
                <a:ea typeface="Calibri" panose="020F0502020204030204" pitchFamily="34" charset="0"/>
              </a:rPr>
              <a:t>Streptococcus thermophilus </a:t>
            </a:r>
            <a:r>
              <a:rPr lang="en-GB" dirty="0">
                <a:effectLst/>
                <a:latin typeface="Georgia" panose="02040502050405020303" pitchFamily="18" charset="0"/>
                <a:ea typeface="Calibri" panose="020F0502020204030204" pitchFamily="34" charset="0"/>
              </a:rPr>
              <a:t>and </a:t>
            </a:r>
            <a:r>
              <a:rPr lang="en-GB" i="1" dirty="0">
                <a:effectLst/>
                <a:latin typeface="Georgia" panose="02040502050405020303" pitchFamily="18" charset="0"/>
                <a:ea typeface="Calibri" panose="020F0502020204030204" pitchFamily="34" charset="0"/>
              </a:rPr>
              <a:t>Lactobacillus </a:t>
            </a:r>
            <a:r>
              <a:rPr lang="en-GB" i="1" dirty="0" err="1">
                <a:effectLst/>
                <a:latin typeface="Georgia" panose="02040502050405020303" pitchFamily="18" charset="0"/>
                <a:ea typeface="Calibri" panose="020F0502020204030204" pitchFamily="34" charset="0"/>
              </a:rPr>
              <a:t>delbrueckii</a:t>
            </a:r>
            <a:r>
              <a:rPr lang="en-GB" i="1" dirty="0">
                <a:effectLst/>
                <a:latin typeface="Georgia" panose="02040502050405020303" pitchFamily="18" charset="0"/>
                <a:ea typeface="Calibri" panose="020F0502020204030204" pitchFamily="34" charset="0"/>
              </a:rPr>
              <a:t> </a:t>
            </a:r>
            <a:r>
              <a:rPr lang="en-GB" dirty="0">
                <a:effectLst/>
                <a:latin typeface="Georgia" panose="02040502050405020303" pitchFamily="18" charset="0"/>
                <a:ea typeface="Calibri" panose="020F0502020204030204" pitchFamily="34" charset="0"/>
              </a:rPr>
              <a:t>subsp.</a:t>
            </a:r>
            <a:r>
              <a:rPr lang="en-GB" i="1" dirty="0">
                <a:effectLst/>
                <a:latin typeface="Georgia" panose="02040502050405020303" pitchFamily="18" charset="0"/>
                <a:ea typeface="Calibri" panose="020F0502020204030204" pitchFamily="34" charset="0"/>
              </a:rPr>
              <a:t> bulgaricus. </a:t>
            </a:r>
            <a:r>
              <a:rPr lang="en-GB" dirty="0">
                <a:effectLst/>
                <a:latin typeface="Georgia" panose="02040502050405020303" pitchFamily="18" charset="0"/>
                <a:ea typeface="Calibri" panose="020F0502020204030204" pitchFamily="34" charset="0"/>
              </a:rPr>
              <a:t>However, </a:t>
            </a:r>
            <a:r>
              <a:rPr lang="en-US" dirty="0">
                <a:effectLst/>
                <a:latin typeface="Georgia" panose="02040502050405020303" pitchFamily="18" charset="0"/>
                <a:ea typeface="Calibri" panose="020F0502020204030204" pitchFamily="34" charset="0"/>
              </a:rPr>
              <a:t>different bacteria (e.g. probiotics) can be added. </a:t>
            </a:r>
            <a:endParaRPr lang="it-IT" i="1" dirty="0">
              <a:latin typeface="Georgia" panose="02040502050405020303" pitchFamily="18" charset="0"/>
            </a:endParaRPr>
          </a:p>
        </p:txBody>
      </p:sp>
      <p:sp>
        <p:nvSpPr>
          <p:cNvPr id="9" name="CasellaDiTesto 8">
            <a:extLst>
              <a:ext uri="{FF2B5EF4-FFF2-40B4-BE49-F238E27FC236}">
                <a16:creationId xmlns:a16="http://schemas.microsoft.com/office/drawing/2014/main" id="{3D9CB037-790D-37DF-9D36-0E7338D568D2}"/>
              </a:ext>
            </a:extLst>
          </p:cNvPr>
          <p:cNvSpPr txBox="1"/>
          <p:nvPr/>
        </p:nvSpPr>
        <p:spPr>
          <a:xfrm>
            <a:off x="400971" y="176981"/>
            <a:ext cx="2196744"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INTRODUCTION</a:t>
            </a:r>
          </a:p>
        </p:txBody>
      </p:sp>
    </p:spTree>
    <p:extLst>
      <p:ext uri="{BB962C8B-B14F-4D97-AF65-F5344CB8AC3E}">
        <p14:creationId xmlns:p14="http://schemas.microsoft.com/office/powerpoint/2010/main" val="3453554622"/>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magine 6" descr="Immagine che contiene interno, bottiglia&#10;&#10;Descrizione generata automaticamente">
            <a:extLst>
              <a:ext uri="{FF2B5EF4-FFF2-40B4-BE49-F238E27FC236}">
                <a16:creationId xmlns:a16="http://schemas.microsoft.com/office/drawing/2014/main" id="{34AAE3F0-FF25-8D81-32E4-60F595B78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443" y="4040574"/>
            <a:ext cx="1558327" cy="1503968"/>
          </a:xfrm>
          <a:prstGeom prst="rect">
            <a:avLst/>
          </a:prstGeom>
          <a:ln>
            <a:noFill/>
          </a:ln>
          <a:effectLst>
            <a:softEdge rad="112500"/>
          </a:effectLst>
        </p:spPr>
      </p:pic>
      <p:sp>
        <p:nvSpPr>
          <p:cNvPr id="8" name="CasellaDiTesto 7">
            <a:extLst>
              <a:ext uri="{FF2B5EF4-FFF2-40B4-BE49-F238E27FC236}">
                <a16:creationId xmlns:a16="http://schemas.microsoft.com/office/drawing/2014/main" id="{01B6F693-4D34-A80E-4EAC-1B8867EDA74B}"/>
              </a:ext>
            </a:extLst>
          </p:cNvPr>
          <p:cNvSpPr txBox="1"/>
          <p:nvPr/>
        </p:nvSpPr>
        <p:spPr>
          <a:xfrm>
            <a:off x="409092" y="184216"/>
            <a:ext cx="3657595"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MATERIALS AND METHODS</a:t>
            </a:r>
          </a:p>
        </p:txBody>
      </p:sp>
      <p:sp>
        <p:nvSpPr>
          <p:cNvPr id="11" name="CasellaDiTesto 10">
            <a:extLst>
              <a:ext uri="{FF2B5EF4-FFF2-40B4-BE49-F238E27FC236}">
                <a16:creationId xmlns:a16="http://schemas.microsoft.com/office/drawing/2014/main" id="{1FAECB65-9848-251D-CA85-54FE5289DBC9}"/>
              </a:ext>
            </a:extLst>
          </p:cNvPr>
          <p:cNvSpPr txBox="1"/>
          <p:nvPr/>
        </p:nvSpPr>
        <p:spPr>
          <a:xfrm>
            <a:off x="274078" y="1654227"/>
            <a:ext cx="5833062" cy="826701"/>
          </a:xfrm>
          <a:prstGeom prst="rect">
            <a:avLst/>
          </a:prstGeom>
          <a:solidFill>
            <a:schemeClr val="bg1">
              <a:alpha val="44000"/>
            </a:schemeClr>
          </a:solidFill>
        </p:spPr>
        <p:txBody>
          <a:bodyPr wrap="square" rtlCol="0">
            <a:spAutoFit/>
          </a:bodyPr>
          <a:lstStyle/>
          <a:p>
            <a:pPr marL="285750" indent="-285750" algn="just">
              <a:lnSpc>
                <a:spcPct val="150000"/>
              </a:lnSpc>
              <a:buFont typeface="Arial" panose="020B0604020202020204" pitchFamily="34" charset="0"/>
              <a:buChar char="•"/>
            </a:pPr>
            <a:r>
              <a:rPr lang="it-IT" sz="1600" b="1" i="1" dirty="0" err="1">
                <a:latin typeface="Georgia" panose="02040502050405020303" pitchFamily="18" charset="0"/>
                <a:cs typeface="Times New Roman" panose="02020603050405020304" pitchFamily="18" charset="0"/>
              </a:rPr>
              <a:t>Lactiplantibacillus</a:t>
            </a:r>
            <a:r>
              <a:rPr lang="it-IT" sz="1600" b="1" i="1" dirty="0">
                <a:latin typeface="Georgia" panose="02040502050405020303" pitchFamily="18" charset="0"/>
                <a:cs typeface="Times New Roman" panose="02020603050405020304" pitchFamily="18" charset="0"/>
              </a:rPr>
              <a:t> </a:t>
            </a:r>
            <a:r>
              <a:rPr lang="it-IT" sz="1600" b="1" i="1" dirty="0" err="1">
                <a:latin typeface="Georgia" panose="02040502050405020303" pitchFamily="18" charset="0"/>
                <a:cs typeface="Times New Roman" panose="02020603050405020304" pitchFamily="18" charset="0"/>
              </a:rPr>
              <a:t>plantarum</a:t>
            </a:r>
            <a:r>
              <a:rPr lang="it-IT" sz="1600" b="1" i="1" dirty="0">
                <a:latin typeface="Georgia" panose="02040502050405020303" pitchFamily="18" charset="0"/>
                <a:cs typeface="Times New Roman" panose="02020603050405020304" pitchFamily="18" charset="0"/>
              </a:rPr>
              <a:t> </a:t>
            </a:r>
            <a:r>
              <a:rPr lang="it-IT" sz="1600" dirty="0">
                <a:latin typeface="Georgia" panose="02040502050405020303" pitchFamily="18" charset="0"/>
                <a:cs typeface="Times New Roman" panose="02020603050405020304" pitchFamily="18" charset="0"/>
              </a:rPr>
              <a:t>33;</a:t>
            </a:r>
          </a:p>
          <a:p>
            <a:pPr marL="285750" indent="-285750" algn="just">
              <a:lnSpc>
                <a:spcPct val="150000"/>
              </a:lnSpc>
              <a:buFont typeface="Arial" panose="020B0604020202020204" pitchFamily="34" charset="0"/>
              <a:buChar char="•"/>
            </a:pPr>
            <a:r>
              <a:rPr lang="pt-BR" sz="1600" b="1" i="1" dirty="0">
                <a:latin typeface="Georgia" panose="02040502050405020303" pitchFamily="18" charset="0"/>
                <a:cs typeface="Times New Roman" panose="02020603050405020304" pitchFamily="18" charset="0"/>
              </a:rPr>
              <a:t>Bifidobacterium animalis </a:t>
            </a:r>
            <a:r>
              <a:rPr lang="pt-BR" sz="1600" dirty="0">
                <a:latin typeface="Georgia" panose="02040502050405020303" pitchFamily="18" charset="0"/>
                <a:cs typeface="Times New Roman" panose="02020603050405020304" pitchFamily="18" charset="0"/>
              </a:rPr>
              <a:t>subsp. </a:t>
            </a:r>
            <a:r>
              <a:rPr lang="pt-BR" sz="1600" b="1" i="1" dirty="0">
                <a:latin typeface="Georgia" panose="02040502050405020303" pitchFamily="18" charset="0"/>
                <a:cs typeface="Times New Roman" panose="02020603050405020304" pitchFamily="18" charset="0"/>
              </a:rPr>
              <a:t>lactis</a:t>
            </a:r>
            <a:r>
              <a:rPr lang="pt-BR" sz="1600" dirty="0">
                <a:latin typeface="Georgia" panose="02040502050405020303" pitchFamily="18" charset="0"/>
                <a:cs typeface="Times New Roman" panose="02020603050405020304" pitchFamily="18" charset="0"/>
              </a:rPr>
              <a:t> DSM 10140</a:t>
            </a:r>
            <a:r>
              <a:rPr lang="pt-BR" dirty="0">
                <a:latin typeface="Georgia" panose="02040502050405020303" pitchFamily="18" charset="0"/>
                <a:cs typeface="Times New Roman" panose="02020603050405020304" pitchFamily="18" charset="0"/>
              </a:rPr>
              <a:t>.</a:t>
            </a:r>
            <a:endParaRPr lang="en-US" dirty="0">
              <a:latin typeface="Georgia" panose="02040502050405020303" pitchFamily="18" charset="0"/>
              <a:cs typeface="Times New Roman" panose="02020603050405020304" pitchFamily="18" charset="0"/>
            </a:endParaRPr>
          </a:p>
        </p:txBody>
      </p:sp>
      <p:sp>
        <p:nvSpPr>
          <p:cNvPr id="20" name="CasellaDiTesto 19">
            <a:extLst>
              <a:ext uri="{FF2B5EF4-FFF2-40B4-BE49-F238E27FC236}">
                <a16:creationId xmlns:a16="http://schemas.microsoft.com/office/drawing/2014/main" id="{7C47BDA5-5C93-E5AB-EA92-E084A61CA43B}"/>
              </a:ext>
            </a:extLst>
          </p:cNvPr>
          <p:cNvSpPr txBox="1"/>
          <p:nvPr/>
        </p:nvSpPr>
        <p:spPr>
          <a:xfrm>
            <a:off x="1707557" y="1338392"/>
            <a:ext cx="2908047" cy="369332"/>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buFont typeface="Wingdings" panose="05000000000000000000" pitchFamily="2" charset="2"/>
              <a:buChar char="v"/>
            </a:pPr>
            <a:r>
              <a:rPr lang="it-IT" b="1" dirty="0">
                <a:latin typeface="Georgia" panose="02040502050405020303" pitchFamily="18" charset="0"/>
              </a:rPr>
              <a:t>MICROORGANISMS</a:t>
            </a:r>
          </a:p>
        </p:txBody>
      </p:sp>
      <p:pic>
        <p:nvPicPr>
          <p:cNvPr id="5" name="Immagine 4" descr="Immagine che contiene plastica, strumento di scrittura, pennarello&#10;&#10;Descrizione generata automaticamente">
            <a:extLst>
              <a:ext uri="{FF2B5EF4-FFF2-40B4-BE49-F238E27FC236}">
                <a16:creationId xmlns:a16="http://schemas.microsoft.com/office/drawing/2014/main" id="{9944AD31-977B-D974-1849-D092F465B7FA}"/>
              </a:ext>
            </a:extLst>
          </p:cNvPr>
          <p:cNvPicPr>
            <a:picLocks noChangeAspect="1"/>
          </p:cNvPicPr>
          <p:nvPr/>
        </p:nvPicPr>
        <p:blipFill rotWithShape="1">
          <a:blip r:embed="rId4">
            <a:extLst>
              <a:ext uri="{28A0092B-C50C-407E-A947-70E740481C1C}">
                <a14:useLocalDpi xmlns:a14="http://schemas.microsoft.com/office/drawing/2010/main" val="0"/>
              </a:ext>
            </a:extLst>
          </a:blip>
          <a:srcRect l="-9589" t="-28071" r="26790" b="-11989"/>
          <a:stretch/>
        </p:blipFill>
        <p:spPr>
          <a:xfrm>
            <a:off x="288164" y="2427430"/>
            <a:ext cx="2220636" cy="1964450"/>
          </a:xfrm>
          <a:prstGeom prst="rect">
            <a:avLst/>
          </a:prstGeom>
          <a:ln>
            <a:noFill/>
          </a:ln>
          <a:effectLst>
            <a:softEdge rad="112500"/>
          </a:effectLst>
        </p:spPr>
      </p:pic>
      <p:pic>
        <p:nvPicPr>
          <p:cNvPr id="3" name="Immagine 2">
            <a:extLst>
              <a:ext uri="{FF2B5EF4-FFF2-40B4-BE49-F238E27FC236}">
                <a16:creationId xmlns:a16="http://schemas.microsoft.com/office/drawing/2014/main" id="{DC6EEB74-A209-331D-F2BD-87BCDD112D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82" t="18889" r="8636"/>
          <a:stretch/>
        </p:blipFill>
        <p:spPr>
          <a:xfrm rot="5400000">
            <a:off x="3194537" y="2854838"/>
            <a:ext cx="1939928" cy="1783153"/>
          </a:xfrm>
          <a:prstGeom prst="rect">
            <a:avLst/>
          </a:prstGeom>
          <a:ln>
            <a:noFill/>
          </a:ln>
          <a:effectLst>
            <a:softEdge rad="112500"/>
          </a:effectLst>
        </p:spPr>
      </p:pic>
      <p:pic>
        <p:nvPicPr>
          <p:cNvPr id="12" name="Immagine 11">
            <a:extLst>
              <a:ext uri="{FF2B5EF4-FFF2-40B4-BE49-F238E27FC236}">
                <a16:creationId xmlns:a16="http://schemas.microsoft.com/office/drawing/2014/main" id="{28E6A4C0-07E6-AE44-79A3-6839ECA0620D}"/>
              </a:ext>
            </a:extLst>
          </p:cNvPr>
          <p:cNvPicPr>
            <a:picLocks noChangeAspect="1"/>
          </p:cNvPicPr>
          <p:nvPr/>
        </p:nvPicPr>
        <p:blipFill>
          <a:blip r:embed="rId6"/>
          <a:stretch>
            <a:fillRect/>
          </a:stretch>
        </p:blipFill>
        <p:spPr>
          <a:xfrm>
            <a:off x="7910615" y="4975109"/>
            <a:ext cx="4312345" cy="899238"/>
          </a:xfrm>
          <a:prstGeom prst="rect">
            <a:avLst/>
          </a:prstGeom>
        </p:spPr>
      </p:pic>
      <p:sp>
        <p:nvSpPr>
          <p:cNvPr id="13" name="Freccia circolare a sinistra 12">
            <a:extLst>
              <a:ext uri="{FF2B5EF4-FFF2-40B4-BE49-F238E27FC236}">
                <a16:creationId xmlns:a16="http://schemas.microsoft.com/office/drawing/2014/main" id="{3F02205F-D873-6F7C-7103-A60BC705BD79}"/>
              </a:ext>
            </a:extLst>
          </p:cNvPr>
          <p:cNvSpPr/>
          <p:nvPr/>
        </p:nvSpPr>
        <p:spPr>
          <a:xfrm>
            <a:off x="11769213" y="5348716"/>
            <a:ext cx="247281" cy="806361"/>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CasellaDiTesto 14">
            <a:extLst>
              <a:ext uri="{FF2B5EF4-FFF2-40B4-BE49-F238E27FC236}">
                <a16:creationId xmlns:a16="http://schemas.microsoft.com/office/drawing/2014/main" id="{7CC17719-9EB6-4279-4229-9CC735F413A8}"/>
              </a:ext>
            </a:extLst>
          </p:cNvPr>
          <p:cNvSpPr txBox="1"/>
          <p:nvPr/>
        </p:nvSpPr>
        <p:spPr>
          <a:xfrm>
            <a:off x="7048061" y="5206562"/>
            <a:ext cx="942975" cy="369332"/>
          </a:xfrm>
          <a:prstGeom prst="rect">
            <a:avLst/>
          </a:prstGeom>
          <a:noFill/>
        </p:spPr>
        <p:txBody>
          <a:bodyPr wrap="square">
            <a:spAutoFit/>
          </a:bodyPr>
          <a:lstStyle/>
          <a:p>
            <a:r>
              <a:rPr lang="it-IT" dirty="0" err="1">
                <a:effectLst/>
                <a:latin typeface="Georgia" panose="02040502050405020303" pitchFamily="18" charset="0"/>
                <a:ea typeface="Times New Roman" panose="02020603050405020304" pitchFamily="18" charset="0"/>
                <a:cs typeface="Times New Roman" panose="02020603050405020304" pitchFamily="18" charset="0"/>
              </a:rPr>
              <a:t>ΔpH</a:t>
            </a:r>
            <a:r>
              <a:rPr lang="it-IT" dirty="0">
                <a:effectLst/>
                <a:latin typeface="Georgia" panose="02040502050405020303" pitchFamily="18" charset="0"/>
                <a:ea typeface="Times New Roman" panose="02020603050405020304" pitchFamily="18" charset="0"/>
                <a:cs typeface="Times New Roman" panose="02020603050405020304" pitchFamily="18" charset="0"/>
              </a:rPr>
              <a:t>=</a:t>
            </a:r>
            <a:r>
              <a:rPr lang="it-IT" sz="1600" dirty="0">
                <a:effectLst/>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Georgia" panose="02040502050405020303" pitchFamily="18" charset="0"/>
              <a:cs typeface="Times New Roman" panose="02020603050405020304" pitchFamily="18" charset="0"/>
            </a:endParaRPr>
          </a:p>
        </p:txBody>
      </p:sp>
      <p:sp>
        <p:nvSpPr>
          <p:cNvPr id="16" name="Parentesi graffa aperta 15">
            <a:extLst>
              <a:ext uri="{FF2B5EF4-FFF2-40B4-BE49-F238E27FC236}">
                <a16:creationId xmlns:a16="http://schemas.microsoft.com/office/drawing/2014/main" id="{207F3D43-A5A8-4674-F745-D21F255A0C3D}"/>
              </a:ext>
            </a:extLst>
          </p:cNvPr>
          <p:cNvSpPr/>
          <p:nvPr/>
        </p:nvSpPr>
        <p:spPr>
          <a:xfrm>
            <a:off x="7807069" y="4991685"/>
            <a:ext cx="155600" cy="866775"/>
          </a:xfrm>
          <a:prstGeom prst="leftBrace">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CasellaDiTesto 16">
            <a:extLst>
              <a:ext uri="{FF2B5EF4-FFF2-40B4-BE49-F238E27FC236}">
                <a16:creationId xmlns:a16="http://schemas.microsoft.com/office/drawing/2014/main" id="{0E000703-6A39-5519-767B-699F917FE1F9}"/>
              </a:ext>
            </a:extLst>
          </p:cNvPr>
          <p:cNvSpPr txBox="1"/>
          <p:nvPr/>
        </p:nvSpPr>
        <p:spPr>
          <a:xfrm>
            <a:off x="6939170" y="3021595"/>
            <a:ext cx="5109589" cy="1894173"/>
          </a:xfrm>
          <a:prstGeom prst="rect">
            <a:avLst/>
          </a:prstGeom>
          <a:solidFill>
            <a:schemeClr val="bg1">
              <a:alpha val="44000"/>
            </a:schemeClr>
          </a:solidFill>
        </p:spPr>
        <p:txBody>
          <a:bodyPr wrap="square" rtlCol="0">
            <a:spAutoFit/>
          </a:bodyPr>
          <a:lstStyle/>
          <a:p>
            <a:pPr marL="342900" indent="-168275" algn="just">
              <a:lnSpc>
                <a:spcPct val="150000"/>
              </a:lnSpc>
              <a:buFont typeface="Arial" panose="020B0604020202020204" pitchFamily="34" charset="0"/>
              <a:buChar char="•"/>
            </a:pPr>
            <a:r>
              <a:rPr lang="it-IT" sz="1600" b="1" i="1" dirty="0" err="1">
                <a:latin typeface="Georgia" panose="02040502050405020303" pitchFamily="18" charset="0"/>
                <a:cs typeface="Times New Roman" panose="02020603050405020304" pitchFamily="18" charset="0"/>
              </a:rPr>
              <a:t>Lpb</a:t>
            </a:r>
            <a:r>
              <a:rPr lang="it-IT" sz="1600" b="1" i="1" dirty="0">
                <a:latin typeface="Georgia" panose="02040502050405020303" pitchFamily="18" charset="0"/>
                <a:cs typeface="Times New Roman" panose="02020603050405020304" pitchFamily="18" charset="0"/>
              </a:rPr>
              <a:t>. plantarum </a:t>
            </a:r>
            <a:r>
              <a:rPr lang="it-IT" sz="1600" b="1" dirty="0">
                <a:latin typeface="Georgia" panose="02040502050405020303" pitchFamily="18" charset="0"/>
                <a:cs typeface="Times New Roman" panose="02020603050405020304" pitchFamily="18" charset="0"/>
              </a:rPr>
              <a:t>33</a:t>
            </a:r>
            <a:r>
              <a:rPr lang="it-IT" sz="1600" dirty="0">
                <a:latin typeface="Georgia" panose="02040502050405020303" pitchFamily="18" charset="0"/>
                <a:cs typeface="Times New Roman" panose="02020603050405020304" pitchFamily="18" charset="0"/>
              </a:rPr>
              <a:t> (4, 5 and 6 log CFU/</a:t>
            </a:r>
            <a:r>
              <a:rPr lang="it-IT" sz="1600" dirty="0" err="1">
                <a:latin typeface="Georgia" panose="02040502050405020303" pitchFamily="18" charset="0"/>
                <a:cs typeface="Times New Roman" panose="02020603050405020304" pitchFamily="18" charset="0"/>
              </a:rPr>
              <a:t>mL</a:t>
            </a:r>
            <a:r>
              <a:rPr lang="it-IT" sz="1600" dirty="0">
                <a:latin typeface="Georgia" panose="02040502050405020303" pitchFamily="18" charset="0"/>
                <a:cs typeface="Times New Roman" panose="02020603050405020304" pitchFamily="18" charset="0"/>
              </a:rPr>
              <a:t>);</a:t>
            </a:r>
          </a:p>
          <a:p>
            <a:pPr marL="342900" indent="-168275" algn="just">
              <a:lnSpc>
                <a:spcPct val="150000"/>
              </a:lnSpc>
              <a:buFont typeface="Arial" panose="020B0604020202020204" pitchFamily="34" charset="0"/>
              <a:buChar char="•"/>
            </a:pPr>
            <a:r>
              <a:rPr lang="it-IT" sz="1600" b="1" i="1" dirty="0">
                <a:latin typeface="Georgia" panose="02040502050405020303" pitchFamily="18" charset="0"/>
                <a:cs typeface="Times New Roman" panose="02020603050405020304" pitchFamily="18" charset="0"/>
              </a:rPr>
              <a:t>B. animalis </a:t>
            </a:r>
            <a:r>
              <a:rPr lang="it-IT" sz="1600" dirty="0">
                <a:latin typeface="Georgia" panose="02040502050405020303" pitchFamily="18" charset="0"/>
                <a:cs typeface="Times New Roman" panose="02020603050405020304" pitchFamily="18" charset="0"/>
              </a:rPr>
              <a:t>subsp. </a:t>
            </a:r>
            <a:r>
              <a:rPr lang="it-IT" sz="1600" b="1" i="1" dirty="0">
                <a:latin typeface="Georgia" panose="02040502050405020303" pitchFamily="18" charset="0"/>
                <a:cs typeface="Times New Roman" panose="02020603050405020304" pitchFamily="18" charset="0"/>
              </a:rPr>
              <a:t>lactis</a:t>
            </a:r>
            <a:r>
              <a:rPr lang="it-IT" sz="1600" dirty="0">
                <a:latin typeface="Georgia" panose="02040502050405020303" pitchFamily="18" charset="0"/>
                <a:cs typeface="Times New Roman" panose="02020603050405020304" pitchFamily="18" charset="0"/>
              </a:rPr>
              <a:t> 10140 (4, 5 and 6 log CFU/</a:t>
            </a:r>
            <a:r>
              <a:rPr lang="it-IT" sz="1600" dirty="0" err="1">
                <a:latin typeface="Georgia" panose="02040502050405020303" pitchFamily="18" charset="0"/>
                <a:cs typeface="Times New Roman" panose="02020603050405020304" pitchFamily="18" charset="0"/>
              </a:rPr>
              <a:t>mL</a:t>
            </a:r>
            <a:r>
              <a:rPr lang="it-IT" sz="1600" dirty="0">
                <a:latin typeface="Georgia" panose="02040502050405020303" pitchFamily="18" charset="0"/>
                <a:cs typeface="Times New Roman" panose="02020603050405020304" pitchFamily="18" charset="0"/>
              </a:rPr>
              <a:t>);</a:t>
            </a:r>
          </a:p>
          <a:p>
            <a:pPr marL="342900" indent="-168275" algn="just">
              <a:lnSpc>
                <a:spcPct val="150000"/>
              </a:lnSpc>
              <a:buFont typeface="Arial" panose="020B0604020202020204" pitchFamily="34" charset="0"/>
              <a:buChar char="•"/>
            </a:pPr>
            <a:r>
              <a:rPr lang="it-IT" sz="1600" dirty="0">
                <a:latin typeface="Georgia" panose="02040502050405020303" pitchFamily="18" charset="0"/>
                <a:cs typeface="Times New Roman" panose="02020603050405020304" pitchFamily="18" charset="0"/>
              </a:rPr>
              <a:t>Temperature (30, 35 and 40°C).</a:t>
            </a:r>
            <a:r>
              <a:rPr lang="it-IT" sz="1600" b="1" i="1" dirty="0">
                <a:latin typeface="Georgia" panose="02040502050405020303" pitchFamily="18" charset="0"/>
                <a:cs typeface="Times New Roman" panose="02020603050405020304" pitchFamily="18" charset="0"/>
              </a:rPr>
              <a:t> </a:t>
            </a:r>
          </a:p>
          <a:p>
            <a:pPr algn="ctr">
              <a:lnSpc>
                <a:spcPct val="150000"/>
              </a:lnSpc>
            </a:pPr>
            <a:r>
              <a:rPr lang="it-IT" sz="1600" b="1" i="1" dirty="0">
                <a:latin typeface="Georgia" panose="02040502050405020303" pitchFamily="18" charset="0"/>
                <a:cs typeface="Times New Roman" panose="02020603050405020304" pitchFamily="18" charset="0"/>
              </a:rPr>
              <a:t>MATRIX: </a:t>
            </a:r>
            <a:r>
              <a:rPr lang="en-US" sz="1600" dirty="0">
                <a:solidFill>
                  <a:srgbClr val="000000"/>
                </a:solidFill>
                <a:latin typeface="Georgia" panose="02040502050405020303" pitchFamily="18" charset="0"/>
                <a:ea typeface="DengXian" panose="020B0503020204020204" pitchFamily="2" charset="-122"/>
                <a:cs typeface="Times New Roman" panose="02020603050405020304" pitchFamily="18" charset="0"/>
              </a:rPr>
              <a:t>pasteurized milk + 10% honey (V/V)</a:t>
            </a:r>
            <a:endParaRPr lang="it-IT" sz="1600" b="1" i="1" dirty="0">
              <a:latin typeface="Georgia" panose="02040502050405020303" pitchFamily="18" charset="0"/>
              <a:cs typeface="Times New Roman" panose="02020603050405020304" pitchFamily="18" charset="0"/>
            </a:endParaRPr>
          </a:p>
        </p:txBody>
      </p:sp>
      <p:sp>
        <p:nvSpPr>
          <p:cNvPr id="22" name="CasellaDiTesto 21">
            <a:extLst>
              <a:ext uri="{FF2B5EF4-FFF2-40B4-BE49-F238E27FC236}">
                <a16:creationId xmlns:a16="http://schemas.microsoft.com/office/drawing/2014/main" id="{068F33EC-6873-9141-F174-064ABDE5FC73}"/>
              </a:ext>
            </a:extLst>
          </p:cNvPr>
          <p:cNvSpPr txBox="1"/>
          <p:nvPr/>
        </p:nvSpPr>
        <p:spPr>
          <a:xfrm>
            <a:off x="7665167" y="2427430"/>
            <a:ext cx="3657596" cy="646331"/>
          </a:xfrm>
          <a:prstGeom prst="rect">
            <a:avLst/>
          </a:prstGeom>
          <a:solidFill>
            <a:srgbClr val="F5E4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lgn="ctr">
              <a:buFont typeface="Wingdings" panose="05000000000000000000" pitchFamily="2" charset="2"/>
              <a:buChar char="v"/>
            </a:pPr>
            <a:r>
              <a:rPr lang="it-IT" sz="18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EXPERIMENTAL DESIGN:</a:t>
            </a:r>
          </a:p>
          <a:p>
            <a:pPr algn="ctr"/>
            <a:r>
              <a:rPr lang="it-IT" sz="18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CENTROID</a:t>
            </a:r>
            <a:endParaRPr lang="it-IT" b="1" dirty="0">
              <a:latin typeface="Georgia" panose="02040502050405020303" pitchFamily="18" charset="0"/>
            </a:endParaRPr>
          </a:p>
        </p:txBody>
      </p:sp>
      <p:sp>
        <p:nvSpPr>
          <p:cNvPr id="2" name="CasellaDiTesto 1">
            <a:extLst>
              <a:ext uri="{FF2B5EF4-FFF2-40B4-BE49-F238E27FC236}">
                <a16:creationId xmlns:a16="http://schemas.microsoft.com/office/drawing/2014/main" id="{416E92DD-27BE-2832-3078-42A9723306F4}"/>
              </a:ext>
            </a:extLst>
          </p:cNvPr>
          <p:cNvSpPr txBox="1"/>
          <p:nvPr/>
        </p:nvSpPr>
        <p:spPr>
          <a:xfrm>
            <a:off x="9493964" y="6001044"/>
            <a:ext cx="2016866" cy="33855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r>
              <a:rPr lang="it-IT" sz="16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it-IT" sz="1600" baseline="-25000" dirty="0">
                <a:latin typeface="Georgia" panose="02040502050405020303" pitchFamily="18" charset="0"/>
                <a:ea typeface="Times New Roman" panose="02020603050405020304" pitchFamily="18" charset="0"/>
                <a:cs typeface="Times New Roman" panose="02020603050405020304" pitchFamily="18" charset="0"/>
              </a:rPr>
              <a:t>,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d</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it-IT" sz="1600" baseline="-25000" dirty="0">
                <a:latin typeface="Georgia" panose="02040502050405020303" pitchFamily="18" charset="0"/>
                <a:ea typeface="Times New Roman" panose="02020603050405020304" pitchFamily="18" charset="0"/>
                <a:cs typeface="Times New Roman" panose="02020603050405020304" pitchFamily="18" charset="0"/>
              </a:rPr>
              <a:t>,       </a:t>
            </a:r>
            <a:r>
              <a:rPr lang="it-IT" sz="1600" b="1" dirty="0">
                <a:latin typeface="Georgia" panose="02040502050405020303" pitchFamily="18" charset="0"/>
                <a:ea typeface="Times New Roman" panose="02020603050405020304" pitchFamily="18" charset="0"/>
                <a:cs typeface="Times New Roman" panose="02020603050405020304" pitchFamily="18" charset="0"/>
              </a:rPr>
              <a:t>α</a:t>
            </a:r>
            <a:r>
              <a:rPr lang="it-IT" sz="1600" dirty="0">
                <a:latin typeface="Georgia" panose="02040502050405020303" pitchFamily="18" charset="0"/>
                <a:ea typeface="Times New Roman" panose="02020603050405020304" pitchFamily="18" charset="0"/>
                <a:cs typeface="Times New Roman" panose="02020603050405020304" pitchFamily="18" charset="0"/>
              </a:rPr>
              <a:t> </a:t>
            </a:r>
            <a:endParaRPr lang="en-US" sz="16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7921058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CasellaDiTesto 8">
            <a:extLst>
              <a:ext uri="{FF2B5EF4-FFF2-40B4-BE49-F238E27FC236}">
                <a16:creationId xmlns:a16="http://schemas.microsoft.com/office/drawing/2014/main" id="{3D9CB037-790D-37DF-9D36-0E7338D568D2}"/>
              </a:ext>
            </a:extLst>
          </p:cNvPr>
          <p:cNvSpPr txBox="1"/>
          <p:nvPr/>
        </p:nvSpPr>
        <p:spPr>
          <a:xfrm>
            <a:off x="400970" y="176981"/>
            <a:ext cx="3295959"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a:latin typeface="Georgia" panose="02040502050405020303" pitchFamily="18" charset="0"/>
              </a:rPr>
              <a:t>MATERIALS AND METHODS</a:t>
            </a:r>
            <a:endParaRPr lang="it-IT" sz="1600" b="1" i="1" dirty="0">
              <a:latin typeface="Georgia" panose="02040502050405020303" pitchFamily="18" charset="0"/>
            </a:endParaRPr>
          </a:p>
        </p:txBody>
      </p:sp>
      <p:pic>
        <p:nvPicPr>
          <p:cNvPr id="7" name="Immagine 6" descr="Immagine che contiene testo, Accessori per la casa, bottiglia, Bottiglia di plastica&#10;&#10;Descrizione generata automaticamente">
            <a:extLst>
              <a:ext uri="{FF2B5EF4-FFF2-40B4-BE49-F238E27FC236}">
                <a16:creationId xmlns:a16="http://schemas.microsoft.com/office/drawing/2014/main" id="{8342D224-E95F-7E10-1C45-3C11319FF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89" y="3928602"/>
            <a:ext cx="2925078" cy="2752417"/>
          </a:xfrm>
          <a:prstGeom prst="ellipse">
            <a:avLst/>
          </a:prstGeom>
          <a:ln>
            <a:noFill/>
          </a:ln>
          <a:effectLst>
            <a:outerShdw blurRad="63500" sx="102000" sy="102000" algn="ctr" rotWithShape="0">
              <a:prstClr val="black">
                <a:alpha val="40000"/>
              </a:prstClr>
            </a:outerShdw>
            <a:softEdge rad="112500"/>
          </a:effectLst>
        </p:spPr>
      </p:pic>
      <p:pic>
        <p:nvPicPr>
          <p:cNvPr id="10" name="Immagine 9" descr="Immagine che contiene succo, bevanda, tazza, latte&#10;&#10;Descrizione generata automaticamente">
            <a:extLst>
              <a:ext uri="{FF2B5EF4-FFF2-40B4-BE49-F238E27FC236}">
                <a16:creationId xmlns:a16="http://schemas.microsoft.com/office/drawing/2014/main" id="{6DF4EA66-5119-7965-2E9A-B0FB7E952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674" y="346258"/>
            <a:ext cx="3132306" cy="3132306"/>
          </a:xfrm>
          <a:prstGeom prst="ellipse">
            <a:avLst/>
          </a:prstGeom>
          <a:ln>
            <a:noFill/>
          </a:ln>
          <a:effectLst>
            <a:outerShdw blurRad="63500" sx="102000" sy="102000" algn="ctr" rotWithShape="0">
              <a:prstClr val="black">
                <a:alpha val="40000"/>
              </a:prstClr>
            </a:outerShdw>
            <a:softEdge rad="112500"/>
          </a:effectLst>
        </p:spPr>
      </p:pic>
      <p:sp>
        <p:nvSpPr>
          <p:cNvPr id="12" name="CasellaDiTesto 11">
            <a:extLst>
              <a:ext uri="{FF2B5EF4-FFF2-40B4-BE49-F238E27FC236}">
                <a16:creationId xmlns:a16="http://schemas.microsoft.com/office/drawing/2014/main" id="{0813F2D0-D737-B462-9FDF-C98224D8AB73}"/>
              </a:ext>
            </a:extLst>
          </p:cNvPr>
          <p:cNvSpPr txBox="1"/>
          <p:nvPr/>
        </p:nvSpPr>
        <p:spPr>
          <a:xfrm>
            <a:off x="4052924" y="1388308"/>
            <a:ext cx="4881767" cy="786177"/>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sz="1600" dirty="0">
                <a:effectLst/>
                <a:latin typeface="Georgia" panose="02040502050405020303" pitchFamily="18" charset="0"/>
                <a:ea typeface="Calibri" panose="020F0502020204030204" pitchFamily="34" charset="0"/>
              </a:rPr>
              <a:t>1.  </a:t>
            </a:r>
            <a:r>
              <a:rPr lang="en-US" sz="1600" dirty="0">
                <a:latin typeface="Georgia" panose="02040502050405020303" pitchFamily="18" charset="0"/>
                <a:ea typeface="Calibri" panose="020F0502020204030204" pitchFamily="34" charset="0"/>
              </a:rPr>
              <a:t>5 log CFU/mL of two strains were i</a:t>
            </a:r>
            <a:r>
              <a:rPr lang="en-US" sz="1600" dirty="0">
                <a:effectLst/>
                <a:latin typeface="Georgia" panose="02040502050405020303" pitchFamily="18" charset="0"/>
                <a:ea typeface="Calibri" panose="020F0502020204030204" pitchFamily="34" charset="0"/>
              </a:rPr>
              <a:t>noculated in pasteurized milk +</a:t>
            </a:r>
            <a:r>
              <a:rPr lang="en-US" sz="1600" dirty="0">
                <a:latin typeface="Georgia" panose="02040502050405020303" pitchFamily="18" charset="0"/>
                <a:ea typeface="Calibri" panose="020F0502020204030204" pitchFamily="34" charset="0"/>
              </a:rPr>
              <a:t> 10% honey (V/V);</a:t>
            </a:r>
            <a:endParaRPr lang="it-IT" sz="1600" i="1" dirty="0">
              <a:latin typeface="Georgia" panose="02040502050405020303" pitchFamily="18" charset="0"/>
            </a:endParaRPr>
          </a:p>
        </p:txBody>
      </p:sp>
      <p:sp>
        <p:nvSpPr>
          <p:cNvPr id="2" name="CasellaDiTesto 1">
            <a:extLst>
              <a:ext uri="{FF2B5EF4-FFF2-40B4-BE49-F238E27FC236}">
                <a16:creationId xmlns:a16="http://schemas.microsoft.com/office/drawing/2014/main" id="{C6F979A9-6101-A302-FFC0-C87E8500ADF0}"/>
              </a:ext>
            </a:extLst>
          </p:cNvPr>
          <p:cNvSpPr txBox="1"/>
          <p:nvPr/>
        </p:nvSpPr>
        <p:spPr>
          <a:xfrm>
            <a:off x="4052924" y="2280450"/>
            <a:ext cx="4881767" cy="422039"/>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sz="1600" dirty="0">
                <a:latin typeface="Georgia" panose="02040502050405020303" pitchFamily="18" charset="0"/>
                <a:ea typeface="Calibri" panose="020F0502020204030204" pitchFamily="34" charset="0"/>
              </a:rPr>
              <a:t>2</a:t>
            </a:r>
            <a:r>
              <a:rPr lang="en-GB" sz="1600" dirty="0">
                <a:effectLst/>
                <a:latin typeface="Georgia" panose="02040502050405020303" pitchFamily="18" charset="0"/>
                <a:ea typeface="Calibri" panose="020F0502020204030204" pitchFamily="34" charset="0"/>
              </a:rPr>
              <a:t>.  Incubate at 35 °C for 24 hours;</a:t>
            </a:r>
            <a:endParaRPr lang="it-IT" sz="1600" i="1" dirty="0">
              <a:latin typeface="Georgia" panose="02040502050405020303" pitchFamily="18" charset="0"/>
            </a:endParaRPr>
          </a:p>
        </p:txBody>
      </p:sp>
      <p:sp>
        <p:nvSpPr>
          <p:cNvPr id="11" name="CasellaDiTesto 10">
            <a:extLst>
              <a:ext uri="{FF2B5EF4-FFF2-40B4-BE49-F238E27FC236}">
                <a16:creationId xmlns:a16="http://schemas.microsoft.com/office/drawing/2014/main" id="{FD032941-BFDD-7B0B-1406-42D03A60EC47}"/>
              </a:ext>
            </a:extLst>
          </p:cNvPr>
          <p:cNvSpPr txBox="1"/>
          <p:nvPr/>
        </p:nvSpPr>
        <p:spPr>
          <a:xfrm>
            <a:off x="4414569" y="1085945"/>
            <a:ext cx="4183588" cy="369332"/>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lgn="ctr">
              <a:buFont typeface="Wingdings" panose="05000000000000000000" pitchFamily="2" charset="2"/>
              <a:buChar char="v"/>
            </a:pPr>
            <a:r>
              <a:rPr lang="it-IT" sz="18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YOGURT-LIKE REALIZATION</a:t>
            </a:r>
            <a:endParaRPr lang="it-IT" b="1" dirty="0">
              <a:latin typeface="Georgia" panose="02040502050405020303" pitchFamily="18" charset="0"/>
            </a:endParaRPr>
          </a:p>
        </p:txBody>
      </p:sp>
      <p:sp>
        <p:nvSpPr>
          <p:cNvPr id="3" name="CasellaDiTesto 2">
            <a:extLst>
              <a:ext uri="{FF2B5EF4-FFF2-40B4-BE49-F238E27FC236}">
                <a16:creationId xmlns:a16="http://schemas.microsoft.com/office/drawing/2014/main" id="{78DF2C4E-BEDF-331E-D0E9-A7C5AC479C1E}"/>
              </a:ext>
            </a:extLst>
          </p:cNvPr>
          <p:cNvSpPr txBox="1"/>
          <p:nvPr/>
        </p:nvSpPr>
        <p:spPr>
          <a:xfrm>
            <a:off x="4055002" y="2808454"/>
            <a:ext cx="4881767" cy="422039"/>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sz="1600" dirty="0">
                <a:effectLst/>
                <a:latin typeface="Georgia" panose="02040502050405020303" pitchFamily="18" charset="0"/>
                <a:ea typeface="Calibri" panose="020F0502020204030204" pitchFamily="34" charset="0"/>
              </a:rPr>
              <a:t>3.  </a:t>
            </a:r>
            <a:r>
              <a:rPr lang="en-GB" sz="1600" dirty="0">
                <a:latin typeface="Georgia" panose="02040502050405020303" pitchFamily="18" charset="0"/>
                <a:ea typeface="Calibri" panose="020F0502020204030204" pitchFamily="34" charset="0"/>
              </a:rPr>
              <a:t>Store</a:t>
            </a:r>
            <a:r>
              <a:rPr lang="en-GB" sz="1600" dirty="0">
                <a:effectLst/>
                <a:latin typeface="Georgia" panose="02040502050405020303" pitchFamily="18" charset="0"/>
                <a:ea typeface="Calibri" panose="020F0502020204030204" pitchFamily="34" charset="0"/>
              </a:rPr>
              <a:t> at 4 °C;</a:t>
            </a:r>
            <a:endParaRPr lang="it-IT" sz="1600" i="1" dirty="0">
              <a:latin typeface="Georgia" panose="02040502050405020303" pitchFamily="18" charset="0"/>
            </a:endParaRPr>
          </a:p>
        </p:txBody>
      </p:sp>
      <p:sp>
        <p:nvSpPr>
          <p:cNvPr id="5" name="CasellaDiTesto 4">
            <a:extLst>
              <a:ext uri="{FF2B5EF4-FFF2-40B4-BE49-F238E27FC236}">
                <a16:creationId xmlns:a16="http://schemas.microsoft.com/office/drawing/2014/main" id="{ABA688F4-21B3-F927-2D49-7CB6E847839B}"/>
              </a:ext>
            </a:extLst>
          </p:cNvPr>
          <p:cNvSpPr txBox="1"/>
          <p:nvPr/>
        </p:nvSpPr>
        <p:spPr>
          <a:xfrm>
            <a:off x="4052923" y="3331513"/>
            <a:ext cx="4881767" cy="422039"/>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sz="1600" dirty="0">
                <a:effectLst/>
                <a:latin typeface="Georgia" panose="02040502050405020303" pitchFamily="18" charset="0"/>
                <a:ea typeface="Calibri" panose="020F0502020204030204" pitchFamily="34" charset="0"/>
              </a:rPr>
              <a:t>4.  pH measurements;</a:t>
            </a:r>
            <a:endParaRPr lang="it-IT" sz="1600" i="1" dirty="0">
              <a:latin typeface="Georgia" panose="02040502050405020303" pitchFamily="18" charset="0"/>
            </a:endParaRPr>
          </a:p>
        </p:txBody>
      </p:sp>
      <p:sp>
        <p:nvSpPr>
          <p:cNvPr id="6" name="CasellaDiTesto 5">
            <a:extLst>
              <a:ext uri="{FF2B5EF4-FFF2-40B4-BE49-F238E27FC236}">
                <a16:creationId xmlns:a16="http://schemas.microsoft.com/office/drawing/2014/main" id="{3EFA979E-6941-4A8E-70B2-4ECD7970B7B6}"/>
              </a:ext>
            </a:extLst>
          </p:cNvPr>
          <p:cNvSpPr txBox="1"/>
          <p:nvPr/>
        </p:nvSpPr>
        <p:spPr>
          <a:xfrm>
            <a:off x="4052922" y="3864462"/>
            <a:ext cx="4881767" cy="422039"/>
          </a:xfrm>
          <a:prstGeom prst="rect">
            <a:avLst/>
          </a:prstGeom>
          <a:solidFill>
            <a:schemeClr val="bg1">
              <a:alpha val="44000"/>
            </a:schemeClr>
          </a:solidFill>
          <a:effectLst>
            <a:softEdge rad="31750"/>
          </a:effectLst>
        </p:spPr>
        <p:txBody>
          <a:bodyPr wrap="square" rtlCol="0">
            <a:spAutoFit/>
          </a:bodyPr>
          <a:lstStyle/>
          <a:p>
            <a:pPr>
              <a:lnSpc>
                <a:spcPct val="150000"/>
              </a:lnSpc>
            </a:pPr>
            <a:r>
              <a:rPr lang="en-GB" sz="1600" dirty="0">
                <a:effectLst/>
                <a:latin typeface="Georgia" panose="02040502050405020303" pitchFamily="18" charset="0"/>
                <a:ea typeface="Calibri" panose="020F0502020204030204" pitchFamily="34" charset="0"/>
              </a:rPr>
              <a:t>5.  Microbiological analyses;</a:t>
            </a:r>
            <a:endParaRPr lang="it-IT" sz="1600" i="1" dirty="0">
              <a:latin typeface="Georgia" panose="02040502050405020303" pitchFamily="18" charset="0"/>
            </a:endParaRPr>
          </a:p>
        </p:txBody>
      </p:sp>
      <p:sp>
        <p:nvSpPr>
          <p:cNvPr id="15" name="CasellaDiTesto 14">
            <a:extLst>
              <a:ext uri="{FF2B5EF4-FFF2-40B4-BE49-F238E27FC236}">
                <a16:creationId xmlns:a16="http://schemas.microsoft.com/office/drawing/2014/main" id="{D9C275EA-3D31-4F60-34E1-C74438F98C04}"/>
              </a:ext>
            </a:extLst>
          </p:cNvPr>
          <p:cNvSpPr txBox="1"/>
          <p:nvPr/>
        </p:nvSpPr>
        <p:spPr>
          <a:xfrm>
            <a:off x="6801552" y="4112370"/>
            <a:ext cx="4015605" cy="584775"/>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buFont typeface="Wingdings" panose="05000000000000000000" pitchFamily="2" charset="2"/>
              <a:buChar char="Ø"/>
            </a:pP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MRS Agar acidified to pH 5 for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Lpb</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plantarum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33,</a:t>
            </a:r>
            <a:endParaRPr lang="it-IT" sz="1600" b="1" dirty="0">
              <a:latin typeface="Georgia" panose="02040502050405020303" pitchFamily="18" charset="0"/>
            </a:endParaRPr>
          </a:p>
        </p:txBody>
      </p:sp>
      <p:sp>
        <p:nvSpPr>
          <p:cNvPr id="16" name="CasellaDiTesto 15">
            <a:extLst>
              <a:ext uri="{FF2B5EF4-FFF2-40B4-BE49-F238E27FC236}">
                <a16:creationId xmlns:a16="http://schemas.microsoft.com/office/drawing/2014/main" id="{00D3DFE7-DAAE-808C-B0CE-E314761235E8}"/>
              </a:ext>
            </a:extLst>
          </p:cNvPr>
          <p:cNvSpPr txBox="1"/>
          <p:nvPr/>
        </p:nvSpPr>
        <p:spPr>
          <a:xfrm>
            <a:off x="6801552" y="4786790"/>
            <a:ext cx="4026822" cy="1815882"/>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buFont typeface="Wingdings" panose="05000000000000000000" pitchFamily="2" charset="2"/>
              <a:buChar char="Ø"/>
            </a:pP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MRS Agar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added</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with a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solution</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of 4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antibiotics</a:t>
            </a:r>
            <a:r>
              <a:rPr lang="it-IT" sz="1600" b="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 for </a:t>
            </a:r>
            <a:r>
              <a:rPr lang="it-IT" sz="1600" b="1" i="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B. </a:t>
            </a:r>
            <a:r>
              <a:rPr lang="it-IT" sz="1600" b="1" i="1" dirty="0" err="1">
                <a:solidFill>
                  <a:srgbClr val="000000"/>
                </a:solidFill>
                <a:latin typeface="Georgia" panose="02040502050405020303" pitchFamily="18" charset="0"/>
                <a:ea typeface="DengXian" panose="02010600030101010101" pitchFamily="2" charset="-122"/>
                <a:cs typeface="Times New Roman" panose="02020603050405020304" pitchFamily="18" charset="0"/>
              </a:rPr>
              <a:t>animalis</a:t>
            </a:r>
            <a:r>
              <a:rPr lang="it-IT" sz="1600" b="1" i="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 </a:t>
            </a:r>
            <a:r>
              <a:rPr lang="it-IT" sz="1600" b="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subsp. </a:t>
            </a:r>
            <a:r>
              <a:rPr lang="it-IT" sz="1600" b="1" i="1" dirty="0" err="1">
                <a:solidFill>
                  <a:srgbClr val="000000"/>
                </a:solidFill>
                <a:latin typeface="Georgia" panose="02040502050405020303" pitchFamily="18" charset="0"/>
                <a:ea typeface="DengXian" panose="02010600030101010101" pitchFamily="2" charset="-122"/>
                <a:cs typeface="Times New Roman" panose="02020603050405020304" pitchFamily="18" charset="0"/>
              </a:rPr>
              <a:t>lactis</a:t>
            </a:r>
            <a:r>
              <a:rPr lang="it-IT" sz="1600" b="1" i="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 :</a:t>
            </a:r>
          </a:p>
          <a:p>
            <a:pPr marL="646113" indent="-111125">
              <a:buFont typeface="Arial" panose="020B0604020202020204" pitchFamily="34" charset="0"/>
              <a:buChar char="•"/>
            </a:pP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Paromomycin</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sulphate</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0.01 g,</a:t>
            </a:r>
          </a:p>
          <a:p>
            <a:pPr marL="646113" indent="-111125">
              <a:buFont typeface="Arial" panose="020B0604020202020204" pitchFamily="34" charset="0"/>
              <a:buChar char="•"/>
            </a:pP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Neomycin</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sulphate</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0.005 g,</a:t>
            </a:r>
          </a:p>
          <a:p>
            <a:pPr marL="646113" indent="-111125">
              <a:buFont typeface="Arial" panose="020B0604020202020204" pitchFamily="34" charset="0"/>
              <a:buChar char="•"/>
            </a:pP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Lithium</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0.15 g, </a:t>
            </a:r>
          </a:p>
          <a:p>
            <a:pPr marL="646113" indent="-111125">
              <a:buFont typeface="Arial" panose="020B0604020202020204" pitchFamily="34" charset="0"/>
              <a:buChar char="•"/>
            </a:pPr>
            <a:r>
              <a:rPr lang="it-IT" sz="1600" b="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Nalidixic</a:t>
            </a:r>
            <a:r>
              <a:rPr lang="it-IT"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acid 0.75 g.</a:t>
            </a:r>
            <a:endParaRPr lang="it-IT" sz="1600" b="1" dirty="0">
              <a:latin typeface="Georgia" panose="02040502050405020303" pitchFamily="18" charset="0"/>
            </a:endParaRPr>
          </a:p>
        </p:txBody>
      </p:sp>
      <p:pic>
        <p:nvPicPr>
          <p:cNvPr id="4" name="Immagine 3" descr="Immagine che contiene stoviglie, cerchio&#10;&#10;Descrizione generata automaticamente">
            <a:extLst>
              <a:ext uri="{FF2B5EF4-FFF2-40B4-BE49-F238E27FC236}">
                <a16:creationId xmlns:a16="http://schemas.microsoft.com/office/drawing/2014/main" id="{06220ADC-52AC-CEE0-215A-EB90213E3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38" y="2023353"/>
            <a:ext cx="2334010" cy="2263148"/>
          </a:xfrm>
          <a:prstGeom prst="ellipse">
            <a:avLst/>
          </a:prstGeom>
          <a:ln>
            <a:noFill/>
          </a:ln>
          <a:effectLst>
            <a:outerShdw blurRad="63500" sx="102000" sy="102000" algn="ctr" rotWithShape="0">
              <a:prstClr val="black">
                <a:alpha val="40000"/>
              </a:prstClr>
            </a:outerShdw>
            <a:softEdge rad="112500"/>
          </a:effectLst>
        </p:spPr>
      </p:pic>
    </p:spTree>
    <p:extLst>
      <p:ext uri="{BB962C8B-B14F-4D97-AF65-F5344CB8AC3E}">
        <p14:creationId xmlns:p14="http://schemas.microsoft.com/office/powerpoint/2010/main" val="3361238340"/>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asellaDiTesto 7">
            <a:extLst>
              <a:ext uri="{FF2B5EF4-FFF2-40B4-BE49-F238E27FC236}">
                <a16:creationId xmlns:a16="http://schemas.microsoft.com/office/drawing/2014/main" id="{01B6F693-4D34-A80E-4EAC-1B8867EDA74B}"/>
              </a:ext>
            </a:extLst>
          </p:cNvPr>
          <p:cNvSpPr txBox="1"/>
          <p:nvPr/>
        </p:nvSpPr>
        <p:spPr>
          <a:xfrm>
            <a:off x="409092" y="115390"/>
            <a:ext cx="3657595"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RESULTS</a:t>
            </a:r>
          </a:p>
        </p:txBody>
      </p:sp>
      <p:pic>
        <p:nvPicPr>
          <p:cNvPr id="2" name="Immagine 1">
            <a:extLst>
              <a:ext uri="{FF2B5EF4-FFF2-40B4-BE49-F238E27FC236}">
                <a16:creationId xmlns:a16="http://schemas.microsoft.com/office/drawing/2014/main" id="{E1827207-D6DE-3AC3-9FA0-FE554C386F39}"/>
              </a:ext>
            </a:extLst>
          </p:cNvPr>
          <p:cNvPicPr>
            <a:picLocks noChangeAspect="1"/>
          </p:cNvPicPr>
          <p:nvPr/>
        </p:nvPicPr>
        <p:blipFill rotWithShape="1">
          <a:blip r:embed="rId3"/>
          <a:srcRect t="2141" r="1363"/>
          <a:stretch/>
        </p:blipFill>
        <p:spPr>
          <a:xfrm>
            <a:off x="514479" y="2208362"/>
            <a:ext cx="5222464" cy="1890030"/>
          </a:xfrm>
          <a:prstGeom prst="rect">
            <a:avLst/>
          </a:prstGeom>
          <a:ln>
            <a:noFill/>
          </a:ln>
          <a:effectLst>
            <a:outerShdw blurRad="63500" sx="102000" sy="102000" algn="ctr" rotWithShape="0">
              <a:prstClr val="black">
                <a:alpha val="40000"/>
              </a:prstClr>
            </a:outerShdw>
          </a:effectLst>
        </p:spPr>
      </p:pic>
      <p:sp>
        <p:nvSpPr>
          <p:cNvPr id="18" name="CasellaDiTesto 17">
            <a:extLst>
              <a:ext uri="{FF2B5EF4-FFF2-40B4-BE49-F238E27FC236}">
                <a16:creationId xmlns:a16="http://schemas.microsoft.com/office/drawing/2014/main" id="{DCB8AB58-07A7-D81A-B7B0-CF784569277E}"/>
              </a:ext>
            </a:extLst>
          </p:cNvPr>
          <p:cNvSpPr txBox="1"/>
          <p:nvPr/>
        </p:nvSpPr>
        <p:spPr>
          <a:xfrm>
            <a:off x="439652" y="4248645"/>
            <a:ext cx="5384843" cy="923330"/>
          </a:xfrm>
          <a:prstGeom prst="rect">
            <a:avLst/>
          </a:prstGeom>
          <a:solidFill>
            <a:srgbClr val="C9BCAA">
              <a:alpha val="55000"/>
            </a:srgbClr>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nSpc>
                <a:spcPct val="150000"/>
              </a:lnSpc>
            </a:pPr>
            <a:r>
              <a:rPr lang="it-IT" sz="9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9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it-IT" sz="900" b="1" baseline="-25000" dirty="0">
                <a:latin typeface="Georgia" panose="02040502050405020303" pitchFamily="18" charset="0"/>
                <a:ea typeface="Times New Roman" panose="02020603050405020304" pitchFamily="18" charset="0"/>
                <a:cs typeface="Times New Roman" panose="02020603050405020304" pitchFamily="18" charset="0"/>
              </a:rPr>
              <a:t> </a:t>
            </a:r>
            <a:r>
              <a:rPr lang="en-US" sz="900" b="1" dirty="0">
                <a:effectLst/>
                <a:latin typeface="Georgia" panose="02040502050405020303" pitchFamily="18" charset="0"/>
                <a:ea typeface="Times New Roman" panose="02020603050405020304" pitchFamily="18" charset="0"/>
                <a:cs typeface="Times New Roman" panose="02020603050405020304" pitchFamily="18" charset="0"/>
              </a:rPr>
              <a:t>= maximum acidification (pH reduction at the end of the test); </a:t>
            </a:r>
          </a:p>
          <a:p>
            <a:pPr>
              <a:lnSpc>
                <a:spcPct val="150000"/>
              </a:lnSpc>
            </a:pPr>
            <a:r>
              <a:rPr lang="it-IT" sz="900" b="1" dirty="0" err="1">
                <a:effectLst/>
                <a:latin typeface="Georgia" panose="02040502050405020303" pitchFamily="18" charset="0"/>
                <a:ea typeface="Times New Roman" panose="02020603050405020304" pitchFamily="18" charset="0"/>
                <a:cs typeface="Times New Roman" panose="02020603050405020304" pitchFamily="18" charset="0"/>
              </a:rPr>
              <a:t>d</a:t>
            </a:r>
            <a:r>
              <a:rPr lang="it-IT" sz="900" b="1" baseline="-25000" dirty="0" err="1">
                <a:effectLst/>
                <a:latin typeface="Georgia" panose="02040502050405020303" pitchFamily="18" charset="0"/>
                <a:ea typeface="Times New Roman" panose="02020603050405020304" pitchFamily="18" charset="0"/>
                <a:cs typeface="Times New Roman" panose="02020603050405020304" pitchFamily="18" charset="0"/>
              </a:rPr>
              <a:t>max</a:t>
            </a: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 = </a:t>
            </a:r>
            <a:r>
              <a:rPr lang="en-US" sz="900" b="1" dirty="0">
                <a:effectLst/>
                <a:latin typeface="Georgia" panose="02040502050405020303" pitchFamily="18" charset="0"/>
                <a:ea typeface="Times New Roman" panose="02020603050405020304" pitchFamily="18" charset="0"/>
                <a:cs typeface="Times New Roman" panose="02020603050405020304" pitchFamily="18" charset="0"/>
              </a:rPr>
              <a:t>acidification rate</a:t>
            </a: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 (</a:t>
            </a:r>
            <a:r>
              <a:rPr lang="it-IT" sz="900" b="1" dirty="0" err="1">
                <a:effectLst/>
                <a:latin typeface="Georgia" panose="02040502050405020303" pitchFamily="18" charset="0"/>
                <a:ea typeface="Times New Roman" panose="02020603050405020304" pitchFamily="18" charset="0"/>
                <a:cs typeface="Times New Roman" panose="02020603050405020304" pitchFamily="18" charset="0"/>
              </a:rPr>
              <a:t>ΔpH</a:t>
            </a: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/day); </a:t>
            </a:r>
            <a:endParaRPr lang="en-US" sz="900" b="1"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50000"/>
              </a:lnSpc>
            </a:pP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α= </a:t>
            </a:r>
            <a:r>
              <a:rPr lang="en-US" sz="900" b="1" dirty="0">
                <a:effectLst/>
                <a:latin typeface="Georgia" panose="02040502050405020303" pitchFamily="18" charset="0"/>
                <a:ea typeface="Times New Roman" panose="02020603050405020304" pitchFamily="18" charset="0"/>
                <a:cs typeface="Times New Roman" panose="02020603050405020304" pitchFamily="18" charset="0"/>
              </a:rPr>
              <a:t>time before start of acidification </a:t>
            </a: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(g); </a:t>
            </a:r>
          </a:p>
          <a:p>
            <a:pPr>
              <a:lnSpc>
                <a:spcPct val="150000"/>
              </a:lnSpc>
            </a:pP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R= </a:t>
            </a:r>
            <a:r>
              <a:rPr lang="en-US" sz="900" b="1" dirty="0">
                <a:effectLst/>
                <a:latin typeface="Georgia" panose="02040502050405020303" pitchFamily="18" charset="0"/>
                <a:ea typeface="Times New Roman" panose="02020603050405020304" pitchFamily="18" charset="0"/>
                <a:cs typeface="Times New Roman" panose="02020603050405020304" pitchFamily="18" charset="0"/>
              </a:rPr>
              <a:t>regression coefficient</a:t>
            </a:r>
            <a:r>
              <a:rPr lang="it-IT" sz="900" b="1" dirty="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19" name="CasellaDiTesto 18">
            <a:extLst>
              <a:ext uri="{FF2B5EF4-FFF2-40B4-BE49-F238E27FC236}">
                <a16:creationId xmlns:a16="http://schemas.microsoft.com/office/drawing/2014/main" id="{1CBE8B9F-FA12-1768-F7C8-2E4A43439094}"/>
              </a:ext>
            </a:extLst>
          </p:cNvPr>
          <p:cNvSpPr txBox="1"/>
          <p:nvPr/>
        </p:nvSpPr>
        <p:spPr>
          <a:xfrm>
            <a:off x="439652" y="1062846"/>
            <a:ext cx="5384843" cy="1077218"/>
          </a:xfrm>
          <a:prstGeom prst="rect">
            <a:avLst/>
          </a:prstGeom>
          <a:solidFill>
            <a:srgbClr val="F5E4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just"/>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Table 1: Acidification of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Lpb</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plantarum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33 and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B.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animalis</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subsp.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lactis</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fitting parameters of the </a:t>
            </a:r>
            <a:r>
              <a:rPr lang="en-US" sz="1600" b="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lag-exponential equation” (mean ± standard error)</a:t>
            </a:r>
            <a:endParaRPr lang="it-IT" sz="1600" b="1" dirty="0">
              <a:latin typeface="Georgia" panose="02040502050405020303" pitchFamily="18" charset="0"/>
            </a:endParaRPr>
          </a:p>
        </p:txBody>
      </p:sp>
      <p:pic>
        <p:nvPicPr>
          <p:cNvPr id="24" name="Immagine 23">
            <a:extLst>
              <a:ext uri="{FF2B5EF4-FFF2-40B4-BE49-F238E27FC236}">
                <a16:creationId xmlns:a16="http://schemas.microsoft.com/office/drawing/2014/main" id="{FDC92F0F-3DE7-AF3C-536F-01EC07ECD882}"/>
              </a:ext>
            </a:extLst>
          </p:cNvPr>
          <p:cNvPicPr>
            <a:picLocks noChangeAspect="1"/>
          </p:cNvPicPr>
          <p:nvPr/>
        </p:nvPicPr>
        <p:blipFill>
          <a:blip r:embed="rId4"/>
          <a:stretch>
            <a:fillRect/>
          </a:stretch>
        </p:blipFill>
        <p:spPr>
          <a:xfrm>
            <a:off x="6618514" y="4158345"/>
            <a:ext cx="5389400" cy="2057065"/>
          </a:xfrm>
          <a:prstGeom prst="rect">
            <a:avLst/>
          </a:prstGeom>
          <a:ln>
            <a:noFill/>
          </a:ln>
          <a:effectLst>
            <a:outerShdw blurRad="63500" sx="102000" sy="102000" algn="ctr" rotWithShape="0">
              <a:prstClr val="black">
                <a:alpha val="40000"/>
              </a:prstClr>
            </a:outerShdw>
          </a:effectLst>
        </p:spPr>
      </p:pic>
      <p:sp>
        <p:nvSpPr>
          <p:cNvPr id="22" name="CasellaDiTesto 21">
            <a:extLst>
              <a:ext uri="{FF2B5EF4-FFF2-40B4-BE49-F238E27FC236}">
                <a16:creationId xmlns:a16="http://schemas.microsoft.com/office/drawing/2014/main" id="{068F33EC-6873-9141-F174-064ABDE5FC73}"/>
              </a:ext>
            </a:extLst>
          </p:cNvPr>
          <p:cNvSpPr txBox="1"/>
          <p:nvPr/>
        </p:nvSpPr>
        <p:spPr>
          <a:xfrm>
            <a:off x="6526009" y="2757195"/>
            <a:ext cx="5547220" cy="1323439"/>
          </a:xfrm>
          <a:prstGeom prst="rect">
            <a:avLst/>
          </a:prstGeom>
          <a:solidFill>
            <a:srgbClr val="F5E4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just"/>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Table 2: Standardized effects of the inoculum of </a:t>
            </a:r>
            <a:r>
              <a:rPr lang="en-US" sz="1600" b="1" i="1" dirty="0">
                <a:effectLst/>
                <a:latin typeface="Georgia" panose="02040502050405020303" pitchFamily="18" charset="0"/>
                <a:ea typeface="DengXian" panose="02010600030101010101" pitchFamily="2" charset="-122"/>
                <a:cs typeface="Times New Roman" panose="02020603050405020304" pitchFamily="18" charset="0"/>
              </a:rPr>
              <a:t>B. </a:t>
            </a:r>
            <a:r>
              <a:rPr lang="en-US" sz="1600" b="1" i="1" dirty="0" err="1">
                <a:effectLst/>
                <a:latin typeface="Georgia" panose="02040502050405020303" pitchFamily="18" charset="0"/>
                <a:ea typeface="DengXian" panose="02010600030101010101" pitchFamily="2" charset="-122"/>
                <a:cs typeface="Times New Roman" panose="02020603050405020304" pitchFamily="18" charset="0"/>
              </a:rPr>
              <a:t>animalis</a:t>
            </a:r>
            <a:r>
              <a:rPr lang="en-US" sz="1600" b="1" i="1" dirty="0">
                <a:effectLst/>
                <a:latin typeface="Georgia" panose="02040502050405020303" pitchFamily="18" charset="0"/>
                <a:ea typeface="DengXian" panose="02010600030101010101" pitchFamily="2" charset="-122"/>
                <a:cs typeface="Times New Roman" panose="02020603050405020304" pitchFamily="18" charset="0"/>
              </a:rPr>
              <a:t> </a:t>
            </a:r>
            <a:r>
              <a:rPr lang="en-US" sz="1600" b="1" dirty="0">
                <a:effectLst/>
                <a:latin typeface="Georgia" panose="02040502050405020303" pitchFamily="18" charset="0"/>
                <a:ea typeface="DengXian" panose="02010600030101010101" pitchFamily="2" charset="-122"/>
                <a:cs typeface="Times New Roman" panose="02020603050405020304" pitchFamily="18" charset="0"/>
              </a:rPr>
              <a:t>subsp. </a:t>
            </a:r>
            <a:r>
              <a:rPr lang="en-US" sz="1600" b="1" i="1" dirty="0">
                <a:effectLst/>
                <a:latin typeface="Georgia" panose="02040502050405020303" pitchFamily="18" charset="0"/>
                <a:ea typeface="DengXian" panose="02010600030101010101" pitchFamily="2" charset="-122"/>
                <a:cs typeface="Times New Roman" panose="02020603050405020304" pitchFamily="18" charset="0"/>
              </a:rPr>
              <a:t>lactis</a:t>
            </a:r>
            <a:r>
              <a:rPr lang="en-US" sz="1600" b="1" dirty="0">
                <a:effectLst/>
                <a:latin typeface="Georgia" panose="02040502050405020303" pitchFamily="18" charset="0"/>
                <a:ea typeface="DengXian" panose="02010600030101010101" pitchFamily="2" charset="-122"/>
                <a:cs typeface="Times New Roman" panose="02020603050405020304" pitchFamily="18" charset="0"/>
              </a:rPr>
              <a:t> DSM 10140 [B], </a:t>
            </a:r>
            <a:r>
              <a:rPr lang="en-US" sz="1600" b="1" i="1" dirty="0" err="1">
                <a:effectLst/>
                <a:latin typeface="Georgia" panose="02040502050405020303" pitchFamily="18" charset="0"/>
                <a:ea typeface="DengXian" panose="02010600030101010101" pitchFamily="2" charset="-122"/>
                <a:cs typeface="Times New Roman" panose="02020603050405020304" pitchFamily="18" charset="0"/>
              </a:rPr>
              <a:t>Lpb</a:t>
            </a:r>
            <a:r>
              <a:rPr lang="en-US" sz="1600" b="1" i="1" dirty="0">
                <a:effectLst/>
                <a:latin typeface="Georgia" panose="02040502050405020303" pitchFamily="18" charset="0"/>
                <a:ea typeface="DengXian" panose="02010600030101010101" pitchFamily="2" charset="-122"/>
                <a:cs typeface="Times New Roman" panose="02020603050405020304" pitchFamily="18" charset="0"/>
              </a:rPr>
              <a:t>.  plantarum</a:t>
            </a:r>
            <a:r>
              <a:rPr lang="en-US" sz="1600" b="1" dirty="0">
                <a:effectLst/>
                <a:latin typeface="Georgia" panose="02040502050405020303" pitchFamily="18" charset="0"/>
                <a:ea typeface="DengXian" panose="02010600030101010101" pitchFamily="2" charset="-122"/>
                <a:cs typeface="Times New Roman" panose="02020603050405020304" pitchFamily="18" charset="0"/>
              </a:rPr>
              <a:t> [L]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and temperature [T] on the maximum acidification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and on the acidification rate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d</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t>
            </a:r>
            <a:endParaRPr lang="it-IT" sz="1600" b="1" dirty="0">
              <a:latin typeface="Georgia" panose="02040502050405020303" pitchFamily="18" charset="0"/>
            </a:endParaRPr>
          </a:p>
        </p:txBody>
      </p:sp>
      <p:sp>
        <p:nvSpPr>
          <p:cNvPr id="4" name="Cerchio vuoto 3">
            <a:extLst>
              <a:ext uri="{FF2B5EF4-FFF2-40B4-BE49-F238E27FC236}">
                <a16:creationId xmlns:a16="http://schemas.microsoft.com/office/drawing/2014/main" id="{6C8FBFC9-5ECC-6BA7-35B2-912D5F94BE72}"/>
              </a:ext>
            </a:extLst>
          </p:cNvPr>
          <p:cNvSpPr/>
          <p:nvPr/>
        </p:nvSpPr>
        <p:spPr>
          <a:xfrm>
            <a:off x="8697270" y="4392917"/>
            <a:ext cx="615944"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erchio vuoto 9">
            <a:extLst>
              <a:ext uri="{FF2B5EF4-FFF2-40B4-BE49-F238E27FC236}">
                <a16:creationId xmlns:a16="http://schemas.microsoft.com/office/drawing/2014/main" id="{44EBD946-B214-6DC7-B330-65DF24BAF7EC}"/>
              </a:ext>
            </a:extLst>
          </p:cNvPr>
          <p:cNvSpPr/>
          <p:nvPr/>
        </p:nvSpPr>
        <p:spPr>
          <a:xfrm>
            <a:off x="8693378" y="5467835"/>
            <a:ext cx="615944"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7" name="Connettore 2 6">
            <a:extLst>
              <a:ext uri="{FF2B5EF4-FFF2-40B4-BE49-F238E27FC236}">
                <a16:creationId xmlns:a16="http://schemas.microsoft.com/office/drawing/2014/main" id="{6A475669-7A11-825A-A377-56005879951D}"/>
              </a:ext>
            </a:extLst>
          </p:cNvPr>
          <p:cNvCxnSpPr>
            <a:cxnSpLocks/>
          </p:cNvCxnSpPr>
          <p:nvPr/>
        </p:nvCxnSpPr>
        <p:spPr>
          <a:xfrm flipH="1" flipV="1">
            <a:off x="4793672" y="3589239"/>
            <a:ext cx="339436" cy="339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erchio vuoto 3">
            <a:extLst>
              <a:ext uri="{FF2B5EF4-FFF2-40B4-BE49-F238E27FC236}">
                <a16:creationId xmlns:a16="http://schemas.microsoft.com/office/drawing/2014/main" id="{6C8FBFC9-5ECC-6BA7-35B2-912D5F94BE72}"/>
              </a:ext>
            </a:extLst>
          </p:cNvPr>
          <p:cNvSpPr/>
          <p:nvPr/>
        </p:nvSpPr>
        <p:spPr>
          <a:xfrm>
            <a:off x="1929917" y="3036408"/>
            <a:ext cx="945168"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Cerchio vuoto 3">
            <a:extLst>
              <a:ext uri="{FF2B5EF4-FFF2-40B4-BE49-F238E27FC236}">
                <a16:creationId xmlns:a16="http://schemas.microsoft.com/office/drawing/2014/main" id="{6C8FBFC9-5ECC-6BA7-35B2-912D5F94BE72}"/>
              </a:ext>
            </a:extLst>
          </p:cNvPr>
          <p:cNvSpPr/>
          <p:nvPr/>
        </p:nvSpPr>
        <p:spPr>
          <a:xfrm>
            <a:off x="1929917" y="3495931"/>
            <a:ext cx="945168"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Cerchio vuoto 3">
            <a:extLst>
              <a:ext uri="{FF2B5EF4-FFF2-40B4-BE49-F238E27FC236}">
                <a16:creationId xmlns:a16="http://schemas.microsoft.com/office/drawing/2014/main" id="{6C8FBFC9-5ECC-6BA7-35B2-912D5F94BE72}"/>
              </a:ext>
            </a:extLst>
          </p:cNvPr>
          <p:cNvSpPr/>
          <p:nvPr/>
        </p:nvSpPr>
        <p:spPr>
          <a:xfrm>
            <a:off x="3005509" y="2564803"/>
            <a:ext cx="945168"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Cerchio vuoto 3">
            <a:extLst>
              <a:ext uri="{FF2B5EF4-FFF2-40B4-BE49-F238E27FC236}">
                <a16:creationId xmlns:a16="http://schemas.microsoft.com/office/drawing/2014/main" id="{6C8FBFC9-5ECC-6BA7-35B2-912D5F94BE72}"/>
              </a:ext>
            </a:extLst>
          </p:cNvPr>
          <p:cNvSpPr/>
          <p:nvPr/>
        </p:nvSpPr>
        <p:spPr>
          <a:xfrm>
            <a:off x="3023094" y="3049683"/>
            <a:ext cx="945168"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Cerchio vuoto 4">
            <a:extLst>
              <a:ext uri="{FF2B5EF4-FFF2-40B4-BE49-F238E27FC236}">
                <a16:creationId xmlns:a16="http://schemas.microsoft.com/office/drawing/2014/main" id="{1E33E172-9773-F251-C3CF-94B5BD966630}"/>
              </a:ext>
            </a:extLst>
          </p:cNvPr>
          <p:cNvSpPr/>
          <p:nvPr/>
        </p:nvSpPr>
        <p:spPr>
          <a:xfrm>
            <a:off x="10463837" y="4821327"/>
            <a:ext cx="615944" cy="306454"/>
          </a:xfrm>
          <a:prstGeom prst="donut">
            <a:avLst>
              <a:gd name="adj" fmla="val 1104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576717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1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17" grpId="0" animBg="1"/>
      <p:bldP spid="20" grpId="0" animBg="1"/>
      <p:bldP spid="21"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48" name="Freeform: Shape 47">
            <a:extLst>
              <a:ext uri="{FF2B5EF4-FFF2-40B4-BE49-F238E27FC236}">
                <a16:creationId xmlns:a16="http://schemas.microsoft.com/office/drawing/2014/main" id="{4F359677-6547-4AEF-BE61-1F635099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E03EB81F-53EA-4ACC-A424-38FB58A7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8E7A830E-EB82-4D23-B515-44E41D56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id="{515AACE5-C50C-49EE-BD63-88D28D469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6" name="Freeform: Shape 55">
            <a:extLst>
              <a:ext uri="{FF2B5EF4-FFF2-40B4-BE49-F238E27FC236}">
                <a16:creationId xmlns:a16="http://schemas.microsoft.com/office/drawing/2014/main" id="{4311BE2A-DAA1-49F6-83F6-3D543B8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CasellaDiTesto 10">
            <a:extLst>
              <a:ext uri="{FF2B5EF4-FFF2-40B4-BE49-F238E27FC236}">
                <a16:creationId xmlns:a16="http://schemas.microsoft.com/office/drawing/2014/main" id="{0E99286B-36A4-BEA7-1673-D073D5805E5C}"/>
              </a:ext>
            </a:extLst>
          </p:cNvPr>
          <p:cNvSpPr txBox="1"/>
          <p:nvPr/>
        </p:nvSpPr>
        <p:spPr>
          <a:xfrm>
            <a:off x="409092" y="115390"/>
            <a:ext cx="3657595"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RESULTS</a:t>
            </a:r>
          </a:p>
        </p:txBody>
      </p:sp>
      <p:sp>
        <p:nvSpPr>
          <p:cNvPr id="12" name="CasellaDiTesto 11">
            <a:extLst>
              <a:ext uri="{FF2B5EF4-FFF2-40B4-BE49-F238E27FC236}">
                <a16:creationId xmlns:a16="http://schemas.microsoft.com/office/drawing/2014/main" id="{97D9C495-3AD4-10A3-D677-824BEDACC072}"/>
              </a:ext>
            </a:extLst>
          </p:cNvPr>
          <p:cNvSpPr txBox="1"/>
          <p:nvPr/>
        </p:nvSpPr>
        <p:spPr>
          <a:xfrm>
            <a:off x="942599" y="1352937"/>
            <a:ext cx="10508882" cy="584775"/>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pPr marL="285750" indent="-285750" algn="just">
              <a:buFont typeface="Wingdings" panose="05000000000000000000" pitchFamily="2" charset="2"/>
              <a:buChar char="v"/>
            </a:pP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Figure 1: Triangular graph relating to the effects of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B.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animalis</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subsp.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lactis</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(B),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Lpb</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plantarum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 and temperature (T) on the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 and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d</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(b).</a:t>
            </a:r>
            <a:endParaRPr lang="it-IT" sz="1600" b="1" dirty="0">
              <a:latin typeface="Georgia" panose="02040502050405020303" pitchFamily="18" charset="0"/>
            </a:endParaRPr>
          </a:p>
        </p:txBody>
      </p:sp>
      <p:pic>
        <p:nvPicPr>
          <p:cNvPr id="16" name="Immagine 15">
            <a:extLst>
              <a:ext uri="{FF2B5EF4-FFF2-40B4-BE49-F238E27FC236}">
                <a16:creationId xmlns:a16="http://schemas.microsoft.com/office/drawing/2014/main" id="{BCB559D5-3E48-7D58-54A6-3DF67476472B}"/>
              </a:ext>
            </a:extLst>
          </p:cNvPr>
          <p:cNvPicPr>
            <a:picLocks noChangeAspect="1"/>
          </p:cNvPicPr>
          <p:nvPr/>
        </p:nvPicPr>
        <p:blipFill rotWithShape="1">
          <a:blip r:embed="rId3"/>
          <a:srcRect b="2225"/>
          <a:stretch/>
        </p:blipFill>
        <p:spPr>
          <a:xfrm>
            <a:off x="6577889" y="2265201"/>
            <a:ext cx="4042305" cy="3535831"/>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5AB55E4E-5B25-0006-9628-C7525091D207}"/>
              </a:ext>
            </a:extLst>
          </p:cNvPr>
          <p:cNvPicPr>
            <a:picLocks noChangeAspect="1"/>
          </p:cNvPicPr>
          <p:nvPr/>
        </p:nvPicPr>
        <p:blipFill rotWithShape="1">
          <a:blip r:embed="rId4"/>
          <a:srcRect t="3508"/>
          <a:stretch/>
        </p:blipFill>
        <p:spPr>
          <a:xfrm>
            <a:off x="1755229" y="2265201"/>
            <a:ext cx="4035835" cy="3535831"/>
          </a:xfrm>
          <a:prstGeom prst="rect">
            <a:avLst/>
          </a:prstGeom>
          <a:ln>
            <a:noFill/>
          </a:ln>
          <a:effectLst>
            <a:outerShdw blurRad="292100" dist="139700" dir="2700000" algn="tl" rotWithShape="0">
              <a:srgbClr val="333333">
                <a:alpha val="65000"/>
              </a:srgbClr>
            </a:outerShdw>
          </a:effectLst>
        </p:spPr>
      </p:pic>
      <p:sp>
        <p:nvSpPr>
          <p:cNvPr id="19" name="CasellaDiTesto 18">
            <a:extLst>
              <a:ext uri="{FF2B5EF4-FFF2-40B4-BE49-F238E27FC236}">
                <a16:creationId xmlns:a16="http://schemas.microsoft.com/office/drawing/2014/main" id="{C5400A27-67F0-DC9A-3118-6443A3742F74}"/>
              </a:ext>
            </a:extLst>
          </p:cNvPr>
          <p:cNvSpPr txBox="1"/>
          <p:nvPr/>
        </p:nvSpPr>
        <p:spPr>
          <a:xfrm>
            <a:off x="5198823" y="5706298"/>
            <a:ext cx="464487" cy="33855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r>
              <a:rPr lang="it-IT" sz="1600" b="1" dirty="0">
                <a:latin typeface="Georgia" panose="02040502050405020303" pitchFamily="18" charset="0"/>
              </a:rPr>
              <a:t> a)</a:t>
            </a:r>
          </a:p>
        </p:txBody>
      </p:sp>
      <p:sp>
        <p:nvSpPr>
          <p:cNvPr id="20" name="CasellaDiTesto 19">
            <a:extLst>
              <a:ext uri="{FF2B5EF4-FFF2-40B4-BE49-F238E27FC236}">
                <a16:creationId xmlns:a16="http://schemas.microsoft.com/office/drawing/2014/main" id="{18B99CAA-3F40-B83A-63A8-F2EBEDFE828C}"/>
              </a:ext>
            </a:extLst>
          </p:cNvPr>
          <p:cNvSpPr txBox="1"/>
          <p:nvPr/>
        </p:nvSpPr>
        <p:spPr>
          <a:xfrm>
            <a:off x="10049705" y="5706298"/>
            <a:ext cx="464487" cy="33855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r>
              <a:rPr lang="it-IT" sz="1600" b="1" dirty="0">
                <a:latin typeface="Georgia" panose="02040502050405020303" pitchFamily="18" charset="0"/>
              </a:rPr>
              <a:t> b)</a:t>
            </a:r>
          </a:p>
        </p:txBody>
      </p:sp>
      <p:sp>
        <p:nvSpPr>
          <p:cNvPr id="22" name="Cerchio vuoto 21">
            <a:extLst>
              <a:ext uri="{FF2B5EF4-FFF2-40B4-BE49-F238E27FC236}">
                <a16:creationId xmlns:a16="http://schemas.microsoft.com/office/drawing/2014/main" id="{80D716C0-8CFF-8003-26C3-E207DF2C83CD}"/>
              </a:ext>
            </a:extLst>
          </p:cNvPr>
          <p:cNvSpPr/>
          <p:nvPr/>
        </p:nvSpPr>
        <p:spPr>
          <a:xfrm>
            <a:off x="3980920" y="3817839"/>
            <a:ext cx="506469" cy="369652"/>
          </a:xfrm>
          <a:prstGeom prst="donut">
            <a:avLst>
              <a:gd name="adj" fmla="val 8289"/>
            </a:avLst>
          </a:prstGeom>
          <a:solidFill>
            <a:srgbClr val="C9BC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Cerchio vuoto 24">
            <a:extLst>
              <a:ext uri="{FF2B5EF4-FFF2-40B4-BE49-F238E27FC236}">
                <a16:creationId xmlns:a16="http://schemas.microsoft.com/office/drawing/2014/main" id="{2836FFA5-2F3C-B6F5-0A06-B5AFCB183C0E}"/>
              </a:ext>
            </a:extLst>
          </p:cNvPr>
          <p:cNvSpPr/>
          <p:nvPr/>
        </p:nvSpPr>
        <p:spPr>
          <a:xfrm>
            <a:off x="2443466" y="3817839"/>
            <a:ext cx="506469" cy="369652"/>
          </a:xfrm>
          <a:prstGeom prst="donut">
            <a:avLst>
              <a:gd name="adj" fmla="val 8289"/>
            </a:avLst>
          </a:prstGeom>
          <a:solidFill>
            <a:srgbClr val="C9BC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7" name="Cerchio vuoto 26">
            <a:extLst>
              <a:ext uri="{FF2B5EF4-FFF2-40B4-BE49-F238E27FC236}">
                <a16:creationId xmlns:a16="http://schemas.microsoft.com/office/drawing/2014/main" id="{22B0F845-D44C-431C-24CE-C4482EE20F84}"/>
              </a:ext>
            </a:extLst>
          </p:cNvPr>
          <p:cNvSpPr/>
          <p:nvPr/>
        </p:nvSpPr>
        <p:spPr>
          <a:xfrm>
            <a:off x="7952757" y="2413816"/>
            <a:ext cx="695134" cy="368296"/>
          </a:xfrm>
          <a:prstGeom prst="donut">
            <a:avLst>
              <a:gd name="adj" fmla="val 8289"/>
            </a:avLst>
          </a:prstGeom>
          <a:solidFill>
            <a:srgbClr val="C9BC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a:extLst>
              <a:ext uri="{FF2B5EF4-FFF2-40B4-BE49-F238E27FC236}">
                <a16:creationId xmlns:a16="http://schemas.microsoft.com/office/drawing/2014/main" id="{53FCB9A3-8BEB-69DA-1804-F094B4950C9D}"/>
              </a:ext>
            </a:extLst>
          </p:cNvPr>
          <p:cNvSpPr txBox="1"/>
          <p:nvPr/>
        </p:nvSpPr>
        <p:spPr>
          <a:xfrm>
            <a:off x="1448998" y="6278083"/>
            <a:ext cx="4616916" cy="307777"/>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ctr"/>
            <a:r>
              <a:rPr lang="en-GB" sz="1400" dirty="0">
                <a:latin typeface="Georgia" panose="02040502050405020303" pitchFamily="18" charset="0"/>
              </a:rPr>
              <a:t>Level 0.50 = corresponding to 5 log CFU/mL and 35 °C</a:t>
            </a:r>
            <a:endParaRPr lang="it-IT" sz="1400" b="1" dirty="0">
              <a:latin typeface="Georgia" panose="02040502050405020303" pitchFamily="18" charset="0"/>
            </a:endParaRPr>
          </a:p>
        </p:txBody>
      </p:sp>
      <p:sp>
        <p:nvSpPr>
          <p:cNvPr id="3" name="CasellaDiTesto 2">
            <a:extLst>
              <a:ext uri="{FF2B5EF4-FFF2-40B4-BE49-F238E27FC236}">
                <a16:creationId xmlns:a16="http://schemas.microsoft.com/office/drawing/2014/main" id="{2A2F65B9-6BBA-7F82-5B51-C069ECFE1BF0}"/>
              </a:ext>
            </a:extLst>
          </p:cNvPr>
          <p:cNvSpPr txBox="1"/>
          <p:nvPr/>
        </p:nvSpPr>
        <p:spPr>
          <a:xfrm>
            <a:off x="6389189" y="6278083"/>
            <a:ext cx="4419703" cy="307777"/>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ctr"/>
            <a:r>
              <a:rPr lang="en-GB" sz="1400" dirty="0">
                <a:latin typeface="Georgia" panose="02040502050405020303" pitchFamily="18" charset="0"/>
              </a:rPr>
              <a:t>Level 1 = corresponding to 40 °C</a:t>
            </a:r>
            <a:endParaRPr lang="it-IT" sz="1400" b="1" dirty="0">
              <a:latin typeface="Georgia" panose="02040502050405020303" pitchFamily="18" charset="0"/>
            </a:endParaRPr>
          </a:p>
        </p:txBody>
      </p:sp>
    </p:spTree>
    <p:extLst>
      <p:ext uri="{BB962C8B-B14F-4D97-AF65-F5344CB8AC3E}">
        <p14:creationId xmlns:p14="http://schemas.microsoft.com/office/powerpoint/2010/main" val="27485800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48" name="Freeform: Shape 47">
            <a:extLst>
              <a:ext uri="{FF2B5EF4-FFF2-40B4-BE49-F238E27FC236}">
                <a16:creationId xmlns:a16="http://schemas.microsoft.com/office/drawing/2014/main" id="{4F359677-6547-4AEF-BE61-1F635099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E03EB81F-53EA-4ACC-A424-38FB58A7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8E7A830E-EB82-4D23-B515-44E41D56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id="{515AACE5-C50C-49EE-BD63-88D28D469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6" name="Freeform: Shape 55">
            <a:extLst>
              <a:ext uri="{FF2B5EF4-FFF2-40B4-BE49-F238E27FC236}">
                <a16:creationId xmlns:a16="http://schemas.microsoft.com/office/drawing/2014/main" id="{4311BE2A-DAA1-49F6-83F6-3D543B8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CasellaDiTesto 10">
            <a:extLst>
              <a:ext uri="{FF2B5EF4-FFF2-40B4-BE49-F238E27FC236}">
                <a16:creationId xmlns:a16="http://schemas.microsoft.com/office/drawing/2014/main" id="{0E99286B-36A4-BEA7-1673-D073D5805E5C}"/>
              </a:ext>
            </a:extLst>
          </p:cNvPr>
          <p:cNvSpPr txBox="1"/>
          <p:nvPr/>
        </p:nvSpPr>
        <p:spPr>
          <a:xfrm>
            <a:off x="409092" y="57024"/>
            <a:ext cx="3657595"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RESULTS</a:t>
            </a:r>
          </a:p>
        </p:txBody>
      </p:sp>
      <p:sp>
        <p:nvSpPr>
          <p:cNvPr id="12" name="CasellaDiTesto 11">
            <a:extLst>
              <a:ext uri="{FF2B5EF4-FFF2-40B4-BE49-F238E27FC236}">
                <a16:creationId xmlns:a16="http://schemas.microsoft.com/office/drawing/2014/main" id="{97D9C495-3AD4-10A3-D677-824BEDACC072}"/>
              </a:ext>
            </a:extLst>
          </p:cNvPr>
          <p:cNvSpPr txBox="1"/>
          <p:nvPr/>
        </p:nvSpPr>
        <p:spPr>
          <a:xfrm>
            <a:off x="698596" y="1236124"/>
            <a:ext cx="10508882" cy="830997"/>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pPr marL="285750" indent="-285750" algn="just">
              <a:buFont typeface="Wingdings" panose="05000000000000000000" pitchFamily="2" charset="2"/>
              <a:buChar char="v"/>
            </a:pP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Figure 2: Prediction (upper side) and desirability profiles (down side) for the effect of </a:t>
            </a:r>
            <a:r>
              <a:rPr lang="en-US" sz="1600" b="1" dirty="0">
                <a:solidFill>
                  <a:srgbClr val="000000"/>
                </a:solidFill>
                <a:latin typeface="Georgia" panose="02040502050405020303" pitchFamily="18" charset="0"/>
                <a:ea typeface="DengXian" panose="02010600030101010101" pitchFamily="2" charset="-122"/>
                <a:cs typeface="Times New Roman" panose="02020603050405020304" pitchFamily="18" charset="0"/>
              </a:rPr>
              <a:t>the</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inoculum level of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B.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animalis</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subsp. </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lactis</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(B), </a:t>
            </a:r>
            <a:r>
              <a:rPr lang="en-US" sz="1600" b="1" i="1" dirty="0" err="1">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Lpb</a:t>
            </a:r>
            <a:r>
              <a:rPr lang="en-US" sz="1600" b="1" i="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plantarum </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(L) and temperature (T) on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(a) and </a:t>
            </a:r>
            <a:r>
              <a:rPr lang="it-IT" sz="1600" b="1" dirty="0" err="1">
                <a:latin typeface="Georgia" panose="02040502050405020303" pitchFamily="18" charset="0"/>
                <a:ea typeface="Times New Roman" panose="02020603050405020304" pitchFamily="18" charset="0"/>
                <a:cs typeface="Times New Roman" panose="02020603050405020304" pitchFamily="18" charset="0"/>
              </a:rPr>
              <a:t>d</a:t>
            </a:r>
            <a:r>
              <a:rPr lang="it-IT" sz="1600" b="1" baseline="-25000" dirty="0" err="1">
                <a:latin typeface="Georgia" panose="02040502050405020303" pitchFamily="18" charset="0"/>
                <a:ea typeface="Times New Roman" panose="02020603050405020304" pitchFamily="18" charset="0"/>
                <a:cs typeface="Times New Roman" panose="02020603050405020304" pitchFamily="18" charset="0"/>
              </a:rPr>
              <a:t>max</a:t>
            </a:r>
            <a:r>
              <a:rPr lang="en-US" sz="16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 (b)</a:t>
            </a:r>
            <a:endParaRPr lang="it-IT" sz="1600" b="1" dirty="0">
              <a:latin typeface="Georgia" panose="02040502050405020303" pitchFamily="18" charset="0"/>
            </a:endParaRPr>
          </a:p>
        </p:txBody>
      </p:sp>
      <p:pic>
        <p:nvPicPr>
          <p:cNvPr id="9" name="Immagine 8">
            <a:extLst>
              <a:ext uri="{FF2B5EF4-FFF2-40B4-BE49-F238E27FC236}">
                <a16:creationId xmlns:a16="http://schemas.microsoft.com/office/drawing/2014/main" id="{E813C3BE-FF2C-7A94-C2D9-96B47EA6D2B7}"/>
              </a:ext>
            </a:extLst>
          </p:cNvPr>
          <p:cNvPicPr/>
          <p:nvPr/>
        </p:nvPicPr>
        <p:blipFill rotWithShape="1">
          <a:blip r:embed="rId3">
            <a:extLst>
              <a:ext uri="{28A0092B-C50C-407E-A947-70E740481C1C}">
                <a14:useLocalDpi xmlns:a14="http://schemas.microsoft.com/office/drawing/2010/main" val="0"/>
              </a:ext>
            </a:extLst>
          </a:blip>
          <a:srcRect l="11492" t="2957" r="23790" b="7258"/>
          <a:stretch/>
        </p:blipFill>
        <p:spPr bwMode="auto">
          <a:xfrm>
            <a:off x="1507009" y="2259469"/>
            <a:ext cx="4156302" cy="348293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9" name="CasellaDiTesto 18">
            <a:extLst>
              <a:ext uri="{FF2B5EF4-FFF2-40B4-BE49-F238E27FC236}">
                <a16:creationId xmlns:a16="http://schemas.microsoft.com/office/drawing/2014/main" id="{C5400A27-67F0-DC9A-3118-6443A3742F74}"/>
              </a:ext>
            </a:extLst>
          </p:cNvPr>
          <p:cNvSpPr txBox="1"/>
          <p:nvPr/>
        </p:nvSpPr>
        <p:spPr>
          <a:xfrm>
            <a:off x="1624533" y="5530688"/>
            <a:ext cx="464487" cy="33855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r>
              <a:rPr lang="it-IT" sz="1600" b="1" dirty="0">
                <a:latin typeface="Georgia" panose="02040502050405020303" pitchFamily="18" charset="0"/>
              </a:rPr>
              <a:t> a)</a:t>
            </a:r>
          </a:p>
        </p:txBody>
      </p:sp>
      <p:sp>
        <p:nvSpPr>
          <p:cNvPr id="15" name="CasellaDiTesto 14">
            <a:extLst>
              <a:ext uri="{FF2B5EF4-FFF2-40B4-BE49-F238E27FC236}">
                <a16:creationId xmlns:a16="http://schemas.microsoft.com/office/drawing/2014/main" id="{8FA8D514-F916-89CE-863C-65305A45ECF4}"/>
              </a:ext>
            </a:extLst>
          </p:cNvPr>
          <p:cNvSpPr txBox="1"/>
          <p:nvPr/>
        </p:nvSpPr>
        <p:spPr>
          <a:xfrm>
            <a:off x="4619764" y="2349616"/>
            <a:ext cx="761999" cy="230832"/>
          </a:xfrm>
          <a:prstGeom prst="rect">
            <a:avLst/>
          </a:prstGeom>
          <a:solidFill>
            <a:schemeClr val="bg1"/>
          </a:solidFill>
        </p:spPr>
        <p:txBody>
          <a:bodyPr wrap="square" rtlCol="0">
            <a:spAutoFit/>
          </a:bodyPr>
          <a:lstStyle/>
          <a:p>
            <a:r>
              <a:rPr lang="it-IT" sz="900" dirty="0" err="1"/>
              <a:t>Desirability</a:t>
            </a:r>
            <a:endParaRPr lang="it-IT" sz="900" dirty="0"/>
          </a:p>
        </p:txBody>
      </p:sp>
      <p:sp>
        <p:nvSpPr>
          <p:cNvPr id="17" name="CasellaDiTesto 16">
            <a:extLst>
              <a:ext uri="{FF2B5EF4-FFF2-40B4-BE49-F238E27FC236}">
                <a16:creationId xmlns:a16="http://schemas.microsoft.com/office/drawing/2014/main" id="{BEB8AE79-56B3-33D5-343A-1A7665836DB6}"/>
              </a:ext>
            </a:extLst>
          </p:cNvPr>
          <p:cNvSpPr txBox="1"/>
          <p:nvPr/>
        </p:nvSpPr>
        <p:spPr>
          <a:xfrm rot="16200000">
            <a:off x="4989106" y="4538463"/>
            <a:ext cx="761999" cy="230832"/>
          </a:xfrm>
          <a:prstGeom prst="rect">
            <a:avLst/>
          </a:prstGeom>
          <a:solidFill>
            <a:schemeClr val="bg1"/>
          </a:solidFill>
        </p:spPr>
        <p:txBody>
          <a:bodyPr wrap="square" rtlCol="0">
            <a:spAutoFit/>
          </a:bodyPr>
          <a:lstStyle/>
          <a:p>
            <a:r>
              <a:rPr lang="it-IT" sz="900" dirty="0" err="1"/>
              <a:t>Desirability</a:t>
            </a:r>
            <a:endParaRPr lang="it-IT" sz="900" dirty="0"/>
          </a:p>
        </p:txBody>
      </p:sp>
      <p:pic>
        <p:nvPicPr>
          <p:cNvPr id="24" name="Immagine 23">
            <a:extLst>
              <a:ext uri="{FF2B5EF4-FFF2-40B4-BE49-F238E27FC236}">
                <a16:creationId xmlns:a16="http://schemas.microsoft.com/office/drawing/2014/main" id="{183D6D64-016A-C4F2-9255-D0BC2B3C63C4}"/>
              </a:ext>
            </a:extLst>
          </p:cNvPr>
          <p:cNvPicPr/>
          <p:nvPr/>
        </p:nvPicPr>
        <p:blipFill rotWithShape="1">
          <a:blip r:embed="rId4">
            <a:extLst>
              <a:ext uri="{28A0092B-C50C-407E-A947-70E740481C1C}">
                <a14:useLocalDpi xmlns:a14="http://schemas.microsoft.com/office/drawing/2010/main" val="0"/>
              </a:ext>
            </a:extLst>
          </a:blip>
          <a:srcRect l="12248" r="24547" b="11021"/>
          <a:stretch/>
        </p:blipFill>
        <p:spPr bwMode="auto">
          <a:xfrm>
            <a:off x="6438460" y="2259469"/>
            <a:ext cx="3985503" cy="348293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CasellaDiTesto 20">
            <a:extLst>
              <a:ext uri="{FF2B5EF4-FFF2-40B4-BE49-F238E27FC236}">
                <a16:creationId xmlns:a16="http://schemas.microsoft.com/office/drawing/2014/main" id="{ACC33323-7AAD-B5CD-D2ED-C242AFFEC061}"/>
              </a:ext>
            </a:extLst>
          </p:cNvPr>
          <p:cNvSpPr txBox="1"/>
          <p:nvPr/>
        </p:nvSpPr>
        <p:spPr>
          <a:xfrm>
            <a:off x="9326079" y="2349616"/>
            <a:ext cx="761999" cy="230832"/>
          </a:xfrm>
          <a:prstGeom prst="rect">
            <a:avLst/>
          </a:prstGeom>
          <a:solidFill>
            <a:schemeClr val="bg1"/>
          </a:solidFill>
        </p:spPr>
        <p:txBody>
          <a:bodyPr wrap="square" rtlCol="0">
            <a:spAutoFit/>
          </a:bodyPr>
          <a:lstStyle/>
          <a:p>
            <a:r>
              <a:rPr lang="it-IT" sz="900" dirty="0" err="1"/>
              <a:t>Desirability</a:t>
            </a:r>
            <a:endParaRPr lang="it-IT" sz="900" dirty="0"/>
          </a:p>
        </p:txBody>
      </p:sp>
      <p:sp>
        <p:nvSpPr>
          <p:cNvPr id="23" name="CasellaDiTesto 22">
            <a:extLst>
              <a:ext uri="{FF2B5EF4-FFF2-40B4-BE49-F238E27FC236}">
                <a16:creationId xmlns:a16="http://schemas.microsoft.com/office/drawing/2014/main" id="{79E37C79-A8C2-76E3-BD47-17BDA8FFE2CA}"/>
              </a:ext>
            </a:extLst>
          </p:cNvPr>
          <p:cNvSpPr txBox="1"/>
          <p:nvPr/>
        </p:nvSpPr>
        <p:spPr>
          <a:xfrm rot="16200000">
            <a:off x="9721982" y="4538464"/>
            <a:ext cx="761999" cy="230832"/>
          </a:xfrm>
          <a:prstGeom prst="rect">
            <a:avLst/>
          </a:prstGeom>
          <a:solidFill>
            <a:schemeClr val="bg1"/>
          </a:solidFill>
        </p:spPr>
        <p:txBody>
          <a:bodyPr wrap="square" rtlCol="0">
            <a:spAutoFit/>
          </a:bodyPr>
          <a:lstStyle/>
          <a:p>
            <a:r>
              <a:rPr lang="it-IT" sz="900" dirty="0" err="1"/>
              <a:t>Desirability</a:t>
            </a:r>
            <a:endParaRPr lang="it-IT" sz="900" dirty="0"/>
          </a:p>
        </p:txBody>
      </p:sp>
      <p:sp>
        <p:nvSpPr>
          <p:cNvPr id="20" name="CasellaDiTesto 19">
            <a:extLst>
              <a:ext uri="{FF2B5EF4-FFF2-40B4-BE49-F238E27FC236}">
                <a16:creationId xmlns:a16="http://schemas.microsoft.com/office/drawing/2014/main" id="{18B99CAA-3F40-B83A-63A8-F2EBEDFE828C}"/>
              </a:ext>
            </a:extLst>
          </p:cNvPr>
          <p:cNvSpPr txBox="1"/>
          <p:nvPr/>
        </p:nvSpPr>
        <p:spPr>
          <a:xfrm>
            <a:off x="9819219" y="5566932"/>
            <a:ext cx="464487" cy="33855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r>
              <a:rPr lang="it-IT" sz="1600" b="1" dirty="0">
                <a:latin typeface="Georgia" panose="02040502050405020303" pitchFamily="18" charset="0"/>
              </a:rPr>
              <a:t> b)</a:t>
            </a:r>
          </a:p>
        </p:txBody>
      </p:sp>
      <p:sp>
        <p:nvSpPr>
          <p:cNvPr id="26" name="CasellaDiTesto 25">
            <a:extLst>
              <a:ext uri="{FF2B5EF4-FFF2-40B4-BE49-F238E27FC236}">
                <a16:creationId xmlns:a16="http://schemas.microsoft.com/office/drawing/2014/main" id="{EAD3EA91-C72A-0FBF-E2E8-E3159EC66510}"/>
              </a:ext>
            </a:extLst>
          </p:cNvPr>
          <p:cNvSpPr txBox="1"/>
          <p:nvPr/>
        </p:nvSpPr>
        <p:spPr>
          <a:xfrm rot="16200000">
            <a:off x="5073306" y="3127674"/>
            <a:ext cx="983062" cy="276999"/>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pPr algn="ctr"/>
            <a:r>
              <a:rPr lang="it-IT" sz="1200" b="1" dirty="0" err="1">
                <a:latin typeface="Georgia" panose="02040502050405020303" pitchFamily="18" charset="0"/>
                <a:ea typeface="Times New Roman" panose="02020603050405020304" pitchFamily="18" charset="0"/>
                <a:cs typeface="Times New Roman" panose="02020603050405020304" pitchFamily="18" charset="0"/>
              </a:rPr>
              <a:t>ΔpH</a:t>
            </a:r>
            <a:r>
              <a:rPr lang="it-IT" sz="1200" b="1" baseline="-25000" dirty="0" err="1">
                <a:latin typeface="Georgia" panose="02040502050405020303" pitchFamily="18" charset="0"/>
                <a:ea typeface="Times New Roman" panose="02020603050405020304" pitchFamily="18" charset="0"/>
                <a:cs typeface="Times New Roman" panose="02020603050405020304" pitchFamily="18" charset="0"/>
              </a:rPr>
              <a:t>max</a:t>
            </a:r>
            <a:endParaRPr lang="it-IT" sz="1200" b="1" dirty="0">
              <a:latin typeface="Georgia" panose="02040502050405020303" pitchFamily="18" charset="0"/>
            </a:endParaRPr>
          </a:p>
        </p:txBody>
      </p:sp>
      <p:sp>
        <p:nvSpPr>
          <p:cNvPr id="28" name="CasellaDiTesto 27">
            <a:extLst>
              <a:ext uri="{FF2B5EF4-FFF2-40B4-BE49-F238E27FC236}">
                <a16:creationId xmlns:a16="http://schemas.microsoft.com/office/drawing/2014/main" id="{29C068EB-4E26-6316-FAFA-3C312D5E0982}"/>
              </a:ext>
            </a:extLst>
          </p:cNvPr>
          <p:cNvSpPr txBox="1"/>
          <p:nvPr/>
        </p:nvSpPr>
        <p:spPr>
          <a:xfrm rot="16200000">
            <a:off x="9822349" y="3127674"/>
            <a:ext cx="983062" cy="276999"/>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pPr algn="ctr"/>
            <a:r>
              <a:rPr lang="it-IT" sz="1200" b="1" dirty="0" err="1">
                <a:latin typeface="Georgia" panose="02040502050405020303" pitchFamily="18" charset="0"/>
                <a:ea typeface="Times New Roman" panose="02020603050405020304" pitchFamily="18" charset="0"/>
                <a:cs typeface="Times New Roman" panose="02020603050405020304" pitchFamily="18" charset="0"/>
              </a:rPr>
              <a:t>d</a:t>
            </a:r>
            <a:r>
              <a:rPr lang="it-IT" sz="1200" b="1" baseline="-25000" dirty="0" err="1">
                <a:latin typeface="Georgia" panose="02040502050405020303" pitchFamily="18" charset="0"/>
                <a:ea typeface="Times New Roman" panose="02020603050405020304" pitchFamily="18" charset="0"/>
                <a:cs typeface="Times New Roman" panose="02020603050405020304" pitchFamily="18" charset="0"/>
              </a:rPr>
              <a:t>max</a:t>
            </a:r>
            <a:endParaRPr lang="it-IT" sz="1200" b="1" dirty="0">
              <a:latin typeface="Georgia" panose="02040502050405020303" pitchFamily="18" charset="0"/>
            </a:endParaRPr>
          </a:p>
        </p:txBody>
      </p:sp>
      <p:cxnSp>
        <p:nvCxnSpPr>
          <p:cNvPr id="31" name="Connettore 2 30">
            <a:extLst>
              <a:ext uri="{FF2B5EF4-FFF2-40B4-BE49-F238E27FC236}">
                <a16:creationId xmlns:a16="http://schemas.microsoft.com/office/drawing/2014/main" id="{9D21FEB7-6DD0-A8A6-4393-A3428ACF28A9}"/>
              </a:ext>
            </a:extLst>
          </p:cNvPr>
          <p:cNvCxnSpPr/>
          <p:nvPr/>
        </p:nvCxnSpPr>
        <p:spPr>
          <a:xfrm flipV="1">
            <a:off x="2085975" y="4533900"/>
            <a:ext cx="333375" cy="381000"/>
          </a:xfrm>
          <a:prstGeom prst="straightConnector1">
            <a:avLst/>
          </a:prstGeom>
          <a:ln>
            <a:solidFill>
              <a:srgbClr val="FF3300"/>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4" name="Connettore 2 33">
            <a:extLst>
              <a:ext uri="{FF2B5EF4-FFF2-40B4-BE49-F238E27FC236}">
                <a16:creationId xmlns:a16="http://schemas.microsoft.com/office/drawing/2014/main" id="{5C6A5241-A06F-419F-18E5-1B2771D3D39C}"/>
              </a:ext>
            </a:extLst>
          </p:cNvPr>
          <p:cNvCxnSpPr/>
          <p:nvPr/>
        </p:nvCxnSpPr>
        <p:spPr>
          <a:xfrm flipV="1">
            <a:off x="2977693" y="4676775"/>
            <a:ext cx="333375" cy="381000"/>
          </a:xfrm>
          <a:prstGeom prst="straightConnector1">
            <a:avLst/>
          </a:prstGeom>
          <a:ln>
            <a:solidFill>
              <a:srgbClr val="FF3300"/>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5" name="Connettore 2 34">
            <a:extLst>
              <a:ext uri="{FF2B5EF4-FFF2-40B4-BE49-F238E27FC236}">
                <a16:creationId xmlns:a16="http://schemas.microsoft.com/office/drawing/2014/main" id="{1BDF3C0C-EA18-2B7C-919A-0F580C409B9B}"/>
              </a:ext>
            </a:extLst>
          </p:cNvPr>
          <p:cNvCxnSpPr/>
          <p:nvPr/>
        </p:nvCxnSpPr>
        <p:spPr>
          <a:xfrm flipV="1">
            <a:off x="3862284" y="4653879"/>
            <a:ext cx="333375" cy="381000"/>
          </a:xfrm>
          <a:prstGeom prst="straightConnector1">
            <a:avLst/>
          </a:prstGeom>
          <a:ln>
            <a:solidFill>
              <a:srgbClr val="FF3300"/>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6" name="Connettore 2 35">
            <a:extLst>
              <a:ext uri="{FF2B5EF4-FFF2-40B4-BE49-F238E27FC236}">
                <a16:creationId xmlns:a16="http://schemas.microsoft.com/office/drawing/2014/main" id="{2A28177E-949E-A610-3113-E5B1FDEFCD6C}"/>
              </a:ext>
            </a:extLst>
          </p:cNvPr>
          <p:cNvCxnSpPr>
            <a:cxnSpLocks/>
          </p:cNvCxnSpPr>
          <p:nvPr/>
        </p:nvCxnSpPr>
        <p:spPr>
          <a:xfrm flipH="1" flipV="1">
            <a:off x="9131289" y="4743450"/>
            <a:ext cx="300958" cy="479031"/>
          </a:xfrm>
          <a:prstGeom prst="straightConnector1">
            <a:avLst/>
          </a:prstGeom>
          <a:ln>
            <a:solidFill>
              <a:srgbClr val="FF3300"/>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 name="CasellaDiTesto 1">
            <a:extLst>
              <a:ext uri="{FF2B5EF4-FFF2-40B4-BE49-F238E27FC236}">
                <a16:creationId xmlns:a16="http://schemas.microsoft.com/office/drawing/2014/main" id="{3BCED928-D721-EC5A-C2D1-CAB4EE76CAB3}"/>
              </a:ext>
            </a:extLst>
          </p:cNvPr>
          <p:cNvSpPr txBox="1"/>
          <p:nvPr/>
        </p:nvSpPr>
        <p:spPr>
          <a:xfrm>
            <a:off x="3585186" y="5996083"/>
            <a:ext cx="2219289" cy="738664"/>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ctr"/>
            <a:r>
              <a:rPr lang="en-GB" sz="1400" dirty="0">
                <a:latin typeface="Georgia" panose="02040502050405020303" pitchFamily="18" charset="0"/>
              </a:rPr>
              <a:t>Coded levels as 0.75 and 1 (corresponding to 5.50 and 6 log CFU/mL)</a:t>
            </a:r>
            <a:endParaRPr lang="it-IT" sz="1400" b="1" dirty="0">
              <a:latin typeface="Georgia" panose="02040502050405020303" pitchFamily="18" charset="0"/>
            </a:endParaRPr>
          </a:p>
        </p:txBody>
      </p:sp>
      <p:sp>
        <p:nvSpPr>
          <p:cNvPr id="3" name="CasellaDiTesto 2">
            <a:extLst>
              <a:ext uri="{FF2B5EF4-FFF2-40B4-BE49-F238E27FC236}">
                <a16:creationId xmlns:a16="http://schemas.microsoft.com/office/drawing/2014/main" id="{13102993-2900-ED58-CF54-57E03C68401B}"/>
              </a:ext>
            </a:extLst>
          </p:cNvPr>
          <p:cNvSpPr txBox="1"/>
          <p:nvPr/>
        </p:nvSpPr>
        <p:spPr>
          <a:xfrm>
            <a:off x="6387527" y="5999337"/>
            <a:ext cx="2219289" cy="738664"/>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ctr"/>
            <a:r>
              <a:rPr lang="en-GB" sz="1400" dirty="0">
                <a:latin typeface="Georgia" panose="02040502050405020303" pitchFamily="18" charset="0"/>
              </a:rPr>
              <a:t>Coded levels as 0.75 and 1 (corresponding to 37.5 and 40 °C)</a:t>
            </a:r>
            <a:endParaRPr lang="it-IT" sz="1400" b="1" dirty="0">
              <a:latin typeface="Georgia" panose="02040502050405020303" pitchFamily="18" charset="0"/>
            </a:endParaRPr>
          </a:p>
        </p:txBody>
      </p:sp>
    </p:spTree>
    <p:extLst>
      <p:ext uri="{BB962C8B-B14F-4D97-AF65-F5344CB8AC3E}">
        <p14:creationId xmlns:p14="http://schemas.microsoft.com/office/powerpoint/2010/main" val="30279408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4000" b="-8000"/>
          </a:stretch>
        </a:blipFill>
        <a:effectLst/>
      </p:bgPr>
    </p:bg>
    <p:spTree>
      <p:nvGrpSpPr>
        <p:cNvPr id="1" name=""/>
        <p:cNvGrpSpPr/>
        <p:nvPr/>
      </p:nvGrpSpPr>
      <p:grpSpPr>
        <a:xfrm>
          <a:off x="0" y="0"/>
          <a:ext cx="0" cy="0"/>
          <a:chOff x="0" y="0"/>
          <a:chExt cx="0" cy="0"/>
        </a:xfrm>
      </p:grpSpPr>
      <p:sp>
        <p:nvSpPr>
          <p:cNvPr id="79" name="CasellaDiTesto 78">
            <a:extLst>
              <a:ext uri="{FF2B5EF4-FFF2-40B4-BE49-F238E27FC236}">
                <a16:creationId xmlns:a16="http://schemas.microsoft.com/office/drawing/2014/main" id="{8397FD8C-9703-4316-890E-8B0A959BA997}"/>
              </a:ext>
            </a:extLst>
          </p:cNvPr>
          <p:cNvSpPr txBox="1"/>
          <p:nvPr/>
        </p:nvSpPr>
        <p:spPr>
          <a:xfrm>
            <a:off x="9075454" y="5358929"/>
            <a:ext cx="2375452" cy="1155509"/>
          </a:xfrm>
          <a:prstGeom prst="rect">
            <a:avLst/>
          </a:prstGeom>
          <a:solidFill>
            <a:schemeClr val="bg1">
              <a:alpha val="44000"/>
            </a:schemeClr>
          </a:solidFill>
        </p:spPr>
        <p:txBody>
          <a:bodyPr wrap="square">
            <a:spAutoFit/>
          </a:bodyPr>
          <a:lstStyle/>
          <a:p>
            <a:pPr algn="just">
              <a:lnSpc>
                <a:spcPct val="150000"/>
              </a:lnSpc>
            </a:pPr>
            <a:r>
              <a:rPr lang="en-US" sz="1600" b="1" dirty="0">
                <a:latin typeface="Georgia" panose="02040502050405020303" pitchFamily="18" charset="0"/>
              </a:rPr>
              <a:t>OPTIMAL TEXTURE</a:t>
            </a:r>
          </a:p>
          <a:p>
            <a:pPr algn="just">
              <a:lnSpc>
                <a:spcPct val="150000"/>
              </a:lnSpc>
            </a:pPr>
            <a:r>
              <a:rPr lang="en-US" sz="1600" b="1" dirty="0">
                <a:latin typeface="Georgia" panose="02040502050405020303" pitchFamily="18" charset="0"/>
              </a:rPr>
              <a:t>OPTIMAL ODOR </a:t>
            </a:r>
          </a:p>
          <a:p>
            <a:pPr algn="just">
              <a:lnSpc>
                <a:spcPct val="150000"/>
              </a:lnSpc>
            </a:pPr>
            <a:r>
              <a:rPr lang="en-US" sz="1600" b="1" dirty="0">
                <a:latin typeface="Georgia" panose="02040502050405020303" pitchFamily="18" charset="0"/>
              </a:rPr>
              <a:t>OPTIMAL COLOR </a:t>
            </a:r>
          </a:p>
        </p:txBody>
      </p:sp>
      <p:pic>
        <p:nvPicPr>
          <p:cNvPr id="82" name="Immagine 81">
            <a:extLst>
              <a:ext uri="{FF2B5EF4-FFF2-40B4-BE49-F238E27FC236}">
                <a16:creationId xmlns:a16="http://schemas.microsoft.com/office/drawing/2014/main" id="{E2AAAEC4-BC1C-4019-8B06-0256FEE60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867" y="5147852"/>
            <a:ext cx="4590512" cy="1702403"/>
          </a:xfrm>
          <a:prstGeom prst="rect">
            <a:avLst/>
          </a:prstGeom>
        </p:spPr>
      </p:pic>
      <p:sp>
        <p:nvSpPr>
          <p:cNvPr id="5" name="Freccia a destra 4">
            <a:extLst>
              <a:ext uri="{FF2B5EF4-FFF2-40B4-BE49-F238E27FC236}">
                <a16:creationId xmlns:a16="http://schemas.microsoft.com/office/drawing/2014/main" id="{783CBF6B-84CC-4EA4-8504-58F1B89B7DA5}"/>
              </a:ext>
            </a:extLst>
          </p:cNvPr>
          <p:cNvSpPr/>
          <p:nvPr/>
        </p:nvSpPr>
        <p:spPr>
          <a:xfrm rot="5400000">
            <a:off x="2857052" y="4026496"/>
            <a:ext cx="371475" cy="292682"/>
          </a:xfrm>
          <a:prstGeom prst="rightArrow">
            <a:avLst/>
          </a:prstGeom>
          <a:solidFill>
            <a:srgbClr val="F7E5D1"/>
          </a:solidFill>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solidFill>
            </a:endParaRPr>
          </a:p>
        </p:txBody>
      </p:sp>
      <p:sp>
        <p:nvSpPr>
          <p:cNvPr id="3" name="CasellaDiTesto 2">
            <a:extLst>
              <a:ext uri="{FF2B5EF4-FFF2-40B4-BE49-F238E27FC236}">
                <a16:creationId xmlns:a16="http://schemas.microsoft.com/office/drawing/2014/main" id="{5F85D4AD-6539-BC7C-0208-C0EE71C70E4A}"/>
              </a:ext>
            </a:extLst>
          </p:cNvPr>
          <p:cNvSpPr txBox="1"/>
          <p:nvPr/>
        </p:nvSpPr>
        <p:spPr>
          <a:xfrm>
            <a:off x="409092" y="57024"/>
            <a:ext cx="3657595" cy="338554"/>
          </a:xfrm>
          <a:prstGeom prst="rect">
            <a:avLst/>
          </a:prstGeom>
          <a:no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1600" b="1" i="1" dirty="0">
                <a:latin typeface="Georgia" panose="02040502050405020303" pitchFamily="18" charset="0"/>
              </a:rPr>
              <a:t>CONCLUSIONS</a:t>
            </a:r>
          </a:p>
        </p:txBody>
      </p:sp>
      <p:sp>
        <p:nvSpPr>
          <p:cNvPr id="2" name="CasellaDiTesto 1">
            <a:extLst>
              <a:ext uri="{FF2B5EF4-FFF2-40B4-BE49-F238E27FC236}">
                <a16:creationId xmlns:a16="http://schemas.microsoft.com/office/drawing/2014/main" id="{C2490133-B2BD-CCF7-EEE1-DB33744A9C93}"/>
              </a:ext>
            </a:extLst>
          </p:cNvPr>
          <p:cNvSpPr txBox="1"/>
          <p:nvPr/>
        </p:nvSpPr>
        <p:spPr>
          <a:xfrm>
            <a:off x="627986" y="1478307"/>
            <a:ext cx="5018314" cy="1200329"/>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109538">
              <a:lnSpc>
                <a:spcPct val="150000"/>
              </a:lnSpc>
              <a:buFont typeface="Arial" panose="020B0604020202020204" pitchFamily="34" charset="0"/>
              <a:buChar char="•"/>
            </a:pPr>
            <a:r>
              <a:rPr lang="en-US" sz="1600" b="1" dirty="0">
                <a:latin typeface="Georgia" panose="02040502050405020303" pitchFamily="18" charset="0"/>
                <a:cs typeface="Times New Roman" panose="02020603050405020304" pitchFamily="18" charset="0"/>
              </a:rPr>
              <a:t>5 Log CFU/mL</a:t>
            </a:r>
            <a:r>
              <a:rPr lang="en-US" sz="1600" dirty="0">
                <a:solidFill>
                  <a:srgbClr val="FF0000"/>
                </a:solidFill>
                <a:latin typeface="Georgia" panose="02040502050405020303" pitchFamily="18" charset="0"/>
                <a:cs typeface="Times New Roman" panose="02020603050405020304" pitchFamily="18" charset="0"/>
              </a:rPr>
              <a:t> </a:t>
            </a:r>
            <a:r>
              <a:rPr lang="en-US" sz="1600" dirty="0">
                <a:latin typeface="Georgia" panose="02040502050405020303" pitchFamily="18" charset="0"/>
                <a:cs typeface="Times New Roman" panose="02020603050405020304" pitchFamily="18" charset="0"/>
              </a:rPr>
              <a:t>of </a:t>
            </a:r>
            <a:r>
              <a:rPr lang="en-US" sz="1600" b="1" i="1" dirty="0">
                <a:latin typeface="Georgia" panose="02040502050405020303" pitchFamily="18" charset="0"/>
                <a:cs typeface="Times New Roman" panose="02020603050405020304" pitchFamily="18" charset="0"/>
              </a:rPr>
              <a:t>B. </a:t>
            </a:r>
            <a:r>
              <a:rPr lang="en-US" sz="1600" b="1" i="1" dirty="0" err="1">
                <a:latin typeface="Georgia" panose="02040502050405020303" pitchFamily="18" charset="0"/>
                <a:cs typeface="Times New Roman" panose="02020603050405020304" pitchFamily="18" charset="0"/>
              </a:rPr>
              <a:t>animalis</a:t>
            </a:r>
            <a:r>
              <a:rPr lang="en-US" sz="1600" b="1" i="1" dirty="0">
                <a:latin typeface="Georgia" panose="02040502050405020303" pitchFamily="18" charset="0"/>
                <a:cs typeface="Times New Roman" panose="02020603050405020304" pitchFamily="18" charset="0"/>
              </a:rPr>
              <a:t> </a:t>
            </a:r>
            <a:r>
              <a:rPr lang="en-US" sz="1600" dirty="0">
                <a:latin typeface="Georgia" panose="02040502050405020303" pitchFamily="18" charset="0"/>
                <a:cs typeface="Times New Roman" panose="02020603050405020304" pitchFamily="18" charset="0"/>
              </a:rPr>
              <a:t>subsp. </a:t>
            </a:r>
            <a:r>
              <a:rPr lang="en-US" sz="1600" b="1" i="1" dirty="0">
                <a:latin typeface="Georgia" panose="02040502050405020303" pitchFamily="18" charset="0"/>
                <a:cs typeface="Times New Roman" panose="02020603050405020304" pitchFamily="18" charset="0"/>
              </a:rPr>
              <a:t>lactis</a:t>
            </a:r>
            <a:r>
              <a:rPr lang="en-US" sz="1600" dirty="0">
                <a:latin typeface="Georgia" panose="02040502050405020303" pitchFamily="18" charset="0"/>
                <a:cs typeface="Times New Roman" panose="02020603050405020304" pitchFamily="18" charset="0"/>
              </a:rPr>
              <a:t>; </a:t>
            </a:r>
          </a:p>
          <a:p>
            <a:pPr marL="285750" indent="-109538">
              <a:lnSpc>
                <a:spcPct val="150000"/>
              </a:lnSpc>
              <a:buFont typeface="Arial" panose="020B0604020202020204" pitchFamily="34" charset="0"/>
              <a:buChar char="•"/>
            </a:pPr>
            <a:r>
              <a:rPr lang="en-US" sz="1600" b="1" dirty="0">
                <a:latin typeface="Georgia" panose="02040502050405020303" pitchFamily="18" charset="0"/>
                <a:cs typeface="Times New Roman" panose="02020603050405020304" pitchFamily="18" charset="0"/>
              </a:rPr>
              <a:t>5 Log CFU/mL</a:t>
            </a:r>
            <a:r>
              <a:rPr lang="en-US" sz="1600" dirty="0">
                <a:solidFill>
                  <a:srgbClr val="FF0000"/>
                </a:solidFill>
                <a:latin typeface="Georgia" panose="02040502050405020303" pitchFamily="18" charset="0"/>
                <a:cs typeface="Times New Roman" panose="02020603050405020304" pitchFamily="18" charset="0"/>
              </a:rPr>
              <a:t> </a:t>
            </a:r>
            <a:r>
              <a:rPr lang="en-US" sz="1600" dirty="0">
                <a:latin typeface="Georgia" panose="02040502050405020303" pitchFamily="18" charset="0"/>
                <a:cs typeface="Times New Roman" panose="02020603050405020304" pitchFamily="18" charset="0"/>
              </a:rPr>
              <a:t>of </a:t>
            </a:r>
            <a:r>
              <a:rPr lang="en-US" sz="1600" b="1" i="1" dirty="0" err="1">
                <a:latin typeface="Georgia" panose="02040502050405020303" pitchFamily="18" charset="0"/>
                <a:cs typeface="Times New Roman" panose="02020603050405020304" pitchFamily="18" charset="0"/>
              </a:rPr>
              <a:t>Lpb</a:t>
            </a:r>
            <a:r>
              <a:rPr lang="en-US" sz="1600" b="1" i="1" dirty="0">
                <a:latin typeface="Georgia" panose="02040502050405020303" pitchFamily="18" charset="0"/>
                <a:cs typeface="Times New Roman" panose="02020603050405020304" pitchFamily="18" charset="0"/>
              </a:rPr>
              <a:t>. plantarum</a:t>
            </a:r>
            <a:r>
              <a:rPr lang="en-US" sz="1600" dirty="0">
                <a:latin typeface="Georgia" panose="02040502050405020303" pitchFamily="18" charset="0"/>
                <a:cs typeface="Times New Roman" panose="02020603050405020304" pitchFamily="18" charset="0"/>
              </a:rPr>
              <a:t>; </a:t>
            </a:r>
          </a:p>
          <a:p>
            <a:pPr marL="285750" indent="-109538">
              <a:lnSpc>
                <a:spcPct val="150000"/>
              </a:lnSpc>
              <a:buFont typeface="Arial" panose="020B0604020202020204" pitchFamily="34" charset="0"/>
              <a:buChar char="•"/>
            </a:pPr>
            <a:r>
              <a:rPr lang="en-US" sz="1600" dirty="0">
                <a:latin typeface="Georgia" panose="02040502050405020303" pitchFamily="18" charset="0"/>
                <a:cs typeface="Times New Roman" panose="02020603050405020304" pitchFamily="18" charset="0"/>
              </a:rPr>
              <a:t>Fermented at </a:t>
            </a:r>
            <a:r>
              <a:rPr lang="en-US" sz="1600" b="1" dirty="0">
                <a:latin typeface="Georgia" panose="02040502050405020303" pitchFamily="18" charset="0"/>
                <a:cs typeface="Times New Roman" panose="02020603050405020304" pitchFamily="18" charset="0"/>
              </a:rPr>
              <a:t>35 °C </a:t>
            </a:r>
            <a:r>
              <a:rPr lang="en-US" sz="1600" dirty="0">
                <a:latin typeface="Georgia" panose="02040502050405020303" pitchFamily="18" charset="0"/>
                <a:cs typeface="Times New Roman" panose="02020603050405020304" pitchFamily="18" charset="0"/>
              </a:rPr>
              <a:t>for</a:t>
            </a:r>
            <a:r>
              <a:rPr lang="en-US" sz="1600" b="1" dirty="0">
                <a:latin typeface="Georgia" panose="02040502050405020303" pitchFamily="18" charset="0"/>
                <a:cs typeface="Times New Roman" panose="02020603050405020304" pitchFamily="18" charset="0"/>
              </a:rPr>
              <a:t> 24 hours</a:t>
            </a:r>
            <a:r>
              <a:rPr lang="en-US" sz="1600" dirty="0">
                <a:latin typeface="Georgia" panose="02040502050405020303" pitchFamily="18" charset="0"/>
                <a:cs typeface="Times New Roman" panose="02020603050405020304" pitchFamily="18" charset="0"/>
              </a:rPr>
              <a:t>.  </a:t>
            </a:r>
          </a:p>
        </p:txBody>
      </p:sp>
      <p:sp>
        <p:nvSpPr>
          <p:cNvPr id="6" name="CasellaDiTesto 5">
            <a:extLst>
              <a:ext uri="{FF2B5EF4-FFF2-40B4-BE49-F238E27FC236}">
                <a16:creationId xmlns:a16="http://schemas.microsoft.com/office/drawing/2014/main" id="{90761695-0BB3-8DE8-B98C-AE1F54453515}"/>
              </a:ext>
            </a:extLst>
          </p:cNvPr>
          <p:cNvSpPr txBox="1"/>
          <p:nvPr/>
        </p:nvSpPr>
        <p:spPr>
          <a:xfrm>
            <a:off x="1045349" y="1176395"/>
            <a:ext cx="4183588" cy="369332"/>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lgn="ctr">
              <a:buFont typeface="Wingdings" panose="05000000000000000000" pitchFamily="2" charset="2"/>
              <a:buChar char="v"/>
            </a:pPr>
            <a:r>
              <a:rPr lang="it-IT" sz="18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OPTIMAL COMBINATION</a:t>
            </a:r>
            <a:endParaRPr lang="it-IT" b="1" dirty="0">
              <a:latin typeface="Georgia" panose="02040502050405020303" pitchFamily="18" charset="0"/>
            </a:endParaRPr>
          </a:p>
        </p:txBody>
      </p:sp>
      <p:sp>
        <p:nvSpPr>
          <p:cNvPr id="8" name="CasellaDiTesto 7">
            <a:extLst>
              <a:ext uri="{FF2B5EF4-FFF2-40B4-BE49-F238E27FC236}">
                <a16:creationId xmlns:a16="http://schemas.microsoft.com/office/drawing/2014/main" id="{DFE7119F-FC31-5BC5-0A53-5F5478355A26}"/>
              </a:ext>
            </a:extLst>
          </p:cNvPr>
          <p:cNvSpPr txBox="1"/>
          <p:nvPr/>
        </p:nvSpPr>
        <p:spPr>
          <a:xfrm>
            <a:off x="9067657" y="4501521"/>
            <a:ext cx="2375452" cy="646331"/>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lgn="ctr">
              <a:buFont typeface="Wingdings" panose="05000000000000000000" pitchFamily="2" charset="2"/>
              <a:buChar char="v"/>
            </a:pPr>
            <a:r>
              <a:rPr lang="it-IT" sz="1800" b="1" dirty="0">
                <a:solidFill>
                  <a:srgbClr val="000000"/>
                </a:solidFill>
                <a:effectLst/>
                <a:latin typeface="Georgia" panose="02040502050405020303" pitchFamily="18" charset="0"/>
                <a:ea typeface="DengXian" panose="02010600030101010101" pitchFamily="2" charset="-122"/>
                <a:cs typeface="Times New Roman" panose="02020603050405020304" pitchFamily="18" charset="0"/>
              </a:rPr>
              <a:t>YOGURT-LIKE REALIZATION</a:t>
            </a:r>
            <a:endParaRPr lang="it-IT" b="1" dirty="0">
              <a:latin typeface="Georgia" panose="02040502050405020303" pitchFamily="18" charset="0"/>
            </a:endParaRPr>
          </a:p>
        </p:txBody>
      </p:sp>
      <p:sp>
        <p:nvSpPr>
          <p:cNvPr id="4" name="CasellaDiTesto 3">
            <a:extLst>
              <a:ext uri="{FF2B5EF4-FFF2-40B4-BE49-F238E27FC236}">
                <a16:creationId xmlns:a16="http://schemas.microsoft.com/office/drawing/2014/main" id="{49B742D7-55E2-7FAC-F9A6-81711D917089}"/>
              </a:ext>
            </a:extLst>
          </p:cNvPr>
          <p:cNvSpPr txBox="1"/>
          <p:nvPr/>
        </p:nvSpPr>
        <p:spPr>
          <a:xfrm>
            <a:off x="1525401" y="3335297"/>
            <a:ext cx="3034776" cy="417294"/>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176212" algn="just">
              <a:lnSpc>
                <a:spcPct val="150000"/>
              </a:lnSpc>
            </a:pPr>
            <a:r>
              <a:rPr lang="it-IT" sz="1600" b="1" dirty="0" err="1">
                <a:latin typeface="Georgia" panose="02040502050405020303" pitchFamily="18" charset="0"/>
                <a:cs typeface="Times New Roman" panose="02020603050405020304" pitchFamily="18" charset="0"/>
              </a:rPr>
              <a:t>Stored</a:t>
            </a:r>
            <a:r>
              <a:rPr lang="it-IT" sz="1600" b="1" dirty="0">
                <a:latin typeface="Georgia" panose="02040502050405020303" pitchFamily="18" charset="0"/>
                <a:cs typeface="Times New Roman" panose="02020603050405020304" pitchFamily="18" charset="0"/>
              </a:rPr>
              <a:t> </a:t>
            </a:r>
            <a:r>
              <a:rPr lang="it-IT" sz="1600" b="1" dirty="0" err="1">
                <a:latin typeface="Georgia" panose="02040502050405020303" pitchFamily="18" charset="0"/>
                <a:cs typeface="Times New Roman" panose="02020603050405020304" pitchFamily="18" charset="0"/>
              </a:rPr>
              <a:t>at</a:t>
            </a:r>
            <a:r>
              <a:rPr lang="it-IT" sz="1600" b="1" dirty="0">
                <a:latin typeface="Georgia" panose="02040502050405020303" pitchFamily="18" charset="0"/>
                <a:cs typeface="Times New Roman" panose="02020603050405020304" pitchFamily="18" charset="0"/>
              </a:rPr>
              <a:t> 4 °C for 50 days</a:t>
            </a:r>
            <a:endParaRPr lang="en-US" sz="1600" b="1" dirty="0">
              <a:latin typeface="Georgia" panose="02040502050405020303"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2159982A-8B6B-27C9-8CEF-E5B21EDF3FEA}"/>
              </a:ext>
            </a:extLst>
          </p:cNvPr>
          <p:cNvSpPr txBox="1"/>
          <p:nvPr/>
        </p:nvSpPr>
        <p:spPr>
          <a:xfrm>
            <a:off x="1815324" y="3024971"/>
            <a:ext cx="2454935" cy="369332"/>
          </a:xfrm>
          <a:prstGeom prst="rect">
            <a:avLst/>
          </a:prstGeom>
          <a:solidFill>
            <a:srgbClr val="F7E5D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marL="285750" indent="-285750">
              <a:buFont typeface="Wingdings" panose="05000000000000000000" pitchFamily="2" charset="2"/>
              <a:buChar char="v"/>
            </a:pPr>
            <a:r>
              <a:rPr lang="it-IT" b="1" dirty="0">
                <a:latin typeface="Georgia" panose="02040502050405020303" pitchFamily="18" charset="0"/>
                <a:cs typeface="Times New Roman" panose="02020603050405020304" pitchFamily="18" charset="0"/>
              </a:rPr>
              <a:t>SHELF-LIFE test</a:t>
            </a:r>
            <a:endParaRPr lang="en-US" b="1" dirty="0">
              <a:latin typeface="Georgia" panose="02040502050405020303"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BA4A8AA0-9048-9822-5CA8-85D4B2E6588F}"/>
              </a:ext>
            </a:extLst>
          </p:cNvPr>
          <p:cNvSpPr txBox="1"/>
          <p:nvPr/>
        </p:nvSpPr>
        <p:spPr>
          <a:xfrm>
            <a:off x="1525401" y="4593083"/>
            <a:ext cx="3034776" cy="707886"/>
          </a:xfrm>
          <a:prstGeom prst="rect">
            <a:avLst/>
          </a:prstGeom>
          <a:solidFill>
            <a:srgbClr val="C9BCAA"/>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wrap="square" rtlCol="0">
            <a:spAutoFit/>
          </a:bodyPr>
          <a:lstStyle/>
          <a:p>
            <a:pPr algn="ctr"/>
            <a:r>
              <a:rPr lang="it-IT" sz="2400" b="1" dirty="0">
                <a:effectLst/>
                <a:latin typeface="Georgia" panose="02040502050405020303" pitchFamily="18" charset="0"/>
                <a:ea typeface="Calibri" panose="020F0502020204030204" pitchFamily="34" charset="0"/>
                <a:cs typeface="Times New Roman" panose="02020603050405020304" pitchFamily="18" charset="0"/>
              </a:rPr>
              <a:t>&gt; 7 log CFU/</a:t>
            </a:r>
            <a:r>
              <a:rPr lang="it-IT" sz="2400" b="1" dirty="0" err="1">
                <a:effectLst/>
                <a:latin typeface="Georgia" panose="02040502050405020303" pitchFamily="18" charset="0"/>
                <a:ea typeface="Calibri" panose="020F0502020204030204" pitchFamily="34" charset="0"/>
                <a:cs typeface="Times New Roman" panose="02020603050405020304" pitchFamily="18" charset="0"/>
              </a:rPr>
              <a:t>mL</a:t>
            </a:r>
            <a:endParaRPr lang="it-IT" sz="2400" b="1" dirty="0">
              <a:effectLst/>
              <a:latin typeface="Georgia" panose="02040502050405020303" pitchFamily="18" charset="0"/>
              <a:ea typeface="Calibri" panose="020F0502020204030204" pitchFamily="34" charset="0"/>
              <a:cs typeface="Times New Roman" panose="02020603050405020304" pitchFamily="18" charset="0"/>
            </a:endParaRPr>
          </a:p>
          <a:p>
            <a:pPr algn="ctr"/>
            <a:r>
              <a:rPr lang="it-IT" sz="1600" dirty="0">
                <a:latin typeface="Georgia" panose="02040502050405020303" pitchFamily="18" charset="0"/>
                <a:cs typeface="Times New Roman" panose="02020603050405020304" pitchFamily="18" charset="0"/>
              </a:rPr>
              <a:t>(</a:t>
            </a:r>
            <a:r>
              <a:rPr lang="en-GB" sz="1600" dirty="0">
                <a:effectLst/>
                <a:latin typeface="Georgia" panose="02040502050405020303" pitchFamily="18" charset="0"/>
                <a:ea typeface="Calibri" panose="020F0502020204030204" pitchFamily="34" charset="0"/>
              </a:rPr>
              <a:t>criticality threshold</a:t>
            </a:r>
            <a:r>
              <a:rPr lang="it-IT" sz="1600" dirty="0">
                <a:latin typeface="Georgia" panose="02040502050405020303" pitchFamily="18" charset="0"/>
                <a:cs typeface="Times New Roman" panose="02020603050405020304" pitchFamily="18" charset="0"/>
              </a:rPr>
              <a:t>)</a:t>
            </a:r>
          </a:p>
        </p:txBody>
      </p:sp>
    </p:spTree>
    <p:extLst>
      <p:ext uri="{BB962C8B-B14F-4D97-AF65-F5344CB8AC3E}">
        <p14:creationId xmlns:p14="http://schemas.microsoft.com/office/powerpoint/2010/main" val="139790506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7">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Immagine 2" descr="Immagine che contiene succo, bevanda, tazza, latte&#10;&#10;Descrizione generata automaticamente">
            <a:extLst>
              <a:ext uri="{FF2B5EF4-FFF2-40B4-BE49-F238E27FC236}">
                <a16:creationId xmlns:a16="http://schemas.microsoft.com/office/drawing/2014/main" id="{EC782A42-92E3-B48A-C2BC-37D5789B5892}"/>
              </a:ext>
            </a:extLst>
          </p:cNvPr>
          <p:cNvPicPr>
            <a:picLocks noChangeAspect="1"/>
          </p:cNvPicPr>
          <p:nvPr/>
        </p:nvPicPr>
        <p:blipFill rotWithShape="1">
          <a:blip r:embed="rId2">
            <a:extLst>
              <a:ext uri="{28A0092B-C50C-407E-A947-70E740481C1C}">
                <a14:useLocalDpi xmlns:a14="http://schemas.microsoft.com/office/drawing/2010/main" val="0"/>
              </a:ext>
            </a:extLst>
          </a:blip>
          <a:srcRect t="34950" r="-1" b="7694"/>
          <a:stretch/>
        </p:blipFill>
        <p:spPr>
          <a:xfrm>
            <a:off x="5372101" y="2952127"/>
            <a:ext cx="6809856" cy="3905874"/>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7" name="CasellaDiTesto 6">
            <a:extLst>
              <a:ext uri="{FF2B5EF4-FFF2-40B4-BE49-F238E27FC236}">
                <a16:creationId xmlns:a16="http://schemas.microsoft.com/office/drawing/2014/main" id="{2853F234-93C3-B8E4-CD01-1A5232F13591}"/>
              </a:ext>
            </a:extLst>
          </p:cNvPr>
          <p:cNvSpPr txBox="1"/>
          <p:nvPr/>
        </p:nvSpPr>
        <p:spPr>
          <a:xfrm>
            <a:off x="253158" y="1629912"/>
            <a:ext cx="4350355" cy="2757748"/>
          </a:xfrm>
          <a:prstGeom prst="rect">
            <a:avLst/>
          </a:prstGeom>
        </p:spPr>
        <p:txBody>
          <a:bodyPr vert="horz" lIns="91440" tIns="45720" rIns="91440" bIns="45720" rtlCol="0" anchor="b">
            <a:normAutofit/>
          </a:bodyPr>
          <a:lstStyle/>
          <a:p>
            <a:pPr marL="176212">
              <a:lnSpc>
                <a:spcPct val="90000"/>
              </a:lnSpc>
              <a:spcBef>
                <a:spcPct val="0"/>
              </a:spcBef>
              <a:spcAft>
                <a:spcPts val="600"/>
              </a:spcAft>
            </a:pPr>
            <a:r>
              <a:rPr lang="en-US" sz="6000" kern="1200" dirty="0">
                <a:solidFill>
                  <a:schemeClr val="tx1"/>
                </a:solidFill>
                <a:latin typeface="+mj-lt"/>
                <a:ea typeface="+mj-ea"/>
                <a:cs typeface="+mj-cs"/>
              </a:rPr>
              <a:t>THANKS FOR THE ATTENTION</a:t>
            </a:r>
          </a:p>
        </p:txBody>
      </p:sp>
      <p:pic>
        <p:nvPicPr>
          <p:cNvPr id="5" name="Immagine 4" descr="Immagine che contiene latticino, Stoviglie, latte, tazza&#10;&#10;Descrizione generata automaticamente">
            <a:extLst>
              <a:ext uri="{FF2B5EF4-FFF2-40B4-BE49-F238E27FC236}">
                <a16:creationId xmlns:a16="http://schemas.microsoft.com/office/drawing/2014/main" id="{137068CE-F93E-1BEF-9A6E-04A07E50FE56}"/>
              </a:ext>
            </a:extLst>
          </p:cNvPr>
          <p:cNvPicPr>
            <a:picLocks noChangeAspect="1"/>
          </p:cNvPicPr>
          <p:nvPr/>
        </p:nvPicPr>
        <p:blipFill rotWithShape="1">
          <a:blip r:embed="rId3">
            <a:extLst>
              <a:ext uri="{28A0092B-C50C-407E-A947-70E740481C1C}">
                <a14:useLocalDpi xmlns:a14="http://schemas.microsoft.com/office/drawing/2010/main" val="0"/>
              </a:ext>
            </a:extLst>
          </a:blip>
          <a:srcRect l="22222" r="6515"/>
          <a:stretch/>
        </p:blipFill>
        <p:spPr>
          <a:xfrm>
            <a:off x="8770947" y="11"/>
            <a:ext cx="3421052" cy="3600440"/>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pic>
        <p:nvPicPr>
          <p:cNvPr id="4" name="Immagine 3" descr="Immagine che contiene stoviglie, cerchio&#10;&#10;Descrizione generata automaticamente">
            <a:extLst>
              <a:ext uri="{FF2B5EF4-FFF2-40B4-BE49-F238E27FC236}">
                <a16:creationId xmlns:a16="http://schemas.microsoft.com/office/drawing/2014/main" id="{4CD5D4A3-1651-D3B6-ADBD-DE672B4FE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97569">
            <a:off x="5398008" y="142014"/>
            <a:ext cx="3470665" cy="3365293"/>
          </a:xfrm>
          <a:prstGeom prst="ellipse">
            <a:avLst/>
          </a:prstGeom>
          <a:ln>
            <a:noFill/>
          </a:ln>
          <a:effectLst>
            <a:outerShdw blurRad="63500" sx="102000" sy="102000" algn="ctr" rotWithShape="0">
              <a:prstClr val="black">
                <a:alpha val="40000"/>
              </a:prstClr>
            </a:outerShdw>
            <a:softEdge rad="112500"/>
          </a:effectLst>
        </p:spPr>
      </p:pic>
    </p:spTree>
    <p:extLst>
      <p:ext uri="{BB962C8B-B14F-4D97-AF65-F5344CB8AC3E}">
        <p14:creationId xmlns:p14="http://schemas.microsoft.com/office/powerpoint/2010/main" val="3737232019"/>
      </p:ext>
    </p:extLst>
  </p:cSld>
  <p:clrMapOvr>
    <a:masterClrMapping/>
  </p:clrMapOvr>
  <p:transition spd="slow">
    <p:randomBar dir="vert"/>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1159</Words>
  <Application>Microsoft Office PowerPoint</Application>
  <PresentationFormat>Widescreen</PresentationFormat>
  <Paragraphs>87</Paragraphs>
  <Slides>9</Slides>
  <Notes>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Meiryo</vt:lpstr>
      <vt:lpstr>Arial</vt:lpstr>
      <vt:lpstr>Calibri</vt:lpstr>
      <vt:lpstr>Calibri Light</vt:lpstr>
      <vt:lpstr>Georgia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SABRINA</dc:creator>
  <cp:lastModifiedBy>Annalisa d'Amelio</cp:lastModifiedBy>
  <cp:revision>90</cp:revision>
  <dcterms:created xsi:type="dcterms:W3CDTF">2023-05-15T13:33:39Z</dcterms:created>
  <dcterms:modified xsi:type="dcterms:W3CDTF">2023-09-06T08:25:25Z</dcterms:modified>
</cp:coreProperties>
</file>