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1" r:id="rId2"/>
    <p:sldId id="313" r:id="rId3"/>
    <p:sldId id="312" r:id="rId4"/>
    <p:sldId id="307" r:id="rId5"/>
    <p:sldId id="304" r:id="rId6"/>
    <p:sldId id="305" r:id="rId7"/>
    <p:sldId id="306" r:id="rId8"/>
    <p:sldId id="308" r:id="rId9"/>
    <p:sldId id="309" r:id="rId10"/>
    <p:sldId id="296" r:id="rId1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95E"/>
    <a:srgbClr val="122A46"/>
    <a:srgbClr val="202A36"/>
    <a:srgbClr val="E8E8E8"/>
    <a:srgbClr val="F9F9F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howGuides="1">
      <p:cViewPr>
        <p:scale>
          <a:sx n="85" d="100"/>
          <a:sy n="85" d="100"/>
        </p:scale>
        <p:origin x="677" y="86"/>
      </p:cViewPr>
      <p:guideLst>
        <p:guide orient="horz"/>
        <p:guide pos="7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47A1D-12E5-456D-BF67-C0BDB0A18760}" type="datetimeFigureOut">
              <a:rPr lang="zh-CN" altLang="en-US" smtClean="0"/>
              <a:pPr/>
              <a:t>2023/8/8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ACBAC-C8EB-45CA-967B-DC24F1263EAE}" type="slidenum">
              <a:rPr lang="zh-CN" altLang="en-US" smtClean="0"/>
              <a:pPr/>
              <a:t>‹#›</a:t>
            </a:fld>
            <a:endParaRPr lang="zh-CN" altLang="en-US"/>
          </a:p>
        </p:txBody>
      </p:sp>
    </p:spTree>
    <p:extLst>
      <p:ext uri="{BB962C8B-B14F-4D97-AF65-F5344CB8AC3E}">
        <p14:creationId xmlns:p14="http://schemas.microsoft.com/office/powerpoint/2010/main" val="135922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1</a:t>
            </a:fld>
            <a:endParaRPr lang="zh-CN" altLang="en-US"/>
          </a:p>
        </p:txBody>
      </p:sp>
    </p:spTree>
    <p:extLst>
      <p:ext uri="{BB962C8B-B14F-4D97-AF65-F5344CB8AC3E}">
        <p14:creationId xmlns:p14="http://schemas.microsoft.com/office/powerpoint/2010/main" val="183780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10</a:t>
            </a:fld>
            <a:endParaRPr lang="zh-CN" altLang="en-US"/>
          </a:p>
        </p:txBody>
      </p:sp>
    </p:spTree>
    <p:extLst>
      <p:ext uri="{BB962C8B-B14F-4D97-AF65-F5344CB8AC3E}">
        <p14:creationId xmlns:p14="http://schemas.microsoft.com/office/powerpoint/2010/main" val="350336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2</a:t>
            </a:fld>
            <a:endParaRPr lang="zh-CN" altLang="en-US"/>
          </a:p>
        </p:txBody>
      </p:sp>
    </p:spTree>
    <p:extLst>
      <p:ext uri="{BB962C8B-B14F-4D97-AF65-F5344CB8AC3E}">
        <p14:creationId xmlns:p14="http://schemas.microsoft.com/office/powerpoint/2010/main" val="52929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3</a:t>
            </a:fld>
            <a:endParaRPr lang="zh-CN" altLang="en-US"/>
          </a:p>
        </p:txBody>
      </p:sp>
    </p:spTree>
    <p:extLst>
      <p:ext uri="{BB962C8B-B14F-4D97-AF65-F5344CB8AC3E}">
        <p14:creationId xmlns:p14="http://schemas.microsoft.com/office/powerpoint/2010/main" val="225837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4</a:t>
            </a:fld>
            <a:endParaRPr lang="zh-CN" altLang="en-US"/>
          </a:p>
        </p:txBody>
      </p:sp>
    </p:spTree>
    <p:extLst>
      <p:ext uri="{BB962C8B-B14F-4D97-AF65-F5344CB8AC3E}">
        <p14:creationId xmlns:p14="http://schemas.microsoft.com/office/powerpoint/2010/main" val="172887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5</a:t>
            </a:fld>
            <a:endParaRPr lang="zh-CN" altLang="en-US"/>
          </a:p>
        </p:txBody>
      </p:sp>
    </p:spTree>
    <p:extLst>
      <p:ext uri="{BB962C8B-B14F-4D97-AF65-F5344CB8AC3E}">
        <p14:creationId xmlns:p14="http://schemas.microsoft.com/office/powerpoint/2010/main" val="405383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6</a:t>
            </a:fld>
            <a:endParaRPr lang="zh-CN" altLang="en-US"/>
          </a:p>
        </p:txBody>
      </p:sp>
    </p:spTree>
    <p:extLst>
      <p:ext uri="{BB962C8B-B14F-4D97-AF65-F5344CB8AC3E}">
        <p14:creationId xmlns:p14="http://schemas.microsoft.com/office/powerpoint/2010/main" val="406057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7</a:t>
            </a:fld>
            <a:endParaRPr lang="zh-CN" altLang="en-US"/>
          </a:p>
        </p:txBody>
      </p:sp>
    </p:spTree>
    <p:extLst>
      <p:ext uri="{BB962C8B-B14F-4D97-AF65-F5344CB8AC3E}">
        <p14:creationId xmlns:p14="http://schemas.microsoft.com/office/powerpoint/2010/main" val="413423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8</a:t>
            </a:fld>
            <a:endParaRPr lang="zh-CN" altLang="en-US"/>
          </a:p>
        </p:txBody>
      </p:sp>
    </p:spTree>
    <p:extLst>
      <p:ext uri="{BB962C8B-B14F-4D97-AF65-F5344CB8AC3E}">
        <p14:creationId xmlns:p14="http://schemas.microsoft.com/office/powerpoint/2010/main" val="10055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5ACBAC-C8EB-45CA-967B-DC24F1263EAE}" type="slidenum">
              <a:rPr lang="zh-CN" altLang="en-US" smtClean="0"/>
              <a:pPr/>
              <a:t>9</a:t>
            </a:fld>
            <a:endParaRPr lang="zh-CN" altLang="en-US"/>
          </a:p>
        </p:txBody>
      </p:sp>
    </p:spTree>
    <p:extLst>
      <p:ext uri="{BB962C8B-B14F-4D97-AF65-F5344CB8AC3E}">
        <p14:creationId xmlns:p14="http://schemas.microsoft.com/office/powerpoint/2010/main" val="246152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209724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45030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369958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82904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113606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14919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147368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294172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5423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20909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08AF93-F015-4E02-9910-15C5CE4FE8B2}" type="datetimeFigureOut">
              <a:rPr lang="zh-CN" altLang="en-US" smtClean="0"/>
              <a:pPr/>
              <a:t>2023/8/8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399696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8AF93-F015-4E02-9910-15C5CE4FE8B2}" type="datetimeFigureOut">
              <a:rPr lang="zh-CN" altLang="en-US" smtClean="0"/>
              <a:pPr/>
              <a:t>2023/8/8</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EB412-6DE5-4D5A-AC24-F5C758543197}" type="slidenum">
              <a:rPr lang="zh-CN" altLang="en-US" smtClean="0"/>
              <a:pPr/>
              <a:t>‹#›</a:t>
            </a:fld>
            <a:endParaRPr lang="zh-CN" altLang="en-US"/>
          </a:p>
        </p:txBody>
      </p:sp>
    </p:spTree>
    <p:extLst>
      <p:ext uri="{BB962C8B-B14F-4D97-AF65-F5344CB8AC3E}">
        <p14:creationId xmlns:p14="http://schemas.microsoft.com/office/powerpoint/2010/main" val="1967040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muelaires01@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72"/>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5" name="TextBox 4">
            <a:extLst>
              <a:ext uri="{FF2B5EF4-FFF2-40B4-BE49-F238E27FC236}">
                <a16:creationId xmlns:a16="http://schemas.microsoft.com/office/drawing/2014/main" id="{D37A2740-0C83-C934-FC15-4B096EA35606}"/>
              </a:ext>
            </a:extLst>
          </p:cNvPr>
          <p:cNvSpPr txBox="1"/>
          <p:nvPr/>
        </p:nvSpPr>
        <p:spPr>
          <a:xfrm>
            <a:off x="322289" y="726680"/>
            <a:ext cx="11550595" cy="1231106"/>
          </a:xfrm>
          <a:prstGeom prst="rect">
            <a:avLst/>
          </a:prstGeom>
          <a:noFill/>
        </p:spPr>
        <p:txBody>
          <a:bodyPr wrap="square" rtlCol="0">
            <a:spAutoFit/>
          </a:bodyPr>
          <a:lstStyle/>
          <a:p>
            <a:pPr algn="ctr"/>
            <a:r>
              <a:rPr lang="en-GB" sz="2800" b="1" dirty="0">
                <a:effectLst/>
                <a:latin typeface="Times New Roman" panose="02020603050405020304" pitchFamily="18" charset="0"/>
                <a:ea typeface="DengXian" panose="02010600030101010101" pitchFamily="2" charset="-122"/>
                <a:cs typeface="Times New Roman" panose="02020603050405020304" pitchFamily="18" charset="0"/>
              </a:rPr>
              <a:t>Air Pollution Resulting From Biomass Combustion In Mozambique: </a:t>
            </a:r>
          </a:p>
          <a:p>
            <a:pPr algn="ctr"/>
            <a:r>
              <a:rPr lang="en-GB" sz="2800" b="1" dirty="0">
                <a:effectLst/>
                <a:latin typeface="Times New Roman" panose="02020603050405020304" pitchFamily="18" charset="0"/>
                <a:ea typeface="DengXian" panose="02010600030101010101" pitchFamily="2" charset="-122"/>
                <a:cs typeface="Times New Roman" panose="02020603050405020304" pitchFamily="18" charset="0"/>
              </a:rPr>
              <a:t>Origins, Consequences, And Measures For Mitigation</a:t>
            </a:r>
            <a:endParaRPr lang="pt-BR" sz="2800" dirty="0">
              <a:effectLst/>
              <a:latin typeface="Times New Roman" panose="02020603050405020304" pitchFamily="18" charset="0"/>
              <a:ea typeface="DengXian" panose="02010600030101010101" pitchFamily="2" charset="-122"/>
              <a:cs typeface="Times New Roman" panose="02020603050405020304" pitchFamily="18" charset="0"/>
            </a:endParaRPr>
          </a:p>
          <a:p>
            <a:endParaRPr lang="en-GB" dirty="0"/>
          </a:p>
        </p:txBody>
      </p:sp>
      <p:sp>
        <p:nvSpPr>
          <p:cNvPr id="7" name="TextBox 6">
            <a:extLst>
              <a:ext uri="{FF2B5EF4-FFF2-40B4-BE49-F238E27FC236}">
                <a16:creationId xmlns:a16="http://schemas.microsoft.com/office/drawing/2014/main" id="{01526D7A-15FC-277F-8F2E-78CC2CBEDB45}"/>
              </a:ext>
            </a:extLst>
          </p:cNvPr>
          <p:cNvSpPr txBox="1"/>
          <p:nvPr/>
        </p:nvSpPr>
        <p:spPr>
          <a:xfrm>
            <a:off x="479670" y="2174012"/>
            <a:ext cx="6148439" cy="3447098"/>
          </a:xfrm>
          <a:prstGeom prst="rect">
            <a:avLst/>
          </a:prstGeom>
          <a:noFill/>
        </p:spPr>
        <p:txBody>
          <a:bodyPr wrap="square" rtlCol="0">
            <a:spAutoFit/>
          </a:bodyPr>
          <a:lstStyle/>
          <a:p>
            <a:pPr algn="ctr"/>
            <a:r>
              <a:rPr lang="en-GB" sz="1600" b="1" kern="1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pt-BR" sz="24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Samuel Aires Master Lazaro</a:t>
            </a:r>
            <a:r>
              <a:rPr lang="pt-BR" sz="2400" b="1" kern="100" baseline="300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a:t>
            </a:r>
            <a:r>
              <a:rPr lang="pt-BR" b="1" kern="100" baseline="300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a, *</a:t>
            </a:r>
            <a:r>
              <a:rPr lang="pt-BR"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a:t>
            </a:r>
            <a:r>
              <a:rPr lang="pt-BR" sz="24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Vanessa Fathia Baba</a:t>
            </a:r>
            <a:r>
              <a:rPr lang="pt-BR" sz="2400" b="1" kern="100" baseline="300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a:t>
            </a:r>
            <a:r>
              <a:rPr lang="pt-BR" b="1" kern="100" baseline="300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b</a:t>
            </a:r>
          </a:p>
          <a:p>
            <a:pPr algn="ctr"/>
            <a:endParaRPr lang="pt-BR"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endParaRPr>
          </a:p>
          <a:p>
            <a:pPr algn="ctr"/>
            <a:r>
              <a:rPr lang="en-US" b="1" kern="100" baseline="300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a</a:t>
            </a:r>
            <a:r>
              <a:rPr lang="en-GB"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a:t>
            </a:r>
            <a:r>
              <a:rPr lang="en-GB"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College of Civil Engineering, Taiyuan University of Technology, No. 79 West Street </a:t>
            </a:r>
            <a:r>
              <a:rPr lang="en-GB" sz="1600" b="1" kern="100" dirty="0" err="1">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Yingze</a:t>
            </a:r>
            <a:r>
              <a:rPr lang="en-GB"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Taiyuan 030024, Shanxi, PR China</a:t>
            </a:r>
            <a:endParaRPr lang="pt-BR"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endParaRPr>
          </a:p>
          <a:p>
            <a:pPr algn="ctr"/>
            <a:r>
              <a:rPr lang="en-US" b="1" kern="100" baseline="300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b</a:t>
            </a:r>
            <a:r>
              <a:rPr lang="en-GB"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a:t>
            </a:r>
            <a:r>
              <a:rPr lang="en-GB"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College of Economics &amp; Management, Taiyuan University of Technology, No. 79 West Street </a:t>
            </a:r>
            <a:r>
              <a:rPr lang="en-GB" sz="1600" b="1" kern="100" dirty="0" err="1">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Yingze</a:t>
            </a:r>
            <a:r>
              <a:rPr lang="en-GB"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Taiyuan 030024, Shanxi, PR China</a:t>
            </a:r>
            <a:endParaRPr lang="pt-BR"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endParaRPr>
          </a:p>
          <a:p>
            <a:pPr algn="ctr"/>
            <a:r>
              <a:rPr lang="en-GB"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 </a:t>
            </a:r>
            <a:r>
              <a:rPr lang="en-GB"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rPr>
              <a:t>Corresponding author: E-mail address: </a:t>
            </a:r>
            <a:r>
              <a:rPr lang="en-GB" sz="1600" b="1" u="sng" kern="100" dirty="0" err="1">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samuelaires01@gmail.com</a:t>
            </a:r>
            <a:endParaRPr lang="pt-BR" sz="1600" b="1" kern="100" dirty="0">
              <a:solidFill>
                <a:schemeClr val="tx2">
                  <a:lumMod val="50000"/>
                </a:schemeClr>
              </a:solidFill>
              <a:latin typeface="Times New Roman" panose="02020603050405020304" pitchFamily="18" charset="0"/>
              <a:ea typeface="DengXian" panose="02010600030101010101" pitchFamily="2" charset="-122"/>
              <a:cs typeface="Times New Roman" panose="02020603050405020304" pitchFamily="18" charset="0"/>
            </a:endParaRPr>
          </a:p>
          <a:p>
            <a:pPr marL="0" marR="0" algn="just">
              <a:spcBef>
                <a:spcPts val="0"/>
              </a:spcBef>
              <a:spcAft>
                <a:spcPts val="0"/>
              </a:spcAft>
            </a:pPr>
            <a:endParaRPr lang="pt-BR" sz="1600" b="1" kern="1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endParaRPr>
          </a:p>
          <a:p>
            <a:endParaRPr lang="en-GB" dirty="0"/>
          </a:p>
        </p:txBody>
      </p:sp>
      <p:pic>
        <p:nvPicPr>
          <p:cNvPr id="2" name="Picture 1">
            <a:extLst>
              <a:ext uri="{FF2B5EF4-FFF2-40B4-BE49-F238E27FC236}">
                <a16:creationId xmlns:a16="http://schemas.microsoft.com/office/drawing/2014/main" id="{7E557A99-140D-EB69-86D4-9970E04C0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28050876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092" y="1917661"/>
            <a:ext cx="11017224" cy="31236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 y="2061677"/>
            <a:ext cx="10994130" cy="2808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3092" y="1700808"/>
            <a:ext cx="11017223" cy="3601229"/>
          </a:xfrm>
          <a:prstGeom prst="rect">
            <a:avLst/>
          </a:prstGeom>
          <a:solidFill>
            <a:srgbClr val="202A36">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7"/>
          <p:cNvSpPr>
            <a:spLocks noChangeArrowheads="1"/>
          </p:cNvSpPr>
          <p:nvPr/>
        </p:nvSpPr>
        <p:spPr bwMode="auto">
          <a:xfrm>
            <a:off x="5377507" y="2579426"/>
            <a:ext cx="5471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6600" b="1" dirty="0">
                <a:solidFill>
                  <a:srgbClr val="202A36"/>
                </a:solidFill>
                <a:latin typeface="微软雅黑" pitchFamily="34" charset="-122"/>
                <a:ea typeface="微软雅黑" pitchFamily="34" charset="-122"/>
                <a:sym typeface="微软雅黑" pitchFamily="34" charset="-122"/>
              </a:rPr>
              <a:t>THANK YOU</a:t>
            </a:r>
            <a:endParaRPr lang="zh-CN" altLang="en-US" sz="6600" b="1" dirty="0">
              <a:solidFill>
                <a:srgbClr val="202A36"/>
              </a:solidFill>
              <a:latin typeface="微软雅黑" pitchFamily="34" charset="-122"/>
              <a:ea typeface="微软雅黑" pitchFamily="34" charset="-122"/>
              <a:sym typeface="微软雅黑" pitchFamily="34" charset="-122"/>
            </a:endParaRPr>
          </a:p>
        </p:txBody>
      </p:sp>
      <p:sp>
        <p:nvSpPr>
          <p:cNvPr id="18" name="矩形 17"/>
          <p:cNvSpPr/>
          <p:nvPr/>
        </p:nvSpPr>
        <p:spPr>
          <a:xfrm>
            <a:off x="0" y="6741368"/>
            <a:ext cx="12195175" cy="116632"/>
          </a:xfrm>
          <a:prstGeom prst="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64">
            <a:extLst>
              <a:ext uri="{FF2B5EF4-FFF2-40B4-BE49-F238E27FC236}">
                <a16:creationId xmlns:a16="http://schemas.microsoft.com/office/drawing/2014/main" id="{8D891885-7C39-5748-4E14-BB96F49FC037}"/>
              </a:ext>
            </a:extLst>
          </p:cNvPr>
          <p:cNvSpPr/>
          <p:nvPr/>
        </p:nvSpPr>
        <p:spPr>
          <a:xfrm>
            <a:off x="10963922" y="2263304"/>
            <a:ext cx="1254346"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63">
            <a:extLst>
              <a:ext uri="{FF2B5EF4-FFF2-40B4-BE49-F238E27FC236}">
                <a16:creationId xmlns:a16="http://schemas.microsoft.com/office/drawing/2014/main" id="{FE4BF3F3-E811-777E-C5B6-521DF8B60ACB}"/>
              </a:ext>
            </a:extLst>
          </p:cNvPr>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91999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500"/>
                                  </p:stCondLst>
                                  <p:iterate type="lt">
                                    <p:tmPct val="10000"/>
                                  </p:iterate>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72"/>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3" name="Picture 2">
            <a:extLst>
              <a:ext uri="{FF2B5EF4-FFF2-40B4-BE49-F238E27FC236}">
                <a16:creationId xmlns:a16="http://schemas.microsoft.com/office/drawing/2014/main" id="{6C51B3F6-7961-D566-3CC1-15BDA73A8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841" y="1843822"/>
            <a:ext cx="4077255" cy="4537506"/>
          </a:xfrm>
          <a:prstGeom prst="rect">
            <a:avLst/>
          </a:prstGeom>
        </p:spPr>
      </p:pic>
      <p:sp>
        <p:nvSpPr>
          <p:cNvPr id="4" name="TextBox 3">
            <a:extLst>
              <a:ext uri="{FF2B5EF4-FFF2-40B4-BE49-F238E27FC236}">
                <a16:creationId xmlns:a16="http://schemas.microsoft.com/office/drawing/2014/main" id="{3651B619-A390-A1FE-531F-72978CFBA075}"/>
              </a:ext>
            </a:extLst>
          </p:cNvPr>
          <p:cNvSpPr txBox="1"/>
          <p:nvPr/>
        </p:nvSpPr>
        <p:spPr>
          <a:xfrm>
            <a:off x="322289" y="726680"/>
            <a:ext cx="11550595" cy="1231106"/>
          </a:xfrm>
          <a:prstGeom prst="rect">
            <a:avLst/>
          </a:prstGeom>
          <a:noFill/>
        </p:spPr>
        <p:txBody>
          <a:bodyPr wrap="square" rtlCol="0">
            <a:spAutoFit/>
          </a:bodyPr>
          <a:lstStyle/>
          <a:p>
            <a:pPr algn="ctr"/>
            <a:r>
              <a:rPr lang="en-GB" sz="2800" b="1" dirty="0">
                <a:effectLst/>
                <a:latin typeface="Times New Roman" panose="02020603050405020304" pitchFamily="18" charset="0"/>
                <a:ea typeface="DengXian" panose="02010600030101010101" pitchFamily="2" charset="-122"/>
                <a:cs typeface="Times New Roman" panose="02020603050405020304" pitchFamily="18" charset="0"/>
              </a:rPr>
              <a:t>Air Pollution Resulting From Biomass Combustion In Mozambique: </a:t>
            </a:r>
          </a:p>
          <a:p>
            <a:pPr algn="ctr"/>
            <a:r>
              <a:rPr lang="en-GB" sz="2800" b="1" dirty="0">
                <a:effectLst/>
                <a:latin typeface="Times New Roman" panose="02020603050405020304" pitchFamily="18" charset="0"/>
                <a:ea typeface="DengXian" panose="02010600030101010101" pitchFamily="2" charset="-122"/>
                <a:cs typeface="Times New Roman" panose="02020603050405020304" pitchFamily="18" charset="0"/>
              </a:rPr>
              <a:t>Origins, Consequences, And Measures For Mitigation</a:t>
            </a:r>
            <a:endParaRPr lang="pt-BR" sz="2800" dirty="0">
              <a:effectLst/>
              <a:latin typeface="Times New Roman" panose="02020603050405020304" pitchFamily="18" charset="0"/>
              <a:ea typeface="DengXian" panose="02010600030101010101" pitchFamily="2" charset="-122"/>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41FFFB0B-62A2-D408-0E8A-86421CE5A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23759671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72"/>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20" name="矩形 47"/>
          <p:cNvSpPr>
            <a:spLocks noChangeArrowheads="1"/>
          </p:cNvSpPr>
          <p:nvPr/>
        </p:nvSpPr>
        <p:spPr bwMode="auto">
          <a:xfrm>
            <a:off x="286291" y="1834389"/>
            <a:ext cx="6415921" cy="43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285750" indent="-285750" algn="just">
              <a:lnSpc>
                <a:spcPct val="150000"/>
              </a:lnSpc>
            </a:pPr>
            <a:r>
              <a:rPr lang="en-GB" sz="1800" dirty="0">
                <a:latin typeface="Times New Roman" panose="02020603050405020304" pitchFamily="18" charset="0"/>
                <a:cs typeface="Times New Roman" panose="02020603050405020304" pitchFamily="18" charset="0"/>
              </a:rPr>
              <a:t>Air pollution is an increasing worldwide problem with far-reaching consequences for human health, ecosystems, and long-term development. </a:t>
            </a:r>
          </a:p>
          <a:p>
            <a:pPr marL="285750" indent="-285750" algn="just">
              <a:lnSpc>
                <a:spcPct val="150000"/>
              </a:lnSpc>
            </a:pPr>
            <a:r>
              <a:rPr lang="en-GB" sz="1800" dirty="0">
                <a:latin typeface="Times New Roman" panose="02020603050405020304" pitchFamily="18" charset="0"/>
                <a:cs typeface="Times New Roman" panose="02020603050405020304" pitchFamily="18" charset="0"/>
              </a:rPr>
              <a:t>Air pollution caused by biomass burning has become a serious environmental concern in Mozambique, a country rich in natural resources and cultural variety. </a:t>
            </a:r>
          </a:p>
          <a:p>
            <a:pPr algn="just">
              <a:lnSpc>
                <a:spcPct val="150000"/>
              </a:lnSpc>
              <a:buNone/>
            </a:pPr>
            <a:r>
              <a:rPr lang="en-US" sz="1800" b="1" dirty="0">
                <a:latin typeface="Times New Roman" panose="02020603050405020304" pitchFamily="18" charset="0"/>
                <a:cs typeface="Times New Roman" panose="02020603050405020304" pitchFamily="18" charset="0"/>
              </a:rPr>
              <a:t>In this presentation, the authors examine how biomass burning affects the air quality in Mozambique, focusing on the sources of pollution, the types of pollutants emitted, and the resulting impact on human health and the environment.</a:t>
            </a:r>
            <a:endParaRPr lang="pt-BR" sz="1800" b="1" dirty="0">
              <a:latin typeface="Times New Roman" panose="02020603050405020304" pitchFamily="18" charset="0"/>
              <a:cs typeface="Times New Roman" panose="02020603050405020304" pitchFamily="18" charset="0"/>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2" name="Picture 1">
            <a:extLst>
              <a:ext uri="{FF2B5EF4-FFF2-40B4-BE49-F238E27FC236}">
                <a16:creationId xmlns:a16="http://schemas.microsoft.com/office/drawing/2014/main" id="{A1D33863-DB7C-0463-4570-0CF270824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
        <p:nvSpPr>
          <p:cNvPr id="3" name="矩形 18">
            <a:extLst>
              <a:ext uri="{FF2B5EF4-FFF2-40B4-BE49-F238E27FC236}">
                <a16:creationId xmlns:a16="http://schemas.microsoft.com/office/drawing/2014/main" id="{4AD050EF-5D6C-8281-3316-F2858A81380A}"/>
              </a:ext>
            </a:extLst>
          </p:cNvPr>
          <p:cNvSpPr/>
          <p:nvPr/>
        </p:nvSpPr>
        <p:spPr>
          <a:xfrm>
            <a:off x="318977" y="1291737"/>
            <a:ext cx="1574644" cy="400101"/>
          </a:xfrm>
          <a:prstGeom prst="rect">
            <a:avLst/>
          </a:prstGeom>
        </p:spPr>
        <p:txBody>
          <a:bodyPr wrap="none" lIns="91431" tIns="45716" rIns="91431" bIns="45716">
            <a:spAutoFit/>
          </a:bodyPr>
          <a:lstStyle/>
          <a:p>
            <a:r>
              <a:rPr lang="en-GB" sz="2000" b="1" dirty="0">
                <a:latin typeface="Times New Roman" panose="02020603050405020304" pitchFamily="18" charset="0"/>
                <a:cs typeface="Times New Roman" panose="02020603050405020304" pitchFamily="18" charset="0"/>
              </a:rPr>
              <a:t>Introduction</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564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250"/>
                                        <p:tgtEl>
                                          <p:spTgt spid="41"/>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72"/>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9" name="矩形 18"/>
          <p:cNvSpPr/>
          <p:nvPr/>
        </p:nvSpPr>
        <p:spPr>
          <a:xfrm>
            <a:off x="318977" y="1291737"/>
            <a:ext cx="4779432" cy="400101"/>
          </a:xfrm>
          <a:prstGeom prst="rect">
            <a:avLst/>
          </a:prstGeom>
        </p:spPr>
        <p:txBody>
          <a:bodyPr wrap="none" lIns="91431" tIns="45716" rIns="91431" bIns="45716">
            <a:spAutoFit/>
          </a:bodyPr>
          <a:lstStyle/>
          <a:p>
            <a:r>
              <a:rPr lang="en-GB" sz="2000" b="1" dirty="0">
                <a:latin typeface="Times New Roman" panose="02020603050405020304" pitchFamily="18" charset="0"/>
                <a:cs typeface="Times New Roman" panose="02020603050405020304" pitchFamily="18" charset="0"/>
              </a:rPr>
              <a:t>Sources of biomass related to air pollution</a:t>
            </a:r>
            <a:endParaRPr lang="pt-BR" sz="2000" dirty="0">
              <a:latin typeface="Times New Roman" panose="02020603050405020304" pitchFamily="18" charset="0"/>
              <a:cs typeface="Times New Roman" panose="02020603050405020304" pitchFamily="18" charset="0"/>
            </a:endParaRPr>
          </a:p>
        </p:txBody>
      </p:sp>
      <p:sp>
        <p:nvSpPr>
          <p:cNvPr id="20" name="矩形 47"/>
          <p:cNvSpPr>
            <a:spLocks noChangeArrowheads="1"/>
          </p:cNvSpPr>
          <p:nvPr/>
        </p:nvSpPr>
        <p:spPr bwMode="auto">
          <a:xfrm>
            <a:off x="286291" y="1834389"/>
            <a:ext cx="6415921" cy="405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285750" lvl="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Dependence on Biomass: </a:t>
            </a:r>
          </a:p>
          <a:p>
            <a:pPr algn="just">
              <a:lnSpc>
                <a:spcPct val="150000"/>
              </a:lnSpc>
              <a:buNone/>
            </a:pPr>
            <a:r>
              <a:rPr lang="en-GB" sz="1800" dirty="0">
                <a:latin typeface="Times New Roman" panose="02020603050405020304" pitchFamily="18" charset="0"/>
                <a:cs typeface="Times New Roman" panose="02020603050405020304" pitchFamily="18" charset="0"/>
              </a:rPr>
              <a:t>Mozambique's heavy reliance on biomass fuels for daily activities. </a:t>
            </a:r>
          </a:p>
          <a:p>
            <a:pPr marL="28575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Types of Biomass Fuels: </a:t>
            </a:r>
          </a:p>
          <a:p>
            <a:pPr lvl="0" algn="just">
              <a:lnSpc>
                <a:spcPct val="150000"/>
              </a:lnSpc>
              <a:buNone/>
            </a:pPr>
            <a:r>
              <a:rPr lang="en-GB" sz="1800" dirty="0">
                <a:latin typeface="Times New Roman" panose="02020603050405020304" pitchFamily="18" charset="0"/>
                <a:cs typeface="Times New Roman" panose="02020603050405020304" pitchFamily="18" charset="0"/>
              </a:rPr>
              <a:t>Overview of wood, agricultural residues, and charcoal as familiar biomass sources.</a:t>
            </a:r>
          </a:p>
          <a:p>
            <a:pPr marL="285750" lvl="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Emissions during Biomass Burning:</a:t>
            </a:r>
          </a:p>
          <a:p>
            <a:pPr lvl="0" algn="just">
              <a:lnSpc>
                <a:spcPct val="150000"/>
              </a:lnSpc>
              <a:buNone/>
            </a:pPr>
            <a:r>
              <a:rPr lang="en-GB" sz="1800" dirty="0">
                <a:latin typeface="Times New Roman" panose="02020603050405020304" pitchFamily="18" charset="0"/>
                <a:cs typeface="Times New Roman" panose="02020603050405020304" pitchFamily="18" charset="0"/>
              </a:rPr>
              <a:t>Pollutants released including particulate matter (PM), carbon monoxide (CO), nitrogen oxides (NOx), volatile organic compounds (VOCs), and hazardous air pollutants (HAPs).</a:t>
            </a:r>
            <a:endParaRPr lang="pt-BR" sz="1800" b="1" dirty="0">
              <a:latin typeface="Times New Roman" panose="02020603050405020304" pitchFamily="18" charset="0"/>
              <a:cs typeface="Times New Roman" panose="02020603050405020304" pitchFamily="18" charset="0"/>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7" name="Picture 6">
            <a:extLst>
              <a:ext uri="{FF2B5EF4-FFF2-40B4-BE49-F238E27FC236}">
                <a16:creationId xmlns:a16="http://schemas.microsoft.com/office/drawing/2014/main" id="{8809001D-F23F-D13F-F8A5-B99C0A169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262276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72"/>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9" name="矩形 18"/>
          <p:cNvSpPr/>
          <p:nvPr/>
        </p:nvSpPr>
        <p:spPr>
          <a:xfrm>
            <a:off x="318977" y="1291737"/>
            <a:ext cx="4719735" cy="400101"/>
          </a:xfrm>
          <a:prstGeom prst="rect">
            <a:avLst/>
          </a:prstGeom>
        </p:spPr>
        <p:txBody>
          <a:bodyPr wrap="none" lIns="91431" tIns="45716" rIns="91431" bIns="45716">
            <a:spAutoFit/>
          </a:bodyPr>
          <a:lstStyle/>
          <a:p>
            <a:pPr>
              <a:spcBef>
                <a:spcPct val="0"/>
              </a:spcBef>
              <a:buFont typeface="Arial" charset="0"/>
              <a:buNone/>
            </a:pPr>
            <a:r>
              <a:rPr lang="en-GB" sz="2000" b="1" dirty="0">
                <a:latin typeface="Times New Roman" panose="02020603050405020304" pitchFamily="18" charset="0"/>
                <a:cs typeface="Times New Roman" panose="02020603050405020304" pitchFamily="18" charset="0"/>
              </a:rPr>
              <a:t>Impacts Resulting from Biomass Burning</a:t>
            </a:r>
            <a:endParaRPr lang="zh-CN" altLang="en-US" sz="2000" b="1" dirty="0">
              <a:solidFill>
                <a:srgbClr val="202A3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47"/>
          <p:cNvSpPr>
            <a:spLocks noChangeArrowheads="1"/>
          </p:cNvSpPr>
          <p:nvPr/>
        </p:nvSpPr>
        <p:spPr bwMode="auto">
          <a:xfrm>
            <a:off x="286291" y="1834389"/>
            <a:ext cx="6415921" cy="353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285750" lvl="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Health Consequences: </a:t>
            </a:r>
          </a:p>
          <a:p>
            <a:pPr lvl="0" algn="just">
              <a:lnSpc>
                <a:spcPct val="150000"/>
              </a:lnSpc>
              <a:buNone/>
            </a:pPr>
            <a:r>
              <a:rPr lang="en-GB" sz="1800" dirty="0">
                <a:latin typeface="Times New Roman" panose="02020603050405020304" pitchFamily="18" charset="0"/>
                <a:cs typeface="Times New Roman" panose="02020603050405020304" pitchFamily="18" charset="0"/>
              </a:rPr>
              <a:t>The adverse effects of biomass burning on</a:t>
            </a:r>
            <a:r>
              <a:rPr lang="en-US" sz="1800" dirty="0">
                <a:latin typeface="Times New Roman" panose="02020603050405020304" pitchFamily="18" charset="0"/>
                <a:cs typeface="Times New Roman" panose="02020603050405020304" pitchFamily="18" charset="0"/>
              </a:rPr>
              <a:t> health issues that can occur include low birth weight, cataracts, cardiovascular disease (CVD), asthma, tuberculosis, chronic obstructive pulmonary disease (COPD), and lower respiratory tract infections. </a:t>
            </a:r>
          </a:p>
          <a:p>
            <a:pPr algn="just">
              <a:lnSpc>
                <a:spcPct val="150000"/>
              </a:lnSpc>
              <a:buNone/>
            </a:pPr>
            <a:r>
              <a:rPr lang="en-GB" sz="1800" b="1" dirty="0">
                <a:latin typeface="Times New Roman" panose="02020603050405020304" pitchFamily="18" charset="0"/>
                <a:cs typeface="Times New Roman" panose="02020603050405020304" pitchFamily="18" charset="0"/>
              </a:rPr>
              <a:t>Environmental Implications: </a:t>
            </a:r>
          </a:p>
          <a:p>
            <a:pPr algn="just">
              <a:lnSpc>
                <a:spcPct val="150000"/>
              </a:lnSpc>
              <a:buNone/>
            </a:pPr>
            <a:r>
              <a:rPr lang="en-GB" sz="1800" dirty="0">
                <a:latin typeface="Times New Roman" panose="02020603050405020304" pitchFamily="18" charset="0"/>
                <a:cs typeface="Times New Roman" panose="02020603050405020304" pitchFamily="18" charset="0"/>
              </a:rPr>
              <a:t>Environmental impacts, including climate change, global warming, and regional weather patterns.</a:t>
            </a:r>
            <a:endParaRPr lang="pt-BR" sz="1800" dirty="0">
              <a:latin typeface="Times New Roman" panose="02020603050405020304" pitchFamily="18" charset="0"/>
              <a:cs typeface="Times New Roman" panose="02020603050405020304" pitchFamily="18" charset="0"/>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7" name="Picture 6">
            <a:extLst>
              <a:ext uri="{FF2B5EF4-FFF2-40B4-BE49-F238E27FC236}">
                <a16:creationId xmlns:a16="http://schemas.microsoft.com/office/drawing/2014/main" id="{82AED713-FFF4-BB59-AAEB-20588ED7D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24126757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69"/>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9" name="矩形 18"/>
          <p:cNvSpPr/>
          <p:nvPr/>
        </p:nvSpPr>
        <p:spPr>
          <a:xfrm>
            <a:off x="318977" y="1291737"/>
            <a:ext cx="3370456" cy="400101"/>
          </a:xfrm>
          <a:prstGeom prst="rect">
            <a:avLst/>
          </a:prstGeom>
        </p:spPr>
        <p:txBody>
          <a:bodyPr wrap="none" lIns="91431" tIns="45716" rIns="91431" bIns="45716">
            <a:spAutoFit/>
          </a:bodyPr>
          <a:lstStyle/>
          <a:p>
            <a:pPr>
              <a:spcBef>
                <a:spcPct val="0"/>
              </a:spcBef>
              <a:buFont typeface="Arial" charset="0"/>
              <a:buNone/>
            </a:pPr>
            <a:r>
              <a:rPr lang="en-GB" sz="2000" b="1" dirty="0">
                <a:latin typeface="Times New Roman" panose="02020603050405020304" pitchFamily="18" charset="0"/>
                <a:cs typeface="Times New Roman" panose="02020603050405020304" pitchFamily="18" charset="0"/>
              </a:rPr>
              <a:t>Climate and Weather Impact</a:t>
            </a:r>
            <a:endParaRPr lang="zh-CN" altLang="en-US" sz="2000" b="1" dirty="0">
              <a:solidFill>
                <a:srgbClr val="202A3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47"/>
          <p:cNvSpPr>
            <a:spLocks noChangeArrowheads="1"/>
          </p:cNvSpPr>
          <p:nvPr/>
        </p:nvSpPr>
        <p:spPr bwMode="auto">
          <a:xfrm>
            <a:off x="286291" y="1834389"/>
            <a:ext cx="6415921" cy="394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285750" lvl="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Contribution to Climate Change: </a:t>
            </a:r>
          </a:p>
          <a:p>
            <a:pPr lvl="0" algn="just">
              <a:lnSpc>
                <a:spcPct val="150000"/>
              </a:lnSpc>
              <a:buNone/>
            </a:pPr>
            <a:r>
              <a:rPr lang="en-GB" sz="1800" dirty="0">
                <a:latin typeface="Times New Roman" panose="02020603050405020304" pitchFamily="18" charset="0"/>
                <a:cs typeface="Times New Roman" panose="02020603050405020304" pitchFamily="18" charset="0"/>
              </a:rPr>
              <a:t>Biomass burning significantly contributes to greenhouse gas emissions, including CO2 and </a:t>
            </a:r>
            <a:r>
              <a:rPr lang="en-GB" sz="1800" dirty="0" err="1">
                <a:latin typeface="Times New Roman" panose="02020603050405020304" pitchFamily="18" charset="0"/>
                <a:cs typeface="Times New Roman" panose="02020603050405020304" pitchFamily="18" charset="0"/>
              </a:rPr>
              <a:t>CH4</a:t>
            </a:r>
            <a:r>
              <a:rPr lang="en-GB"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Also, as biomass burning occurs, vast amounts of stored carbon dioxide can quickly be released into the atmosphere. If the vegetation is not replaced, burning can also permanently lose a vital carbon dioxide sink. </a:t>
            </a:r>
          </a:p>
          <a:p>
            <a:pPr lvl="0" algn="just">
              <a:lnSpc>
                <a:spcPct val="150000"/>
              </a:lnSpc>
              <a:buNone/>
            </a:pPr>
            <a:r>
              <a:rPr lang="en-GB" sz="1800" b="1" dirty="0">
                <a:latin typeface="Times New Roman" panose="02020603050405020304" pitchFamily="18" charset="0"/>
                <a:cs typeface="Times New Roman" panose="02020603050405020304" pitchFamily="18" charset="0"/>
              </a:rPr>
              <a:t>Regional Climate Effects:  </a:t>
            </a:r>
          </a:p>
          <a:p>
            <a:pPr algn="just">
              <a:lnSpc>
                <a:spcPct val="150000"/>
              </a:lnSpc>
              <a:buNone/>
            </a:pPr>
            <a:r>
              <a:rPr lang="en-GB" sz="1800" dirty="0">
                <a:latin typeface="Times New Roman" panose="02020603050405020304" pitchFamily="18" charset="0"/>
                <a:cs typeface="Times New Roman" panose="02020603050405020304" pitchFamily="18" charset="0"/>
              </a:rPr>
              <a:t>Influence on climate and weather patterns in Mozambique and neighbouring regions.</a:t>
            </a:r>
            <a:endParaRPr lang="pt-BR" sz="1800" dirty="0">
              <a:latin typeface="Times New Roman" panose="02020603050405020304" pitchFamily="18" charset="0"/>
              <a:cs typeface="Times New Roman" panose="02020603050405020304" pitchFamily="18" charset="0"/>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7" name="Picture 6">
            <a:extLst>
              <a:ext uri="{FF2B5EF4-FFF2-40B4-BE49-F238E27FC236}">
                <a16:creationId xmlns:a16="http://schemas.microsoft.com/office/drawing/2014/main" id="{95AE1A46-C0F5-BA96-A54A-E02A48596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5233862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72"/>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9" name="矩形 18"/>
          <p:cNvSpPr/>
          <p:nvPr/>
        </p:nvSpPr>
        <p:spPr>
          <a:xfrm>
            <a:off x="318977" y="1291737"/>
            <a:ext cx="5500398" cy="400101"/>
          </a:xfrm>
          <a:prstGeom prst="rect">
            <a:avLst/>
          </a:prstGeom>
        </p:spPr>
        <p:txBody>
          <a:bodyPr wrap="none" lIns="91431" tIns="45716" rIns="91431" bIns="45716">
            <a:spAutoFit/>
          </a:bodyPr>
          <a:lstStyle/>
          <a:p>
            <a:r>
              <a:rPr lang="en-GB" sz="2000" b="1" dirty="0">
                <a:latin typeface="Times New Roman" panose="02020603050405020304" pitchFamily="18" charset="0"/>
                <a:cs typeface="Times New Roman" panose="02020603050405020304" pitchFamily="18" charset="0"/>
              </a:rPr>
              <a:t>Intervention Strategies and Mitigation Measures</a:t>
            </a:r>
            <a:endParaRPr lang="pt-BR" sz="2000" dirty="0">
              <a:latin typeface="Times New Roman" panose="02020603050405020304" pitchFamily="18" charset="0"/>
              <a:cs typeface="Times New Roman" panose="02020603050405020304" pitchFamily="18" charset="0"/>
            </a:endParaRPr>
          </a:p>
        </p:txBody>
      </p:sp>
      <p:sp>
        <p:nvSpPr>
          <p:cNvPr id="20" name="矩形 47"/>
          <p:cNvSpPr>
            <a:spLocks noChangeArrowheads="1"/>
          </p:cNvSpPr>
          <p:nvPr/>
        </p:nvSpPr>
        <p:spPr bwMode="auto">
          <a:xfrm>
            <a:off x="286291" y="1834389"/>
            <a:ext cx="6415921" cy="452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285750" lvl="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Cleaner Cooking Technologies: </a:t>
            </a:r>
          </a:p>
          <a:p>
            <a:pPr lvl="0" algn="just">
              <a:lnSpc>
                <a:spcPct val="150000"/>
              </a:lnSpc>
              <a:buNone/>
            </a:pPr>
            <a:r>
              <a:rPr lang="en-GB" sz="1800" dirty="0">
                <a:latin typeface="Times New Roman" panose="02020603050405020304" pitchFamily="18" charset="0"/>
                <a:cs typeface="Times New Roman" panose="02020603050405020304" pitchFamily="18" charset="0"/>
              </a:rPr>
              <a:t>Promoting improved cookstoves and biogas systems to reduce traditional biomass burning.</a:t>
            </a:r>
          </a:p>
          <a:p>
            <a:pPr marL="28575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Raising Awareness: </a:t>
            </a:r>
          </a:p>
          <a:p>
            <a:pPr algn="just">
              <a:lnSpc>
                <a:spcPct val="150000"/>
              </a:lnSpc>
              <a:buNone/>
            </a:pPr>
            <a:r>
              <a:rPr lang="en-GB" sz="1800" dirty="0">
                <a:latin typeface="Times New Roman" panose="02020603050405020304" pitchFamily="18" charset="0"/>
                <a:cs typeface="Times New Roman" panose="02020603050405020304" pitchFamily="18" charset="0"/>
              </a:rPr>
              <a:t>Educating the public about the health risks associated with biomass combustion.</a:t>
            </a:r>
          </a:p>
          <a:p>
            <a:pPr marL="285750" indent="-285750" algn="just">
              <a:lnSpc>
                <a:spcPct val="150000"/>
              </a:lnSpc>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Access to Alternative Energy Sources:</a:t>
            </a:r>
          </a:p>
          <a:p>
            <a:pPr algn="just">
              <a:lnSpc>
                <a:spcPct val="150000"/>
              </a:lnSpc>
              <a:buNone/>
            </a:pPr>
            <a:r>
              <a:rPr lang="en-GB" sz="1800" dirty="0">
                <a:latin typeface="Times New Roman" panose="02020603050405020304" pitchFamily="18" charset="0"/>
                <a:cs typeface="Times New Roman" panose="02020603050405020304" pitchFamily="18" charset="0"/>
              </a:rPr>
              <a:t>Ensuring availability and affordability of clean energy options as alternatives to biomass.</a:t>
            </a:r>
            <a:endParaRPr lang="en-GB" sz="1800" b="1" dirty="0">
              <a:latin typeface="Times New Roman" panose="02020603050405020304" pitchFamily="18" charset="0"/>
              <a:cs typeface="Times New Roman" panose="02020603050405020304" pitchFamily="18" charset="0"/>
            </a:endParaRPr>
          </a:p>
          <a:p>
            <a:pPr algn="just">
              <a:lnSpc>
                <a:spcPct val="150000"/>
              </a:lnSpc>
              <a:buNone/>
            </a:pPr>
            <a:endParaRPr lang="pt-BR" sz="1800" dirty="0">
              <a:latin typeface="Times New Roman" panose="02020603050405020304" pitchFamily="18" charset="0"/>
              <a:cs typeface="Times New Roman" panose="02020603050405020304" pitchFamily="18" charset="0"/>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7" name="Picture 6">
            <a:extLst>
              <a:ext uri="{FF2B5EF4-FFF2-40B4-BE49-F238E27FC236}">
                <a16:creationId xmlns:a16="http://schemas.microsoft.com/office/drawing/2014/main" id="{95EB6CB2-B096-9755-71BE-7946DAEB5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14019838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76872"/>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40272"/>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9" name="矩形 18"/>
          <p:cNvSpPr/>
          <p:nvPr/>
        </p:nvSpPr>
        <p:spPr>
          <a:xfrm>
            <a:off x="318977" y="1291737"/>
            <a:ext cx="5500398" cy="400101"/>
          </a:xfrm>
          <a:prstGeom prst="rect">
            <a:avLst/>
          </a:prstGeom>
        </p:spPr>
        <p:txBody>
          <a:bodyPr wrap="none" lIns="91431" tIns="45716" rIns="91431" bIns="45716">
            <a:spAutoFit/>
          </a:bodyPr>
          <a:lstStyle/>
          <a:p>
            <a:r>
              <a:rPr lang="en-GB" sz="2000" b="1" dirty="0">
                <a:latin typeface="Times New Roman" panose="02020603050405020304" pitchFamily="18" charset="0"/>
                <a:cs typeface="Times New Roman" panose="02020603050405020304" pitchFamily="18" charset="0"/>
              </a:rPr>
              <a:t>Intervention Strategies and Mitigation Measures</a:t>
            </a:r>
            <a:endParaRPr lang="pt-BR" sz="2000" dirty="0">
              <a:latin typeface="Times New Roman" panose="02020603050405020304" pitchFamily="18" charset="0"/>
              <a:cs typeface="Times New Roman" panose="02020603050405020304" pitchFamily="18" charset="0"/>
            </a:endParaRPr>
          </a:p>
        </p:txBody>
      </p:sp>
      <p:sp>
        <p:nvSpPr>
          <p:cNvPr id="20" name="矩形 47"/>
          <p:cNvSpPr>
            <a:spLocks noChangeArrowheads="1"/>
          </p:cNvSpPr>
          <p:nvPr/>
        </p:nvSpPr>
        <p:spPr bwMode="auto">
          <a:xfrm>
            <a:off x="286291" y="1834389"/>
            <a:ext cx="6415921" cy="400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lnSpc>
                <a:spcPct val="150000"/>
              </a:lnSpc>
              <a:buNone/>
            </a:pPr>
            <a:r>
              <a:rPr lang="en-US" sz="1800" dirty="0">
                <a:latin typeface="Times New Roman" panose="02020603050405020304" pitchFamily="18" charset="0"/>
                <a:cs typeface="Times New Roman" panose="02020603050405020304" pitchFamily="18" charset="0"/>
                <a:sym typeface="微软雅黑" pitchFamily="34" charset="-122"/>
              </a:rPr>
              <a:t>Any implemented intervention aims to decrease household air pollution emissions from indoor cooking or heating with solid biomass fuel.</a:t>
            </a:r>
            <a:endParaRPr lang="en-US" sz="1800"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Role of Government: </a:t>
            </a:r>
          </a:p>
          <a:p>
            <a:pPr lvl="0" algn="just">
              <a:lnSpc>
                <a:spcPct val="150000"/>
              </a:lnSpc>
              <a:buNone/>
            </a:pPr>
            <a:r>
              <a:rPr lang="en-US" sz="1800" dirty="0">
                <a:latin typeface="Times New Roman" panose="02020603050405020304" pitchFamily="18" charset="0"/>
                <a:cs typeface="Times New Roman" panose="02020603050405020304" pitchFamily="18" charset="0"/>
              </a:rPr>
              <a:t>Implementing policies and regulations to promote cleaner energy and reduce emissions. </a:t>
            </a:r>
          </a:p>
          <a:p>
            <a:pPr marL="285750" indent="-285750" algn="just">
              <a:lnSpc>
                <a:spcPct val="150000"/>
              </a:lnSpc>
              <a:buFont typeface="Arial" panose="020B0604020202020204" pitchFamily="34" charset="0"/>
              <a:buChar char="•"/>
            </a:pPr>
            <a:r>
              <a:rPr lang="en-US" altLang="zh-CN" sz="1800" b="1" dirty="0">
                <a:latin typeface="Times New Roman" panose="02020603050405020304" pitchFamily="18" charset="0"/>
                <a:cs typeface="Times New Roman" panose="02020603050405020304" pitchFamily="18" charset="0"/>
                <a:sym typeface="微软雅黑" pitchFamily="34" charset="-122"/>
              </a:rPr>
              <a:t>Involvement of NGOs and International Partners: </a:t>
            </a:r>
          </a:p>
          <a:p>
            <a:pPr lvl="0" algn="just">
              <a:lnSpc>
                <a:spcPct val="150000"/>
              </a:lnSpc>
              <a:buNone/>
            </a:pPr>
            <a:r>
              <a:rPr lang="en-US" altLang="zh-CN" sz="1800" dirty="0">
                <a:solidFill>
                  <a:schemeClr val="tx1">
                    <a:lumMod val="95000"/>
                    <a:lumOff val="5000"/>
                  </a:schemeClr>
                </a:solidFill>
                <a:latin typeface="Times New Roman" panose="02020603050405020304" pitchFamily="18" charset="0"/>
                <a:cs typeface="Times New Roman" panose="02020603050405020304" pitchFamily="18" charset="0"/>
                <a:sym typeface="微软雅黑" pitchFamily="34" charset="-122"/>
              </a:rPr>
              <a:t>Collaborative efforts to support initiatives and fund projects for pollution reduction.</a:t>
            </a: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7" name="Picture 6">
            <a:extLst>
              <a:ext uri="{FF2B5EF4-FFF2-40B4-BE49-F238E27FC236}">
                <a16:creationId xmlns:a16="http://schemas.microsoft.com/office/drawing/2014/main" id="{86D470E2-355C-76FC-DBAE-434008CC9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8257931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a:off x="241896" y="125398"/>
            <a:ext cx="481345" cy="414953"/>
          </a:xfrm>
          <a:prstGeom prst="hexagon">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cxnSpLocks/>
          </p:cNvCxnSpPr>
          <p:nvPr/>
        </p:nvCxnSpPr>
        <p:spPr>
          <a:xfrm>
            <a:off x="841003" y="505764"/>
            <a:ext cx="113772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六边形 59"/>
          <p:cNvSpPr/>
          <p:nvPr/>
        </p:nvSpPr>
        <p:spPr>
          <a:xfrm>
            <a:off x="624979" y="392472"/>
            <a:ext cx="261790" cy="225682"/>
          </a:xfrm>
          <a:prstGeom prst="hexagon">
            <a:avLst/>
          </a:prstGeom>
          <a:solidFill>
            <a:srgbClr val="202A3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093" y="2276872"/>
            <a:ext cx="264989"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967460" y="2263304"/>
            <a:ext cx="1250808" cy="162077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
          <p:cNvSpPr/>
          <p:nvPr/>
        </p:nvSpPr>
        <p:spPr>
          <a:xfrm>
            <a:off x="0" y="1726704"/>
            <a:ext cx="10967459" cy="4713064"/>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9" name="矩形 18"/>
          <p:cNvSpPr/>
          <p:nvPr/>
        </p:nvSpPr>
        <p:spPr>
          <a:xfrm>
            <a:off x="318977" y="1291737"/>
            <a:ext cx="1409342" cy="400101"/>
          </a:xfrm>
          <a:prstGeom prst="rect">
            <a:avLst/>
          </a:prstGeom>
        </p:spPr>
        <p:txBody>
          <a:bodyPr wrap="none" lIns="91431" tIns="45716" rIns="91431" bIns="45716">
            <a:spAutoFit/>
          </a:bodyPr>
          <a:lstStyle/>
          <a:p>
            <a:r>
              <a:rPr lang="en-GB" sz="2000" b="1" dirty="0">
                <a:latin typeface="Times New Roman" panose="02020603050405020304" pitchFamily="18" charset="0"/>
                <a:cs typeface="Times New Roman" panose="02020603050405020304" pitchFamily="18" charset="0"/>
              </a:rPr>
              <a:t>Conclusion</a:t>
            </a:r>
            <a:endParaRPr lang="pt-BR" sz="2000" dirty="0">
              <a:latin typeface="Times New Roman" panose="02020603050405020304" pitchFamily="18" charset="0"/>
              <a:cs typeface="Times New Roman" panose="02020603050405020304" pitchFamily="18" charset="0"/>
            </a:endParaRPr>
          </a:p>
        </p:txBody>
      </p:sp>
      <p:sp>
        <p:nvSpPr>
          <p:cNvPr id="20" name="矩形 47"/>
          <p:cNvSpPr>
            <a:spLocks noChangeArrowheads="1"/>
          </p:cNvSpPr>
          <p:nvPr/>
        </p:nvSpPr>
        <p:spPr bwMode="auto">
          <a:xfrm>
            <a:off x="286291" y="1834389"/>
            <a:ext cx="6415921" cy="452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285750" lvl="0" indent="-285750" algn="just">
              <a:lnSpc>
                <a:spcPct val="150000"/>
              </a:lnSpc>
              <a:buFont typeface="Arial" panose="020B0604020202020204" pitchFamily="34" charset="0"/>
              <a:buChar char="•"/>
            </a:pPr>
            <a:r>
              <a:rPr lang="en-US" altLang="zh-CN" sz="1800" b="1" dirty="0">
                <a:latin typeface="Times New Roman" panose="02020603050405020304" pitchFamily="18" charset="0"/>
                <a:cs typeface="Times New Roman" panose="02020603050405020304" pitchFamily="18" charset="0"/>
                <a:sym typeface="微软雅黑" pitchFamily="34" charset="-122"/>
              </a:rPr>
              <a:t>Recapitulate Key Points: </a:t>
            </a:r>
          </a:p>
          <a:p>
            <a:pPr lvl="0" algn="just">
              <a:lnSpc>
                <a:spcPct val="150000"/>
              </a:lnSpc>
              <a:buNone/>
            </a:pPr>
            <a:r>
              <a:rPr lang="en-US" altLang="zh-CN" sz="1800" dirty="0" err="1">
                <a:latin typeface="Times New Roman" panose="02020603050405020304" pitchFamily="18" charset="0"/>
                <a:cs typeface="Times New Roman" panose="02020603050405020304" pitchFamily="18" charset="0"/>
                <a:sym typeface="微软雅黑" pitchFamily="34" charset="-122"/>
              </a:rPr>
              <a:t>Summarising</a:t>
            </a:r>
            <a:r>
              <a:rPr lang="en-US" altLang="zh-CN" sz="1800" dirty="0">
                <a:latin typeface="Times New Roman" panose="02020603050405020304" pitchFamily="18" charset="0"/>
                <a:cs typeface="Times New Roman" panose="02020603050405020304" pitchFamily="18" charset="0"/>
                <a:sym typeface="微软雅黑" pitchFamily="34" charset="-122"/>
              </a:rPr>
              <a:t> the impact of biomass-related air pollution in Mozambique. </a:t>
            </a:r>
          </a:p>
          <a:p>
            <a:pPr marL="285750" indent="-285750" algn="just">
              <a:lnSpc>
                <a:spcPct val="150000"/>
              </a:lnSpc>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Urgency for Action </a:t>
            </a:r>
          </a:p>
          <a:p>
            <a:pPr algn="just">
              <a:lnSpc>
                <a:spcPct val="150000"/>
              </a:lnSpc>
              <a:buNone/>
            </a:pPr>
            <a:r>
              <a:rPr lang="en-US" sz="1800" dirty="0" err="1">
                <a:latin typeface="Times New Roman" panose="02020603050405020304" pitchFamily="18" charset="0"/>
                <a:cs typeface="Times New Roman" panose="02020603050405020304" pitchFamily="18" charset="0"/>
              </a:rPr>
              <a:t>Emphasising</a:t>
            </a:r>
            <a:r>
              <a:rPr lang="en-US" sz="1800" dirty="0">
                <a:latin typeface="Times New Roman" panose="02020603050405020304" pitchFamily="18" charset="0"/>
                <a:cs typeface="Times New Roman" panose="02020603050405020304" pitchFamily="18" charset="0"/>
              </a:rPr>
              <a:t> the importance of immediate measures to safeguard public health and the environment.</a:t>
            </a:r>
          </a:p>
          <a:p>
            <a:pPr marL="285750" indent="-285750" algn="just">
              <a:lnSpc>
                <a:spcPct val="150000"/>
              </a:lnSpc>
              <a:buFont typeface="Arial" panose="020B0604020202020204" pitchFamily="34" charset="0"/>
              <a:buChar char="•"/>
            </a:pPr>
            <a:r>
              <a:rPr lang="en-US" altLang="zh-CN" sz="1800" b="1" dirty="0">
                <a:latin typeface="Times New Roman" panose="02020603050405020304" pitchFamily="18" charset="0"/>
                <a:cs typeface="Times New Roman" panose="02020603050405020304" pitchFamily="18" charset="0"/>
                <a:sym typeface="微软雅黑" pitchFamily="34" charset="-122"/>
              </a:rPr>
              <a:t>Call to Action:</a:t>
            </a:r>
          </a:p>
          <a:p>
            <a:pPr algn="just">
              <a:lnSpc>
                <a:spcPct val="150000"/>
              </a:lnSpc>
              <a:buNone/>
            </a:pPr>
            <a:r>
              <a:rPr lang="en-US" altLang="zh-CN" sz="1800" dirty="0">
                <a:latin typeface="Times New Roman" panose="02020603050405020304" pitchFamily="18" charset="0"/>
                <a:cs typeface="Times New Roman" panose="02020603050405020304" pitchFamily="18" charset="0"/>
                <a:sym typeface="微软雅黑" pitchFamily="34" charset="-122"/>
              </a:rPr>
              <a:t>Encouraging collective efforts to combat air pollution through cleaner technologies and sustainable practices</a:t>
            </a:r>
            <a:endParaRPr lang="en-US" sz="1800" b="1" dirty="0">
              <a:latin typeface="Times New Roman" panose="02020603050405020304" pitchFamily="18" charset="0"/>
              <a:cs typeface="Times New Roman" panose="02020603050405020304" pitchFamily="18" charset="0"/>
            </a:endParaRPr>
          </a:p>
          <a:p>
            <a:pPr lvl="0" algn="just">
              <a:lnSpc>
                <a:spcPct val="150000"/>
              </a:lnSpc>
              <a:buNone/>
            </a:pPr>
            <a:endParaRPr lang="pt-BR" sz="1800" dirty="0">
              <a:latin typeface="Times New Roman" panose="02020603050405020304" pitchFamily="18" charset="0"/>
              <a:cs typeface="Times New Roman" panose="02020603050405020304" pitchFamily="18" charset="0"/>
            </a:endParaRPr>
          </a:p>
        </p:txBody>
      </p:sp>
      <p:grpSp>
        <p:nvGrpSpPr>
          <p:cNvPr id="41" name="Group 35"/>
          <p:cNvGrpSpPr/>
          <p:nvPr/>
        </p:nvGrpSpPr>
        <p:grpSpPr>
          <a:xfrm>
            <a:off x="9708936" y="4503275"/>
            <a:ext cx="330806" cy="328630"/>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9"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6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pic>
        <p:nvPicPr>
          <p:cNvPr id="7" name="Picture 6">
            <a:extLst>
              <a:ext uri="{FF2B5EF4-FFF2-40B4-BE49-F238E27FC236}">
                <a16:creationId xmlns:a16="http://schemas.microsoft.com/office/drawing/2014/main" id="{5726A01B-ECA9-303B-5DF9-1B7E56334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80" y="1755453"/>
            <a:ext cx="4185379" cy="4697880"/>
          </a:xfrm>
          <a:prstGeom prst="rect">
            <a:avLst/>
          </a:prstGeom>
        </p:spPr>
      </p:pic>
    </p:spTree>
    <p:extLst>
      <p:ext uri="{BB962C8B-B14F-4D97-AF65-F5344CB8AC3E}">
        <p14:creationId xmlns:p14="http://schemas.microsoft.com/office/powerpoint/2010/main" val="22656039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593</Words>
  <Application>Microsoft Office PowerPoint</Application>
  <PresentationFormat>Custom</PresentationFormat>
  <Paragraphs>61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微软雅黑</vt: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http://www.deepbbs.org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Sammy</cp:lastModifiedBy>
  <cp:revision>120</cp:revision>
  <dcterms:created xsi:type="dcterms:W3CDTF">2015-12-03T10:50:49Z</dcterms:created>
  <dcterms:modified xsi:type="dcterms:W3CDTF">2023-08-07T16:40:02Z</dcterms:modified>
</cp:coreProperties>
</file>