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7/20/2023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7/20/2023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hyperlink" Target="mailto:emadcts@yahoo.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emf"/><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1.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7E5D-2418-B847-80D5-3A5BAF64E375}"/>
              </a:ext>
            </a:extLst>
          </p:cNvPr>
          <p:cNvSpPr>
            <a:spLocks noGrp="1"/>
          </p:cNvSpPr>
          <p:nvPr>
            <p:ph type="ctrTitle"/>
          </p:nvPr>
        </p:nvSpPr>
        <p:spPr>
          <a:xfrm>
            <a:off x="1364975" y="1663689"/>
            <a:ext cx="10471756" cy="1212032"/>
          </a:xfrm>
        </p:spPr>
        <p:txBody>
          <a:bodyPr>
            <a:noAutofit/>
          </a:bodyPr>
          <a:lstStyle/>
          <a:p>
            <a:pPr algn="ctr"/>
            <a:r>
              <a:rPr lang="en-US" sz="3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 new predictive Hypothesis for Phase Difference Reflection in GHz</a:t>
            </a:r>
            <a:br>
              <a:rPr lang="en-US" sz="3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EDF2D0D4-AB77-6119-E53E-F52531257FAB}"/>
              </a:ext>
            </a:extLst>
          </p:cNvPr>
          <p:cNvSpPr>
            <a:spLocks noGrp="1"/>
          </p:cNvSpPr>
          <p:nvPr>
            <p:ph type="subTitle" idx="1"/>
          </p:nvPr>
        </p:nvSpPr>
        <p:spPr>
          <a:xfrm>
            <a:off x="1148112" y="3749824"/>
            <a:ext cx="9906741" cy="2305878"/>
          </a:xfrm>
        </p:spPr>
        <p:txBody>
          <a:bodyPr>
            <a:noAutofit/>
          </a:bodyPr>
          <a:lstStyle/>
          <a:p>
            <a:pPr algn="ct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Imadeldin Elsayed Elmutasim</a:t>
            </a:r>
            <a:r>
              <a:rPr lang="en-US" sz="20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p>
          <a:p>
            <a:pPr algn="ct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600" u="sng" cap="none" dirty="0">
                <a:effectLst/>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emadcts@yahoo.com</a:t>
            </a:r>
            <a:endParaRPr lang="en-US" sz="2000" u="sng" cap="none"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sz="1600" b="1" u="sng" baseline="30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algn="ctr"/>
            <a:r>
              <a:rPr lang="en-US" sz="2400" b="1" u="sng" baseline="30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University Malaysia Pahang UMP</a:t>
            </a:r>
            <a:endParaRPr lang="en-US" sz="24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n-US" sz="1600" b="1"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n-US" sz="16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n-US" sz="1600" dirty="0"/>
          </a:p>
        </p:txBody>
      </p:sp>
      <p:pic>
        <p:nvPicPr>
          <p:cNvPr id="4" name="Video 3">
            <a:hlinkClick r:id="" action="ppaction://media"/>
            <a:extLst>
              <a:ext uri="{FF2B5EF4-FFF2-40B4-BE49-F238E27FC236}">
                <a16:creationId xmlns:a16="http://schemas.microsoft.com/office/drawing/2014/main" id="{CF71C20C-10C9-E9C3-2F16-9302183D4A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217149481"/>
      </p:ext>
    </p:extLst>
  </p:cSld>
  <p:clrMapOvr>
    <a:masterClrMapping/>
  </p:clrMapOvr>
  <mc:AlternateContent xmlns:mc="http://schemas.openxmlformats.org/markup-compatibility/2006">
    <mc:Choice xmlns:p14="http://schemas.microsoft.com/office/powerpoint/2010/main" Requires="p14">
      <p:transition spd="slow" p14:dur="2000" advTm="21040"/>
    </mc:Choice>
    <mc:Fallback>
      <p:transition spd="slow" advTm="2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06F6C-78F1-93B7-FDFA-D110191E3EB1}"/>
              </a:ext>
            </a:extLst>
          </p:cNvPr>
          <p:cNvSpPr txBox="1"/>
          <p:nvPr/>
        </p:nvSpPr>
        <p:spPr>
          <a:xfrm>
            <a:off x="384311" y="132522"/>
            <a:ext cx="2067341" cy="523220"/>
          </a:xfrm>
          <a:prstGeom prst="rect">
            <a:avLst/>
          </a:prstGeom>
          <a:noFill/>
        </p:spPr>
        <p:txBody>
          <a:bodyPr wrap="square" rtlCol="0">
            <a:spAutoFit/>
          </a:bodyPr>
          <a:lstStyle/>
          <a:p>
            <a:r>
              <a:rPr lang="en-US" sz="2800" b="1" u="sng" dirty="0"/>
              <a:t>Conclusion</a:t>
            </a:r>
          </a:p>
        </p:txBody>
      </p:sp>
      <p:sp>
        <p:nvSpPr>
          <p:cNvPr id="4" name="TextBox 3">
            <a:extLst>
              <a:ext uri="{FF2B5EF4-FFF2-40B4-BE49-F238E27FC236}">
                <a16:creationId xmlns:a16="http://schemas.microsoft.com/office/drawing/2014/main" id="{EAD14728-2FA7-A65D-FF9C-2CC1D2B21C4F}"/>
              </a:ext>
            </a:extLst>
          </p:cNvPr>
          <p:cNvSpPr txBox="1"/>
          <p:nvPr/>
        </p:nvSpPr>
        <p:spPr>
          <a:xfrm>
            <a:off x="-1404732" y="867777"/>
            <a:ext cx="13808765" cy="4478149"/>
          </a:xfrm>
          <a:prstGeom prst="rect">
            <a:avLst/>
          </a:prstGeom>
          <a:noFill/>
        </p:spPr>
        <p:txBody>
          <a:bodyPr wrap="square">
            <a:spAutoFit/>
          </a:bodyPr>
          <a:lstStyle/>
          <a:p>
            <a:pPr marL="1998980" marR="0" indent="-342900" algn="just">
              <a:lnSpc>
                <a:spcPct val="95000"/>
              </a:lnSpc>
              <a:spcBef>
                <a:spcPts val="0"/>
              </a:spcBef>
              <a:spcAft>
                <a:spcPts val="0"/>
              </a:spcAft>
              <a:buFont typeface="Wingdings" panose="05000000000000000000" pitchFamily="2" charset="2"/>
              <a:buChar char="q"/>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phase difference in GHz is significant because the technological revolution must be aware of the occurrence at high frequencies.</a:t>
            </a:r>
          </a:p>
          <a:p>
            <a:pPr marL="1998980" marR="0" indent="-342900" algn="just">
              <a:lnSpc>
                <a:spcPct val="95000"/>
              </a:lnSpc>
              <a:spcBef>
                <a:spcPts val="0"/>
              </a:spcBef>
              <a:spcAft>
                <a:spcPts val="0"/>
              </a:spcAft>
              <a:buFont typeface="Wingdings" panose="05000000000000000000" pitchFamily="2" charset="2"/>
              <a:buChar char="q"/>
            </a:pPr>
            <a:endPar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998980" marR="0" indent="-342900" algn="just">
              <a:lnSpc>
                <a:spcPct val="95000"/>
              </a:lnSpc>
              <a:spcBef>
                <a:spcPts val="0"/>
              </a:spcBef>
              <a:spcAft>
                <a:spcPts val="0"/>
              </a:spcAft>
              <a:buFont typeface="Wingdings" panose="05000000000000000000" pitchFamily="2" charset="2"/>
              <a:buChar char="q"/>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study addressed the phase when dealing with GHz frequencies such as 1, 2.4, 10, and 20 GHz, equivalent to 0.29, 0.12, 0.02, and 0.01 wavelengths in meters.</a:t>
            </a:r>
          </a:p>
          <a:p>
            <a:pPr marL="1998980" marR="0" indent="-342900" algn="just">
              <a:lnSpc>
                <a:spcPct val="95000"/>
              </a:lnSpc>
              <a:spcBef>
                <a:spcPts val="0"/>
              </a:spcBef>
              <a:spcAft>
                <a:spcPts val="0"/>
              </a:spcAft>
              <a:buFont typeface="Wingdings" panose="05000000000000000000" pitchFamily="2" charset="2"/>
              <a:buChar char="q"/>
            </a:pPr>
            <a:endPar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998980" marR="0" indent="-342900" algn="just">
              <a:lnSpc>
                <a:spcPct val="95000"/>
              </a:lnSpc>
              <a:spcBef>
                <a:spcPts val="0"/>
              </a:spcBef>
              <a:spcAft>
                <a:spcPts val="0"/>
              </a:spcAft>
              <a:buFont typeface="Wingdings" panose="05000000000000000000" pitchFamily="2" charset="2"/>
              <a:buChar char="q"/>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results show that 1 GHz, represented by 0.29-meter wavelength, has the lowest phase shift than others, indicating that lower frequencies would deal better than higher frequencies in terms of the phase difference.</a:t>
            </a:r>
          </a:p>
          <a:p>
            <a:pPr marL="1998980" marR="0" indent="-342900" algn="just">
              <a:lnSpc>
                <a:spcPct val="95000"/>
              </a:lnSpc>
              <a:spcBef>
                <a:spcPts val="0"/>
              </a:spcBef>
              <a:spcAft>
                <a:spcPts val="0"/>
              </a:spcAft>
              <a:buFont typeface="Wingdings" panose="05000000000000000000" pitchFamily="2" charset="2"/>
              <a:buChar char="q"/>
            </a:pPr>
            <a:endPar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998980" marR="0" indent="-342900" algn="just">
              <a:lnSpc>
                <a:spcPct val="95000"/>
              </a:lnSpc>
              <a:spcBef>
                <a:spcPts val="0"/>
              </a:spcBef>
              <a:spcAft>
                <a:spcPts val="0"/>
              </a:spcAft>
              <a:buFont typeface="Wingdings" panose="05000000000000000000" pitchFamily="2" charset="2"/>
              <a:buChar char="q"/>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Construction interference might be handled in that band, allowing for profound benefits when designing the wireless link, and vice versa happens when getting destructive interference between the waves. </a:t>
            </a:r>
          </a:p>
          <a:p>
            <a:pPr marL="1998980" marR="0" indent="-342900" algn="just">
              <a:lnSpc>
                <a:spcPct val="95000"/>
              </a:lnSpc>
              <a:spcBef>
                <a:spcPts val="0"/>
              </a:spcBef>
              <a:spcAft>
                <a:spcPts val="0"/>
              </a:spcAft>
              <a:buFont typeface="Wingdings" panose="05000000000000000000" pitchFamily="2" charset="2"/>
              <a:buChar char="q"/>
            </a:pPr>
            <a:endPar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998980" marR="0" indent="-342900" algn="just">
              <a:lnSpc>
                <a:spcPct val="95000"/>
              </a:lnSpc>
              <a:spcBef>
                <a:spcPts val="0"/>
              </a:spcBef>
              <a:spcAft>
                <a:spcPts val="0"/>
              </a:spcAft>
              <a:buFont typeface="Wingdings" panose="05000000000000000000" pitchFamily="2" charset="2"/>
              <a:buChar char="q"/>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future work would be in the wave phase difference when combined with intelligent surfaces.</a:t>
            </a:r>
          </a:p>
        </p:txBody>
      </p:sp>
      <p:pic>
        <p:nvPicPr>
          <p:cNvPr id="5" name="Video 4">
            <a:hlinkClick r:id="" action="ppaction://media"/>
            <a:extLst>
              <a:ext uri="{FF2B5EF4-FFF2-40B4-BE49-F238E27FC236}">
                <a16:creationId xmlns:a16="http://schemas.microsoft.com/office/drawing/2014/main" id="{7B955FD0-1B2B-D985-278A-4EEC47FC18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35799492"/>
      </p:ext>
    </p:extLst>
  </p:cSld>
  <p:clrMapOvr>
    <a:masterClrMapping/>
  </p:clrMapOvr>
  <mc:AlternateContent xmlns:mc="http://schemas.openxmlformats.org/markup-compatibility/2006">
    <mc:Choice xmlns:p14="http://schemas.microsoft.com/office/powerpoint/2010/main" Requires="p14">
      <p:transition spd="slow" p14:dur="2000" advTm="87622"/>
    </mc:Choice>
    <mc:Fallback>
      <p:transition spd="slow" advTm="8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81C2B7-B111-24AA-CCF7-C0683894E2C5}"/>
              </a:ext>
            </a:extLst>
          </p:cNvPr>
          <p:cNvSpPr txBox="1"/>
          <p:nvPr/>
        </p:nvSpPr>
        <p:spPr>
          <a:xfrm>
            <a:off x="384311" y="132522"/>
            <a:ext cx="3313046" cy="523220"/>
          </a:xfrm>
          <a:prstGeom prst="rect">
            <a:avLst/>
          </a:prstGeom>
          <a:noFill/>
        </p:spPr>
        <p:txBody>
          <a:bodyPr wrap="square" rtlCol="0">
            <a:spAutoFit/>
          </a:bodyPr>
          <a:lstStyle/>
          <a:p>
            <a:r>
              <a:rPr lang="en-US" sz="2800" b="1" u="sng" dirty="0"/>
              <a:t>Acknowledgment </a:t>
            </a:r>
          </a:p>
        </p:txBody>
      </p:sp>
      <p:sp>
        <p:nvSpPr>
          <p:cNvPr id="4" name="TextBox 3">
            <a:extLst>
              <a:ext uri="{FF2B5EF4-FFF2-40B4-BE49-F238E27FC236}">
                <a16:creationId xmlns:a16="http://schemas.microsoft.com/office/drawing/2014/main" id="{B6C2339B-6CC6-AF13-7431-AD5AA355927B}"/>
              </a:ext>
            </a:extLst>
          </p:cNvPr>
          <p:cNvSpPr txBox="1"/>
          <p:nvPr/>
        </p:nvSpPr>
        <p:spPr>
          <a:xfrm>
            <a:off x="2706757" y="1167056"/>
            <a:ext cx="6102626" cy="461665"/>
          </a:xfrm>
          <a:prstGeom prst="rect">
            <a:avLst/>
          </a:prstGeom>
          <a:noFill/>
        </p:spPr>
        <p:txBody>
          <a:bodyPr wrap="square">
            <a:spAutoFit/>
          </a:bodyPr>
          <a:lstStyle/>
          <a:p>
            <a:r>
              <a:rPr lang="en-US" sz="24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University Malaysia Pahang, Malaysia. </a:t>
            </a:r>
            <a:endParaRPr lang="en-US" sz="2400" b="1" dirty="0"/>
          </a:p>
        </p:txBody>
      </p:sp>
      <p:pic>
        <p:nvPicPr>
          <p:cNvPr id="5" name="Video 4">
            <a:hlinkClick r:id="" action="ppaction://media"/>
            <a:extLst>
              <a:ext uri="{FF2B5EF4-FFF2-40B4-BE49-F238E27FC236}">
                <a16:creationId xmlns:a16="http://schemas.microsoft.com/office/drawing/2014/main" id="{D0EC7C85-A719-52C9-4FA0-99DC79FB47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08267789"/>
      </p:ext>
    </p:extLst>
  </p:cSld>
  <p:clrMapOvr>
    <a:masterClrMapping/>
  </p:clrMapOvr>
  <mc:AlternateContent xmlns:mc="http://schemas.openxmlformats.org/markup-compatibility/2006">
    <mc:Choice xmlns:p14="http://schemas.microsoft.com/office/powerpoint/2010/main" Requires="p14">
      <p:transition spd="slow" p14:dur="2000" advTm="18077"/>
    </mc:Choice>
    <mc:Fallback>
      <p:transition spd="slow" advTm="1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25D30-A47F-F9D3-C1D7-1FE36CACA9DF}"/>
              </a:ext>
            </a:extLst>
          </p:cNvPr>
          <p:cNvSpPr txBox="1">
            <a:spLocks/>
          </p:cNvSpPr>
          <p:nvPr/>
        </p:nvSpPr>
        <p:spPr>
          <a:xfrm>
            <a:off x="1192697" y="683028"/>
            <a:ext cx="10471756" cy="1212032"/>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A new predictive Hypothesis for Phase Difference Reflection in GHz</a:t>
            </a:r>
            <a:br>
              <a:rPr lang="en-US" sz="280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br>
            <a:endParaRPr lang="en-US" sz="2800" dirty="0"/>
          </a:p>
        </p:txBody>
      </p:sp>
      <p:sp>
        <p:nvSpPr>
          <p:cNvPr id="3" name="TextBox 2">
            <a:extLst>
              <a:ext uri="{FF2B5EF4-FFF2-40B4-BE49-F238E27FC236}">
                <a16:creationId xmlns:a16="http://schemas.microsoft.com/office/drawing/2014/main" id="{8D388142-2927-FE45-1DF0-CFA174541FCF}"/>
              </a:ext>
            </a:extLst>
          </p:cNvPr>
          <p:cNvSpPr txBox="1"/>
          <p:nvPr/>
        </p:nvSpPr>
        <p:spPr>
          <a:xfrm>
            <a:off x="1192697" y="2377618"/>
            <a:ext cx="2729948" cy="2585323"/>
          </a:xfrm>
          <a:prstGeom prst="rect">
            <a:avLst/>
          </a:prstGeom>
          <a:noFill/>
        </p:spPr>
        <p:txBody>
          <a:bodyPr wrap="square" rtlCol="0">
            <a:spAutoFit/>
          </a:bodyPr>
          <a:lstStyle/>
          <a:p>
            <a:pPr marL="285750" indent="-285750">
              <a:buFont typeface="Wingdings" panose="05000000000000000000" pitchFamily="2" charset="2"/>
              <a:buChar char="q"/>
            </a:pPr>
            <a:r>
              <a:rPr lang="en-US" dirty="0"/>
              <a:t>Abstract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Introduction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Model Approach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Results and Discussion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Conclusion</a:t>
            </a:r>
          </a:p>
        </p:txBody>
      </p:sp>
      <p:pic>
        <p:nvPicPr>
          <p:cNvPr id="4" name="Picture 3">
            <a:extLst>
              <a:ext uri="{FF2B5EF4-FFF2-40B4-BE49-F238E27FC236}">
                <a16:creationId xmlns:a16="http://schemas.microsoft.com/office/drawing/2014/main" id="{11459E4E-14A9-2E91-3E26-98650641D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22646" y="1829063"/>
            <a:ext cx="5830954" cy="3834966"/>
          </a:xfrm>
          <a:prstGeom prst="rect">
            <a:avLst/>
          </a:prstGeom>
          <a:noFill/>
          <a:ln>
            <a:noFill/>
          </a:ln>
        </p:spPr>
      </p:pic>
      <p:pic>
        <p:nvPicPr>
          <p:cNvPr id="5" name="Video 4">
            <a:hlinkClick r:id="" action="ppaction://media"/>
            <a:extLst>
              <a:ext uri="{FF2B5EF4-FFF2-40B4-BE49-F238E27FC236}">
                <a16:creationId xmlns:a16="http://schemas.microsoft.com/office/drawing/2014/main" id="{5ABBAC1E-6E48-F0BE-2EA5-4454AD2C0A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61515058"/>
      </p:ext>
    </p:extLst>
  </p:cSld>
  <p:clrMapOvr>
    <a:masterClrMapping/>
  </p:clrMapOvr>
  <mc:AlternateContent xmlns:mc="http://schemas.openxmlformats.org/markup-compatibility/2006">
    <mc:Choice xmlns:p14="http://schemas.microsoft.com/office/powerpoint/2010/main" Requires="p14">
      <p:transition spd="slow" p14:dur="2000" advTm="10398"/>
    </mc:Choice>
    <mc:Fallback>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2FCC26-438E-75E4-E116-14A2F132BBC7}"/>
              </a:ext>
            </a:extLst>
          </p:cNvPr>
          <p:cNvSpPr txBox="1"/>
          <p:nvPr/>
        </p:nvSpPr>
        <p:spPr>
          <a:xfrm>
            <a:off x="384312" y="132522"/>
            <a:ext cx="2345636" cy="523220"/>
          </a:xfrm>
          <a:prstGeom prst="rect">
            <a:avLst/>
          </a:prstGeom>
          <a:noFill/>
        </p:spPr>
        <p:txBody>
          <a:bodyPr wrap="square" rtlCol="0">
            <a:spAutoFit/>
          </a:bodyPr>
          <a:lstStyle/>
          <a:p>
            <a:r>
              <a:rPr lang="en-US" sz="2800" b="1" u="sng" dirty="0"/>
              <a:t>ABSTRACT </a:t>
            </a:r>
          </a:p>
        </p:txBody>
      </p:sp>
      <p:sp>
        <p:nvSpPr>
          <p:cNvPr id="4" name="TextBox 3">
            <a:extLst>
              <a:ext uri="{FF2B5EF4-FFF2-40B4-BE49-F238E27FC236}">
                <a16:creationId xmlns:a16="http://schemas.microsoft.com/office/drawing/2014/main" id="{5304964A-1184-8D59-94C4-C0D93D099C8A}"/>
              </a:ext>
            </a:extLst>
          </p:cNvPr>
          <p:cNvSpPr txBox="1"/>
          <p:nvPr/>
        </p:nvSpPr>
        <p:spPr>
          <a:xfrm>
            <a:off x="0" y="655742"/>
            <a:ext cx="12192000" cy="4893647"/>
          </a:xfrm>
          <a:prstGeom prst="rect">
            <a:avLst/>
          </a:prstGeom>
          <a:noFill/>
        </p:spPr>
        <p:txBody>
          <a:bodyPr wrap="square">
            <a:spAutoFit/>
          </a:bodyPr>
          <a:lstStyle/>
          <a:p>
            <a:pPr algn="just"/>
            <a:r>
              <a:rPr lang="en-US"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wave phase difference is a fundamental property that characterizes the relative behavior of transmitted signals. It plays a crucial role in signal wave analysis and understanding various propagation phenomena, which could accommodate when designing the wireless link and various applications in signal processing techniques, optics, and acoustics. This study explores the concept of phase difference significance using high frequencies such as 1, 2.4, 10, and 20 GHz to offer a willingness to the upcoming era. The study reviews existing phase difference models and their shortcomings, emphasizing the need for greater accuracy and precision in quantifying phase differences. The final result shows that 1 GHz is the lowest phase difference among other frequencies. However, the constructive signal could be accommodated, providing a better link build-up. Overall, Addressing the importance of phase difference in GHz and identifying the signal attitude would contribute to the advancement of wave analysis and encourages further exploration in this domain.</a:t>
            </a:r>
            <a:endParaRPr lang="en-US" sz="5400" dirty="0"/>
          </a:p>
        </p:txBody>
      </p:sp>
      <p:sp>
        <p:nvSpPr>
          <p:cNvPr id="6" name="TextBox 5">
            <a:extLst>
              <a:ext uri="{FF2B5EF4-FFF2-40B4-BE49-F238E27FC236}">
                <a16:creationId xmlns:a16="http://schemas.microsoft.com/office/drawing/2014/main" id="{96CCD6A3-6D9D-2671-B382-DFC83AA1B9D4}"/>
              </a:ext>
            </a:extLst>
          </p:cNvPr>
          <p:cNvSpPr txBox="1"/>
          <p:nvPr/>
        </p:nvSpPr>
        <p:spPr>
          <a:xfrm>
            <a:off x="-92765" y="5694188"/>
            <a:ext cx="12059477" cy="285656"/>
          </a:xfrm>
          <a:prstGeom prst="rect">
            <a:avLst/>
          </a:prstGeom>
          <a:noFill/>
        </p:spPr>
        <p:txBody>
          <a:bodyPr wrap="square">
            <a:spAutoFit/>
          </a:bodyPr>
          <a:lstStyle/>
          <a:p>
            <a:pPr marL="1656080" marR="0">
              <a:lnSpc>
                <a:spcPts val="1300"/>
              </a:lnSpc>
              <a:spcBef>
                <a:spcPts val="1200"/>
              </a:spcBef>
              <a:spcAft>
                <a:spcPts val="0"/>
              </a:spcAft>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Keywords: Phase difference; Wavelength; Reflection; Frequency; Signal Propagation. </a:t>
            </a:r>
          </a:p>
        </p:txBody>
      </p:sp>
      <p:pic>
        <p:nvPicPr>
          <p:cNvPr id="7" name="Video 6">
            <a:hlinkClick r:id="" action="ppaction://media"/>
            <a:extLst>
              <a:ext uri="{FF2B5EF4-FFF2-40B4-BE49-F238E27FC236}">
                <a16:creationId xmlns:a16="http://schemas.microsoft.com/office/drawing/2014/main" id="{3DB35922-1A66-334E-AD12-F1F218CF0F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119502440"/>
      </p:ext>
    </p:extLst>
  </p:cSld>
  <p:clrMapOvr>
    <a:masterClrMapping/>
  </p:clrMapOvr>
  <mc:AlternateContent xmlns:mc="http://schemas.openxmlformats.org/markup-compatibility/2006">
    <mc:Choice xmlns:p14="http://schemas.microsoft.com/office/powerpoint/2010/main" Requires="p14">
      <p:transition spd="slow" p14:dur="2000" advTm="111863"/>
    </mc:Choice>
    <mc:Fallback>
      <p:transition spd="slow" advTm="11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A2FF1-B92B-9276-2F40-E512142B07DF}"/>
              </a:ext>
            </a:extLst>
          </p:cNvPr>
          <p:cNvSpPr txBox="1"/>
          <p:nvPr/>
        </p:nvSpPr>
        <p:spPr>
          <a:xfrm>
            <a:off x="384311" y="132522"/>
            <a:ext cx="3366053" cy="523220"/>
          </a:xfrm>
          <a:prstGeom prst="rect">
            <a:avLst/>
          </a:prstGeom>
          <a:noFill/>
        </p:spPr>
        <p:txBody>
          <a:bodyPr wrap="square" rtlCol="0">
            <a:spAutoFit/>
          </a:bodyPr>
          <a:lstStyle/>
          <a:p>
            <a:r>
              <a:rPr lang="en-US" sz="2800" b="1" u="sng" dirty="0"/>
              <a:t>INTRODUCTION </a:t>
            </a:r>
          </a:p>
        </p:txBody>
      </p:sp>
      <p:sp>
        <p:nvSpPr>
          <p:cNvPr id="4" name="TextBox 3">
            <a:extLst>
              <a:ext uri="{FF2B5EF4-FFF2-40B4-BE49-F238E27FC236}">
                <a16:creationId xmlns:a16="http://schemas.microsoft.com/office/drawing/2014/main" id="{3A366600-9D7F-E39C-C859-754FF3BA7935}"/>
              </a:ext>
            </a:extLst>
          </p:cNvPr>
          <p:cNvSpPr txBox="1"/>
          <p:nvPr/>
        </p:nvSpPr>
        <p:spPr>
          <a:xfrm>
            <a:off x="1" y="764810"/>
            <a:ext cx="12191999" cy="4862870"/>
          </a:xfrm>
          <a:prstGeom prst="rect">
            <a:avLst/>
          </a:prstGeom>
          <a:noFill/>
        </p:spPr>
        <p:txBody>
          <a:bodyPr wrap="square">
            <a:spAutoFit/>
          </a:bodyPr>
          <a:lstStyle/>
          <a:p>
            <a:pPr marL="342900" indent="-342900">
              <a:buFont typeface="Wingdings" panose="05000000000000000000" pitchFamily="2" charset="2"/>
              <a:buChar char="§"/>
            </a:pPr>
            <a:r>
              <a:rPr lang="en-U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phase difference is the variation between the two waves' phase angles that could occur when the signal hits the surface and is reflected, considering the properties.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amplitude, wavelength, or phase of the reflection at the surface of the separation of two mediums can be changed, it plays a crucial role in interference, diffraction, and wave interactions via affects constructive or destructive signal interference.</a:t>
            </a:r>
          </a:p>
          <a:p>
            <a:pPr marL="342900" indent="-342900">
              <a:buFont typeface="Wingdings" panose="05000000000000000000" pitchFamily="2" charset="2"/>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indent="-342900">
              <a:buFont typeface="Wingdings" panose="05000000000000000000" pitchFamily="2" charset="2"/>
              <a:buChar char="§"/>
            </a:pP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Microphone device that works under the constructive phase phenomenal that would increase the signal amplitude, on the other hand, when the two waves cancel each other certainly lead to zero waves this is called destructive interference.</a:t>
            </a:r>
          </a:p>
          <a:p>
            <a:pPr marL="342900" indent="-342900">
              <a:buFont typeface="Wingdings" panose="05000000000000000000" pitchFamily="2" charset="2"/>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indent="-342900">
              <a:buFont typeface="Wingdings" panose="05000000000000000000" pitchFamily="2" charset="2"/>
              <a:buChar char="§"/>
            </a:pP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It quantifies how much one wave is shifted or delayed relative to the other, and hence accommodates the impact of the phenomenal</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t>
            </a:r>
            <a:endPar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marL="342900" indent="-342900">
              <a:buFont typeface="Wingdings" panose="05000000000000000000" pitchFamily="2" charset="2"/>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indent="-342900">
              <a:buFont typeface="Wingdings" panose="05000000000000000000" pitchFamily="2" charset="2"/>
              <a:buChar cha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paper aims to distinguish the GHz wavelength impact in the predictive phase difference, which would be extremely valuable to wireless engineers when designing the link. </a:t>
            </a: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p>
          <a:p>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endParaRPr lang="en-US" sz="2000" dirty="0"/>
          </a:p>
        </p:txBody>
      </p:sp>
      <p:pic>
        <p:nvPicPr>
          <p:cNvPr id="5" name="Video 4">
            <a:hlinkClick r:id="" action="ppaction://media"/>
            <a:extLst>
              <a:ext uri="{FF2B5EF4-FFF2-40B4-BE49-F238E27FC236}">
                <a16:creationId xmlns:a16="http://schemas.microsoft.com/office/drawing/2014/main" id="{4C4D7264-F468-B1A0-56FD-9887A4C45A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58562582"/>
      </p:ext>
    </p:extLst>
  </p:cSld>
  <p:clrMapOvr>
    <a:masterClrMapping/>
  </p:clrMapOvr>
  <mc:AlternateContent xmlns:mc="http://schemas.openxmlformats.org/markup-compatibility/2006">
    <mc:Choice xmlns:p14="http://schemas.microsoft.com/office/powerpoint/2010/main" Requires="p14">
      <p:transition spd="slow" p14:dur="2000" advTm="91516"/>
    </mc:Choice>
    <mc:Fallback>
      <p:transition spd="slow" advTm="9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79B9C6-B8A4-E902-895C-8CDBAAD16E41}"/>
              </a:ext>
            </a:extLst>
          </p:cNvPr>
          <p:cNvSpPr txBox="1"/>
          <p:nvPr/>
        </p:nvSpPr>
        <p:spPr>
          <a:xfrm>
            <a:off x="384311" y="132522"/>
            <a:ext cx="3366053" cy="523220"/>
          </a:xfrm>
          <a:prstGeom prst="rect">
            <a:avLst/>
          </a:prstGeom>
          <a:noFill/>
        </p:spPr>
        <p:txBody>
          <a:bodyPr wrap="square" rtlCol="0">
            <a:spAutoFit/>
          </a:bodyPr>
          <a:lstStyle/>
          <a:p>
            <a:r>
              <a:rPr lang="en-US" sz="2800" b="1" u="sng" dirty="0"/>
              <a:t>Model Approach </a:t>
            </a:r>
          </a:p>
        </p:txBody>
      </p:sp>
      <p:pic>
        <p:nvPicPr>
          <p:cNvPr id="3" name="Picture 2">
            <a:extLst>
              <a:ext uri="{FF2B5EF4-FFF2-40B4-BE49-F238E27FC236}">
                <a16:creationId xmlns:a16="http://schemas.microsoft.com/office/drawing/2014/main" id="{6B19228A-BCF7-A310-BBA2-E6E20D628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353551" y="764785"/>
            <a:ext cx="2752725" cy="3846971"/>
          </a:xfrm>
          <a:prstGeom prst="rect">
            <a:avLst/>
          </a:prstGeom>
          <a:noFill/>
          <a:ln>
            <a:noFill/>
          </a:ln>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DD162BF-E010-F5B8-8BF4-696979570F6C}"/>
                  </a:ext>
                </a:extLst>
              </p:cNvPr>
              <p:cNvSpPr txBox="1"/>
              <p:nvPr/>
            </p:nvSpPr>
            <p:spPr>
              <a:xfrm>
                <a:off x="85724" y="764786"/>
                <a:ext cx="8969240" cy="5141536"/>
              </a:xfrm>
              <a:prstGeom prst="rect">
                <a:avLst/>
              </a:prstGeom>
              <a:noFill/>
            </p:spPr>
            <p:txBody>
              <a:bodyPr wrap="square">
                <a:spAutoFit/>
              </a:bodyPr>
              <a:lstStyle/>
              <a:p>
                <a:r>
                  <a:rPr lang="en-US" sz="2000" dirty="0">
                    <a:solidFill>
                      <a:srgbClr val="000000"/>
                    </a:solidFill>
                    <a:effectLst/>
                    <a:latin typeface="Times New Roman" panose="02020603050405020304" pitchFamily="18" charset="0"/>
                    <a:ea typeface="SimSun" panose="02010600030101010101" pitchFamily="2" charset="-122"/>
                  </a:rPr>
                  <a:t>When thinking mathematically, Maxwell's equations offered the best way to deal with the wave equation</a:t>
                </a: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sSup>
                      <m:sSupPr>
                        <m:ctrlPr>
                          <a:rPr lang="en-US" sz="4400" i="1">
                            <a:effectLst/>
                            <a:latin typeface="Cambria Math" panose="02040503050406030204" pitchFamily="18" charset="0"/>
                          </a:rPr>
                        </m:ctrlPr>
                      </m:sSupPr>
                      <m:e>
                        <m:r>
                          <m:rPr>
                            <m:sty m:val="p"/>
                          </m:rP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e>
                      <m: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2</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𝜇𝜀</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f>
                      <m:fPr>
                        <m:ctrlPr>
                          <a:rPr lang="en-US" sz="4400" i="1">
                            <a:effectLst/>
                            <a:latin typeface="Cambria Math" panose="02040503050406030204" pitchFamily="18" charset="0"/>
                          </a:rPr>
                        </m:ctrlPr>
                      </m:fPr>
                      <m:num>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e>
                          <m: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2</m:t>
                            </m:r>
                          </m:sup>
                        </m:s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num>
                      <m:den>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den>
                    </m:f>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0</m:t>
                    </m:r>
                  </m:oMath>
                </a14:m>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endPar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propagation is in X direction, then </a:t>
                </a:r>
                <a14:m>
                  <m:oMath xmlns:m="http://schemas.openxmlformats.org/officeDocument/2006/math">
                    <m:f>
                      <m:fPr>
                        <m:ctrlPr>
                          <a:rPr lang="en-US" sz="4400" i="1">
                            <a:effectLst/>
                            <a:latin typeface="Cambria Math" panose="02040503050406030204" pitchFamily="18" charset="0"/>
                          </a:rPr>
                        </m:ctrlPr>
                      </m:fPr>
                      <m:num>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num>
                      <m:den>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den>
                    </m:f>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oMath>
                </a14:m>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endPar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f>
                      <m:fPr>
                        <m:ctrlPr>
                          <a:rPr lang="en-US" sz="4400" i="1">
                            <a:effectLst/>
                            <a:latin typeface="Cambria Math" panose="02040503050406030204" pitchFamily="18" charset="0"/>
                          </a:rPr>
                        </m:ctrlPr>
                      </m:fPr>
                      <m:num>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e>
                          <m: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2</m:t>
                            </m:r>
                          </m:sup>
                        </m:s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𝐸𝑦</m:t>
                        </m:r>
                      </m:num>
                      <m:den>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e>
                          <m: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2</m:t>
                            </m:r>
                          </m:sup>
                        </m:sSup>
                      </m:den>
                    </m:f>
                  </m:oMath>
                </a14:m>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 - </a:t>
                </a:r>
                <a14:m>
                  <m:oMath xmlns:m="http://schemas.openxmlformats.org/officeDocument/2006/math">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e>
                      <m: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2</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𝜇𝜀</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oMath>
                </a14:m>
                <a:endPar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Hence, </a:t>
                </a: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𝐸𝑦</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d>
                      <m:dPr>
                        <m:ctrlPr>
                          <a:rPr lang="en-US" sz="44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e>
                    </m:d>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𝐴</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ad>
                          <m:radPr>
                            <m:degHide m:val="on"/>
                            <m:ctrlPr>
                              <a:rPr lang="en-US" sz="4400" i="1">
                                <a:effectLst/>
                                <a:latin typeface="Cambria Math" panose="02040503050406030204" pitchFamily="18" charset="0"/>
                              </a:rPr>
                            </m:ctrlPr>
                          </m:radPr>
                          <m:deg/>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𝜇𝜀</m:t>
                            </m:r>
                          </m:e>
                        </m:rad>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𝐵</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ad>
                          <m:radPr>
                            <m:degHide m:val="on"/>
                            <m:ctrlPr>
                              <a:rPr lang="en-US" sz="4400" i="1">
                                <a:effectLst/>
                                <a:latin typeface="Cambria Math" panose="02040503050406030204" pitchFamily="18" charset="0"/>
                              </a:rPr>
                            </m:ctrlPr>
                          </m:radPr>
                          <m:deg/>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𝜇𝜀</m:t>
                            </m:r>
                          </m:e>
                        </m:rad>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oMath>
                </a14:m>
                <a:endPar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Put the time consideration </a:t>
                </a: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𝐸𝑦</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d>
                      <m:dPr>
                        <m:ctrlPr>
                          <a:rPr lang="en-US" sz="44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e>
                    </m:d>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𝐴</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𝐵</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oMath>
                </a14:m>
                <a:endParaRPr lang="en-US" sz="4400" dirty="0"/>
              </a:p>
            </p:txBody>
          </p:sp>
        </mc:Choice>
        <mc:Fallback>
          <p:sp>
            <p:nvSpPr>
              <p:cNvPr id="5" name="TextBox 4">
                <a:extLst>
                  <a:ext uri="{FF2B5EF4-FFF2-40B4-BE49-F238E27FC236}">
                    <a16:creationId xmlns:a16="http://schemas.microsoft.com/office/drawing/2014/main" id="{4DD162BF-E010-F5B8-8BF4-696979570F6C}"/>
                  </a:ext>
                </a:extLst>
              </p:cNvPr>
              <p:cNvSpPr txBox="1">
                <a:spLocks noRot="1" noChangeAspect="1" noMove="1" noResize="1" noEditPoints="1" noAdjustHandles="1" noChangeArrowheads="1" noChangeShapeType="1" noTextEdit="1"/>
              </p:cNvSpPr>
              <p:nvPr/>
            </p:nvSpPr>
            <p:spPr>
              <a:xfrm>
                <a:off x="85724" y="764786"/>
                <a:ext cx="8969240" cy="5141536"/>
              </a:xfrm>
              <a:prstGeom prst="rect">
                <a:avLst/>
              </a:prstGeom>
              <a:blipFill>
                <a:blip r:embed="rId5"/>
                <a:stretch>
                  <a:fillRect l="-680" t="-592" r="-680"/>
                </a:stretch>
              </a:blipFill>
            </p:spPr>
            <p:txBody>
              <a:bodyPr/>
              <a:lstStyle/>
              <a:p>
                <a:r>
                  <a:rPr lang="en-US">
                    <a:noFill/>
                  </a:rPr>
                  <a:t> </a:t>
                </a:r>
              </a:p>
            </p:txBody>
          </p:sp>
        </mc:Fallback>
      </mc:AlternateContent>
      <p:pic>
        <p:nvPicPr>
          <p:cNvPr id="6" name="Video 5">
            <a:hlinkClick r:id="" action="ppaction://media"/>
            <a:extLst>
              <a:ext uri="{FF2B5EF4-FFF2-40B4-BE49-F238E27FC236}">
                <a16:creationId xmlns:a16="http://schemas.microsoft.com/office/drawing/2014/main" id="{5CC84829-248D-1D97-E138-9A20B32E91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335692337"/>
      </p:ext>
    </p:extLst>
  </p:cSld>
  <p:clrMapOvr>
    <a:masterClrMapping/>
  </p:clrMapOvr>
  <mc:AlternateContent xmlns:mc="http://schemas.openxmlformats.org/markup-compatibility/2006">
    <mc:Choice xmlns:p14="http://schemas.microsoft.com/office/powerpoint/2010/main" Requires="p14">
      <p:transition spd="slow" p14:dur="2000" advTm="80837"/>
    </mc:Choice>
    <mc:Fallback>
      <p:transition spd="slow" advTm="8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67DD4-B0FF-14E7-C5AC-DFFBD3A1B5A7}"/>
              </a:ext>
            </a:extLst>
          </p:cNvPr>
          <p:cNvSpPr txBox="1"/>
          <p:nvPr/>
        </p:nvSpPr>
        <p:spPr>
          <a:xfrm>
            <a:off x="384311" y="132522"/>
            <a:ext cx="3366053" cy="523220"/>
          </a:xfrm>
          <a:prstGeom prst="rect">
            <a:avLst/>
          </a:prstGeom>
          <a:noFill/>
        </p:spPr>
        <p:txBody>
          <a:bodyPr wrap="square" rtlCol="0">
            <a:spAutoFit/>
          </a:bodyPr>
          <a:lstStyle/>
          <a:p>
            <a:r>
              <a:rPr lang="en-US" sz="2800" b="1" u="sng" dirty="0"/>
              <a:t>Model Approach </a:t>
            </a:r>
          </a:p>
        </p:txBody>
      </p:sp>
      <p:sp>
        <p:nvSpPr>
          <p:cNvPr id="10" name="TextBox 9">
            <a:extLst>
              <a:ext uri="{FF2B5EF4-FFF2-40B4-BE49-F238E27FC236}">
                <a16:creationId xmlns:a16="http://schemas.microsoft.com/office/drawing/2014/main" id="{EC07687A-BB89-16EC-D347-E8C2DC408FC7}"/>
              </a:ext>
            </a:extLst>
          </p:cNvPr>
          <p:cNvSpPr txBox="1"/>
          <p:nvPr/>
        </p:nvSpPr>
        <p:spPr>
          <a:xfrm>
            <a:off x="-1736036" y="655742"/>
            <a:ext cx="5486400" cy="3893374"/>
          </a:xfrm>
          <a:prstGeom prst="rect">
            <a:avLst/>
          </a:prstGeom>
          <a:noFill/>
        </p:spPr>
        <p:txBody>
          <a:bodyPr wrap="square">
            <a:spAutoFit/>
          </a:bodyPr>
          <a:lstStyle/>
          <a:p>
            <a:pPr marL="1656080" marR="0" indent="269875" algn="just">
              <a:lnSpc>
                <a:spcPct val="95000"/>
              </a:lnSpc>
              <a:spcBef>
                <a:spcPts val="0"/>
              </a:spcBef>
              <a:spcAft>
                <a:spcPts val="0"/>
              </a:spcAft>
            </a:pP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equation obtained is </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commonly used in engineering to represent wave propagation which could use to analyze various wave phenomena, such as interference, propagation, and diffraction, that would lead to modeling the behavior of waves in different contexts, where Ey(x, t) represents the electric field component in the y-direction as a function of position (x) and time (t).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2F32B00-9654-B13C-6799-5BDFF726D904}"/>
                  </a:ext>
                </a:extLst>
              </p:cNvPr>
              <p:cNvSpPr txBox="1"/>
              <p:nvPr/>
            </p:nvSpPr>
            <p:spPr>
              <a:xfrm>
                <a:off x="3458817" y="768667"/>
                <a:ext cx="6970642" cy="6487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𝐸𝑦</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d>
                        <m:dPr>
                          <m:ctrlPr>
                            <a:rPr lang="en-US" sz="44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e>
                      </m:d>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𝐴</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𝐵</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US" sz="4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sz="18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sz="180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oMath>
                  </m:oMathPara>
                </a14:m>
                <a:endParaRPr lang="en-US" dirty="0"/>
              </a:p>
            </p:txBody>
          </p:sp>
        </mc:Choice>
        <mc:Fallback>
          <p:sp>
            <p:nvSpPr>
              <p:cNvPr id="12" name="TextBox 11">
                <a:extLst>
                  <a:ext uri="{FF2B5EF4-FFF2-40B4-BE49-F238E27FC236}">
                    <a16:creationId xmlns:a16="http://schemas.microsoft.com/office/drawing/2014/main" id="{D2F32B00-9654-B13C-6799-5BDFF726D904}"/>
                  </a:ext>
                </a:extLst>
              </p:cNvPr>
              <p:cNvSpPr txBox="1">
                <a:spLocks noRot="1" noChangeAspect="1" noMove="1" noResize="1" noEditPoints="1" noAdjustHandles="1" noChangeArrowheads="1" noChangeShapeType="1" noTextEdit="1"/>
              </p:cNvSpPr>
              <p:nvPr/>
            </p:nvSpPr>
            <p:spPr>
              <a:xfrm>
                <a:off x="3458817" y="768667"/>
                <a:ext cx="6970642" cy="6487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8A7E448-355D-DC7F-05C4-1843F9E166D3}"/>
                  </a:ext>
                </a:extLst>
              </p:cNvPr>
              <p:cNvSpPr txBox="1"/>
              <p:nvPr/>
            </p:nvSpPr>
            <p:spPr>
              <a:xfrm>
                <a:off x="2902227" y="1530359"/>
                <a:ext cx="6970642" cy="2209836"/>
              </a:xfrm>
              <a:prstGeom prst="rect">
                <a:avLst/>
              </a:prstGeom>
              <a:noFill/>
            </p:spPr>
            <p:txBody>
              <a:bodyPr wrap="square">
                <a:spAutoFit/>
              </a:bodyPr>
              <a:lstStyle/>
              <a:p>
                <a:pPr marL="1656080" marR="0" indent="269875" algn="just">
                  <a:lnSpc>
                    <a:spcPct val="95000"/>
                  </a:lnSpc>
                  <a:spcBef>
                    <a:spcPts val="0"/>
                  </a:spcBef>
                  <a:spcAft>
                    <a:spcPts val="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 and B are the complex constants that determined the amplitude and phase of the wave; </a:t>
                </a:r>
                <a14:m>
                  <m:oMath xmlns:m="http://schemas.openxmlformats.org/officeDocument/2006/math">
                    <m:sSup>
                      <m:sSup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up>
                    </m:sSup>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 </a:t>
                </a:r>
                <a14:m>
                  <m:oMath xmlns:m="http://schemas.openxmlformats.org/officeDocument/2006/math">
                    <m:sSup>
                      <m:sSup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up>
                    </m:sSup>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are complex exponential functions that describe the spatial and temporal behavior of the wave,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is the angular frequency which is related to the frequency (f) by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2πf, and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is the wave number, which is related to the wavelength (λ) by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2π/λ.</a:t>
                </a:r>
              </a:p>
            </p:txBody>
          </p:sp>
        </mc:Choice>
        <mc:Fallback>
          <p:sp>
            <p:nvSpPr>
              <p:cNvPr id="14" name="TextBox 13">
                <a:extLst>
                  <a:ext uri="{FF2B5EF4-FFF2-40B4-BE49-F238E27FC236}">
                    <a16:creationId xmlns:a16="http://schemas.microsoft.com/office/drawing/2014/main" id="{78A7E448-355D-DC7F-05C4-1843F9E166D3}"/>
                  </a:ext>
                </a:extLst>
              </p:cNvPr>
              <p:cNvSpPr txBox="1">
                <a:spLocks noRot="1" noChangeAspect="1" noMove="1" noResize="1" noEditPoints="1" noAdjustHandles="1" noChangeArrowheads="1" noChangeShapeType="1" noTextEdit="1"/>
              </p:cNvSpPr>
              <p:nvPr/>
            </p:nvSpPr>
            <p:spPr>
              <a:xfrm>
                <a:off x="2902227" y="1530359"/>
                <a:ext cx="6970642" cy="2209836"/>
              </a:xfrm>
              <a:prstGeom prst="rect">
                <a:avLst/>
              </a:prstGeom>
              <a:blipFill>
                <a:blip r:embed="rId5"/>
                <a:stretch>
                  <a:fillRect t="-1928" r="-699" b="-33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4AE35A0-1518-EB82-F25C-D75469680CCC}"/>
                  </a:ext>
                </a:extLst>
              </p:cNvPr>
              <p:cNvSpPr txBox="1"/>
              <p:nvPr/>
            </p:nvSpPr>
            <p:spPr>
              <a:xfrm>
                <a:off x="2902227" y="3853120"/>
                <a:ext cx="6970642" cy="1636666"/>
              </a:xfrm>
              <a:prstGeom prst="rect">
                <a:avLst/>
              </a:prstGeom>
              <a:noFill/>
            </p:spPr>
            <p:txBody>
              <a:bodyPr wrap="square">
                <a:spAutoFit/>
              </a:bodyPr>
              <a:lstStyle/>
              <a:p>
                <a:pPr marL="1656080" marR="0" indent="269875" algn="just">
                  <a:lnSpc>
                    <a:spcPct val="95000"/>
                  </a:lnSpc>
                  <a:spcBef>
                    <a:spcPts val="0"/>
                  </a:spcBef>
                  <a:spcAft>
                    <a:spcPts val="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phase shift has been obtained by taking the derivative of equation 5 concerning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treating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as constants, and giving the result;</a:t>
                </a:r>
              </a:p>
              <a:p>
                <a:pPr marL="1656080" marR="0" indent="269875" algn="just">
                  <a:lnSpc>
                    <a:spcPct val="95000"/>
                  </a:lnSpc>
                  <a:spcBef>
                    <a:spcPts val="0"/>
                  </a:spcBef>
                  <a:spcAft>
                    <a:spcPts val="0"/>
                  </a:spcAft>
                </a:pP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r>
                  <a:rPr lang="en-US"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dEy</a:t>
                </a:r>
                <a:r>
                  <a:rPr lang="en-US"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/dx = -A </a:t>
                </a:r>
                <a14:m>
                  <m:oMath xmlns:m="http://schemas.openxmlformats.org/officeDocument/2006/math">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oMath>
                </a14:m>
                <a:r>
                  <a:rPr lang="en-US"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sSup>
                      <m:sSupPr>
                        <m:ctrlPr>
                          <a:rPr lang="en-US" sz="4000" i="1">
                            <a:effectLst/>
                            <a:latin typeface="Cambria Math" panose="02040503050406030204" pitchFamily="18" charset="0"/>
                          </a:rPr>
                        </m:ctrlPr>
                      </m:sSupPr>
                      <m:e>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oMath>
                </a14:m>
                <a:r>
                  <a:rPr lang="en-US"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B </a:t>
                </a:r>
                <a14:m>
                  <m:oMath xmlns:m="http://schemas.openxmlformats.org/officeDocument/2006/math">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oMath>
                </a14:m>
                <a:r>
                  <a:rPr lang="en-US"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14:m>
                  <m:oMath xmlns:m="http://schemas.openxmlformats.org/officeDocument/2006/math">
                    <m:sSup>
                      <m:sSupPr>
                        <m:ctrlPr>
                          <a:rPr lang="en-US" sz="4000" i="1">
                            <a:effectLst/>
                            <a:latin typeface="Cambria Math" panose="02040503050406030204" pitchFamily="18" charset="0"/>
                          </a:rPr>
                        </m:ctrlPr>
                      </m:sSupPr>
                      <m:e>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𝑗</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𝜔</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𝑡</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𝛽</m:t>
                        </m:r>
                        <m:r>
                          <a:rPr lang="en-US"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𝑥</m:t>
                        </m:r>
                        <m:r>
                          <a:rPr lang="en-US">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up>
                    </m:sSup>
                  </m:oMath>
                </a14:m>
                <a:endParaRPr lang="en-US" sz="4000" dirty="0"/>
              </a:p>
            </p:txBody>
          </p:sp>
        </mc:Choice>
        <mc:Fallback>
          <p:sp>
            <p:nvSpPr>
              <p:cNvPr id="16" name="TextBox 15">
                <a:extLst>
                  <a:ext uri="{FF2B5EF4-FFF2-40B4-BE49-F238E27FC236}">
                    <a16:creationId xmlns:a16="http://schemas.microsoft.com/office/drawing/2014/main" id="{54AE35A0-1518-EB82-F25C-D75469680CCC}"/>
                  </a:ext>
                </a:extLst>
              </p:cNvPr>
              <p:cNvSpPr txBox="1">
                <a:spLocks noRot="1" noChangeAspect="1" noMove="1" noResize="1" noEditPoints="1" noAdjustHandles="1" noChangeArrowheads="1" noChangeShapeType="1" noTextEdit="1"/>
              </p:cNvSpPr>
              <p:nvPr/>
            </p:nvSpPr>
            <p:spPr>
              <a:xfrm>
                <a:off x="2902227" y="3853120"/>
                <a:ext cx="6970642" cy="1636666"/>
              </a:xfrm>
              <a:prstGeom prst="rect">
                <a:avLst/>
              </a:prstGeom>
              <a:blipFill>
                <a:blip r:embed="rId6"/>
                <a:stretch>
                  <a:fillRect t="-2602" r="-699" b="-1487"/>
                </a:stretch>
              </a:blipFill>
            </p:spPr>
            <p:txBody>
              <a:bodyPr/>
              <a:lstStyle/>
              <a:p>
                <a:r>
                  <a:rPr lang="en-US">
                    <a:noFill/>
                  </a:rPr>
                  <a:t> </a:t>
                </a:r>
              </a:p>
            </p:txBody>
          </p:sp>
        </mc:Fallback>
      </mc:AlternateContent>
      <p:pic>
        <p:nvPicPr>
          <p:cNvPr id="17" name="Video 16">
            <a:hlinkClick r:id="" action="ppaction://media"/>
            <a:extLst>
              <a:ext uri="{FF2B5EF4-FFF2-40B4-BE49-F238E27FC236}">
                <a16:creationId xmlns:a16="http://schemas.microsoft.com/office/drawing/2014/main" id="{A4DECF77-81EC-78DC-6855-131CE9A41E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57689866"/>
      </p:ext>
    </p:extLst>
  </p:cSld>
  <p:clrMapOvr>
    <a:masterClrMapping/>
  </p:clrMapOvr>
  <mc:AlternateContent xmlns:mc="http://schemas.openxmlformats.org/markup-compatibility/2006">
    <mc:Choice xmlns:p14="http://schemas.microsoft.com/office/powerpoint/2010/main" Requires="p14">
      <p:transition spd="slow" p14:dur="2000" advTm="79128"/>
    </mc:Choice>
    <mc:Fallback>
      <p:transition spd="slow" advTm="7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6724151-7CC9-6AB9-BE29-1F6C5883616D}"/>
                  </a:ext>
                </a:extLst>
              </p:cNvPr>
              <p:cNvSpPr txBox="1"/>
              <p:nvPr/>
            </p:nvSpPr>
            <p:spPr>
              <a:xfrm>
                <a:off x="-702365" y="751256"/>
                <a:ext cx="12192000" cy="5116016"/>
              </a:xfrm>
              <a:prstGeom prst="rect">
                <a:avLst/>
              </a:prstGeom>
              <a:noFill/>
            </p:spPr>
            <p:txBody>
              <a:bodyPr wrap="square">
                <a:spAutoFit/>
              </a:bodyPr>
              <a:lstStyle/>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two parts represent the incident and reflected wave, where the phase shift could achieve through the reflected part by considering the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up>
                    </m:sSup>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up>
                    </m:sSup>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While the investigation considers that the standard deviation σ describes the variability, amplitude A is concerned with the magnitude. At the same time, they are both relevant aspects of each other and to the wave and equal to η. However, the phase difference is concerned with the phase component; thus, after some trigonometry and for simplicity of use, the equation may be: </a:t>
                </a:r>
              </a:p>
              <a:p>
                <a:pPr marL="1656080" marR="0" indent="269875" algn="just">
                  <a:lnSpc>
                    <a:spcPct val="95000"/>
                  </a:lnSpc>
                  <a:spcBef>
                    <a:spcPts val="0"/>
                  </a:spcBef>
                  <a:spcAft>
                    <a:spcPts val="0"/>
                  </a:spcAft>
                </a:pP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η</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sSup>
                      <m:sSup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up>
                    </m:sSup>
                  </m:oMath>
                </a14:m>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Which is </a:t>
                </a:r>
              </a:p>
              <a:p>
                <a:pPr marL="1656080" marR="0" indent="269875" algn="just">
                  <a:lnSpc>
                    <a:spcPct val="95000"/>
                  </a:lnSpc>
                  <a:spcBef>
                    <a:spcPts val="0"/>
                  </a:spcBef>
                  <a:spcAft>
                    <a:spcPts val="0"/>
                  </a:spcAft>
                </a:pP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η</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a:t>
                </a:r>
                <a14:m>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calculates the differences between the cos and sin of the angle </a:t>
                </a:r>
                <a14:m>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𝜃</m:t>
                    </m:r>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multiplying by </a:t>
                </a:r>
                <a14:m>
                  <m:oMath xmlns:m="http://schemas.openxmlformats.org/officeDocument/2006/math">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η</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will offer an overall phase difference that would quantify the phase difference in terms of the provided parameters. </a:t>
                </a:r>
              </a:p>
              <a:p>
                <a:pPr marL="1656080" marR="0" indent="269875" algn="just">
                  <a:lnSpc>
                    <a:spcPct val="95000"/>
                  </a:lnSpc>
                  <a:spcBef>
                    <a:spcPts val="0"/>
                  </a:spcBef>
                  <a:spcAft>
                    <a:spcPts val="0"/>
                  </a:spcAft>
                </a:pP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indent="269875" algn="just">
                  <a:lnSpc>
                    <a:spcPct val="95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Our model was based on the high frequency from 1 up to 20GHz and examined the wavelength influences on the phase.</a:t>
                </a:r>
              </a:p>
            </p:txBody>
          </p:sp>
        </mc:Choice>
        <mc:Fallback>
          <p:sp>
            <p:nvSpPr>
              <p:cNvPr id="3" name="TextBox 2">
                <a:extLst>
                  <a:ext uri="{FF2B5EF4-FFF2-40B4-BE49-F238E27FC236}">
                    <a16:creationId xmlns:a16="http://schemas.microsoft.com/office/drawing/2014/main" id="{16724151-7CC9-6AB9-BE29-1F6C5883616D}"/>
                  </a:ext>
                </a:extLst>
              </p:cNvPr>
              <p:cNvSpPr txBox="1">
                <a:spLocks noRot="1" noChangeAspect="1" noMove="1" noResize="1" noEditPoints="1" noAdjustHandles="1" noChangeArrowheads="1" noChangeShapeType="1" noTextEdit="1"/>
              </p:cNvSpPr>
              <p:nvPr/>
            </p:nvSpPr>
            <p:spPr>
              <a:xfrm>
                <a:off x="-702365" y="751256"/>
                <a:ext cx="12192000" cy="5116016"/>
              </a:xfrm>
              <a:prstGeom prst="rect">
                <a:avLst/>
              </a:prstGeom>
              <a:blipFill>
                <a:blip r:embed="rId4"/>
                <a:stretch>
                  <a:fillRect t="-834" r="-400" b="-9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C9C8F2F-FE21-3A09-1B4A-66801DC5F50D}"/>
              </a:ext>
            </a:extLst>
          </p:cNvPr>
          <p:cNvSpPr txBox="1"/>
          <p:nvPr/>
        </p:nvSpPr>
        <p:spPr>
          <a:xfrm>
            <a:off x="384311" y="132522"/>
            <a:ext cx="3366053" cy="523220"/>
          </a:xfrm>
          <a:prstGeom prst="rect">
            <a:avLst/>
          </a:prstGeom>
          <a:noFill/>
        </p:spPr>
        <p:txBody>
          <a:bodyPr wrap="square" rtlCol="0">
            <a:spAutoFit/>
          </a:bodyPr>
          <a:lstStyle/>
          <a:p>
            <a:r>
              <a:rPr lang="en-US" sz="2800" b="1" u="sng" dirty="0"/>
              <a:t>Model Approach </a:t>
            </a:r>
          </a:p>
        </p:txBody>
      </p:sp>
      <p:pic>
        <p:nvPicPr>
          <p:cNvPr id="5" name="Video 4">
            <a:hlinkClick r:id="" action="ppaction://media"/>
            <a:extLst>
              <a:ext uri="{FF2B5EF4-FFF2-40B4-BE49-F238E27FC236}">
                <a16:creationId xmlns:a16="http://schemas.microsoft.com/office/drawing/2014/main" id="{C3C68CB7-959D-0C63-B213-724747F2AD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61083495"/>
      </p:ext>
    </p:extLst>
  </p:cSld>
  <p:clrMapOvr>
    <a:masterClrMapping/>
  </p:clrMapOvr>
  <mc:AlternateContent xmlns:mc="http://schemas.openxmlformats.org/markup-compatibility/2006">
    <mc:Choice xmlns:p14="http://schemas.microsoft.com/office/powerpoint/2010/main" Requires="p14">
      <p:transition spd="slow" p14:dur="2000" advTm="116255"/>
    </mc:Choice>
    <mc:Fallback>
      <p:transition spd="slow" advTm="11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2D771-8E09-E98F-93F2-F783F2A1A255}"/>
              </a:ext>
            </a:extLst>
          </p:cNvPr>
          <p:cNvSpPr txBox="1"/>
          <p:nvPr/>
        </p:nvSpPr>
        <p:spPr>
          <a:xfrm>
            <a:off x="384311" y="132522"/>
            <a:ext cx="4174437" cy="523220"/>
          </a:xfrm>
          <a:prstGeom prst="rect">
            <a:avLst/>
          </a:prstGeom>
          <a:noFill/>
        </p:spPr>
        <p:txBody>
          <a:bodyPr wrap="square" rtlCol="0">
            <a:spAutoFit/>
          </a:bodyPr>
          <a:lstStyle/>
          <a:p>
            <a:r>
              <a:rPr lang="en-US" sz="2800" b="1" u="sng" dirty="0"/>
              <a:t>Results and Discussion</a:t>
            </a:r>
          </a:p>
        </p:txBody>
      </p:sp>
      <p:sp>
        <p:nvSpPr>
          <p:cNvPr id="4" name="TextBox 3">
            <a:extLst>
              <a:ext uri="{FF2B5EF4-FFF2-40B4-BE49-F238E27FC236}">
                <a16:creationId xmlns:a16="http://schemas.microsoft.com/office/drawing/2014/main" id="{80290348-E036-B06D-206A-5910607C9F4F}"/>
              </a:ext>
            </a:extLst>
          </p:cNvPr>
          <p:cNvSpPr txBox="1"/>
          <p:nvPr/>
        </p:nvSpPr>
        <p:spPr>
          <a:xfrm>
            <a:off x="-1759226" y="705177"/>
            <a:ext cx="6102626" cy="4039567"/>
          </a:xfrm>
          <a:prstGeom prst="rect">
            <a:avLst/>
          </a:prstGeom>
          <a:noFill/>
        </p:spPr>
        <p:txBody>
          <a:bodyPr wrap="square">
            <a:spAutoFit/>
          </a:bodyPr>
          <a:lstStyle/>
          <a:p>
            <a:pPr marL="1656080" marR="0" indent="269875" algn="just">
              <a:lnSpc>
                <a:spcPct val="95000"/>
              </a:lnSpc>
              <a:spcBef>
                <a:spcPts val="0"/>
              </a:spcBef>
              <a:spcAft>
                <a:spcPts val="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study investigates the 1, 2.4, 10, and 20 GHz, which are represented from left above, the first diagram considers 1GHz and the second is 2.4 GHz in row 1, while in the second row, the first one from the left is 10 GHz and the other one is 20 GHz, which are all equivalent to 0.29, 0.12, 0.02, and 0.01 wavelengths in meters, respectively, to distinguish the comprehensive phase shift notion that offers a paramount outcome using </a:t>
            </a:r>
            <a:r>
              <a:rPr lang="en-US"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Matlab</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simulation. The results were obtained for each wavelength and combined to distinguish the impact. The upcoming figures explicate the concept.</a:t>
            </a:r>
          </a:p>
        </p:txBody>
      </p:sp>
      <p:pic>
        <p:nvPicPr>
          <p:cNvPr id="5" name="Picture 4">
            <a:extLst>
              <a:ext uri="{FF2B5EF4-FFF2-40B4-BE49-F238E27FC236}">
                <a16:creationId xmlns:a16="http://schemas.microsoft.com/office/drawing/2014/main" id="{B1277F82-861E-780E-C3AE-674511497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60578" y="360509"/>
            <a:ext cx="3232067" cy="2547851"/>
          </a:xfrm>
          <a:prstGeom prst="rect">
            <a:avLst/>
          </a:prstGeom>
          <a:noFill/>
          <a:ln>
            <a:noFill/>
          </a:ln>
        </p:spPr>
      </p:pic>
      <p:pic>
        <p:nvPicPr>
          <p:cNvPr id="6" name="Picture 5">
            <a:extLst>
              <a:ext uri="{FF2B5EF4-FFF2-40B4-BE49-F238E27FC236}">
                <a16:creationId xmlns:a16="http://schemas.microsoft.com/office/drawing/2014/main" id="{37304A72-C11E-9851-E575-228796A4A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890801" y="328394"/>
            <a:ext cx="3232067" cy="2540209"/>
          </a:xfrm>
          <a:prstGeom prst="rect">
            <a:avLst/>
          </a:prstGeom>
          <a:noFill/>
          <a:ln>
            <a:noFill/>
          </a:ln>
        </p:spPr>
      </p:pic>
      <p:pic>
        <p:nvPicPr>
          <p:cNvPr id="7" name="Picture 6">
            <a:extLst>
              <a:ext uri="{FF2B5EF4-FFF2-40B4-BE49-F238E27FC236}">
                <a16:creationId xmlns:a16="http://schemas.microsoft.com/office/drawing/2014/main" id="{06A49BF8-D949-464C-AA3D-1488C876B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068253" y="3022020"/>
            <a:ext cx="3232066" cy="2723822"/>
          </a:xfrm>
          <a:prstGeom prst="rect">
            <a:avLst/>
          </a:prstGeom>
          <a:noFill/>
          <a:ln>
            <a:noFill/>
          </a:ln>
        </p:spPr>
      </p:pic>
      <p:pic>
        <p:nvPicPr>
          <p:cNvPr id="8" name="Picture 7">
            <a:extLst>
              <a:ext uri="{FF2B5EF4-FFF2-40B4-BE49-F238E27FC236}">
                <a16:creationId xmlns:a16="http://schemas.microsoft.com/office/drawing/2014/main" id="{327F739C-6865-D0B8-6FF8-D0D75D3C7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8890801" y="3061777"/>
            <a:ext cx="3232067" cy="2723822"/>
          </a:xfrm>
          <a:prstGeom prst="rect">
            <a:avLst/>
          </a:prstGeom>
          <a:noFill/>
          <a:ln>
            <a:noFill/>
          </a:ln>
        </p:spPr>
      </p:pic>
      <p:pic>
        <p:nvPicPr>
          <p:cNvPr id="9" name="Video 8">
            <a:hlinkClick r:id="" action="ppaction://media"/>
            <a:extLst>
              <a:ext uri="{FF2B5EF4-FFF2-40B4-BE49-F238E27FC236}">
                <a16:creationId xmlns:a16="http://schemas.microsoft.com/office/drawing/2014/main" id="{ED9E7369-22FE-972A-B6B7-381364FD8B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15243740"/>
      </p:ext>
    </p:extLst>
  </p:cSld>
  <p:clrMapOvr>
    <a:masterClrMapping/>
  </p:clrMapOvr>
  <mc:AlternateContent xmlns:mc="http://schemas.openxmlformats.org/markup-compatibility/2006">
    <mc:Choice xmlns:p14="http://schemas.microsoft.com/office/powerpoint/2010/main" Requires="p14">
      <p:transition spd="slow" p14:dur="2000" advTm="66946"/>
    </mc:Choice>
    <mc:Fallback>
      <p:transition spd="slow" advTm="6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733A6-3E4C-66D6-4340-F5229350D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352261" y="132522"/>
            <a:ext cx="7487478" cy="5009322"/>
          </a:xfrm>
          <a:prstGeom prst="rect">
            <a:avLst/>
          </a:prstGeom>
          <a:noFill/>
          <a:ln>
            <a:noFill/>
          </a:ln>
        </p:spPr>
      </p:pic>
      <p:sp>
        <p:nvSpPr>
          <p:cNvPr id="4" name="TextBox 3">
            <a:extLst>
              <a:ext uri="{FF2B5EF4-FFF2-40B4-BE49-F238E27FC236}">
                <a16:creationId xmlns:a16="http://schemas.microsoft.com/office/drawing/2014/main" id="{E5BF863C-361D-ACB2-EA64-032496DD9923}"/>
              </a:ext>
            </a:extLst>
          </p:cNvPr>
          <p:cNvSpPr txBox="1"/>
          <p:nvPr/>
        </p:nvSpPr>
        <p:spPr>
          <a:xfrm>
            <a:off x="3737113" y="5141844"/>
            <a:ext cx="6102626" cy="369332"/>
          </a:xfrm>
          <a:prstGeom prst="rect">
            <a:avLst/>
          </a:prstGeom>
          <a:noFill/>
        </p:spPr>
        <p:txBody>
          <a:bodyPr wrap="square">
            <a:spAutoFit/>
          </a:bodyPr>
          <a:lstStyle/>
          <a:p>
            <a:r>
              <a:rPr lang="en-US" sz="1800" b="1" dirty="0">
                <a:solidFill>
                  <a:srgbClr val="000000"/>
                </a:solidFill>
                <a:effectLst/>
                <a:latin typeface="Times New Roman" panose="02020603050405020304" pitchFamily="18" charset="0"/>
                <a:ea typeface="SimSun" panose="02010600030101010101" pitchFamily="2" charset="-122"/>
              </a:rPr>
              <a:t>Phase difference at GHz frequency up to 20 GHz</a:t>
            </a:r>
            <a:endParaRPr lang="en-US" b="1" dirty="0"/>
          </a:p>
        </p:txBody>
      </p:sp>
      <p:pic>
        <p:nvPicPr>
          <p:cNvPr id="5" name="Video 4">
            <a:hlinkClick r:id="" action="ppaction://media"/>
            <a:extLst>
              <a:ext uri="{FF2B5EF4-FFF2-40B4-BE49-F238E27FC236}">
                <a16:creationId xmlns:a16="http://schemas.microsoft.com/office/drawing/2014/main" id="{E4069A49-A6F9-C177-F181-3D62AF6ACD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5643926"/>
      </p:ext>
    </p:extLst>
  </p:cSld>
  <p:clrMapOvr>
    <a:masterClrMapping/>
  </p:clrMapOvr>
  <mc:AlternateContent xmlns:mc="http://schemas.openxmlformats.org/markup-compatibility/2006">
    <mc:Choice xmlns:p14="http://schemas.microsoft.com/office/powerpoint/2010/main" Requires="p14">
      <p:transition spd="slow" p14:dur="2000" advTm="37716"/>
    </mc:Choice>
    <mc:Fallback>
      <p:transition spd="slow" advTm="3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162</TotalTime>
  <Words>1126</Words>
  <Application>Microsoft Office PowerPoint</Application>
  <PresentationFormat>Widescreen</PresentationFormat>
  <Paragraphs>73</Paragraphs>
  <Slides>11</Slides>
  <Notes>0</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Cambria Math</vt:lpstr>
      <vt:lpstr>Gill Sans MT</vt:lpstr>
      <vt:lpstr>Palatino Linotype</vt:lpstr>
      <vt:lpstr>Times New Roman</vt:lpstr>
      <vt:lpstr>Wingdings</vt:lpstr>
      <vt:lpstr>Gallery</vt:lpstr>
      <vt:lpstr>A new predictive Hypothesis for Phase Difference Reflection in GHz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predictive Hypothesis for Phase Difference Reflection in GHz</dc:title>
  <dc:creator>imad imad</dc:creator>
  <cp:lastModifiedBy>imad imad</cp:lastModifiedBy>
  <cp:revision>3</cp:revision>
  <dcterms:created xsi:type="dcterms:W3CDTF">2023-07-20T14:03:44Z</dcterms:created>
  <dcterms:modified xsi:type="dcterms:W3CDTF">2023-07-20T16:46:21Z</dcterms:modified>
</cp:coreProperties>
</file>