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14.08.2023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14.08.2023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14.08.2023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14.08.2023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14.08.2023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14.08.2023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14.08.2023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14.08.2023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14.08.2023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14.08.2023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14.08.2023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14.08.2023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ctr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42900" lvl="0" indent="-342900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244856" y="3553952"/>
            <a:ext cx="8719632" cy="3096344"/>
          </a:xfrm>
          <a:prstGeom prst="rect">
            <a:avLst/>
          </a:prstGeom>
          <a:solidFill>
            <a:srgbClr val="EDF6F9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8" name="Shape 78"/>
          <p:cNvSpPr/>
          <p:nvPr/>
        </p:nvSpPr>
        <p:spPr>
          <a:xfrm>
            <a:off x="244856" y="179422"/>
            <a:ext cx="8719632" cy="2961546"/>
          </a:xfrm>
          <a:prstGeom prst="rect">
            <a:avLst/>
          </a:prstGeom>
          <a:solidFill>
            <a:srgbClr val="EDF6F9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9" name="Shape 79"/>
          <p:cNvSpPr/>
          <p:nvPr/>
        </p:nvSpPr>
        <p:spPr>
          <a:xfrm>
            <a:off x="539552" y="2867144"/>
            <a:ext cx="8208912" cy="1123711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2">
            <a:schemeClr val="dk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000" b="1" dirty="0"/>
              <a:t>Synthesis of carboxylated magnetite nanoparticles</a:t>
            </a:r>
          </a:p>
          <a:p>
            <a:pPr algn="ctr"/>
            <a:r>
              <a:rPr sz="2000" b="1" dirty="0"/>
              <a:t>covalent conjugates with folic acid antibody FA-1 for</a:t>
            </a:r>
          </a:p>
          <a:p>
            <a:pPr algn="ctr"/>
            <a:r>
              <a:rPr sz="2000" b="1" dirty="0"/>
              <a:t>lateral flow immunoassay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4084335" y="6003965"/>
            <a:ext cx="975331" cy="646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t>Moscow</a:t>
            </a:r>
          </a:p>
          <a:p>
            <a:pPr algn="ctr"/>
            <a:r>
              <a:t>2023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697108" y="287997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000"/>
          </a:p>
        </p:txBody>
      </p:sp>
      <p:pic>
        <p:nvPicPr>
          <p:cNvPr id="83" name="Shape 83"/>
          <p:cNvPicPr/>
          <p:nvPr/>
        </p:nvPicPr>
        <p:blipFill>
          <a:blip r:embed="rId2"/>
          <a:stretch/>
        </p:blipFill>
        <p:spPr>
          <a:xfrm>
            <a:off x="3814249" y="917687"/>
            <a:ext cx="1495776" cy="1485015"/>
          </a:xfrm>
          <a:prstGeom prst="rect">
            <a:avLst/>
          </a:prstGeom>
        </p:spPr>
      </p:pic>
      <p:sp>
        <p:nvSpPr>
          <p:cNvPr id="84" name="Shape 84"/>
          <p:cNvSpPr txBox="1"/>
          <p:nvPr/>
        </p:nvSpPr>
        <p:spPr>
          <a:xfrm>
            <a:off x="2919400" y="4433917"/>
            <a:ext cx="33051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err="1"/>
              <a:t>Zolotova</a:t>
            </a:r>
            <a:r>
              <a:rPr b="1" dirty="0"/>
              <a:t> M.O.</a:t>
            </a:r>
            <a:r>
              <a:rPr dirty="0"/>
              <a:t>, </a:t>
            </a:r>
            <a:r>
              <a:rPr dirty="0" err="1"/>
              <a:t>Znoyko</a:t>
            </a:r>
            <a:r>
              <a:rPr dirty="0"/>
              <a:t> S.L., </a:t>
            </a:r>
          </a:p>
          <a:p>
            <a:pPr algn="ctr"/>
            <a:r>
              <a:rPr dirty="0" err="1"/>
              <a:t>Orlov</a:t>
            </a:r>
            <a:r>
              <a:rPr dirty="0"/>
              <a:t> A.V., </a:t>
            </a:r>
            <a:r>
              <a:rPr dirty="0" err="1"/>
              <a:t>Nikitin</a:t>
            </a:r>
            <a:r>
              <a:rPr dirty="0"/>
              <a:t> P.I., </a:t>
            </a:r>
            <a:r>
              <a:rPr dirty="0" err="1"/>
              <a:t>Sinolits</a:t>
            </a:r>
            <a:r>
              <a:rPr dirty="0"/>
              <a:t> A.V.</a:t>
            </a:r>
          </a:p>
        </p:txBody>
      </p:sp>
      <p:pic>
        <p:nvPicPr>
          <p:cNvPr id="86" name="Shape 86"/>
          <p:cNvPicPr/>
          <p:nvPr/>
        </p:nvPicPr>
        <p:blipFill>
          <a:blip r:embed="rId3"/>
          <a:stretch/>
        </p:blipFill>
        <p:spPr>
          <a:xfrm>
            <a:off x="6856970" y="983201"/>
            <a:ext cx="1278442" cy="135398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89" name="Shape 89"/>
          <p:cNvSpPr txBox="1"/>
          <p:nvPr/>
        </p:nvSpPr>
        <p:spPr>
          <a:xfrm>
            <a:off x="561744" y="283386"/>
            <a:ext cx="83529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2nd International Electronic Conference on Chemical Sensors and Analytical Chemistry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0" y="751376"/>
            <a:ext cx="1964092" cy="187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9"/>
          <p:cNvSpPr/>
          <p:nvPr/>
        </p:nvSpPr>
        <p:spPr>
          <a:xfrm>
            <a:off x="38994" y="624696"/>
            <a:ext cx="9073007" cy="6192108"/>
          </a:xfrm>
          <a:prstGeom prst="rect">
            <a:avLst/>
          </a:prstGeom>
          <a:solidFill>
            <a:srgbClr val="EDF6F9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251519" y="219449"/>
            <a:ext cx="8640960" cy="510777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2">
            <a:schemeClr val="dk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400" b="1"/>
              <a:t>Objectives and tasks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315154"/>
            <a:ext cx="21336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3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259401" y="1628800"/>
            <a:ext cx="8633079" cy="707886"/>
          </a:xfrm>
          <a:prstGeom prst="rect">
            <a:avLst/>
          </a:prstGeom>
          <a:ln w="25400">
            <a:solidFill>
              <a:schemeClr val="tx2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000" dirty="0"/>
              <a:t>To obtain magnetite nanoparticles able to conjugate with</a:t>
            </a:r>
          </a:p>
          <a:p>
            <a:r>
              <a:rPr sz="2000" dirty="0"/>
              <a:t>folic acid antibodies covalently</a:t>
            </a:r>
          </a:p>
        </p:txBody>
      </p:sp>
      <p:sp>
        <p:nvSpPr>
          <p:cNvPr id="111" name="Shape 111"/>
          <p:cNvSpPr/>
          <p:nvPr/>
        </p:nvSpPr>
        <p:spPr>
          <a:xfrm>
            <a:off x="259401" y="956987"/>
            <a:ext cx="2948855" cy="510778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2">
            <a:schemeClr val="dk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400" b="1" dirty="0"/>
              <a:t>Objective</a:t>
            </a:r>
          </a:p>
        </p:txBody>
      </p:sp>
      <p:sp>
        <p:nvSpPr>
          <p:cNvPr id="112" name="Shape 112"/>
          <p:cNvSpPr/>
          <p:nvPr/>
        </p:nvSpPr>
        <p:spPr>
          <a:xfrm>
            <a:off x="251519" y="2564904"/>
            <a:ext cx="1584176" cy="510778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2">
            <a:schemeClr val="dk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400" b="1" dirty="0"/>
              <a:t>Tasks</a:t>
            </a:r>
          </a:p>
        </p:txBody>
      </p:sp>
      <p:sp>
        <p:nvSpPr>
          <p:cNvPr id="9" name="Shape 110"/>
          <p:cNvSpPr txBox="1"/>
          <p:nvPr/>
        </p:nvSpPr>
        <p:spPr>
          <a:xfrm>
            <a:off x="277176" y="3290790"/>
            <a:ext cx="8633079" cy="1938992"/>
          </a:xfrm>
          <a:prstGeom prst="rect">
            <a:avLst/>
          </a:prstGeom>
          <a:ln w="25400">
            <a:solidFill>
              <a:schemeClr val="tx2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Preparation of magnetite nanoparticles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Functionalization of magnetite nanoparticles with amino- and carboxyl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Conjugation of carboxylated magnetite nanoparticles with folic acid antibodies FA-1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Testing and quantifying of bonding of magnetite nanoparticles conjugates with antibodies with folic acid with magnetometric assay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315154"/>
            <a:ext cx="21336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4</a:t>
            </a:r>
          </a:p>
        </p:txBody>
      </p:sp>
      <p:pic>
        <p:nvPicPr>
          <p:cNvPr id="116" name="Shape 116"/>
          <p:cNvPicPr/>
          <p:nvPr/>
        </p:nvPicPr>
        <p:blipFill>
          <a:blip r:embed="rId2"/>
          <a:stretch/>
        </p:blipFill>
        <p:spPr>
          <a:xfrm>
            <a:off x="-1" y="548680"/>
            <a:ext cx="9143340" cy="6309320"/>
          </a:xfrm>
          <a:prstGeom prst="rect">
            <a:avLst/>
          </a:prstGeom>
        </p:spPr>
      </p:pic>
      <p:sp>
        <p:nvSpPr>
          <p:cNvPr id="117" name="Shape 117"/>
          <p:cNvSpPr/>
          <p:nvPr/>
        </p:nvSpPr>
        <p:spPr>
          <a:xfrm>
            <a:off x="251519" y="219449"/>
            <a:ext cx="8640960" cy="510777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2">
            <a:schemeClr val="dk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400" b="1"/>
              <a:t>Synthesis of MNPs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12360" y="6381328"/>
            <a:ext cx="1152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38994" y="624696"/>
            <a:ext cx="9073007" cy="6192108"/>
          </a:xfrm>
          <a:prstGeom prst="rect">
            <a:avLst/>
          </a:prstGeom>
          <a:solidFill>
            <a:srgbClr val="EDF6F9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200276" y="2912207"/>
            <a:ext cx="5028678" cy="140790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pic>
        <p:nvPicPr>
          <p:cNvPr id="122" name="Shape 122"/>
          <p:cNvPicPr/>
          <p:nvPr/>
        </p:nvPicPr>
        <p:blipFill>
          <a:blip r:embed="rId2"/>
          <a:stretch/>
        </p:blipFill>
        <p:spPr>
          <a:xfrm>
            <a:off x="3650160" y="2936175"/>
            <a:ext cx="1508223" cy="1332893"/>
          </a:xfrm>
          <a:prstGeom prst="rect">
            <a:avLst/>
          </a:prstGeom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6422766" y="1116560"/>
            <a:ext cx="2592288" cy="140790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200276" y="1116560"/>
            <a:ext cx="5028678" cy="140790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5</a:t>
            </a:r>
          </a:p>
        </p:txBody>
      </p:sp>
      <p:pic>
        <p:nvPicPr>
          <p:cNvPr id="127" name="Shape 127"/>
          <p:cNvPicPr/>
          <p:nvPr/>
        </p:nvPicPr>
        <p:blipFill>
          <a:blip r:embed="rId3"/>
          <a:stretch/>
        </p:blipFill>
        <p:spPr>
          <a:xfrm>
            <a:off x="395536" y="1340192"/>
            <a:ext cx="1008112" cy="1008111"/>
          </a:xfrm>
          <a:prstGeom prst="rect">
            <a:avLst/>
          </a:prstGeom>
          <a:ln>
            <a:noFill/>
          </a:ln>
        </p:spPr>
      </p:pic>
      <p:pic>
        <p:nvPicPr>
          <p:cNvPr id="129" name="Shape 129"/>
          <p:cNvPicPr/>
          <p:nvPr/>
        </p:nvPicPr>
        <p:blipFill>
          <a:blip r:embed="rId4"/>
          <a:stretch/>
        </p:blipFill>
        <p:spPr>
          <a:xfrm>
            <a:off x="7137942" y="1217651"/>
            <a:ext cx="1161935" cy="935683"/>
          </a:xfrm>
          <a:prstGeom prst="rect">
            <a:avLst/>
          </a:prstGeom>
        </p:spPr>
      </p:pic>
      <p:sp>
        <p:nvSpPr>
          <p:cNvPr id="130" name="Shape 130"/>
          <p:cNvSpPr/>
          <p:nvPr/>
        </p:nvSpPr>
        <p:spPr>
          <a:xfrm>
            <a:off x="1762413" y="1784000"/>
            <a:ext cx="1733585" cy="120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1692466" y="1378269"/>
            <a:ext cx="18734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TEOS, H</a:t>
            </a:r>
            <a:r>
              <a:rPr baseline="-25000"/>
              <a:t>2</a:t>
            </a:r>
            <a:r>
              <a:t>O, Et</a:t>
            </a:r>
            <a:r>
              <a:rPr baseline="-25000"/>
              <a:t>3</a:t>
            </a:r>
            <a:r>
              <a:t>N</a:t>
            </a:r>
          </a:p>
        </p:txBody>
      </p:sp>
      <p:pic>
        <p:nvPicPr>
          <p:cNvPr id="133" name="Shape 133"/>
          <p:cNvPicPr/>
          <p:nvPr/>
        </p:nvPicPr>
        <p:blipFill>
          <a:blip r:embed="rId5"/>
          <a:stretch/>
        </p:blipFill>
        <p:spPr>
          <a:xfrm>
            <a:off x="3856451" y="1296428"/>
            <a:ext cx="1095640" cy="1095641"/>
          </a:xfrm>
          <a:prstGeom prst="rect">
            <a:avLst/>
          </a:prstGeom>
          <a:ln>
            <a:noFill/>
          </a:ln>
        </p:spPr>
      </p:pic>
      <p:pic>
        <p:nvPicPr>
          <p:cNvPr id="135" name="Shape 135"/>
          <p:cNvPicPr/>
          <p:nvPr/>
        </p:nvPicPr>
        <p:blipFill>
          <a:blip r:embed="rId6"/>
          <a:stretch/>
        </p:blipFill>
        <p:spPr>
          <a:xfrm>
            <a:off x="296220" y="3051691"/>
            <a:ext cx="1206744" cy="1206744"/>
          </a:xfrm>
          <a:prstGeom prst="rect">
            <a:avLst/>
          </a:prstGeom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1812183" y="3213940"/>
            <a:ext cx="1634047" cy="369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t>APTES, EtOH</a:t>
            </a:r>
          </a:p>
        </p:txBody>
      </p:sp>
      <p:sp>
        <p:nvSpPr>
          <p:cNvPr id="137" name="Shape 137"/>
          <p:cNvSpPr/>
          <p:nvPr/>
        </p:nvSpPr>
        <p:spPr>
          <a:xfrm>
            <a:off x="4196419" y="5980234"/>
            <a:ext cx="1733586" cy="120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251519" y="219449"/>
            <a:ext cx="8640960" cy="510777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2">
            <a:schemeClr val="dk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400" b="1"/>
              <a:t>Functionalization of magnetic nanoparticles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1692464" y="1863820"/>
            <a:ext cx="1873481" cy="369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2 </a:t>
            </a:r>
            <a:r>
              <a:rPr lang="en-US" dirty="0" smtClean="0"/>
              <a:t>hour</a:t>
            </a:r>
            <a:endParaRPr dirty="0"/>
          </a:p>
        </p:txBody>
      </p:sp>
      <p:sp>
        <p:nvSpPr>
          <p:cNvPr id="140" name="Shape 140"/>
          <p:cNvSpPr txBox="1"/>
          <p:nvPr/>
        </p:nvSpPr>
        <p:spPr>
          <a:xfrm>
            <a:off x="6422765" y="2217714"/>
            <a:ext cx="2592288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100"/>
              <a:t>tetraethoxysilane (TEOS)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1812183" y="3731783"/>
            <a:ext cx="163404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t>30 min</a:t>
            </a:r>
          </a:p>
        </p:txBody>
      </p:sp>
      <p:sp>
        <p:nvSpPr>
          <p:cNvPr id="142" name="Shape 142"/>
          <p:cNvSpPr/>
          <p:nvPr/>
        </p:nvSpPr>
        <p:spPr>
          <a:xfrm>
            <a:off x="6430670" y="2912207"/>
            <a:ext cx="2592288" cy="140790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pic>
        <p:nvPicPr>
          <p:cNvPr id="144" name="Shape 144"/>
          <p:cNvPicPr/>
          <p:nvPr/>
        </p:nvPicPr>
        <p:blipFill>
          <a:blip r:embed="rId7"/>
          <a:stretch/>
        </p:blipFill>
        <p:spPr>
          <a:xfrm>
            <a:off x="7195850" y="2957668"/>
            <a:ext cx="1589641" cy="966058"/>
          </a:xfrm>
          <a:prstGeom prst="rect">
            <a:avLst/>
          </a:prstGeom>
        </p:spPr>
      </p:pic>
      <p:sp>
        <p:nvSpPr>
          <p:cNvPr id="145" name="Shape 145"/>
          <p:cNvSpPr txBox="1"/>
          <p:nvPr/>
        </p:nvSpPr>
        <p:spPr>
          <a:xfrm>
            <a:off x="6475192" y="3949597"/>
            <a:ext cx="2592288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100"/>
              <a:t>APTES</a:t>
            </a:r>
          </a:p>
        </p:txBody>
      </p:sp>
      <p:sp>
        <p:nvSpPr>
          <p:cNvPr id="146" name="Shape 146"/>
          <p:cNvSpPr/>
          <p:nvPr/>
        </p:nvSpPr>
        <p:spPr>
          <a:xfrm>
            <a:off x="200275" y="4693870"/>
            <a:ext cx="6819997" cy="14079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pic>
        <p:nvPicPr>
          <p:cNvPr id="148" name="Shape 148"/>
          <p:cNvPicPr/>
          <p:nvPr/>
        </p:nvPicPr>
        <p:blipFill>
          <a:blip r:embed="rId2"/>
          <a:stretch/>
        </p:blipFill>
        <p:spPr>
          <a:xfrm>
            <a:off x="303960" y="4736747"/>
            <a:ext cx="1508223" cy="1332893"/>
          </a:xfrm>
          <a:prstGeom prst="rect">
            <a:avLst/>
          </a:prstGeom>
          <a:ln>
            <a:noFill/>
          </a:ln>
        </p:spPr>
      </p:pic>
      <p:pic>
        <p:nvPicPr>
          <p:cNvPr id="150" name="Shape 150"/>
          <p:cNvPicPr/>
          <p:nvPr/>
        </p:nvPicPr>
        <p:blipFill>
          <a:blip r:embed="rId8"/>
          <a:stretch/>
        </p:blipFill>
        <p:spPr>
          <a:xfrm>
            <a:off x="4120038" y="4763458"/>
            <a:ext cx="2816875" cy="1260666"/>
          </a:xfrm>
          <a:prstGeom prst="rect">
            <a:avLst/>
          </a:prstGeom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1941227" y="5463504"/>
            <a:ext cx="1733585" cy="120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1812183" y="4817173"/>
            <a:ext cx="22467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t>succinic anhydride</a:t>
            </a:r>
          </a:p>
          <a:p>
            <a:pPr algn="ctr"/>
            <a:r>
              <a:t>DMFA, Et</a:t>
            </a:r>
            <a:r>
              <a:rPr sz="1000"/>
              <a:t>3</a:t>
            </a:r>
            <a:r>
              <a:t>N</a:t>
            </a:r>
          </a:p>
        </p:txBody>
      </p:sp>
      <p:sp>
        <p:nvSpPr>
          <p:cNvPr id="153" name="Shape 153"/>
          <p:cNvSpPr/>
          <p:nvPr/>
        </p:nvSpPr>
        <p:spPr>
          <a:xfrm>
            <a:off x="1769340" y="3660439"/>
            <a:ext cx="1733586" cy="120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7092278" y="4692948"/>
            <a:ext cx="1922774" cy="14079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pic>
        <p:nvPicPr>
          <p:cNvPr id="156" name="Shape 156"/>
          <p:cNvPicPr/>
          <p:nvPr/>
        </p:nvPicPr>
        <p:blipFill>
          <a:blip r:embed="rId9"/>
          <a:stretch/>
        </p:blipFill>
        <p:spPr>
          <a:xfrm>
            <a:off x="7239381" y="4764459"/>
            <a:ext cx="1628568" cy="802078"/>
          </a:xfrm>
          <a:prstGeom prst="rect">
            <a:avLst/>
          </a:prstGeom>
        </p:spPr>
      </p:pic>
      <p:sp>
        <p:nvSpPr>
          <p:cNvPr id="157" name="Shape 157"/>
          <p:cNvSpPr txBox="1"/>
          <p:nvPr/>
        </p:nvSpPr>
        <p:spPr>
          <a:xfrm>
            <a:off x="7100183" y="5718624"/>
            <a:ext cx="1922774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100"/>
              <a:t>succinic anhydride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871279" y="5533958"/>
            <a:ext cx="18734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2 </a:t>
            </a:r>
            <a:r>
              <a:rPr lang="en-US" dirty="0" smtClean="0"/>
              <a:t>hour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19"/>
          <p:cNvSpPr/>
          <p:nvPr/>
        </p:nvSpPr>
        <p:spPr>
          <a:xfrm>
            <a:off x="38994" y="624696"/>
            <a:ext cx="9073007" cy="6192108"/>
          </a:xfrm>
          <a:prstGeom prst="rect">
            <a:avLst/>
          </a:prstGeom>
          <a:solidFill>
            <a:srgbClr val="EDF6F9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pic>
        <p:nvPicPr>
          <p:cNvPr id="162" name="Shape 162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423828" y="1059494"/>
            <a:ext cx="3255783" cy="2423651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63" name="Shape 163"/>
          <p:cNvSpPr/>
          <p:nvPr/>
        </p:nvSpPr>
        <p:spPr>
          <a:xfrm>
            <a:off x="251519" y="219449"/>
            <a:ext cx="8640960" cy="510777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2">
            <a:schemeClr val="dk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400" b="1"/>
              <a:t>Results and discussion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148064" y="3605708"/>
            <a:ext cx="3235917" cy="58477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600" dirty="0"/>
              <a:t>Hydrodynamic radii of particles in MNP suspensions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899592" y="3622777"/>
            <a:ext cx="2448272" cy="338554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600" dirty="0"/>
              <a:t>XRD of MNPs synthesized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6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6</a:t>
            </a:r>
          </a:p>
        </p:txBody>
      </p:sp>
      <p:pic>
        <p:nvPicPr>
          <p:cNvPr id="169" name="Shape 169"/>
          <p:cNvPicPr/>
          <p:nvPr/>
        </p:nvPicPr>
        <p:blipFill>
          <a:blip r:embed="rId3"/>
          <a:stretch/>
        </p:blipFill>
        <p:spPr>
          <a:xfrm>
            <a:off x="4860032" y="1040157"/>
            <a:ext cx="3682752" cy="2448271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83241"/>
              </p:ext>
            </p:extLst>
          </p:nvPr>
        </p:nvGraphicFramePr>
        <p:xfrm>
          <a:off x="1641218" y="4581128"/>
          <a:ext cx="5861561" cy="1600200"/>
        </p:xfrm>
        <a:graphic>
          <a:graphicData uri="http://schemas.openxmlformats.org/drawingml/2006/table">
            <a:tbl>
              <a:tblPr firstRow="1" firstCol="1" bandRow="1"/>
              <a:tblGrid>
                <a:gridCol w="2930474"/>
                <a:gridCol w="2931087"/>
              </a:tblGrid>
              <a:tr h="29123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ζ-potential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MNP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mV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MNP-cit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-48±7 mV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MNP-NH</a:t>
                      </a:r>
                      <a:r>
                        <a:rPr lang="en-US" sz="14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+25±7 mV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MNP-COOH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-25±10 mV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38994" y="624696"/>
            <a:ext cx="9073007" cy="6192108"/>
          </a:xfrm>
          <a:prstGeom prst="rect">
            <a:avLst/>
          </a:prstGeom>
          <a:solidFill>
            <a:srgbClr val="EDF6F9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94411" y="3444546"/>
            <a:ext cx="8928992" cy="29248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94411" y="1316316"/>
            <a:ext cx="8928992" cy="17164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7</a:t>
            </a:r>
          </a:p>
        </p:txBody>
      </p:sp>
      <p:pic>
        <p:nvPicPr>
          <p:cNvPr id="176" name="Shape 176"/>
          <p:cNvPicPr/>
          <p:nvPr/>
        </p:nvPicPr>
        <p:blipFill>
          <a:blip r:embed="rId2"/>
          <a:stretch/>
        </p:blipFill>
        <p:spPr>
          <a:xfrm>
            <a:off x="382442" y="1676321"/>
            <a:ext cx="2816876" cy="1260665"/>
          </a:xfrm>
          <a:prstGeom prst="rect">
            <a:avLst/>
          </a:prstGeom>
          <a:ln>
            <a:noFill/>
          </a:ln>
        </p:spPr>
      </p:pic>
      <p:sp>
        <p:nvSpPr>
          <p:cNvPr id="177" name="Shape 177"/>
          <p:cNvSpPr/>
          <p:nvPr/>
        </p:nvSpPr>
        <p:spPr>
          <a:xfrm>
            <a:off x="3337730" y="2230191"/>
            <a:ext cx="1733586" cy="120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pic>
        <p:nvPicPr>
          <p:cNvPr id="179" name="Shape 179"/>
          <p:cNvPicPr/>
          <p:nvPr/>
        </p:nvPicPr>
        <p:blipFill>
          <a:blip r:embed="rId3"/>
          <a:stretch/>
        </p:blipFill>
        <p:spPr>
          <a:xfrm>
            <a:off x="5467617" y="1600638"/>
            <a:ext cx="3123736" cy="1283115"/>
          </a:xfrm>
          <a:prstGeom prst="rect">
            <a:avLst/>
          </a:prstGeom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8231314" y="1981481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t>lgG</a:t>
            </a:r>
          </a:p>
        </p:txBody>
      </p:sp>
      <p:sp>
        <p:nvSpPr>
          <p:cNvPr id="181" name="Shape 181"/>
          <p:cNvSpPr/>
          <p:nvPr/>
        </p:nvSpPr>
        <p:spPr>
          <a:xfrm>
            <a:off x="8231314" y="1921760"/>
            <a:ext cx="576064" cy="535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513129" y="1766555"/>
            <a:ext cx="0" cy="15520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83" name="Shape 183"/>
          <p:cNvSpPr txBox="1"/>
          <p:nvPr/>
        </p:nvSpPr>
        <p:spPr>
          <a:xfrm>
            <a:off x="3408848" y="1939037"/>
            <a:ext cx="1591349" cy="30777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400"/>
              <a:t>folic acid antibody</a:t>
            </a:r>
          </a:p>
        </p:txBody>
      </p:sp>
      <p:pic>
        <p:nvPicPr>
          <p:cNvPr id="185" name="Shape 185"/>
          <p:cNvPicPr/>
          <p:nvPr/>
        </p:nvPicPr>
        <p:blipFill>
          <a:blip r:embed="rId4"/>
          <a:stretch/>
        </p:blipFill>
        <p:spPr>
          <a:xfrm>
            <a:off x="886499" y="3986414"/>
            <a:ext cx="936102" cy="1872207"/>
          </a:xfrm>
          <a:prstGeom prst="rect">
            <a:avLst/>
          </a:prstGeom>
        </p:spPr>
      </p:pic>
      <p:pic>
        <p:nvPicPr>
          <p:cNvPr id="187" name="Shape 187"/>
          <p:cNvPicPr/>
          <p:nvPr/>
        </p:nvPicPr>
        <p:blipFill>
          <a:blip r:embed="rId5"/>
          <a:stretch/>
        </p:blipFill>
        <p:spPr>
          <a:xfrm>
            <a:off x="3419363" y="3987778"/>
            <a:ext cx="920512" cy="1841025"/>
          </a:xfrm>
          <a:prstGeom prst="rect">
            <a:avLst/>
          </a:prstGeom>
        </p:spPr>
      </p:pic>
      <p:pic>
        <p:nvPicPr>
          <p:cNvPr id="189" name="Shape 189"/>
          <p:cNvPicPr/>
          <p:nvPr/>
        </p:nvPicPr>
        <p:blipFill>
          <a:blip r:embed="rId6"/>
          <a:stretch/>
        </p:blipFill>
        <p:spPr>
          <a:xfrm>
            <a:off x="5997784" y="4388251"/>
            <a:ext cx="2648458" cy="649658"/>
          </a:xfrm>
          <a:prstGeom prst="rect">
            <a:avLst/>
          </a:prstGeom>
        </p:spPr>
      </p:pic>
      <p:sp>
        <p:nvSpPr>
          <p:cNvPr id="190" name="Shape 190"/>
          <p:cNvSpPr txBox="1"/>
          <p:nvPr/>
        </p:nvSpPr>
        <p:spPr>
          <a:xfrm>
            <a:off x="6205889" y="5424560"/>
            <a:ext cx="223224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t>Magnitometry</a:t>
            </a:r>
          </a:p>
        </p:txBody>
      </p:sp>
      <p:sp>
        <p:nvSpPr>
          <p:cNvPr id="191" name="Shape 191"/>
          <p:cNvSpPr/>
          <p:nvPr/>
        </p:nvSpPr>
        <p:spPr>
          <a:xfrm flipH="1">
            <a:off x="1184147" y="3867035"/>
            <a:ext cx="648071" cy="432048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triangle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2" name="Shape 192"/>
          <p:cNvSpPr txBox="1"/>
          <p:nvPr/>
        </p:nvSpPr>
        <p:spPr>
          <a:xfrm>
            <a:off x="1790881" y="3631014"/>
            <a:ext cx="15151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FA-gelatin</a:t>
            </a:r>
          </a:p>
        </p:txBody>
      </p:sp>
      <p:sp>
        <p:nvSpPr>
          <p:cNvPr id="193" name="Shape 193"/>
          <p:cNvSpPr/>
          <p:nvPr/>
        </p:nvSpPr>
        <p:spPr>
          <a:xfrm flipH="1" flipV="1">
            <a:off x="1246539" y="5680623"/>
            <a:ext cx="621683" cy="433387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triangle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4" name="Shape 194"/>
          <p:cNvSpPr txBox="1"/>
          <p:nvPr/>
        </p:nvSpPr>
        <p:spPr>
          <a:xfrm>
            <a:off x="1839285" y="6000068"/>
            <a:ext cx="145274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Fe</a:t>
            </a:r>
            <a:r>
              <a:rPr baseline="-25000"/>
              <a:t>3</a:t>
            </a:r>
            <a:r>
              <a:t>O</a:t>
            </a:r>
            <a:r>
              <a:rPr baseline="-25000"/>
              <a:t>4</a:t>
            </a:r>
            <a:r>
              <a:t>-lgG</a:t>
            </a:r>
          </a:p>
        </p:txBody>
      </p:sp>
      <p:sp>
        <p:nvSpPr>
          <p:cNvPr id="195" name="Shape 195"/>
          <p:cNvSpPr/>
          <p:nvPr/>
        </p:nvSpPr>
        <p:spPr>
          <a:xfrm>
            <a:off x="2122356" y="4776915"/>
            <a:ext cx="936103" cy="145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700777" y="4762687"/>
            <a:ext cx="936104" cy="145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4483294" y="3595160"/>
            <a:ext cx="239296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Fe</a:t>
            </a:r>
            <a:r>
              <a:rPr baseline="-25000"/>
              <a:t>3</a:t>
            </a:r>
            <a:r>
              <a:t>O</a:t>
            </a:r>
            <a:r>
              <a:rPr baseline="-25000"/>
              <a:t>4</a:t>
            </a:r>
            <a:r>
              <a:t>-lgG-FA-gelatin</a:t>
            </a:r>
          </a:p>
        </p:txBody>
      </p:sp>
      <p:sp>
        <p:nvSpPr>
          <p:cNvPr id="198" name="Shape 198"/>
          <p:cNvSpPr/>
          <p:nvPr/>
        </p:nvSpPr>
        <p:spPr>
          <a:xfrm flipH="1">
            <a:off x="3725363" y="3809389"/>
            <a:ext cx="795737" cy="489694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  <a:tailEnd type="triangle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9" name="Shape 199"/>
          <p:cNvSpPr txBox="1"/>
          <p:nvPr/>
        </p:nvSpPr>
        <p:spPr>
          <a:xfrm>
            <a:off x="3419361" y="2350813"/>
            <a:ext cx="1591349" cy="30777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400"/>
              <a:t>EDC</a:t>
            </a:r>
          </a:p>
        </p:txBody>
      </p:sp>
      <p:sp>
        <p:nvSpPr>
          <p:cNvPr id="200" name="Shape 200"/>
          <p:cNvSpPr/>
          <p:nvPr/>
        </p:nvSpPr>
        <p:spPr>
          <a:xfrm>
            <a:off x="251519" y="219449"/>
            <a:ext cx="8640960" cy="510777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2">
            <a:schemeClr val="dk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400" b="1"/>
              <a:t>Magnetic particle quantification (MPQ)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38994" y="624696"/>
            <a:ext cx="9073007" cy="6192108"/>
          </a:xfrm>
          <a:prstGeom prst="rect">
            <a:avLst/>
          </a:prstGeom>
          <a:solidFill>
            <a:srgbClr val="EDF6F9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8</a:t>
            </a:r>
          </a:p>
        </p:txBody>
      </p:sp>
      <p:sp>
        <p:nvSpPr>
          <p:cNvPr id="204" name="Shape 204"/>
          <p:cNvSpPr/>
          <p:nvPr/>
        </p:nvSpPr>
        <p:spPr>
          <a:xfrm>
            <a:off x="6228184" y="5944466"/>
            <a:ext cx="1934065" cy="7969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600" dirty="0">
                <a:solidFill>
                  <a:schemeClr val="tx1"/>
                </a:solidFill>
              </a:rPr>
              <a:t>Test </a:t>
            </a:r>
            <a:r>
              <a:rPr sz="1600" dirty="0" smtClean="0">
                <a:solidFill>
                  <a:schemeClr val="tx1"/>
                </a:solidFill>
              </a:rPr>
              <a:t>stripes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MNP-COOH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en-US" sz="1600" dirty="0" smtClean="0">
                <a:solidFill>
                  <a:schemeClr val="tx1"/>
                </a:solidFill>
              </a:rPr>
              <a:t>ontrol</a:t>
            </a:r>
            <a:r>
              <a:rPr sz="1600" dirty="0" smtClean="0">
                <a:solidFill>
                  <a:schemeClr val="tx1"/>
                </a:solidFill>
              </a:rPr>
              <a:t> 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467544" y="5276307"/>
            <a:ext cx="4967248" cy="854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600">
                <a:solidFill>
                  <a:schemeClr val="tx1"/>
                </a:solidFill>
              </a:rPr>
              <a:t>Magnetograms of test stripes with MNP-COOH-EDC-FA-1 against FA-gelatin conjugates</a:t>
            </a:r>
          </a:p>
        </p:txBody>
      </p:sp>
      <p:sp>
        <p:nvSpPr>
          <p:cNvPr id="206" name="Shape 206"/>
          <p:cNvSpPr/>
          <p:nvPr/>
        </p:nvSpPr>
        <p:spPr>
          <a:xfrm>
            <a:off x="251519" y="219449"/>
            <a:ext cx="8640960" cy="510777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2">
            <a:schemeClr val="dk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400" b="1"/>
              <a:t>Magnetic particle quantification (MPQ) technique</a:t>
            </a:r>
          </a:p>
        </p:txBody>
      </p:sp>
      <p:pic>
        <p:nvPicPr>
          <p:cNvPr id="208" name="Shape 208"/>
          <p:cNvPicPr/>
          <p:nvPr/>
        </p:nvPicPr>
        <p:blipFill>
          <a:blip r:embed="rId2"/>
          <a:stretch/>
        </p:blipFill>
        <p:spPr>
          <a:xfrm>
            <a:off x="5847650" y="1215574"/>
            <a:ext cx="3148811" cy="2605266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210" name="Shape 210"/>
          <p:cNvPicPr/>
          <p:nvPr/>
        </p:nvPicPr>
        <p:blipFill>
          <a:blip r:embed="rId3"/>
          <a:stretch/>
        </p:blipFill>
        <p:spPr>
          <a:xfrm>
            <a:off x="5847650" y="3933056"/>
            <a:ext cx="3148811" cy="1000119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212" name="Shape 212"/>
          <p:cNvPicPr/>
          <p:nvPr/>
        </p:nvPicPr>
        <p:blipFill>
          <a:blip r:embed="rId4"/>
          <a:stretch/>
        </p:blipFill>
        <p:spPr>
          <a:xfrm>
            <a:off x="395536" y="1236158"/>
            <a:ext cx="5301777" cy="3560994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0" name="Shape 234"/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5847650" y="5112889"/>
            <a:ext cx="3148811" cy="64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38994" y="624696"/>
            <a:ext cx="9073007" cy="6192108"/>
          </a:xfrm>
          <a:prstGeom prst="rect">
            <a:avLst/>
          </a:prstGeom>
          <a:solidFill>
            <a:srgbClr val="EDF6F9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183009" y="2132856"/>
            <a:ext cx="8784976" cy="203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dirty="0"/>
              <a:t>Synthesis of MNPs in </a:t>
            </a:r>
            <a:r>
              <a:rPr dirty="0" err="1"/>
              <a:t>Ar</a:t>
            </a:r>
            <a:r>
              <a:rPr dirty="0"/>
              <a:t> atmosphere allows obtaining MNPs without any other phases but </a:t>
            </a:r>
            <a:r>
              <a:rPr dirty="0" smtClean="0"/>
              <a:t>magnetite</a:t>
            </a:r>
            <a:endParaRPr dirty="0"/>
          </a:p>
          <a:p>
            <a:pPr marL="285750" indent="-285750">
              <a:buFont typeface="Arial"/>
              <a:buChar char="•"/>
            </a:pPr>
            <a:r>
              <a:rPr dirty="0"/>
              <a:t>MNPs may serve both as a platform for immobilization of antibodies and a magnetic label for </a:t>
            </a:r>
            <a:r>
              <a:rPr dirty="0" smtClean="0"/>
              <a:t>them</a:t>
            </a:r>
            <a:endParaRPr dirty="0"/>
          </a:p>
          <a:p>
            <a:pPr marL="285750" indent="-285750">
              <a:buFont typeface="Arial"/>
              <a:buChar char="•"/>
            </a:pPr>
            <a:r>
              <a:rPr dirty="0"/>
              <a:t>MPQ may be quite a precise tool for detection and quantitative analysis of MNPs, so the </a:t>
            </a:r>
            <a:r>
              <a:rPr dirty="0" err="1"/>
              <a:t>magnetometric</a:t>
            </a:r>
            <a:r>
              <a:rPr dirty="0"/>
              <a:t> lateral flow immunoassay is possible with use of them, for example, to quantify the interaction antibody-antigen</a:t>
            </a:r>
          </a:p>
        </p:txBody>
      </p:sp>
      <p:sp>
        <p:nvSpPr>
          <p:cNvPr id="217" name="Shape 217"/>
          <p:cNvSpPr/>
          <p:nvPr/>
        </p:nvSpPr>
        <p:spPr>
          <a:xfrm>
            <a:off x="251519" y="219449"/>
            <a:ext cx="8640960" cy="510777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2">
            <a:schemeClr val="dk1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400" b="1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444</TotalTime>
  <Words>278</Words>
  <Application>Microsoft Office PowerPoint</Application>
  <DocSecurity>0</DocSecurity>
  <PresentationFormat>Экран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Wolfhound2</cp:lastModifiedBy>
  <cp:revision>22</cp:revision>
  <dcterms:modified xsi:type="dcterms:W3CDTF">2023-08-15T15:16:51Z</dcterms:modified>
</cp:coreProperties>
</file>