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sldIdLst>
    <p:sldId id="256" r:id="rId5"/>
    <p:sldId id="274" r:id="rId6"/>
    <p:sldId id="275" r:id="rId7"/>
    <p:sldId id="261" r:id="rId8"/>
    <p:sldId id="276" r:id="rId9"/>
    <p:sldId id="262" r:id="rId10"/>
    <p:sldId id="263" r:id="rId11"/>
    <p:sldId id="267" r:id="rId12"/>
    <p:sldId id="277" r:id="rId13"/>
    <p:sldId id="268" r:id="rId14"/>
    <p:sldId id="278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7162"/>
    <a:srgbClr val="8C3D88"/>
    <a:srgbClr val="B383AC"/>
    <a:srgbClr val="E4A9C9"/>
    <a:srgbClr val="CD9E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EEC8E4-B208-6548-2540-9CEBC19BFCF6}" v="1" dt="2023-09-19T11:05:47.124"/>
    <p1510:client id="{A5DDB59C-72D7-A0FA-4D74-BB45D1D4BD55}" v="3" dt="2023-09-19T20:01:51.8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 DANIEL RODRIGUEZ MARISCAL" userId="S::josedrm@us.es::b63c1f06-a071-4c1c-a2bd-99b2c9652967" providerId="AD" clId="Web-{14EEC8E4-B208-6548-2540-9CEBC19BFCF6}"/>
    <pc:docChg chg="sldOrd">
      <pc:chgData name="JOSE DANIEL RODRIGUEZ MARISCAL" userId="S::josedrm@us.es::b63c1f06-a071-4c1c-a2bd-99b2c9652967" providerId="AD" clId="Web-{14EEC8E4-B208-6548-2540-9CEBC19BFCF6}" dt="2023-09-19T11:05:47.124" v="0"/>
      <pc:docMkLst>
        <pc:docMk/>
      </pc:docMkLst>
      <pc:sldChg chg="ord">
        <pc:chgData name="JOSE DANIEL RODRIGUEZ MARISCAL" userId="S::josedrm@us.es::b63c1f06-a071-4c1c-a2bd-99b2c9652967" providerId="AD" clId="Web-{14EEC8E4-B208-6548-2540-9CEBC19BFCF6}" dt="2023-09-19T11:05:47.124" v="0"/>
        <pc:sldMkLst>
          <pc:docMk/>
          <pc:sldMk cId="2247692211" sldId="271"/>
        </pc:sldMkLst>
      </pc:sldChg>
    </pc:docChg>
  </pc:docChgLst>
  <pc:docChgLst>
    <pc:chgData name="JOSE DANIEL RODRIGUEZ MARISCAL" userId="S::josedrm@us.es::b63c1f06-a071-4c1c-a2bd-99b2c9652967" providerId="AD" clId="Web-{A5DDB59C-72D7-A0FA-4D74-BB45D1D4BD55}"/>
    <pc:docChg chg="modSld">
      <pc:chgData name="JOSE DANIEL RODRIGUEZ MARISCAL" userId="S::josedrm@us.es::b63c1f06-a071-4c1c-a2bd-99b2c9652967" providerId="AD" clId="Web-{A5DDB59C-72D7-A0FA-4D74-BB45D1D4BD55}" dt="2023-09-19T20:01:51.801" v="2"/>
      <pc:docMkLst>
        <pc:docMk/>
      </pc:docMkLst>
      <pc:sldChg chg="delSp delAnim">
        <pc:chgData name="JOSE DANIEL RODRIGUEZ MARISCAL" userId="S::josedrm@us.es::b63c1f06-a071-4c1c-a2bd-99b2c9652967" providerId="AD" clId="Web-{A5DDB59C-72D7-A0FA-4D74-BB45D1D4BD55}" dt="2023-09-19T20:01:47.816" v="1"/>
        <pc:sldMkLst>
          <pc:docMk/>
          <pc:sldMk cId="326000596" sldId="264"/>
        </pc:sldMkLst>
        <pc:picChg chg="del">
          <ac:chgData name="JOSE DANIEL RODRIGUEZ MARISCAL" userId="S::josedrm@us.es::b63c1f06-a071-4c1c-a2bd-99b2c9652967" providerId="AD" clId="Web-{A5DDB59C-72D7-A0FA-4D74-BB45D1D4BD55}" dt="2023-09-19T20:01:47.816" v="1"/>
          <ac:picMkLst>
            <pc:docMk/>
            <pc:sldMk cId="326000596" sldId="264"/>
            <ac:picMk id="9" creationId="{A0BBDAC5-0108-D665-4BD2-EEA14CDEFC29}"/>
          </ac:picMkLst>
        </pc:picChg>
      </pc:sldChg>
      <pc:sldChg chg="delSp delAnim">
        <pc:chgData name="JOSE DANIEL RODRIGUEZ MARISCAL" userId="S::josedrm@us.es::b63c1f06-a071-4c1c-a2bd-99b2c9652967" providerId="AD" clId="Web-{A5DDB59C-72D7-A0FA-4D74-BB45D1D4BD55}" dt="2023-09-19T20:01:51.801" v="2"/>
        <pc:sldMkLst>
          <pc:docMk/>
          <pc:sldMk cId="1317018895" sldId="265"/>
        </pc:sldMkLst>
        <pc:picChg chg="del">
          <ac:chgData name="JOSE DANIEL RODRIGUEZ MARISCAL" userId="S::josedrm@us.es::b63c1f06-a071-4c1c-a2bd-99b2c9652967" providerId="AD" clId="Web-{A5DDB59C-72D7-A0FA-4D74-BB45D1D4BD55}" dt="2023-09-19T20:01:51.801" v="2"/>
          <ac:picMkLst>
            <pc:docMk/>
            <pc:sldMk cId="1317018895" sldId="265"/>
            <ac:picMk id="7" creationId="{8AE9CB72-1E73-C86F-BC78-B633A2EBC3DC}"/>
          </ac:picMkLst>
        </pc:picChg>
      </pc:sldChg>
      <pc:sldChg chg="delSp delAnim">
        <pc:chgData name="JOSE DANIEL RODRIGUEZ MARISCAL" userId="S::josedrm@us.es::b63c1f06-a071-4c1c-a2bd-99b2c9652967" providerId="AD" clId="Web-{A5DDB59C-72D7-A0FA-4D74-BB45D1D4BD55}" dt="2023-09-19T20:01:44.582" v="0"/>
        <pc:sldMkLst>
          <pc:docMk/>
          <pc:sldMk cId="2710141645" sldId="266"/>
        </pc:sldMkLst>
        <pc:picChg chg="del">
          <ac:chgData name="JOSE DANIEL RODRIGUEZ MARISCAL" userId="S::josedrm@us.es::b63c1f06-a071-4c1c-a2bd-99b2c9652967" providerId="AD" clId="Web-{A5DDB59C-72D7-A0FA-4D74-BB45D1D4BD55}" dt="2023-09-19T20:01:44.582" v="0"/>
          <ac:picMkLst>
            <pc:docMk/>
            <pc:sldMk cId="2710141645" sldId="266"/>
            <ac:picMk id="4" creationId="{7D823E5B-404C-97B4-0A7F-21A213D4D8F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pPr/>
              <a:t>9/20/2023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170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pPr/>
              <a:t>9/20/2023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138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002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pPr/>
              <a:t>9/20/2023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660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pPr/>
              <a:t>9/20/2023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953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pPr/>
              <a:t>9/20/2023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180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pPr/>
              <a:t>9/20/2023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9975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pPr/>
              <a:t>9/20/2023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756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pPr/>
              <a:t>9/20/2023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870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pPr/>
              <a:t>9/20/2023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952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pPr/>
              <a:t>9/20/2023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950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472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6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AB35F69-DCF4-9810-AE45-F379A383A1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048" y="342025"/>
            <a:ext cx="6488165" cy="3592285"/>
          </a:xfrm>
        </p:spPr>
        <p:txBody>
          <a:bodyPr anchor="b">
            <a:noAutofit/>
          </a:bodyPr>
          <a:lstStyle/>
          <a:p>
            <a:pPr>
              <a:lnSpc>
                <a:spcPct val="110000"/>
              </a:lnSpc>
            </a:pPr>
            <a:r>
              <a:rPr lang="es-ES" sz="3200" dirty="0" err="1">
                <a:solidFill>
                  <a:srgbClr val="927162"/>
                </a:solidFill>
              </a:rPr>
              <a:t>Preserving</a:t>
            </a:r>
            <a:r>
              <a:rPr lang="es-ES" sz="3200" dirty="0">
                <a:solidFill>
                  <a:srgbClr val="927162"/>
                </a:solidFill>
              </a:rPr>
              <a:t> </a:t>
            </a:r>
            <a:r>
              <a:rPr lang="es-ES" sz="3200" dirty="0" err="1">
                <a:solidFill>
                  <a:srgbClr val="927162"/>
                </a:solidFill>
              </a:rPr>
              <a:t>The</a:t>
            </a:r>
            <a:r>
              <a:rPr lang="es-ES" sz="3200" dirty="0">
                <a:solidFill>
                  <a:srgbClr val="927162"/>
                </a:solidFill>
              </a:rPr>
              <a:t> Great Mosque </a:t>
            </a:r>
            <a:r>
              <a:rPr lang="es-ES" sz="3200" dirty="0" err="1">
                <a:solidFill>
                  <a:srgbClr val="927162"/>
                </a:solidFill>
              </a:rPr>
              <a:t>of</a:t>
            </a:r>
            <a:r>
              <a:rPr lang="es-ES" sz="3200" dirty="0">
                <a:solidFill>
                  <a:srgbClr val="927162"/>
                </a:solidFill>
              </a:rPr>
              <a:t> Córdoba (</a:t>
            </a:r>
            <a:r>
              <a:rPr lang="es-ES" sz="3200" dirty="0" err="1">
                <a:solidFill>
                  <a:srgbClr val="927162"/>
                </a:solidFill>
              </a:rPr>
              <a:t>Spain</a:t>
            </a:r>
            <a:r>
              <a:rPr lang="es-ES" sz="3200" dirty="0">
                <a:solidFill>
                  <a:srgbClr val="927162"/>
                </a:solidFill>
              </a:rPr>
              <a:t>):</a:t>
            </a:r>
            <a:br>
              <a:rPr lang="es-ES" sz="3200" dirty="0">
                <a:solidFill>
                  <a:srgbClr val="927162"/>
                </a:solidFill>
              </a:rPr>
            </a:br>
            <a:r>
              <a:rPr lang="en-US" sz="2800" b="0" dirty="0">
                <a:solidFill>
                  <a:srgbClr val="8C3D88"/>
                </a:solidFill>
              </a:rPr>
              <a:t>Characterization of Natural Stone based on Rebound Hammer and Ultrasonic Tests. </a:t>
            </a:r>
            <a:endParaRPr lang="es-ES" sz="2800" b="0" dirty="0">
              <a:solidFill>
                <a:srgbClr val="8C3D88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7D887A3-61AD-4674-BC53-8DFA8CF7B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79F0FB3-8461-462D-84A2-53106FBF4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5348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1E3C311-4E8A-45D9-97BF-07F5FD346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88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Imagen 4" descr="Un edificio antiguo&#10;&#10;Descripción generada automáticamente con confianza media">
            <a:extLst>
              <a:ext uri="{FF2B5EF4-FFF2-40B4-BE49-F238E27FC236}">
                <a16:creationId xmlns:a16="http://schemas.microsoft.com/office/drawing/2014/main" id="{3A601F74-7852-9078-65C5-E226B105BF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4" r="25034"/>
          <a:stretch/>
        </p:blipFill>
        <p:spPr>
          <a:xfrm>
            <a:off x="7187979" y="10"/>
            <a:ext cx="5004021" cy="6857990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  <p:pic>
        <p:nvPicPr>
          <p:cNvPr id="1028" name="Picture 4" descr="Our team - Project EASE">
            <a:extLst>
              <a:ext uri="{FF2B5EF4-FFF2-40B4-BE49-F238E27FC236}">
                <a16:creationId xmlns:a16="http://schemas.microsoft.com/office/drawing/2014/main" id="{13A486BC-D33A-B965-F09C-3E2E2A4F6B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3" r="11986"/>
          <a:stretch/>
        </p:blipFill>
        <p:spPr bwMode="auto">
          <a:xfrm>
            <a:off x="393461" y="5234475"/>
            <a:ext cx="2755828" cy="134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060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26B4E56D-DC74-5D0B-55AA-0F12F12189DB}"/>
              </a:ext>
            </a:extLst>
          </p:cNvPr>
          <p:cNvSpPr txBox="1">
            <a:spLocks/>
          </p:cNvSpPr>
          <p:nvPr/>
        </p:nvSpPr>
        <p:spPr>
          <a:xfrm>
            <a:off x="2137949" y="537027"/>
            <a:ext cx="8770571" cy="11924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dirty="0">
                <a:solidFill>
                  <a:srgbClr val="927162"/>
                </a:solidFill>
              </a:rPr>
              <a:t>3. RESULTS: </a:t>
            </a:r>
            <a:r>
              <a:rPr lang="es-ES" dirty="0">
                <a:solidFill>
                  <a:srgbClr val="927162"/>
                </a:solidFill>
              </a:rPr>
              <a:t>UST</a:t>
            </a:r>
            <a:endParaRPr lang="es-ES" sz="3600" dirty="0">
              <a:solidFill>
                <a:srgbClr val="927162"/>
              </a:solidFill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2824045C-A1AA-8765-3831-A7DA376940EA}"/>
              </a:ext>
            </a:extLst>
          </p:cNvPr>
          <p:cNvCxnSpPr/>
          <p:nvPr/>
        </p:nvCxnSpPr>
        <p:spPr>
          <a:xfrm>
            <a:off x="2137950" y="1524004"/>
            <a:ext cx="8770571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C0616A5E-C33A-2C7A-E324-5B8EBCBC44D3}"/>
              </a:ext>
            </a:extLst>
          </p:cNvPr>
          <p:cNvCxnSpPr>
            <a:cxnSpLocks/>
          </p:cNvCxnSpPr>
          <p:nvPr/>
        </p:nvCxnSpPr>
        <p:spPr>
          <a:xfrm>
            <a:off x="2000069" y="1778002"/>
            <a:ext cx="0" cy="4811482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30BF9972-8EF3-75F9-D3FF-96C18245D7EA}"/>
              </a:ext>
            </a:extLst>
          </p:cNvPr>
          <p:cNvSpPr txBox="1"/>
          <p:nvPr/>
        </p:nvSpPr>
        <p:spPr>
          <a:xfrm>
            <a:off x="2" y="1963843"/>
            <a:ext cx="2000067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ES" sz="1200" b="1" u="sng" dirty="0"/>
              <a:t>INDEX</a:t>
            </a:r>
            <a:endParaRPr lang="es-ES" sz="1200" dirty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s-ES" sz="1200" dirty="0" err="1"/>
              <a:t>Introduction</a:t>
            </a:r>
            <a:endParaRPr lang="es-ES" sz="1200" dirty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s-ES" sz="1200" dirty="0" err="1"/>
              <a:t>Methods</a:t>
            </a:r>
            <a:endParaRPr lang="es-ES" sz="1200" dirty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s-ES" sz="1200" b="1" dirty="0" err="1">
                <a:solidFill>
                  <a:srgbClr val="927162"/>
                </a:solidFill>
              </a:rPr>
              <a:t>Results</a:t>
            </a:r>
            <a:endParaRPr lang="es-ES" sz="1200" b="1" dirty="0">
              <a:solidFill>
                <a:srgbClr val="927162"/>
              </a:solidFill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s-ES" sz="1200" dirty="0" err="1"/>
              <a:t>Conclusions</a:t>
            </a:r>
            <a:endParaRPr lang="es-ES" sz="1200" dirty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s-ES" sz="1200" dirty="0" err="1"/>
              <a:t>Acknowledgments</a:t>
            </a:r>
            <a:endParaRPr lang="es-ES" sz="1200" dirty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s-ES" sz="1200" dirty="0" err="1"/>
              <a:t>Contact</a:t>
            </a:r>
            <a:r>
              <a:rPr lang="es-ES" sz="1200" dirty="0"/>
              <a:t> </a:t>
            </a:r>
            <a:r>
              <a:rPr lang="es-ES" sz="1200" dirty="0" err="1"/>
              <a:t>information</a:t>
            </a:r>
            <a:endParaRPr lang="es-ES" sz="12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ACFEDA1-919C-0840-085D-1F81582EA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0045" y="2831837"/>
            <a:ext cx="20" cy="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4EAE1A3-E2C9-A56C-8FD1-07A2C8AA9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9678" y="2133397"/>
            <a:ext cx="5023165" cy="1192402"/>
          </a:xfrm>
          <a:prstGeom prst="rect">
            <a:avLst/>
          </a:prstGeom>
        </p:spPr>
      </p:pic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690D3116-2656-B09D-E3F4-B214A03F7E8B}"/>
              </a:ext>
            </a:extLst>
          </p:cNvPr>
          <p:cNvSpPr txBox="1">
            <a:spLocks/>
          </p:cNvSpPr>
          <p:nvPr/>
        </p:nvSpPr>
        <p:spPr>
          <a:xfrm>
            <a:off x="2317690" y="1716891"/>
            <a:ext cx="3825552" cy="717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err="1"/>
              <a:t>Ashlars</a:t>
            </a:r>
            <a:endParaRPr lang="es-ES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733567D-141B-E2A7-EDB2-2BB78699FA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3850" y="4092928"/>
            <a:ext cx="5724659" cy="2228045"/>
          </a:xfrm>
          <a:prstGeom prst="rect">
            <a:avLst/>
          </a:prstGeom>
        </p:spPr>
      </p:pic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225695C3-0913-0164-98DE-EBF68A6AE10C}"/>
              </a:ext>
            </a:extLst>
          </p:cNvPr>
          <p:cNvSpPr txBox="1">
            <a:spLocks/>
          </p:cNvSpPr>
          <p:nvPr/>
        </p:nvSpPr>
        <p:spPr>
          <a:xfrm>
            <a:off x="2243044" y="3668230"/>
            <a:ext cx="4366988" cy="717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err="1"/>
              <a:t>Cubic</a:t>
            </a:r>
            <a:r>
              <a:rPr lang="es-ES" dirty="0"/>
              <a:t> and </a:t>
            </a:r>
            <a:r>
              <a:rPr lang="es-ES" dirty="0" err="1"/>
              <a:t>prismatic</a:t>
            </a:r>
            <a:r>
              <a:rPr lang="es-ES" dirty="0"/>
              <a:t> </a:t>
            </a:r>
            <a:r>
              <a:rPr lang="es-ES" dirty="0" err="1"/>
              <a:t>specimens</a:t>
            </a:r>
            <a:endParaRPr lang="es-ES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B52D9F2A-F718-3F3B-10AE-FDFCEF7207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7703" y="2831837"/>
            <a:ext cx="4118296" cy="207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27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26B4E56D-DC74-5D0B-55AA-0F12F12189DB}"/>
              </a:ext>
            </a:extLst>
          </p:cNvPr>
          <p:cNvSpPr txBox="1">
            <a:spLocks/>
          </p:cNvSpPr>
          <p:nvPr/>
        </p:nvSpPr>
        <p:spPr>
          <a:xfrm>
            <a:off x="2137949" y="537027"/>
            <a:ext cx="8770571" cy="11924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dirty="0">
                <a:solidFill>
                  <a:srgbClr val="927162"/>
                </a:solidFill>
              </a:rPr>
              <a:t>3. RESULTS: </a:t>
            </a:r>
            <a:r>
              <a:rPr lang="es-ES" dirty="0">
                <a:solidFill>
                  <a:srgbClr val="927162"/>
                </a:solidFill>
              </a:rPr>
              <a:t>RHT</a:t>
            </a:r>
            <a:endParaRPr lang="es-ES" sz="3600" dirty="0">
              <a:solidFill>
                <a:srgbClr val="927162"/>
              </a:solidFill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2824045C-A1AA-8765-3831-A7DA376940EA}"/>
              </a:ext>
            </a:extLst>
          </p:cNvPr>
          <p:cNvCxnSpPr/>
          <p:nvPr/>
        </p:nvCxnSpPr>
        <p:spPr>
          <a:xfrm>
            <a:off x="2137950" y="1524004"/>
            <a:ext cx="8770571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C0616A5E-C33A-2C7A-E324-5B8EBCBC44D3}"/>
              </a:ext>
            </a:extLst>
          </p:cNvPr>
          <p:cNvCxnSpPr>
            <a:cxnSpLocks/>
          </p:cNvCxnSpPr>
          <p:nvPr/>
        </p:nvCxnSpPr>
        <p:spPr>
          <a:xfrm>
            <a:off x="2000069" y="1778002"/>
            <a:ext cx="0" cy="4811482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30BF9972-8EF3-75F9-D3FF-96C18245D7EA}"/>
              </a:ext>
            </a:extLst>
          </p:cNvPr>
          <p:cNvSpPr txBox="1"/>
          <p:nvPr/>
        </p:nvSpPr>
        <p:spPr>
          <a:xfrm>
            <a:off x="2" y="1963843"/>
            <a:ext cx="2000067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ES" sz="1200" b="1" u="sng" dirty="0"/>
              <a:t>INDEX</a:t>
            </a:r>
            <a:endParaRPr lang="es-ES" sz="1200" dirty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s-ES" sz="1200" dirty="0" err="1"/>
              <a:t>Introduction</a:t>
            </a:r>
            <a:endParaRPr lang="es-ES" sz="1200" dirty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s-ES" sz="1200" dirty="0" err="1"/>
              <a:t>Methods</a:t>
            </a:r>
            <a:endParaRPr lang="es-ES" sz="1200" dirty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s-ES" sz="1200" b="1" dirty="0" err="1">
                <a:solidFill>
                  <a:srgbClr val="927162"/>
                </a:solidFill>
              </a:rPr>
              <a:t>Results</a:t>
            </a:r>
            <a:endParaRPr lang="es-ES" sz="1200" b="1" dirty="0">
              <a:solidFill>
                <a:srgbClr val="927162"/>
              </a:solidFill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s-ES" sz="1200" dirty="0" err="1"/>
              <a:t>Conclusions</a:t>
            </a:r>
            <a:endParaRPr lang="es-ES" sz="1200" dirty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s-ES" sz="1200" dirty="0" err="1"/>
              <a:t>Acknowledgments</a:t>
            </a:r>
            <a:endParaRPr lang="es-ES" sz="1200" dirty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s-ES" sz="1200" dirty="0" err="1"/>
              <a:t>Contact</a:t>
            </a:r>
            <a:r>
              <a:rPr lang="es-ES" sz="1200" dirty="0"/>
              <a:t> </a:t>
            </a:r>
            <a:r>
              <a:rPr lang="es-ES" sz="1200" dirty="0" err="1"/>
              <a:t>information</a:t>
            </a:r>
            <a:endParaRPr lang="es-ES" sz="12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AFB0B56-897B-5B3D-F691-3B3142425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303" y="2518188"/>
            <a:ext cx="7381875" cy="149542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81D8675-BD28-5BA9-50B2-5FCDC668B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6413" y="5464325"/>
            <a:ext cx="9601200" cy="4572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FBB93512-ECC3-C45A-C569-821F001CF5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2376" y="4305527"/>
            <a:ext cx="3609975" cy="409575"/>
          </a:xfrm>
          <a:prstGeom prst="rect">
            <a:avLst/>
          </a:prstGeom>
        </p:spPr>
      </p:pic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CE8C8262-FAA1-5F04-AEED-AE5A6B1DE12C}"/>
              </a:ext>
            </a:extLst>
          </p:cNvPr>
          <p:cNvCxnSpPr>
            <a:cxnSpLocks/>
          </p:cNvCxnSpPr>
          <p:nvPr/>
        </p:nvCxnSpPr>
        <p:spPr>
          <a:xfrm>
            <a:off x="6413240" y="3905586"/>
            <a:ext cx="629136" cy="3999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971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26B4E56D-DC74-5D0B-55AA-0F12F12189DB}"/>
              </a:ext>
            </a:extLst>
          </p:cNvPr>
          <p:cNvSpPr txBox="1">
            <a:spLocks/>
          </p:cNvSpPr>
          <p:nvPr/>
        </p:nvSpPr>
        <p:spPr>
          <a:xfrm>
            <a:off x="2137949" y="537027"/>
            <a:ext cx="8770571" cy="11924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dirty="0">
                <a:solidFill>
                  <a:srgbClr val="927162"/>
                </a:solidFill>
              </a:rPr>
              <a:t>4. CONCLUSIONS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2824045C-A1AA-8765-3831-A7DA376940EA}"/>
              </a:ext>
            </a:extLst>
          </p:cNvPr>
          <p:cNvCxnSpPr/>
          <p:nvPr/>
        </p:nvCxnSpPr>
        <p:spPr>
          <a:xfrm>
            <a:off x="2137950" y="1524004"/>
            <a:ext cx="8770571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C0616A5E-C33A-2C7A-E324-5B8EBCBC44D3}"/>
              </a:ext>
            </a:extLst>
          </p:cNvPr>
          <p:cNvCxnSpPr>
            <a:cxnSpLocks/>
          </p:cNvCxnSpPr>
          <p:nvPr/>
        </p:nvCxnSpPr>
        <p:spPr>
          <a:xfrm>
            <a:off x="2000069" y="1778002"/>
            <a:ext cx="0" cy="4811482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30BF9972-8EF3-75F9-D3FF-96C18245D7EA}"/>
              </a:ext>
            </a:extLst>
          </p:cNvPr>
          <p:cNvSpPr txBox="1"/>
          <p:nvPr/>
        </p:nvSpPr>
        <p:spPr>
          <a:xfrm>
            <a:off x="2" y="1963843"/>
            <a:ext cx="2000067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ES" sz="1200" b="1" u="sng" dirty="0"/>
              <a:t>INDEX</a:t>
            </a:r>
            <a:endParaRPr lang="es-ES" sz="1200" dirty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s-ES" sz="1200" dirty="0" err="1"/>
              <a:t>Introduction</a:t>
            </a:r>
            <a:endParaRPr lang="es-ES" sz="1200" dirty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s-ES" sz="1200" dirty="0" err="1"/>
              <a:t>Methods</a:t>
            </a:r>
            <a:endParaRPr lang="es-ES" sz="1200" dirty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s-ES" sz="1200" dirty="0" err="1"/>
              <a:t>Results</a:t>
            </a:r>
            <a:endParaRPr lang="es-ES" sz="1200" dirty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s-ES" sz="1200" b="1" dirty="0" err="1">
                <a:solidFill>
                  <a:schemeClr val="accent6"/>
                </a:solidFill>
              </a:rPr>
              <a:t>Conclusions</a:t>
            </a:r>
            <a:endParaRPr lang="es-ES" sz="1200" b="1" dirty="0">
              <a:solidFill>
                <a:schemeClr val="accent6"/>
              </a:solidFill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s-ES" sz="1200" dirty="0" err="1"/>
              <a:t>Acknowledgments</a:t>
            </a:r>
            <a:endParaRPr lang="es-ES" sz="1200" dirty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s-ES" sz="1200" dirty="0" err="1"/>
              <a:t>Contact</a:t>
            </a:r>
            <a:r>
              <a:rPr lang="es-ES" sz="1200" dirty="0"/>
              <a:t> </a:t>
            </a:r>
            <a:r>
              <a:rPr lang="es-ES" sz="1200" dirty="0" err="1"/>
              <a:t>information</a:t>
            </a:r>
            <a:endParaRPr lang="es-ES" sz="12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A059412-5D3D-D770-1AF1-16B2345153D0}"/>
              </a:ext>
            </a:extLst>
          </p:cNvPr>
          <p:cNvSpPr txBox="1"/>
          <p:nvPr/>
        </p:nvSpPr>
        <p:spPr>
          <a:xfrm>
            <a:off x="2780523" y="3495216"/>
            <a:ext cx="860800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200" b="1" u="sng" dirty="0" err="1"/>
              <a:t>Loading</a:t>
            </a:r>
            <a:r>
              <a:rPr lang="es-ES" sz="2200" b="1" u="sng" dirty="0"/>
              <a:t> </a:t>
            </a:r>
            <a:r>
              <a:rPr lang="es-ES" sz="2200" b="1" u="sng" dirty="0" err="1"/>
              <a:t>direction</a:t>
            </a:r>
            <a:r>
              <a:rPr lang="es-ES" sz="2200" b="1" u="sng" dirty="0"/>
              <a:t> </a:t>
            </a:r>
            <a:r>
              <a:rPr lang="es-ES" sz="2200" b="1" u="sng" dirty="0" err="1"/>
              <a:t>effect</a:t>
            </a:r>
            <a:r>
              <a:rPr lang="es-ES" sz="2200" dirty="0"/>
              <a:t>: </a:t>
            </a:r>
            <a:r>
              <a:rPr lang="en-US" sz="2200" dirty="0"/>
              <a:t>A lack of determined anisotropic </a:t>
            </a:r>
            <a:r>
              <a:rPr lang="en-US" sz="2200" dirty="0" err="1"/>
              <a:t>behaviour</a:t>
            </a:r>
            <a:r>
              <a:rPr lang="en-US" sz="2200" dirty="0"/>
              <a:t> in the tested directions.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200" b="1" u="sng" dirty="0" err="1"/>
              <a:t>Size</a:t>
            </a:r>
            <a:r>
              <a:rPr lang="es-ES" sz="2200" b="1" u="sng" dirty="0"/>
              <a:t> </a:t>
            </a:r>
            <a:r>
              <a:rPr lang="es-ES" sz="2200" b="1" u="sng" dirty="0" err="1"/>
              <a:t>effect</a:t>
            </a:r>
            <a:r>
              <a:rPr lang="es-ES" sz="2200" b="1" u="sng" dirty="0"/>
              <a:t>:</a:t>
            </a:r>
            <a:r>
              <a:rPr lang="es-ES" sz="2200" b="1" dirty="0"/>
              <a:t> </a:t>
            </a:r>
            <a:r>
              <a:rPr lang="en-US" sz="2200" dirty="0"/>
              <a:t>The results indicate a consistent mechanical </a:t>
            </a:r>
            <a:r>
              <a:rPr lang="en-US" sz="2200" dirty="0" err="1"/>
              <a:t>behaviour</a:t>
            </a:r>
            <a:r>
              <a:rPr lang="en-US" sz="2200" dirty="0"/>
              <a:t> for different specimen dimensions (ashlars, cubic, and prismatic specimens).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2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3A414F2-EE82-330F-DE05-8F809912E0C3}"/>
              </a:ext>
            </a:extLst>
          </p:cNvPr>
          <p:cNvSpPr txBox="1"/>
          <p:nvPr/>
        </p:nvSpPr>
        <p:spPr>
          <a:xfrm>
            <a:off x="3055257" y="1963843"/>
            <a:ext cx="76054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/>
              <a:t>The results presented here can be regarded as a preliminary step toward developing valid correlations for material inspection and damage detection in The Great Mosque of Cordoba</a:t>
            </a:r>
            <a:r>
              <a:rPr lang="es-ES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5545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26B4E56D-DC74-5D0B-55AA-0F12F12189DB}"/>
              </a:ext>
            </a:extLst>
          </p:cNvPr>
          <p:cNvSpPr txBox="1">
            <a:spLocks/>
          </p:cNvSpPr>
          <p:nvPr/>
        </p:nvSpPr>
        <p:spPr>
          <a:xfrm>
            <a:off x="2137949" y="537027"/>
            <a:ext cx="8770571" cy="11924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dirty="0">
                <a:solidFill>
                  <a:srgbClr val="927162"/>
                </a:solidFill>
              </a:rPr>
              <a:t>5. ACKNOWLEDGMENTS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2824045C-A1AA-8765-3831-A7DA376940EA}"/>
              </a:ext>
            </a:extLst>
          </p:cNvPr>
          <p:cNvCxnSpPr/>
          <p:nvPr/>
        </p:nvCxnSpPr>
        <p:spPr>
          <a:xfrm>
            <a:off x="2137950" y="1524004"/>
            <a:ext cx="8770571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C0616A5E-C33A-2C7A-E324-5B8EBCBC44D3}"/>
              </a:ext>
            </a:extLst>
          </p:cNvPr>
          <p:cNvCxnSpPr>
            <a:cxnSpLocks/>
          </p:cNvCxnSpPr>
          <p:nvPr/>
        </p:nvCxnSpPr>
        <p:spPr>
          <a:xfrm>
            <a:off x="2000069" y="1778002"/>
            <a:ext cx="0" cy="4811482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30BF9972-8EF3-75F9-D3FF-96C18245D7EA}"/>
              </a:ext>
            </a:extLst>
          </p:cNvPr>
          <p:cNvSpPr txBox="1"/>
          <p:nvPr/>
        </p:nvSpPr>
        <p:spPr>
          <a:xfrm>
            <a:off x="2" y="1963843"/>
            <a:ext cx="2137945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ES" sz="1200" b="1" u="sng" dirty="0"/>
              <a:t>INDEX</a:t>
            </a:r>
            <a:endParaRPr lang="es-ES" sz="1200" dirty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s-ES" sz="1200" dirty="0" err="1"/>
              <a:t>Introduction</a:t>
            </a:r>
            <a:endParaRPr lang="es-ES" sz="1200" dirty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s-ES" sz="1200" dirty="0" err="1"/>
              <a:t>Methods</a:t>
            </a:r>
            <a:endParaRPr lang="es-ES" sz="1200" dirty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s-ES" sz="1200" dirty="0" err="1"/>
              <a:t>Results</a:t>
            </a:r>
            <a:endParaRPr lang="es-ES" sz="1200" dirty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s-ES" sz="1200" dirty="0" err="1"/>
              <a:t>Conclusions</a:t>
            </a:r>
            <a:endParaRPr lang="es-ES" sz="1200" dirty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s-ES" sz="1200" b="1" dirty="0" err="1">
                <a:solidFill>
                  <a:srgbClr val="927162"/>
                </a:solidFill>
              </a:rPr>
              <a:t>Acknowledgments</a:t>
            </a:r>
            <a:endParaRPr lang="es-ES" sz="1200" b="1" dirty="0">
              <a:solidFill>
                <a:srgbClr val="927162"/>
              </a:solidFill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s-ES" sz="1200" dirty="0" err="1"/>
              <a:t>Contact</a:t>
            </a:r>
            <a:r>
              <a:rPr lang="es-ES" sz="1200" dirty="0"/>
              <a:t> </a:t>
            </a:r>
            <a:r>
              <a:rPr lang="es-ES" sz="1200" dirty="0" err="1"/>
              <a:t>information</a:t>
            </a:r>
            <a:endParaRPr lang="es-ES" sz="12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3D92FD-2712-7A7F-B6B2-81AADCDE9602}"/>
              </a:ext>
            </a:extLst>
          </p:cNvPr>
          <p:cNvSpPr txBox="1"/>
          <p:nvPr/>
        </p:nvSpPr>
        <p:spPr>
          <a:xfrm>
            <a:off x="3338286" y="2753087"/>
            <a:ext cx="81134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Cordoba</a:t>
            </a:r>
            <a:r>
              <a:rPr lang="es-ES" dirty="0"/>
              <a:t> </a:t>
            </a:r>
            <a:r>
              <a:rPr lang="es-ES" dirty="0" err="1"/>
              <a:t>Cathedral</a:t>
            </a:r>
            <a:r>
              <a:rPr lang="es-ES" dirty="0"/>
              <a:t> </a:t>
            </a:r>
            <a:r>
              <a:rPr lang="es-ES" dirty="0" err="1"/>
              <a:t>Chapter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Canons</a:t>
            </a:r>
            <a:endParaRPr lang="es-ES" dirty="0"/>
          </a:p>
          <a:p>
            <a:endParaRPr lang="es-ES" dirty="0"/>
          </a:p>
          <a:p>
            <a:r>
              <a:rPr lang="es-ES" dirty="0" err="1"/>
              <a:t>Professor</a:t>
            </a:r>
            <a:r>
              <a:rPr lang="es-ES" dirty="0"/>
              <a:t> Gabriel Rebollo</a:t>
            </a:r>
          </a:p>
          <a:p>
            <a:endParaRPr lang="es-ES" dirty="0"/>
          </a:p>
          <a:p>
            <a:r>
              <a:rPr lang="es-ES" dirty="0"/>
              <a:t>Mármoles y Piedras Gutiérrez</a:t>
            </a:r>
          </a:p>
          <a:p>
            <a:endParaRPr lang="es-ES" dirty="0"/>
          </a:p>
          <a:p>
            <a:r>
              <a:rPr lang="es-ES" dirty="0"/>
              <a:t>Miguel Carrión Colchero</a:t>
            </a:r>
          </a:p>
          <a:p>
            <a:endParaRPr lang="es-ES" dirty="0"/>
          </a:p>
          <a:p>
            <a:r>
              <a:rPr lang="es-ES" dirty="0"/>
              <a:t>Lidia Molina Sanz</a:t>
            </a:r>
          </a:p>
        </p:txBody>
      </p:sp>
    </p:spTree>
    <p:extLst>
      <p:ext uri="{BB962C8B-B14F-4D97-AF65-F5344CB8AC3E}">
        <p14:creationId xmlns:p14="http://schemas.microsoft.com/office/powerpoint/2010/main" val="2247692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26B4E56D-DC74-5D0B-55AA-0F12F12189DB}"/>
              </a:ext>
            </a:extLst>
          </p:cNvPr>
          <p:cNvSpPr txBox="1">
            <a:spLocks/>
          </p:cNvSpPr>
          <p:nvPr/>
        </p:nvSpPr>
        <p:spPr>
          <a:xfrm>
            <a:off x="2137949" y="537027"/>
            <a:ext cx="8770571" cy="11924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dirty="0">
                <a:solidFill>
                  <a:srgbClr val="927162"/>
                </a:solidFill>
              </a:rPr>
              <a:t>5. CONTACT INFORMATION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2824045C-A1AA-8765-3831-A7DA376940EA}"/>
              </a:ext>
            </a:extLst>
          </p:cNvPr>
          <p:cNvCxnSpPr/>
          <p:nvPr/>
        </p:nvCxnSpPr>
        <p:spPr>
          <a:xfrm>
            <a:off x="2137950" y="1524004"/>
            <a:ext cx="8770571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C0616A5E-C33A-2C7A-E324-5B8EBCBC44D3}"/>
              </a:ext>
            </a:extLst>
          </p:cNvPr>
          <p:cNvCxnSpPr>
            <a:cxnSpLocks/>
          </p:cNvCxnSpPr>
          <p:nvPr/>
        </p:nvCxnSpPr>
        <p:spPr>
          <a:xfrm>
            <a:off x="2207616" y="1866902"/>
            <a:ext cx="0" cy="4811482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30BF9972-8EF3-75F9-D3FF-96C18245D7EA}"/>
              </a:ext>
            </a:extLst>
          </p:cNvPr>
          <p:cNvSpPr txBox="1"/>
          <p:nvPr/>
        </p:nvSpPr>
        <p:spPr>
          <a:xfrm>
            <a:off x="2" y="1963843"/>
            <a:ext cx="2137945" cy="2628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ES" sz="1200" b="1" u="sng" dirty="0"/>
              <a:t>INDEX</a:t>
            </a:r>
            <a:endParaRPr lang="es-ES" sz="1200" dirty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s-ES" sz="1200" dirty="0" err="1"/>
              <a:t>Introduction</a:t>
            </a:r>
            <a:endParaRPr lang="es-ES" sz="1200" dirty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s-ES" sz="1200" dirty="0" err="1"/>
              <a:t>Methods</a:t>
            </a:r>
            <a:endParaRPr lang="es-ES" sz="1200" dirty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s-ES" sz="1200" dirty="0" err="1"/>
              <a:t>Results</a:t>
            </a:r>
            <a:endParaRPr lang="es-ES" sz="1200" dirty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s-ES" sz="1200" dirty="0" err="1"/>
              <a:t>Conclusions</a:t>
            </a:r>
            <a:endParaRPr lang="es-ES" sz="1200" dirty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s-ES" sz="1200" dirty="0" err="1"/>
              <a:t>Acknowledgments</a:t>
            </a:r>
            <a:endParaRPr lang="es-ES" sz="1200" dirty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s-ES" sz="1200" b="1" dirty="0" err="1">
                <a:solidFill>
                  <a:srgbClr val="927162"/>
                </a:solidFill>
              </a:rPr>
              <a:t>Contact</a:t>
            </a:r>
            <a:r>
              <a:rPr lang="es-ES" sz="1200" b="1" dirty="0">
                <a:solidFill>
                  <a:srgbClr val="927162"/>
                </a:solidFill>
              </a:rPr>
              <a:t> </a:t>
            </a:r>
            <a:r>
              <a:rPr lang="es-ES" sz="1200" b="1" dirty="0" err="1">
                <a:solidFill>
                  <a:srgbClr val="927162"/>
                </a:solidFill>
              </a:rPr>
              <a:t>information</a:t>
            </a:r>
            <a:endParaRPr lang="es-ES" sz="1200" b="1" dirty="0">
              <a:solidFill>
                <a:srgbClr val="927162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715348"/>
              </p:ext>
            </p:extLst>
          </p:nvPr>
        </p:nvGraphicFramePr>
        <p:xfrm>
          <a:off x="2811212" y="2267142"/>
          <a:ext cx="8771825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57561">
                  <a:extLst>
                    <a:ext uri="{9D8B030D-6E8A-4147-A177-3AD203B41FA5}">
                      <a16:colId xmlns:a16="http://schemas.microsoft.com/office/drawing/2014/main" val="158520956"/>
                    </a:ext>
                  </a:extLst>
                </a:gridCol>
                <a:gridCol w="4014264">
                  <a:extLst>
                    <a:ext uri="{9D8B030D-6E8A-4147-A177-3AD203B41FA5}">
                      <a16:colId xmlns:a16="http://schemas.microsoft.com/office/drawing/2014/main" val="16442838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930"/>
                        </a:spcBef>
                        <a:spcAft>
                          <a:spcPts val="0"/>
                        </a:spcAft>
                        <a:buClrTx/>
                        <a:buSzTx/>
                        <a:buFont typeface="Corbel" panose="020B0503020204020204" pitchFamily="34" charset="0"/>
                        <a:buNone/>
                        <a:tabLst/>
                        <a:defRPr/>
                      </a:pPr>
                      <a:endParaRPr kumimoji="0" lang="es-ES" sz="1800" b="0" i="0" u="none" strike="noStrike" kern="1200" cap="none" spc="150" normalizeH="0" baseline="3000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406541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50791" y="2053390"/>
            <a:ext cx="6922151" cy="4431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i="1" spc="150" dirty="0">
                <a:solidFill>
                  <a:prstClr val="black">
                    <a:lumMod val="75000"/>
                    <a:lumOff val="25000"/>
                  </a:prstClr>
                </a:solidFill>
              </a:rPr>
              <a:t>José Daniel Rodríguez Mariscal</a:t>
            </a:r>
          </a:p>
          <a:p>
            <a:pPr lvl="0"/>
            <a:endParaRPr lang="es-ES" i="1" spc="150" baseline="30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r>
              <a:rPr lang="es-ES" i="1" dirty="0"/>
              <a:t>         Email: josedrm@us.es</a:t>
            </a:r>
            <a:endParaRPr lang="es-ES" dirty="0"/>
          </a:p>
          <a:p>
            <a:endParaRPr lang="en-GB" dirty="0">
              <a:solidFill>
                <a:prstClr val="black"/>
              </a:solidFill>
            </a:endParaRPr>
          </a:p>
          <a:p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GB" dirty="0">
              <a:solidFill>
                <a:prstClr val="black"/>
              </a:solidFill>
            </a:endParaRPr>
          </a:p>
          <a:p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Department of Continuum Mechanics and Structural Theory</a:t>
            </a:r>
          </a:p>
          <a:p>
            <a:pPr fontAlgn="base"/>
            <a:endParaRPr lang="es-ES" i="1" dirty="0"/>
          </a:p>
          <a:p>
            <a:pPr fontAlgn="base"/>
            <a:r>
              <a:rPr lang="es-ES" i="1" dirty="0"/>
              <a:t>Escuela Técnica Superior de Ingeniería (ETSI)</a:t>
            </a:r>
            <a:br>
              <a:rPr lang="es-ES" i="1" dirty="0"/>
            </a:br>
            <a:endParaRPr lang="es-ES" dirty="0"/>
          </a:p>
          <a:p>
            <a:pPr fontAlgn="base"/>
            <a:r>
              <a:rPr lang="es-ES" i="1" dirty="0" err="1"/>
              <a:t>University</a:t>
            </a:r>
            <a:r>
              <a:rPr lang="es-ES" i="1" dirty="0"/>
              <a:t> of Sevilla </a:t>
            </a:r>
            <a:r>
              <a:rPr lang="x-none" i="1" dirty="0"/>
              <a:t>–</a:t>
            </a:r>
            <a:r>
              <a:rPr lang="es-ES" i="1" dirty="0"/>
              <a:t> </a:t>
            </a:r>
            <a:r>
              <a:rPr lang="es-ES" i="1" dirty="0" err="1"/>
              <a:t>Spain</a:t>
            </a:r>
            <a:endParaRPr lang="es-ES" i="1" dirty="0"/>
          </a:p>
          <a:p>
            <a:pPr fontAlgn="base"/>
            <a:br>
              <a:rPr lang="es-ES" i="1" dirty="0"/>
            </a:br>
            <a:endParaRPr lang="es-ES" i="1" dirty="0"/>
          </a:p>
          <a:p>
            <a:pPr fontAlgn="base"/>
            <a:endParaRPr lang="es-ES" i="1" dirty="0"/>
          </a:p>
          <a:p>
            <a:pPr fontAlgn="base"/>
            <a:r>
              <a:rPr lang="es-ES" i="1" dirty="0"/>
              <a:t>       </a:t>
            </a:r>
          </a:p>
          <a:p>
            <a:endParaRPr lang="en-US" dirty="0"/>
          </a:p>
        </p:txBody>
      </p:sp>
      <p:sp>
        <p:nvSpPr>
          <p:cNvPr id="9" name="AutoShape 2" descr="Telephone Icon Designs | Free Vector Graphics, Icons, PNG ..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31544" y="2474858"/>
            <a:ext cx="411450" cy="41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621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76C829C-666D-4E1D-1432-FF85F31C3D34}"/>
              </a:ext>
            </a:extLst>
          </p:cNvPr>
          <p:cNvSpPr txBox="1"/>
          <p:nvPr/>
        </p:nvSpPr>
        <p:spPr>
          <a:xfrm>
            <a:off x="668638" y="1603375"/>
            <a:ext cx="5584966" cy="3651250"/>
          </a:xfrm>
          <a:prstGeom prst="rect">
            <a:avLst/>
          </a:prstGeom>
        </p:spPr>
        <p:txBody>
          <a:bodyPr vert="horz" lIns="109728" tIns="109728" rIns="109728" bIns="91440" rtlCol="0">
            <a:normAutofit fontScale="92500"/>
          </a:bodyPr>
          <a:lstStyle/>
          <a:p>
            <a:pPr algn="ctr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sz="4200" b="1" spc="150" dirty="0">
                <a:solidFill>
                  <a:srgbClr val="8C3D88"/>
                </a:solidFill>
              </a:rPr>
              <a:t>THANKS FOR YOUR ATTENTION!</a:t>
            </a:r>
          </a:p>
          <a:p>
            <a:pPr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</a:pPr>
            <a:endParaRPr lang="en-US" spc="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</a:pPr>
            <a:endParaRPr lang="en-US" spc="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sz="2600" spc="150" dirty="0">
                <a:solidFill>
                  <a:srgbClr val="927162"/>
                </a:solidFill>
              </a:rPr>
              <a:t>Any questions?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7748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49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 descr="Different coloured question marks">
            <a:extLst>
              <a:ext uri="{FF2B5EF4-FFF2-40B4-BE49-F238E27FC236}">
                <a16:creationId xmlns:a16="http://schemas.microsoft.com/office/drawing/2014/main" id="{98686D52-77BB-BB96-0EC2-B4A77483C4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51" r="31236"/>
          <a:stretch/>
        </p:blipFill>
        <p:spPr>
          <a:xfrm>
            <a:off x="7203882" y="10"/>
            <a:ext cx="4988118" cy="6857990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38316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9998B7-7A3E-8CA2-2346-2661E596B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39" y="1101484"/>
            <a:ext cx="8770571" cy="1439146"/>
          </a:xfrm>
        </p:spPr>
        <p:txBody>
          <a:bodyPr>
            <a:normAutofit fontScale="90000"/>
          </a:bodyPr>
          <a:lstStyle/>
          <a:p>
            <a:br>
              <a:rPr lang="es-ES" sz="4000" dirty="0">
                <a:solidFill>
                  <a:srgbClr val="927162"/>
                </a:solidFill>
              </a:rPr>
            </a:br>
            <a:r>
              <a:rPr lang="es-ES" sz="4000" dirty="0">
                <a:solidFill>
                  <a:srgbClr val="927162"/>
                </a:solidFill>
              </a:rPr>
              <a:t>AUTHORS:</a:t>
            </a:r>
            <a:br>
              <a:rPr lang="es-ES" dirty="0"/>
            </a:br>
            <a:endParaRPr lang="es-E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929690"/>
              </p:ext>
            </p:extLst>
          </p:nvPr>
        </p:nvGraphicFramePr>
        <p:xfrm>
          <a:off x="1222310" y="2292096"/>
          <a:ext cx="10530778" cy="4084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90426">
                  <a:extLst>
                    <a:ext uri="{9D8B030D-6E8A-4147-A177-3AD203B41FA5}">
                      <a16:colId xmlns:a16="http://schemas.microsoft.com/office/drawing/2014/main" val="1159870855"/>
                    </a:ext>
                  </a:extLst>
                </a:gridCol>
                <a:gridCol w="4340352">
                  <a:extLst>
                    <a:ext uri="{9D8B030D-6E8A-4147-A177-3AD203B41FA5}">
                      <a16:colId xmlns:a16="http://schemas.microsoft.com/office/drawing/2014/main" val="3573299811"/>
                    </a:ext>
                  </a:extLst>
                </a:gridCol>
              </a:tblGrid>
              <a:tr h="4084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930"/>
                        </a:spcBef>
                        <a:spcAft>
                          <a:spcPts val="0"/>
                        </a:spcAft>
                        <a:buClrTx/>
                        <a:buSzTx/>
                        <a:buFont typeface="Corbel" panose="020B0503020204020204" pitchFamily="34" charset="0"/>
                        <a:buNone/>
                        <a:tabLst/>
                        <a:defRPr/>
                      </a:pPr>
                      <a:r>
                        <a:rPr kumimoji="0" lang="es-ES" sz="1800" b="0" i="0" u="none" strike="noStrike" kern="1200" cap="none" spc="15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José Daniel Rodríguez Mariscal </a:t>
                      </a:r>
                      <a:r>
                        <a:rPr kumimoji="0" lang="es-ES" sz="1200" b="0" i="0" u="none" strike="noStrike" kern="1200" cap="none" spc="15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es-ES" sz="1800" b="0" i="0" u="none" strike="noStrike" kern="1200" cap="none" spc="15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930"/>
                        </a:spcBef>
                        <a:spcAft>
                          <a:spcPts val="0"/>
                        </a:spcAft>
                        <a:buClrTx/>
                        <a:buSzTx/>
                        <a:buFont typeface="Corbel" panose="020B0503020204020204" pitchFamily="34" charset="0"/>
                        <a:buNone/>
                        <a:tabLst/>
                        <a:defRPr/>
                      </a:pPr>
                      <a:r>
                        <a:rPr kumimoji="0" lang="es-ES" sz="1800" b="0" i="0" u="none" strike="noStrike" kern="1200" cap="none" spc="15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Beatriz Zapico Blanco </a:t>
                      </a:r>
                      <a:r>
                        <a:rPr kumimoji="0" lang="es-ES" sz="1200" b="0" i="0" u="none" strike="noStrike" kern="1200" cap="none" spc="15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es-ES" sz="1800" b="0" i="0" u="none" strike="noStrike" kern="1200" cap="none" spc="150" normalizeH="0" baseline="3000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930"/>
                        </a:spcBef>
                        <a:spcAft>
                          <a:spcPts val="0"/>
                        </a:spcAft>
                        <a:buClrTx/>
                        <a:buSzTx/>
                        <a:buFont typeface="Corbel" panose="020B0503020204020204" pitchFamily="34" charset="0"/>
                        <a:buNone/>
                        <a:tabLst/>
                        <a:defRPr/>
                      </a:pPr>
                      <a:r>
                        <a:rPr kumimoji="0" lang="es-ES" sz="1800" b="0" i="0" u="none" strike="noStrike" kern="1200" cap="none" spc="15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Natalia Valverde Garrido</a:t>
                      </a:r>
                      <a:r>
                        <a:rPr kumimoji="0" lang="es-ES" sz="1200" b="0" i="0" u="none" strike="noStrike" kern="1200" cap="none" spc="15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es-ES" sz="1800" b="0" i="0" u="none" strike="noStrike" kern="1200" cap="none" spc="15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930"/>
                        </a:spcBef>
                        <a:spcAft>
                          <a:spcPts val="0"/>
                        </a:spcAft>
                        <a:buClrTx/>
                        <a:buSzTx/>
                        <a:buFont typeface="Corbel" panose="020B0503020204020204" pitchFamily="34" charset="0"/>
                        <a:buNone/>
                        <a:tabLst/>
                        <a:defRPr/>
                      </a:pPr>
                      <a:r>
                        <a:rPr kumimoji="0" lang="es-ES" sz="1800" b="0" i="0" u="none" strike="noStrike" kern="1200" cap="none" spc="15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Francisco Javier García-Calabrés Ibáñez </a:t>
                      </a:r>
                      <a:r>
                        <a:rPr kumimoji="0" lang="es-ES" sz="1200" b="0" i="0" u="none" strike="noStrike" kern="1200" cap="none" spc="15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es-ES" sz="1800" b="0" i="0" u="none" strike="noStrike" kern="1200" cap="none" spc="15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930"/>
                        </a:spcBef>
                        <a:spcAft>
                          <a:spcPts val="0"/>
                        </a:spcAft>
                        <a:buClrTx/>
                        <a:buSzTx/>
                        <a:buFont typeface="Corbel" panose="020B0503020204020204" pitchFamily="34" charset="0"/>
                        <a:buNone/>
                        <a:tabLst/>
                        <a:defRPr/>
                      </a:pPr>
                      <a:r>
                        <a:rPr kumimoji="0" lang="es-ES" sz="1800" b="0" i="0" u="none" strike="noStrike" kern="1200" cap="none" spc="15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Marta González Pozo </a:t>
                      </a:r>
                      <a:r>
                        <a:rPr kumimoji="0" lang="es-ES" sz="1200" b="0" i="0" u="none" strike="noStrike" kern="1200" cap="none" spc="15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es-ES" sz="1800" b="0" i="0" u="none" strike="noStrike" kern="1200" cap="none" spc="15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930"/>
                        </a:spcBef>
                        <a:spcAft>
                          <a:spcPts val="0"/>
                        </a:spcAft>
                        <a:buClrTx/>
                        <a:buSzTx/>
                        <a:buFont typeface="Corbel" panose="020B0503020204020204" pitchFamily="34" charset="0"/>
                        <a:buNone/>
                        <a:tabLst/>
                        <a:defRPr/>
                      </a:pPr>
                      <a:r>
                        <a:rPr kumimoji="0" lang="es-ES" sz="1800" b="0" i="0" u="none" strike="noStrike" kern="1200" cap="none" spc="15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Mario Solís Muñiz </a:t>
                      </a:r>
                      <a:r>
                        <a:rPr kumimoji="0" lang="es-ES" sz="1200" b="0" i="0" u="none" strike="noStrike" kern="1200" cap="none" spc="15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Department of Continuum Mechanics and Structural Theory, University of Seville, Spain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 Department of Building Structures and Geotechnical Engineering, University of Seville, Spain</a:t>
                      </a:r>
                      <a:endParaRPr lang="en-US" sz="18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5545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2218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FF60153E-4239-7F61-4FBA-1238D4648FF1}"/>
              </a:ext>
            </a:extLst>
          </p:cNvPr>
          <p:cNvSpPr/>
          <p:nvPr/>
        </p:nvSpPr>
        <p:spPr>
          <a:xfrm>
            <a:off x="2429071" y="1489463"/>
            <a:ext cx="9260113" cy="1055453"/>
          </a:xfrm>
          <a:prstGeom prst="rect">
            <a:avLst/>
          </a:prstGeom>
          <a:solidFill>
            <a:srgbClr val="9271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26B4E56D-DC74-5D0B-55AA-0F12F12189DB}"/>
              </a:ext>
            </a:extLst>
          </p:cNvPr>
          <p:cNvSpPr txBox="1">
            <a:spLocks/>
          </p:cNvSpPr>
          <p:nvPr/>
        </p:nvSpPr>
        <p:spPr>
          <a:xfrm>
            <a:off x="2137949" y="229118"/>
            <a:ext cx="8770571" cy="11924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dirty="0">
                <a:solidFill>
                  <a:srgbClr val="927162"/>
                </a:solidFill>
              </a:rPr>
              <a:t>1. INTRODUCTION: </a:t>
            </a:r>
            <a:r>
              <a:rPr lang="es-ES" dirty="0">
                <a:solidFill>
                  <a:srgbClr val="927162"/>
                </a:solidFill>
              </a:rPr>
              <a:t>Objetives</a:t>
            </a:r>
            <a:endParaRPr lang="es-ES" sz="3600" dirty="0">
              <a:solidFill>
                <a:srgbClr val="927162"/>
              </a:solidFill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2824045C-A1AA-8765-3831-A7DA376940EA}"/>
              </a:ext>
            </a:extLst>
          </p:cNvPr>
          <p:cNvCxnSpPr/>
          <p:nvPr/>
        </p:nvCxnSpPr>
        <p:spPr>
          <a:xfrm>
            <a:off x="2137950" y="1188102"/>
            <a:ext cx="8770571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C0616A5E-C33A-2C7A-E324-5B8EBCBC44D3}"/>
              </a:ext>
            </a:extLst>
          </p:cNvPr>
          <p:cNvCxnSpPr>
            <a:cxnSpLocks/>
          </p:cNvCxnSpPr>
          <p:nvPr/>
        </p:nvCxnSpPr>
        <p:spPr>
          <a:xfrm>
            <a:off x="2000069" y="1778002"/>
            <a:ext cx="0" cy="4811482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30BF9972-8EF3-75F9-D3FF-96C18245D7EA}"/>
              </a:ext>
            </a:extLst>
          </p:cNvPr>
          <p:cNvSpPr txBox="1"/>
          <p:nvPr/>
        </p:nvSpPr>
        <p:spPr>
          <a:xfrm>
            <a:off x="2" y="1963843"/>
            <a:ext cx="2000067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ES" sz="1200" b="1" u="sng" dirty="0"/>
              <a:t>INDEX</a:t>
            </a:r>
            <a:endParaRPr lang="es-ES" sz="1200" dirty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s-ES" sz="1200" b="1" dirty="0" err="1">
                <a:solidFill>
                  <a:srgbClr val="927162"/>
                </a:solidFill>
              </a:rPr>
              <a:t>Introduction</a:t>
            </a:r>
            <a:endParaRPr lang="es-ES" sz="1200" b="1" dirty="0">
              <a:solidFill>
                <a:srgbClr val="927162"/>
              </a:solidFill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s-ES" sz="1200" dirty="0" err="1"/>
              <a:t>Methods</a:t>
            </a:r>
            <a:endParaRPr lang="es-ES" sz="1200" dirty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s-ES" sz="1200" dirty="0" err="1"/>
              <a:t>Results</a:t>
            </a:r>
            <a:endParaRPr lang="es-ES" sz="1200" dirty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s-ES" sz="1200" dirty="0" err="1"/>
              <a:t>Conclusions</a:t>
            </a:r>
            <a:endParaRPr lang="es-ES" sz="1200" dirty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s-ES" sz="1200" dirty="0" err="1"/>
              <a:t>Acknowledgments</a:t>
            </a:r>
            <a:endParaRPr lang="es-ES" sz="1200" dirty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s-ES" sz="1200" dirty="0" err="1"/>
              <a:t>Contact</a:t>
            </a:r>
            <a:r>
              <a:rPr lang="es-ES" sz="1200" dirty="0"/>
              <a:t> </a:t>
            </a:r>
            <a:r>
              <a:rPr lang="es-ES" sz="1200" dirty="0" err="1"/>
              <a:t>information</a:t>
            </a:r>
            <a:endParaRPr lang="es-ES" sz="120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348E97E-B980-B06C-E40E-969B3F2887F8}"/>
              </a:ext>
            </a:extLst>
          </p:cNvPr>
          <p:cNvSpPr/>
          <p:nvPr/>
        </p:nvSpPr>
        <p:spPr>
          <a:xfrm>
            <a:off x="2276670" y="1337063"/>
            <a:ext cx="9279157" cy="1007707"/>
          </a:xfrm>
          <a:prstGeom prst="rect">
            <a:avLst/>
          </a:prstGeom>
          <a:solidFill>
            <a:srgbClr val="E4A9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831BD7C-CB59-0477-1961-DAD9C02ECF85}"/>
              </a:ext>
            </a:extLst>
          </p:cNvPr>
          <p:cNvSpPr txBox="1"/>
          <p:nvPr/>
        </p:nvSpPr>
        <p:spPr>
          <a:xfrm>
            <a:off x="2595988" y="1297151"/>
            <a:ext cx="892627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200" b="1" dirty="0" err="1"/>
              <a:t>Objective</a:t>
            </a:r>
            <a:r>
              <a:rPr lang="es-ES" sz="2200" b="1" dirty="0"/>
              <a:t> 1 (</a:t>
            </a:r>
            <a:r>
              <a:rPr lang="es-ES" sz="2200" b="1" dirty="0" err="1"/>
              <a:t>main</a:t>
            </a:r>
            <a:r>
              <a:rPr lang="es-ES" sz="2200" b="1" dirty="0"/>
              <a:t>):</a:t>
            </a:r>
          </a:p>
          <a:p>
            <a:r>
              <a:rPr lang="en-GB" sz="2200" dirty="0"/>
              <a:t>Characterize The Mosque’s natural Stone using NDT.</a:t>
            </a:r>
            <a:endParaRPr lang="en-GB" dirty="0"/>
          </a:p>
        </p:txBody>
      </p:sp>
      <p:sp>
        <p:nvSpPr>
          <p:cNvPr id="18" name="Rectángulo 9">
            <a:extLst>
              <a:ext uri="{FF2B5EF4-FFF2-40B4-BE49-F238E27FC236}">
                <a16:creationId xmlns:a16="http://schemas.microsoft.com/office/drawing/2014/main" id="{FF60153E-4239-7F61-4FBA-1238D4648FF1}"/>
              </a:ext>
            </a:extLst>
          </p:cNvPr>
          <p:cNvSpPr/>
          <p:nvPr/>
        </p:nvSpPr>
        <p:spPr>
          <a:xfrm>
            <a:off x="2448121" y="2881862"/>
            <a:ext cx="9260114" cy="1112604"/>
          </a:xfrm>
          <a:prstGeom prst="rect">
            <a:avLst/>
          </a:prstGeom>
          <a:solidFill>
            <a:srgbClr val="9271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8">
            <a:extLst>
              <a:ext uri="{FF2B5EF4-FFF2-40B4-BE49-F238E27FC236}">
                <a16:creationId xmlns:a16="http://schemas.microsoft.com/office/drawing/2014/main" id="{8348E97E-B980-B06C-E40E-969B3F2887F8}"/>
              </a:ext>
            </a:extLst>
          </p:cNvPr>
          <p:cNvSpPr/>
          <p:nvPr/>
        </p:nvSpPr>
        <p:spPr>
          <a:xfrm>
            <a:off x="2295721" y="2729462"/>
            <a:ext cx="9260114" cy="1068084"/>
          </a:xfrm>
          <a:prstGeom prst="rect">
            <a:avLst/>
          </a:prstGeom>
          <a:solidFill>
            <a:srgbClr val="E4A9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CuadroTexto 10">
            <a:extLst>
              <a:ext uri="{FF2B5EF4-FFF2-40B4-BE49-F238E27FC236}">
                <a16:creationId xmlns:a16="http://schemas.microsoft.com/office/drawing/2014/main" id="{C831BD7C-CB59-0477-1961-DAD9C02ECF85}"/>
              </a:ext>
            </a:extLst>
          </p:cNvPr>
          <p:cNvSpPr txBox="1"/>
          <p:nvPr/>
        </p:nvSpPr>
        <p:spPr>
          <a:xfrm>
            <a:off x="2615038" y="2689550"/>
            <a:ext cx="8926279" cy="1065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200" b="1" dirty="0" err="1"/>
              <a:t>Objective</a:t>
            </a:r>
            <a:r>
              <a:rPr lang="es-ES" sz="2200" b="1" dirty="0"/>
              <a:t> 2:</a:t>
            </a:r>
          </a:p>
          <a:p>
            <a:pPr>
              <a:lnSpc>
                <a:spcPct val="150000"/>
              </a:lnSpc>
            </a:pPr>
            <a:r>
              <a:rPr lang="es-ES" sz="2200" dirty="0" err="1">
                <a:solidFill>
                  <a:prstClr val="black"/>
                </a:solidFill>
              </a:rPr>
              <a:t>Assess</a:t>
            </a:r>
            <a:r>
              <a:rPr lang="es-ES" sz="2200" dirty="0">
                <a:solidFill>
                  <a:prstClr val="black"/>
                </a:solidFill>
              </a:rPr>
              <a:t> material </a:t>
            </a:r>
            <a:r>
              <a:rPr lang="es-ES" sz="2200" dirty="0" err="1">
                <a:solidFill>
                  <a:prstClr val="black"/>
                </a:solidFill>
              </a:rPr>
              <a:t>behaviour</a:t>
            </a:r>
            <a:r>
              <a:rPr lang="es-ES" sz="2200" dirty="0">
                <a:solidFill>
                  <a:prstClr val="black"/>
                </a:solidFill>
              </a:rPr>
              <a:t> </a:t>
            </a:r>
            <a:r>
              <a:rPr lang="es-ES" sz="2200" dirty="0" err="1">
                <a:solidFill>
                  <a:prstClr val="black"/>
                </a:solidFill>
              </a:rPr>
              <a:t>based</a:t>
            </a:r>
            <a:r>
              <a:rPr lang="es-ES" sz="2200" dirty="0">
                <a:solidFill>
                  <a:prstClr val="black"/>
                </a:solidFill>
              </a:rPr>
              <a:t> </a:t>
            </a:r>
            <a:r>
              <a:rPr lang="es-ES" sz="2200" dirty="0" err="1">
                <a:solidFill>
                  <a:prstClr val="black"/>
                </a:solidFill>
              </a:rPr>
              <a:t>on</a:t>
            </a:r>
            <a:r>
              <a:rPr lang="es-ES" sz="2200" dirty="0">
                <a:solidFill>
                  <a:prstClr val="black"/>
                </a:solidFill>
              </a:rPr>
              <a:t> </a:t>
            </a:r>
            <a:r>
              <a:rPr lang="es-ES" sz="2200" dirty="0" err="1">
                <a:solidFill>
                  <a:prstClr val="black"/>
                </a:solidFill>
              </a:rPr>
              <a:t>different</a:t>
            </a:r>
            <a:r>
              <a:rPr lang="es-ES" sz="2200" dirty="0">
                <a:solidFill>
                  <a:prstClr val="black"/>
                </a:solidFill>
              </a:rPr>
              <a:t> test </a:t>
            </a:r>
            <a:r>
              <a:rPr lang="es-ES" sz="2200" dirty="0" err="1">
                <a:solidFill>
                  <a:prstClr val="black"/>
                </a:solidFill>
              </a:rPr>
              <a:t>directions</a:t>
            </a:r>
            <a:r>
              <a:rPr lang="es-ES" sz="2200" dirty="0">
                <a:solidFill>
                  <a:prstClr val="black"/>
                </a:solidFill>
              </a:rPr>
              <a:t>. </a:t>
            </a:r>
            <a:endParaRPr lang="es-ES" dirty="0"/>
          </a:p>
        </p:txBody>
      </p:sp>
      <p:sp>
        <p:nvSpPr>
          <p:cNvPr id="21" name="Rectángulo 9">
            <a:extLst>
              <a:ext uri="{FF2B5EF4-FFF2-40B4-BE49-F238E27FC236}">
                <a16:creationId xmlns:a16="http://schemas.microsoft.com/office/drawing/2014/main" id="{FF60153E-4239-7F61-4FBA-1238D4648FF1}"/>
              </a:ext>
            </a:extLst>
          </p:cNvPr>
          <p:cNvSpPr/>
          <p:nvPr/>
        </p:nvSpPr>
        <p:spPr>
          <a:xfrm>
            <a:off x="2448121" y="4272714"/>
            <a:ext cx="9260114" cy="1068084"/>
          </a:xfrm>
          <a:prstGeom prst="rect">
            <a:avLst/>
          </a:prstGeom>
          <a:solidFill>
            <a:srgbClr val="9271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8">
            <a:extLst>
              <a:ext uri="{FF2B5EF4-FFF2-40B4-BE49-F238E27FC236}">
                <a16:creationId xmlns:a16="http://schemas.microsoft.com/office/drawing/2014/main" id="{8348E97E-B980-B06C-E40E-969B3F2887F8}"/>
              </a:ext>
            </a:extLst>
          </p:cNvPr>
          <p:cNvSpPr/>
          <p:nvPr/>
        </p:nvSpPr>
        <p:spPr>
          <a:xfrm>
            <a:off x="2295721" y="4120314"/>
            <a:ext cx="9260114" cy="1068084"/>
          </a:xfrm>
          <a:prstGeom prst="rect">
            <a:avLst/>
          </a:prstGeom>
          <a:solidFill>
            <a:srgbClr val="E4A9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CuadroTexto 10">
            <a:extLst>
              <a:ext uri="{FF2B5EF4-FFF2-40B4-BE49-F238E27FC236}">
                <a16:creationId xmlns:a16="http://schemas.microsoft.com/office/drawing/2014/main" id="{C831BD7C-CB59-0477-1961-DAD9C02ECF85}"/>
              </a:ext>
            </a:extLst>
          </p:cNvPr>
          <p:cNvSpPr txBox="1"/>
          <p:nvPr/>
        </p:nvSpPr>
        <p:spPr>
          <a:xfrm>
            <a:off x="2615038" y="4080402"/>
            <a:ext cx="8926279" cy="1065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200" b="1" dirty="0" err="1"/>
              <a:t>Objective</a:t>
            </a:r>
            <a:r>
              <a:rPr lang="es-ES" sz="2200" b="1" dirty="0"/>
              <a:t> 3:</a:t>
            </a:r>
          </a:p>
          <a:p>
            <a:pPr>
              <a:lnSpc>
                <a:spcPct val="150000"/>
              </a:lnSpc>
            </a:pPr>
            <a:r>
              <a:rPr lang="es-ES" sz="2200" dirty="0" err="1">
                <a:solidFill>
                  <a:prstClr val="black"/>
                </a:solidFill>
              </a:rPr>
              <a:t>Investigate</a:t>
            </a:r>
            <a:r>
              <a:rPr lang="es-ES" sz="2200" dirty="0">
                <a:solidFill>
                  <a:prstClr val="black"/>
                </a:solidFill>
              </a:rPr>
              <a:t> </a:t>
            </a:r>
            <a:r>
              <a:rPr lang="es-ES" sz="2200" dirty="0" err="1">
                <a:solidFill>
                  <a:prstClr val="black"/>
                </a:solidFill>
              </a:rPr>
              <a:t>the</a:t>
            </a:r>
            <a:r>
              <a:rPr lang="es-ES" sz="2200" dirty="0">
                <a:solidFill>
                  <a:prstClr val="black"/>
                </a:solidFill>
              </a:rPr>
              <a:t> </a:t>
            </a:r>
            <a:r>
              <a:rPr lang="es-ES" sz="2200" dirty="0" err="1">
                <a:solidFill>
                  <a:prstClr val="black"/>
                </a:solidFill>
              </a:rPr>
              <a:t>influence</a:t>
            </a:r>
            <a:r>
              <a:rPr lang="es-ES" sz="2200" dirty="0">
                <a:solidFill>
                  <a:prstClr val="black"/>
                </a:solidFill>
              </a:rPr>
              <a:t> </a:t>
            </a:r>
            <a:r>
              <a:rPr lang="es-ES" sz="2200" dirty="0" err="1">
                <a:solidFill>
                  <a:prstClr val="black"/>
                </a:solidFill>
              </a:rPr>
              <a:t>of</a:t>
            </a:r>
            <a:r>
              <a:rPr lang="es-ES" sz="2200" dirty="0">
                <a:solidFill>
                  <a:prstClr val="black"/>
                </a:solidFill>
              </a:rPr>
              <a:t> </a:t>
            </a:r>
            <a:r>
              <a:rPr lang="es-ES" sz="2200" dirty="0" err="1">
                <a:solidFill>
                  <a:prstClr val="black"/>
                </a:solidFill>
              </a:rPr>
              <a:t>sample</a:t>
            </a:r>
            <a:r>
              <a:rPr lang="es-ES" sz="2200" dirty="0">
                <a:solidFill>
                  <a:prstClr val="black"/>
                </a:solidFill>
              </a:rPr>
              <a:t> </a:t>
            </a:r>
            <a:r>
              <a:rPr lang="es-ES" sz="2200" dirty="0" err="1">
                <a:solidFill>
                  <a:prstClr val="black"/>
                </a:solidFill>
              </a:rPr>
              <a:t>size</a:t>
            </a:r>
            <a:r>
              <a:rPr lang="es-ES" sz="2200" dirty="0">
                <a:solidFill>
                  <a:prstClr val="black"/>
                </a:solidFill>
              </a:rPr>
              <a:t>.</a:t>
            </a:r>
            <a:endParaRPr lang="es-ES" dirty="0"/>
          </a:p>
        </p:txBody>
      </p:sp>
      <p:sp>
        <p:nvSpPr>
          <p:cNvPr id="2" name="Rectángulo 9">
            <a:extLst>
              <a:ext uri="{FF2B5EF4-FFF2-40B4-BE49-F238E27FC236}">
                <a16:creationId xmlns:a16="http://schemas.microsoft.com/office/drawing/2014/main" id="{1A754019-9F95-FE78-AADB-A07F825F1347}"/>
              </a:ext>
            </a:extLst>
          </p:cNvPr>
          <p:cNvSpPr/>
          <p:nvPr/>
        </p:nvSpPr>
        <p:spPr>
          <a:xfrm>
            <a:off x="2429071" y="5683836"/>
            <a:ext cx="9260114" cy="1068084"/>
          </a:xfrm>
          <a:prstGeom prst="rect">
            <a:avLst/>
          </a:prstGeom>
          <a:solidFill>
            <a:srgbClr val="9271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8">
            <a:extLst>
              <a:ext uri="{FF2B5EF4-FFF2-40B4-BE49-F238E27FC236}">
                <a16:creationId xmlns:a16="http://schemas.microsoft.com/office/drawing/2014/main" id="{36F015E0-103B-EE86-69F2-2447E7716F23}"/>
              </a:ext>
            </a:extLst>
          </p:cNvPr>
          <p:cNvSpPr/>
          <p:nvPr/>
        </p:nvSpPr>
        <p:spPr>
          <a:xfrm>
            <a:off x="2276671" y="5531436"/>
            <a:ext cx="9260114" cy="1068084"/>
          </a:xfrm>
          <a:prstGeom prst="rect">
            <a:avLst/>
          </a:prstGeom>
          <a:solidFill>
            <a:srgbClr val="E4A9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10">
            <a:extLst>
              <a:ext uri="{FF2B5EF4-FFF2-40B4-BE49-F238E27FC236}">
                <a16:creationId xmlns:a16="http://schemas.microsoft.com/office/drawing/2014/main" id="{F00EDEDD-D869-B619-9E92-433533235993}"/>
              </a:ext>
            </a:extLst>
          </p:cNvPr>
          <p:cNvSpPr txBox="1"/>
          <p:nvPr/>
        </p:nvSpPr>
        <p:spPr>
          <a:xfrm>
            <a:off x="2595988" y="5491524"/>
            <a:ext cx="8926279" cy="1065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200" b="1" dirty="0" err="1"/>
              <a:t>Objective</a:t>
            </a:r>
            <a:r>
              <a:rPr lang="es-ES" sz="2200" b="1" dirty="0"/>
              <a:t> 4 (future </a:t>
            </a:r>
            <a:r>
              <a:rPr lang="es-ES" sz="2200" b="1" dirty="0" err="1"/>
              <a:t>work</a:t>
            </a:r>
            <a:r>
              <a:rPr lang="es-ES" sz="2200" b="1" dirty="0"/>
              <a:t>):</a:t>
            </a:r>
          </a:p>
          <a:p>
            <a:pPr>
              <a:lnSpc>
                <a:spcPct val="150000"/>
              </a:lnSpc>
            </a:pPr>
            <a:r>
              <a:rPr lang="es-ES" sz="2200" dirty="0" err="1">
                <a:solidFill>
                  <a:prstClr val="black"/>
                </a:solidFill>
              </a:rPr>
              <a:t>Establish</a:t>
            </a:r>
            <a:r>
              <a:rPr lang="es-ES" sz="2200" dirty="0">
                <a:solidFill>
                  <a:prstClr val="black"/>
                </a:solidFill>
              </a:rPr>
              <a:t> </a:t>
            </a:r>
            <a:r>
              <a:rPr lang="es-ES" sz="2200" dirty="0" err="1">
                <a:solidFill>
                  <a:prstClr val="black"/>
                </a:solidFill>
              </a:rPr>
              <a:t>correlations</a:t>
            </a:r>
            <a:r>
              <a:rPr lang="es-ES" sz="2200" dirty="0">
                <a:solidFill>
                  <a:prstClr val="black"/>
                </a:solidFill>
              </a:rPr>
              <a:t> </a:t>
            </a:r>
            <a:r>
              <a:rPr lang="es-ES" sz="2200" dirty="0" err="1">
                <a:solidFill>
                  <a:prstClr val="black"/>
                </a:solidFill>
              </a:rPr>
              <a:t>between</a:t>
            </a:r>
            <a:r>
              <a:rPr lang="es-ES" sz="2200" dirty="0">
                <a:solidFill>
                  <a:prstClr val="black"/>
                </a:solidFill>
              </a:rPr>
              <a:t> </a:t>
            </a:r>
            <a:r>
              <a:rPr lang="es-ES" sz="2200" dirty="0" err="1">
                <a:solidFill>
                  <a:prstClr val="black"/>
                </a:solidFill>
              </a:rPr>
              <a:t>mechanical</a:t>
            </a:r>
            <a:r>
              <a:rPr lang="es-ES" sz="2200" dirty="0">
                <a:solidFill>
                  <a:prstClr val="black"/>
                </a:solidFill>
              </a:rPr>
              <a:t> </a:t>
            </a:r>
            <a:r>
              <a:rPr lang="es-ES" sz="2200" dirty="0" err="1">
                <a:solidFill>
                  <a:prstClr val="black"/>
                </a:solidFill>
              </a:rPr>
              <a:t>properties</a:t>
            </a:r>
            <a:r>
              <a:rPr lang="es-ES" sz="2200" dirty="0">
                <a:solidFill>
                  <a:prstClr val="black"/>
                </a:solidFill>
              </a:rPr>
              <a:t> </a:t>
            </a:r>
            <a:r>
              <a:rPr lang="es-ES" sz="2200" dirty="0" err="1">
                <a:solidFill>
                  <a:prstClr val="black"/>
                </a:solidFill>
              </a:rPr>
              <a:t>from</a:t>
            </a:r>
            <a:r>
              <a:rPr lang="es-ES" sz="2200" dirty="0">
                <a:solidFill>
                  <a:prstClr val="black"/>
                </a:solidFill>
              </a:rPr>
              <a:t> DT.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89434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Mezquita-catedral de Córdoba #España. - CHAMLATY.COM">
            <a:extLst>
              <a:ext uri="{FF2B5EF4-FFF2-40B4-BE49-F238E27FC236}">
                <a16:creationId xmlns:a16="http://schemas.microsoft.com/office/drawing/2014/main" id="{B3C2136F-AB4F-ADEF-8F70-5E5264FE7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070" y="2839777"/>
            <a:ext cx="5622825" cy="374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26B4E56D-DC74-5D0B-55AA-0F12F12189DB}"/>
              </a:ext>
            </a:extLst>
          </p:cNvPr>
          <p:cNvSpPr txBox="1">
            <a:spLocks/>
          </p:cNvSpPr>
          <p:nvPr/>
        </p:nvSpPr>
        <p:spPr>
          <a:xfrm>
            <a:off x="2137950" y="551521"/>
            <a:ext cx="8770571" cy="11924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dirty="0">
                <a:solidFill>
                  <a:srgbClr val="927162"/>
                </a:solidFill>
              </a:rPr>
              <a:t>1. INTRODUCTION: </a:t>
            </a:r>
            <a:r>
              <a:rPr lang="es-ES" dirty="0" err="1">
                <a:solidFill>
                  <a:srgbClr val="927162"/>
                </a:solidFill>
              </a:rPr>
              <a:t>Location</a:t>
            </a:r>
            <a:endParaRPr lang="es-ES" sz="3600" dirty="0">
              <a:solidFill>
                <a:srgbClr val="927162"/>
              </a:solidFill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2824045C-A1AA-8765-3831-A7DA376940EA}"/>
              </a:ext>
            </a:extLst>
          </p:cNvPr>
          <p:cNvCxnSpPr/>
          <p:nvPr/>
        </p:nvCxnSpPr>
        <p:spPr>
          <a:xfrm>
            <a:off x="2137950" y="1524004"/>
            <a:ext cx="8770571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C0616A5E-C33A-2C7A-E324-5B8EBCBC44D3}"/>
              </a:ext>
            </a:extLst>
          </p:cNvPr>
          <p:cNvCxnSpPr>
            <a:cxnSpLocks/>
          </p:cNvCxnSpPr>
          <p:nvPr/>
        </p:nvCxnSpPr>
        <p:spPr>
          <a:xfrm>
            <a:off x="2000069" y="1778002"/>
            <a:ext cx="0" cy="4811482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30BF9972-8EF3-75F9-D3FF-96C18245D7EA}"/>
              </a:ext>
            </a:extLst>
          </p:cNvPr>
          <p:cNvSpPr txBox="1"/>
          <p:nvPr/>
        </p:nvSpPr>
        <p:spPr>
          <a:xfrm>
            <a:off x="2" y="1963843"/>
            <a:ext cx="2000067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ES" sz="1200" b="1" u="sng" dirty="0"/>
              <a:t>INDEX</a:t>
            </a:r>
            <a:endParaRPr lang="es-ES" sz="1200" dirty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s-ES" sz="1200" b="1" dirty="0" err="1">
                <a:solidFill>
                  <a:srgbClr val="927162"/>
                </a:solidFill>
              </a:rPr>
              <a:t>Introduction</a:t>
            </a:r>
            <a:endParaRPr lang="es-ES" sz="1200" b="1" dirty="0">
              <a:solidFill>
                <a:srgbClr val="927162"/>
              </a:solidFill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s-ES" sz="1200" dirty="0" err="1"/>
              <a:t>Methods</a:t>
            </a:r>
            <a:endParaRPr lang="es-ES" sz="1200" dirty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s-ES" sz="1200" dirty="0" err="1"/>
              <a:t>Results</a:t>
            </a:r>
            <a:endParaRPr lang="es-ES" sz="1200" dirty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s-ES" sz="1200" dirty="0" err="1"/>
              <a:t>Conclusions</a:t>
            </a:r>
            <a:endParaRPr lang="es-ES" sz="1200" dirty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s-ES" sz="1200" dirty="0" err="1"/>
              <a:t>Acknowledgments</a:t>
            </a:r>
            <a:endParaRPr lang="es-ES" sz="1200" dirty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s-ES" sz="1200" dirty="0" err="1"/>
              <a:t>Contact</a:t>
            </a:r>
            <a:r>
              <a:rPr lang="es-ES" sz="1200" dirty="0"/>
              <a:t> </a:t>
            </a:r>
            <a:r>
              <a:rPr lang="es-ES" sz="1200" dirty="0" err="1"/>
              <a:t>information</a:t>
            </a:r>
            <a:endParaRPr lang="es-ES" sz="1200" dirty="0"/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D1A5EFC4-6478-D13B-A5E5-1E18DE9FC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4424" y="1626641"/>
            <a:ext cx="4577011" cy="298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455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26B4E56D-DC74-5D0B-55AA-0F12F12189DB}"/>
              </a:ext>
            </a:extLst>
          </p:cNvPr>
          <p:cNvSpPr txBox="1">
            <a:spLocks/>
          </p:cNvSpPr>
          <p:nvPr/>
        </p:nvSpPr>
        <p:spPr>
          <a:xfrm>
            <a:off x="2137949" y="537027"/>
            <a:ext cx="8770571" cy="11924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dirty="0">
                <a:solidFill>
                  <a:srgbClr val="927162"/>
                </a:solidFill>
              </a:rPr>
              <a:t>1. INTRODUCTION: </a:t>
            </a:r>
            <a:r>
              <a:rPr lang="es-ES" dirty="0">
                <a:solidFill>
                  <a:srgbClr val="927162"/>
                </a:solidFill>
              </a:rPr>
              <a:t>Material</a:t>
            </a:r>
            <a:endParaRPr lang="es-ES" sz="3600" dirty="0">
              <a:solidFill>
                <a:srgbClr val="927162"/>
              </a:solidFill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2824045C-A1AA-8765-3831-A7DA376940EA}"/>
              </a:ext>
            </a:extLst>
          </p:cNvPr>
          <p:cNvCxnSpPr/>
          <p:nvPr/>
        </p:nvCxnSpPr>
        <p:spPr>
          <a:xfrm>
            <a:off x="2137950" y="1524004"/>
            <a:ext cx="8770571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C0616A5E-C33A-2C7A-E324-5B8EBCBC44D3}"/>
              </a:ext>
            </a:extLst>
          </p:cNvPr>
          <p:cNvCxnSpPr>
            <a:cxnSpLocks/>
          </p:cNvCxnSpPr>
          <p:nvPr/>
        </p:nvCxnSpPr>
        <p:spPr>
          <a:xfrm>
            <a:off x="2000069" y="1778002"/>
            <a:ext cx="0" cy="4811482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30BF9972-8EF3-75F9-D3FF-96C18245D7EA}"/>
              </a:ext>
            </a:extLst>
          </p:cNvPr>
          <p:cNvSpPr txBox="1"/>
          <p:nvPr/>
        </p:nvSpPr>
        <p:spPr>
          <a:xfrm>
            <a:off x="2" y="1963843"/>
            <a:ext cx="2000067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ES" sz="1200" b="1" u="sng" dirty="0"/>
              <a:t>INDEX</a:t>
            </a:r>
            <a:endParaRPr lang="es-ES" sz="1200" dirty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s-ES" sz="1200" b="1" dirty="0" err="1">
                <a:solidFill>
                  <a:srgbClr val="927162"/>
                </a:solidFill>
              </a:rPr>
              <a:t>Introduction</a:t>
            </a:r>
            <a:endParaRPr lang="es-ES" sz="1200" b="1" dirty="0">
              <a:solidFill>
                <a:srgbClr val="927162"/>
              </a:solidFill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s-ES" sz="1200" dirty="0" err="1"/>
              <a:t>Methods</a:t>
            </a:r>
            <a:endParaRPr lang="es-ES" sz="1200" dirty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s-ES" sz="1200" dirty="0" err="1"/>
              <a:t>Results</a:t>
            </a:r>
            <a:endParaRPr lang="es-ES" sz="1200" dirty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s-ES" sz="1200" dirty="0" err="1"/>
              <a:t>Conclusions</a:t>
            </a:r>
            <a:endParaRPr lang="es-ES" sz="1200" dirty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s-ES" sz="1200" dirty="0" err="1"/>
              <a:t>Acknowledgments</a:t>
            </a:r>
            <a:endParaRPr lang="es-ES" sz="1200" dirty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s-ES" sz="1200" dirty="0" err="1"/>
              <a:t>Contact</a:t>
            </a:r>
            <a:r>
              <a:rPr lang="es-ES" sz="1200" dirty="0"/>
              <a:t> </a:t>
            </a:r>
            <a:r>
              <a:rPr lang="es-ES" sz="1200" dirty="0" err="1"/>
              <a:t>information</a:t>
            </a:r>
            <a:endParaRPr lang="es-ES" sz="12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F48A265-42CB-3278-FBFC-C80CE5B9EE5E}"/>
              </a:ext>
            </a:extLst>
          </p:cNvPr>
          <p:cNvSpPr txBox="1"/>
          <p:nvPr/>
        </p:nvSpPr>
        <p:spPr>
          <a:xfrm>
            <a:off x="3381828" y="2228257"/>
            <a:ext cx="2714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Córdoba </a:t>
            </a:r>
            <a:r>
              <a:rPr lang="es-ES" sz="2000" dirty="0" err="1"/>
              <a:t>freestone</a:t>
            </a:r>
            <a:endParaRPr lang="es-ES" sz="20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CD64B82-392E-2401-11E5-299C2865217C}"/>
              </a:ext>
            </a:extLst>
          </p:cNvPr>
          <p:cNvSpPr txBox="1"/>
          <p:nvPr/>
        </p:nvSpPr>
        <p:spPr>
          <a:xfrm>
            <a:off x="7704604" y="2228257"/>
            <a:ext cx="4142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Mármoles y Piedra </a:t>
            </a:r>
            <a:r>
              <a:rPr lang="es-ES" sz="2000" dirty="0" err="1"/>
              <a:t>Gutierrez</a:t>
            </a:r>
            <a:endParaRPr lang="es-ES" sz="20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E96F947-FAE8-E6D0-5B58-F528663EBE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11" t="24665" r="22427" b="20981"/>
          <a:stretch/>
        </p:blipFill>
        <p:spPr>
          <a:xfrm>
            <a:off x="2757818" y="3471160"/>
            <a:ext cx="3978884" cy="2212292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8D221460-38A1-432C-E870-A00A6EF50881}"/>
              </a:ext>
            </a:extLst>
          </p:cNvPr>
          <p:cNvSpPr/>
          <p:nvPr/>
        </p:nvSpPr>
        <p:spPr>
          <a:xfrm>
            <a:off x="3055259" y="2083223"/>
            <a:ext cx="3040741" cy="689429"/>
          </a:xfrm>
          <a:prstGeom prst="rect">
            <a:avLst/>
          </a:prstGeom>
          <a:noFill/>
          <a:ln w="28575">
            <a:solidFill>
              <a:srgbClr val="8C3D8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1D4040F9-A470-3B3C-E703-7645BFC1179C}"/>
              </a:ext>
            </a:extLst>
          </p:cNvPr>
          <p:cNvSpPr/>
          <p:nvPr/>
        </p:nvSpPr>
        <p:spPr>
          <a:xfrm>
            <a:off x="7445830" y="2083223"/>
            <a:ext cx="4142379" cy="689429"/>
          </a:xfrm>
          <a:prstGeom prst="rect">
            <a:avLst/>
          </a:prstGeom>
          <a:noFill/>
          <a:ln w="28575">
            <a:solidFill>
              <a:srgbClr val="8C3D8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793504F6-569B-D9C4-DF4A-29526B8B8EB9}"/>
              </a:ext>
            </a:extLst>
          </p:cNvPr>
          <p:cNvCxnSpPr>
            <a:cxnSpLocks/>
            <a:stCxn id="18" idx="3"/>
            <a:endCxn id="19" idx="1"/>
          </p:cNvCxnSpPr>
          <p:nvPr/>
        </p:nvCxnSpPr>
        <p:spPr>
          <a:xfrm>
            <a:off x="6096000" y="2427938"/>
            <a:ext cx="1349830" cy="0"/>
          </a:xfrm>
          <a:prstGeom prst="straightConnector1">
            <a:avLst/>
          </a:prstGeom>
          <a:ln w="38100">
            <a:solidFill>
              <a:srgbClr val="927162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Imagen 9" descr="Arena de la playa&#10;&#10;Descripción generada automáticamente con confianza baja">
            <a:extLst>
              <a:ext uri="{FF2B5EF4-FFF2-40B4-BE49-F238E27FC236}">
                <a16:creationId xmlns:a16="http://schemas.microsoft.com/office/drawing/2014/main" id="{E7793154-AAB6-0117-63DD-AEC61FDA15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388" y="2958637"/>
            <a:ext cx="2350632" cy="176297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A0B1002-7EA6-83FC-8BD8-2B7AA39D3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603" y="5013736"/>
            <a:ext cx="3066201" cy="167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273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26B4E56D-DC74-5D0B-55AA-0F12F12189DB}"/>
              </a:ext>
            </a:extLst>
          </p:cNvPr>
          <p:cNvSpPr txBox="1">
            <a:spLocks/>
          </p:cNvSpPr>
          <p:nvPr/>
        </p:nvSpPr>
        <p:spPr>
          <a:xfrm>
            <a:off x="2137949" y="537027"/>
            <a:ext cx="8770571" cy="11924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dirty="0">
                <a:solidFill>
                  <a:srgbClr val="927162"/>
                </a:solidFill>
              </a:rPr>
              <a:t>2. METHODS: </a:t>
            </a:r>
            <a:r>
              <a:rPr lang="es-ES" dirty="0" err="1">
                <a:solidFill>
                  <a:srgbClr val="927162"/>
                </a:solidFill>
              </a:rPr>
              <a:t>Initial</a:t>
            </a:r>
            <a:r>
              <a:rPr lang="es-ES" dirty="0">
                <a:solidFill>
                  <a:srgbClr val="927162"/>
                </a:solidFill>
              </a:rPr>
              <a:t> </a:t>
            </a:r>
            <a:r>
              <a:rPr lang="es-ES" dirty="0" err="1">
                <a:solidFill>
                  <a:srgbClr val="927162"/>
                </a:solidFill>
              </a:rPr>
              <a:t>hypothesis</a:t>
            </a:r>
            <a:endParaRPr lang="es-ES" sz="3600" dirty="0">
              <a:solidFill>
                <a:srgbClr val="927162"/>
              </a:solidFill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2824045C-A1AA-8765-3831-A7DA376940EA}"/>
              </a:ext>
            </a:extLst>
          </p:cNvPr>
          <p:cNvCxnSpPr/>
          <p:nvPr/>
        </p:nvCxnSpPr>
        <p:spPr>
          <a:xfrm>
            <a:off x="2137950" y="1524004"/>
            <a:ext cx="8770571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C0616A5E-C33A-2C7A-E324-5B8EBCBC44D3}"/>
              </a:ext>
            </a:extLst>
          </p:cNvPr>
          <p:cNvCxnSpPr>
            <a:cxnSpLocks/>
          </p:cNvCxnSpPr>
          <p:nvPr/>
        </p:nvCxnSpPr>
        <p:spPr>
          <a:xfrm>
            <a:off x="2000069" y="1778002"/>
            <a:ext cx="0" cy="4811482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30BF9972-8EF3-75F9-D3FF-96C18245D7EA}"/>
              </a:ext>
            </a:extLst>
          </p:cNvPr>
          <p:cNvSpPr txBox="1"/>
          <p:nvPr/>
        </p:nvSpPr>
        <p:spPr>
          <a:xfrm>
            <a:off x="2" y="1963843"/>
            <a:ext cx="2000067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ES" sz="1200" b="1" u="sng" dirty="0"/>
              <a:t>INDEX</a:t>
            </a:r>
            <a:endParaRPr lang="es-ES" sz="1200" dirty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s-ES" sz="1200" dirty="0" err="1"/>
              <a:t>Introduction</a:t>
            </a:r>
            <a:endParaRPr lang="es-ES" sz="1200" dirty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s-ES" sz="1200" b="1" dirty="0" err="1">
                <a:solidFill>
                  <a:srgbClr val="927162"/>
                </a:solidFill>
              </a:rPr>
              <a:t>Methods</a:t>
            </a:r>
            <a:endParaRPr lang="es-ES" sz="1200" b="1" dirty="0">
              <a:solidFill>
                <a:srgbClr val="927162"/>
              </a:solidFill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s-ES" sz="1200" dirty="0" err="1"/>
              <a:t>Results</a:t>
            </a:r>
            <a:endParaRPr lang="es-ES" sz="1200" dirty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s-ES" sz="1200" dirty="0" err="1"/>
              <a:t>Conclusions</a:t>
            </a:r>
            <a:endParaRPr lang="es-ES" sz="1200" dirty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s-ES" sz="1200" dirty="0" err="1"/>
              <a:t>Acknowledgments</a:t>
            </a:r>
            <a:endParaRPr lang="es-ES" sz="1200" dirty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s-ES" sz="1200" dirty="0" err="1"/>
              <a:t>Contact</a:t>
            </a:r>
            <a:r>
              <a:rPr lang="es-ES" sz="1200" dirty="0"/>
              <a:t> </a:t>
            </a:r>
            <a:r>
              <a:rPr lang="es-ES" sz="1200" dirty="0" err="1"/>
              <a:t>information</a:t>
            </a:r>
            <a:endParaRPr lang="es-ES" sz="1200" dirty="0"/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52454405-A19E-E73B-F2FB-C1075E440D3B}"/>
              </a:ext>
            </a:extLst>
          </p:cNvPr>
          <p:cNvSpPr txBox="1">
            <a:spLocks/>
          </p:cNvSpPr>
          <p:nvPr/>
        </p:nvSpPr>
        <p:spPr>
          <a:xfrm>
            <a:off x="1524688" y="1778003"/>
            <a:ext cx="9494765" cy="717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/>
              <a:t>             </a:t>
            </a:r>
            <a:r>
              <a:rPr lang="es-ES" sz="2200" dirty="0" err="1"/>
              <a:t>Loading</a:t>
            </a:r>
            <a:r>
              <a:rPr lang="es-ES" sz="2200" dirty="0"/>
              <a:t> </a:t>
            </a:r>
            <a:r>
              <a:rPr lang="es-ES" sz="2200" dirty="0" err="1"/>
              <a:t>direction</a:t>
            </a:r>
            <a:r>
              <a:rPr lang="es-ES" sz="2200" dirty="0"/>
              <a:t> </a:t>
            </a:r>
            <a:r>
              <a:rPr lang="es-ES" sz="2200" dirty="0" err="1"/>
              <a:t>effect</a:t>
            </a:r>
            <a:endParaRPr lang="es-ES" sz="2200" dirty="0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8681F303-A35C-6A4D-FBDE-D12ED0505D31}"/>
              </a:ext>
            </a:extLst>
          </p:cNvPr>
          <p:cNvSpPr/>
          <p:nvPr/>
        </p:nvSpPr>
        <p:spPr>
          <a:xfrm>
            <a:off x="2192824" y="1780101"/>
            <a:ext cx="715616" cy="715616"/>
          </a:xfrm>
          <a:prstGeom prst="ellipse">
            <a:avLst/>
          </a:prstGeom>
          <a:solidFill>
            <a:srgbClr val="8C3D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D332A14-FC60-A259-788D-0E7C3257A779}"/>
              </a:ext>
            </a:extLst>
          </p:cNvPr>
          <p:cNvSpPr txBox="1"/>
          <p:nvPr/>
        </p:nvSpPr>
        <p:spPr>
          <a:xfrm>
            <a:off x="2355581" y="1891687"/>
            <a:ext cx="3900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AD6B1A3C-088B-D584-7C26-655B378247D2}"/>
              </a:ext>
            </a:extLst>
          </p:cNvPr>
          <p:cNvSpPr txBox="1">
            <a:spLocks/>
          </p:cNvSpPr>
          <p:nvPr/>
        </p:nvSpPr>
        <p:spPr>
          <a:xfrm>
            <a:off x="1692844" y="2786067"/>
            <a:ext cx="3700248" cy="9088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               </a:t>
            </a:r>
            <a:r>
              <a:rPr lang="es-ES" sz="2200" dirty="0" err="1"/>
              <a:t>Size</a:t>
            </a:r>
            <a:r>
              <a:rPr lang="es-ES" sz="2200" dirty="0"/>
              <a:t> </a:t>
            </a:r>
            <a:r>
              <a:rPr lang="es-ES" sz="2200" dirty="0" err="1"/>
              <a:t>effect</a:t>
            </a:r>
            <a:endParaRPr lang="es-ES" sz="2200" dirty="0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C8FD62F2-1D3E-D91A-2A48-F916F835102B}"/>
              </a:ext>
            </a:extLst>
          </p:cNvPr>
          <p:cNvSpPr/>
          <p:nvPr/>
        </p:nvSpPr>
        <p:spPr>
          <a:xfrm>
            <a:off x="2192823" y="2753229"/>
            <a:ext cx="715616" cy="715616"/>
          </a:xfrm>
          <a:prstGeom prst="ellipse">
            <a:avLst/>
          </a:prstGeom>
          <a:solidFill>
            <a:srgbClr val="8C3D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4673122-204E-DCE0-7F1A-9685F3B17786}"/>
              </a:ext>
            </a:extLst>
          </p:cNvPr>
          <p:cNvSpPr txBox="1"/>
          <p:nvPr/>
        </p:nvSpPr>
        <p:spPr>
          <a:xfrm>
            <a:off x="2395383" y="2890723"/>
            <a:ext cx="3900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b="1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96D9A9E-05CA-0185-9A4A-F56E4EE8860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3731" y="2786067"/>
            <a:ext cx="5436636" cy="3326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1979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26B4E56D-DC74-5D0B-55AA-0F12F12189DB}"/>
              </a:ext>
            </a:extLst>
          </p:cNvPr>
          <p:cNvSpPr txBox="1">
            <a:spLocks/>
          </p:cNvSpPr>
          <p:nvPr/>
        </p:nvSpPr>
        <p:spPr>
          <a:xfrm>
            <a:off x="2137949" y="537027"/>
            <a:ext cx="8770571" cy="11924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dirty="0">
                <a:solidFill>
                  <a:srgbClr val="927162"/>
                </a:solidFill>
              </a:rPr>
              <a:t>2. METHODS: </a:t>
            </a:r>
            <a:r>
              <a:rPr lang="es-ES" sz="2800" dirty="0">
                <a:solidFill>
                  <a:srgbClr val="927162"/>
                </a:solidFill>
              </a:rPr>
              <a:t>Non-destructive </a:t>
            </a:r>
            <a:r>
              <a:rPr lang="es-ES" sz="2800" dirty="0" err="1">
                <a:solidFill>
                  <a:srgbClr val="927162"/>
                </a:solidFill>
              </a:rPr>
              <a:t>tests</a:t>
            </a:r>
            <a:endParaRPr lang="es-ES" sz="3600" dirty="0">
              <a:solidFill>
                <a:srgbClr val="927162"/>
              </a:solidFill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2824045C-A1AA-8765-3831-A7DA376940EA}"/>
              </a:ext>
            </a:extLst>
          </p:cNvPr>
          <p:cNvCxnSpPr/>
          <p:nvPr/>
        </p:nvCxnSpPr>
        <p:spPr>
          <a:xfrm>
            <a:off x="2137950" y="1524004"/>
            <a:ext cx="8770571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C0616A5E-C33A-2C7A-E324-5B8EBCBC44D3}"/>
              </a:ext>
            </a:extLst>
          </p:cNvPr>
          <p:cNvCxnSpPr>
            <a:cxnSpLocks/>
          </p:cNvCxnSpPr>
          <p:nvPr/>
        </p:nvCxnSpPr>
        <p:spPr>
          <a:xfrm>
            <a:off x="2000069" y="1778002"/>
            <a:ext cx="0" cy="4811482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30BF9972-8EF3-75F9-D3FF-96C18245D7EA}"/>
              </a:ext>
            </a:extLst>
          </p:cNvPr>
          <p:cNvSpPr txBox="1"/>
          <p:nvPr/>
        </p:nvSpPr>
        <p:spPr>
          <a:xfrm>
            <a:off x="2" y="1963843"/>
            <a:ext cx="2000067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ES" sz="1200" b="1" u="sng" dirty="0"/>
              <a:t>INDEX</a:t>
            </a:r>
            <a:endParaRPr lang="es-ES" sz="1200" dirty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s-ES" sz="1200" dirty="0" err="1"/>
              <a:t>Introduction</a:t>
            </a:r>
            <a:endParaRPr lang="es-ES" sz="1200" dirty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s-ES" sz="1200" b="1" dirty="0" err="1">
                <a:solidFill>
                  <a:srgbClr val="927162"/>
                </a:solidFill>
              </a:rPr>
              <a:t>Methods</a:t>
            </a:r>
            <a:endParaRPr lang="es-ES" sz="1200" b="1" dirty="0">
              <a:solidFill>
                <a:srgbClr val="927162"/>
              </a:solidFill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s-ES" sz="1200" dirty="0" err="1"/>
              <a:t>Results</a:t>
            </a:r>
            <a:endParaRPr lang="es-ES" sz="1200" dirty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s-ES" sz="1200" dirty="0" err="1"/>
              <a:t>Conclusions</a:t>
            </a:r>
            <a:endParaRPr lang="es-ES" sz="1200" dirty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s-ES" sz="1200" dirty="0" err="1"/>
              <a:t>Acknowledgments</a:t>
            </a:r>
            <a:endParaRPr lang="es-ES" sz="1200" dirty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s-ES" sz="1200" dirty="0" err="1"/>
              <a:t>Contact</a:t>
            </a:r>
            <a:r>
              <a:rPr lang="es-ES" sz="1200" dirty="0"/>
              <a:t> </a:t>
            </a:r>
            <a:r>
              <a:rPr lang="es-ES" sz="1200" dirty="0" err="1"/>
              <a:t>information</a:t>
            </a:r>
            <a:endParaRPr lang="es-ES" sz="12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DFD3BA4-FF35-F3D8-508A-4B3002BD6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122" y="2330616"/>
            <a:ext cx="4403420" cy="247464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7D79961-7556-5124-B063-FCA61E8F0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5559" y="1999005"/>
            <a:ext cx="2369713" cy="3129566"/>
          </a:xfrm>
          <a:prstGeom prst="rect">
            <a:avLst/>
          </a:prstGeom>
        </p:spPr>
      </p:pic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1C5C1C3B-DAAA-C36F-1EAD-3B9EB934D03E}"/>
              </a:ext>
            </a:extLst>
          </p:cNvPr>
          <p:cNvSpPr txBox="1">
            <a:spLocks/>
          </p:cNvSpPr>
          <p:nvPr/>
        </p:nvSpPr>
        <p:spPr>
          <a:xfrm>
            <a:off x="2957805" y="5047594"/>
            <a:ext cx="3825552" cy="717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200" dirty="0" err="1"/>
              <a:t>Ultrasonic</a:t>
            </a:r>
            <a:r>
              <a:rPr lang="es-ES" sz="2200" dirty="0"/>
              <a:t> test (UST)</a:t>
            </a: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07132A95-9FA1-8D17-50E4-457FC40333E0}"/>
              </a:ext>
            </a:extLst>
          </p:cNvPr>
          <p:cNvSpPr txBox="1">
            <a:spLocks/>
          </p:cNvSpPr>
          <p:nvPr/>
        </p:nvSpPr>
        <p:spPr>
          <a:xfrm>
            <a:off x="6897542" y="5333996"/>
            <a:ext cx="5147387" cy="6736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200" dirty="0" err="1"/>
              <a:t>Rebound</a:t>
            </a:r>
            <a:r>
              <a:rPr lang="es-ES" sz="2200" dirty="0"/>
              <a:t> </a:t>
            </a:r>
            <a:r>
              <a:rPr lang="es-ES" sz="2200" dirty="0" err="1"/>
              <a:t>Hammer</a:t>
            </a:r>
            <a:r>
              <a:rPr lang="es-ES" sz="2200" dirty="0"/>
              <a:t> </a:t>
            </a:r>
            <a:r>
              <a:rPr lang="es-ES" sz="2200" dirty="0" err="1"/>
              <a:t>tests</a:t>
            </a:r>
            <a:r>
              <a:rPr lang="es-ES" sz="2200" dirty="0"/>
              <a:t> (RHT)</a:t>
            </a:r>
          </a:p>
        </p:txBody>
      </p:sp>
    </p:spTree>
    <p:extLst>
      <p:ext uri="{BB962C8B-B14F-4D97-AF65-F5344CB8AC3E}">
        <p14:creationId xmlns:p14="http://schemas.microsoft.com/office/powerpoint/2010/main" val="2911044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26B4E56D-DC74-5D0B-55AA-0F12F12189DB}"/>
              </a:ext>
            </a:extLst>
          </p:cNvPr>
          <p:cNvSpPr txBox="1">
            <a:spLocks/>
          </p:cNvSpPr>
          <p:nvPr/>
        </p:nvSpPr>
        <p:spPr>
          <a:xfrm>
            <a:off x="2137950" y="419367"/>
            <a:ext cx="9450771" cy="11924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dirty="0">
                <a:solidFill>
                  <a:srgbClr val="927162"/>
                </a:solidFill>
              </a:rPr>
              <a:t>2. METHODS: </a:t>
            </a:r>
            <a:r>
              <a:rPr lang="es-ES" sz="2800" dirty="0" err="1">
                <a:solidFill>
                  <a:srgbClr val="927162"/>
                </a:solidFill>
              </a:rPr>
              <a:t>Ultrasonic</a:t>
            </a:r>
            <a:r>
              <a:rPr lang="es-ES" sz="2800" dirty="0">
                <a:solidFill>
                  <a:srgbClr val="927162"/>
                </a:solidFill>
              </a:rPr>
              <a:t> </a:t>
            </a:r>
            <a:r>
              <a:rPr lang="es-ES" sz="2800" dirty="0" err="1">
                <a:solidFill>
                  <a:srgbClr val="927162"/>
                </a:solidFill>
              </a:rPr>
              <a:t>Tests</a:t>
            </a:r>
            <a:endParaRPr lang="es-ES" sz="3600" dirty="0">
              <a:solidFill>
                <a:srgbClr val="927162"/>
              </a:solidFill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2824045C-A1AA-8765-3831-A7DA376940EA}"/>
              </a:ext>
            </a:extLst>
          </p:cNvPr>
          <p:cNvCxnSpPr>
            <a:cxnSpLocks/>
          </p:cNvCxnSpPr>
          <p:nvPr/>
        </p:nvCxnSpPr>
        <p:spPr>
          <a:xfrm>
            <a:off x="2137950" y="1272072"/>
            <a:ext cx="8573593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C0616A5E-C33A-2C7A-E324-5B8EBCBC44D3}"/>
              </a:ext>
            </a:extLst>
          </p:cNvPr>
          <p:cNvCxnSpPr>
            <a:cxnSpLocks/>
          </p:cNvCxnSpPr>
          <p:nvPr/>
        </p:nvCxnSpPr>
        <p:spPr>
          <a:xfrm>
            <a:off x="2000069" y="1778002"/>
            <a:ext cx="0" cy="4811482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30BF9972-8EF3-75F9-D3FF-96C18245D7EA}"/>
              </a:ext>
            </a:extLst>
          </p:cNvPr>
          <p:cNvSpPr txBox="1"/>
          <p:nvPr/>
        </p:nvSpPr>
        <p:spPr>
          <a:xfrm>
            <a:off x="2" y="1963843"/>
            <a:ext cx="2000067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ES" sz="1200" b="1" u="sng" dirty="0"/>
              <a:t>INDEX</a:t>
            </a:r>
            <a:endParaRPr lang="es-ES" sz="1200" dirty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s-ES" sz="1200" dirty="0" err="1"/>
              <a:t>Introduction</a:t>
            </a:r>
            <a:endParaRPr lang="es-ES" sz="1200" dirty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s-ES" sz="1200" b="1" dirty="0" err="1">
                <a:solidFill>
                  <a:srgbClr val="927162"/>
                </a:solidFill>
              </a:rPr>
              <a:t>Methods</a:t>
            </a:r>
            <a:endParaRPr lang="es-ES" sz="1200" b="1" dirty="0">
              <a:solidFill>
                <a:srgbClr val="927162"/>
              </a:solidFill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s-ES" sz="1200" dirty="0" err="1"/>
              <a:t>Results</a:t>
            </a:r>
            <a:endParaRPr lang="es-ES" sz="1200" dirty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s-ES" sz="1200" dirty="0" err="1"/>
              <a:t>Conclusions</a:t>
            </a:r>
            <a:endParaRPr lang="es-ES" sz="1200" dirty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s-ES" sz="1200" dirty="0" err="1"/>
              <a:t>Acknowledgments</a:t>
            </a:r>
            <a:endParaRPr lang="es-ES" sz="1200" dirty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s-ES" sz="1200" dirty="0" err="1"/>
              <a:t>Contact</a:t>
            </a:r>
            <a:r>
              <a:rPr lang="es-ES" sz="1200" dirty="0"/>
              <a:t> </a:t>
            </a:r>
            <a:r>
              <a:rPr lang="es-ES" sz="1200" dirty="0" err="1"/>
              <a:t>information</a:t>
            </a:r>
            <a:endParaRPr lang="es-ES" sz="1200" dirty="0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05CF9F4D-D707-8551-2158-7F19F3C6A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910" y="1536690"/>
            <a:ext cx="3311999" cy="2470121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4880ED2E-0C44-F721-099C-11D894573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3730" y="4271859"/>
            <a:ext cx="2901593" cy="2166774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1E589868-A56C-3B6E-6824-0250D2916D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314" b="9244"/>
          <a:stretch/>
        </p:blipFill>
        <p:spPr>
          <a:xfrm>
            <a:off x="5522942" y="4308401"/>
            <a:ext cx="3022766" cy="2166774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75611279-E884-CBE8-A1C7-FBD1F955ADD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634" b="7743"/>
          <a:stretch/>
        </p:blipFill>
        <p:spPr>
          <a:xfrm>
            <a:off x="2915352" y="4271859"/>
            <a:ext cx="2169568" cy="2239858"/>
          </a:xfrm>
          <a:prstGeom prst="rect">
            <a:avLst/>
          </a:prstGeom>
        </p:spPr>
      </p:pic>
      <p:sp>
        <p:nvSpPr>
          <p:cNvPr id="35" name="Rectángulo 34">
            <a:extLst>
              <a:ext uri="{FF2B5EF4-FFF2-40B4-BE49-F238E27FC236}">
                <a16:creationId xmlns:a16="http://schemas.microsoft.com/office/drawing/2014/main" id="{EED2CAC7-0E45-ACA2-FAA5-E2E4358127E5}"/>
              </a:ext>
            </a:extLst>
          </p:cNvPr>
          <p:cNvSpPr/>
          <p:nvPr/>
        </p:nvSpPr>
        <p:spPr>
          <a:xfrm>
            <a:off x="2518994" y="1434491"/>
            <a:ext cx="1655992" cy="25723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18CE27BB-C192-F7D5-0390-80FA14FD7B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4505" y="1879266"/>
            <a:ext cx="1404979" cy="2012902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936AA1B-05DE-232F-133D-3166A48513BF}"/>
              </a:ext>
            </a:extLst>
          </p:cNvPr>
          <p:cNvSpPr txBox="1"/>
          <p:nvPr/>
        </p:nvSpPr>
        <p:spPr>
          <a:xfrm>
            <a:off x="2518994" y="1531587"/>
            <a:ext cx="423719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Direct test</a:t>
            </a:r>
          </a:p>
          <a:p>
            <a:endParaRPr lang="es-ES" sz="2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s-E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6" name="Imagen 45">
            <a:extLst>
              <a:ext uri="{FF2B5EF4-FFF2-40B4-BE49-F238E27FC236}">
                <a16:creationId xmlns:a16="http://schemas.microsoft.com/office/drawing/2014/main" id="{03B94100-A41A-BB67-23A7-960F5CF715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0689" y="2506463"/>
            <a:ext cx="385762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840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26B4E56D-DC74-5D0B-55AA-0F12F12189DB}"/>
              </a:ext>
            </a:extLst>
          </p:cNvPr>
          <p:cNvSpPr txBox="1">
            <a:spLocks/>
          </p:cNvSpPr>
          <p:nvPr/>
        </p:nvSpPr>
        <p:spPr>
          <a:xfrm>
            <a:off x="2137950" y="419367"/>
            <a:ext cx="9450771" cy="11924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dirty="0">
                <a:solidFill>
                  <a:srgbClr val="927162"/>
                </a:solidFill>
              </a:rPr>
              <a:t>2. METHODS: </a:t>
            </a:r>
            <a:r>
              <a:rPr lang="es-ES" sz="2800" dirty="0" err="1">
                <a:solidFill>
                  <a:srgbClr val="927162"/>
                </a:solidFill>
              </a:rPr>
              <a:t>Rebound</a:t>
            </a:r>
            <a:r>
              <a:rPr lang="es-ES" sz="2800" dirty="0">
                <a:solidFill>
                  <a:srgbClr val="927162"/>
                </a:solidFill>
              </a:rPr>
              <a:t> </a:t>
            </a:r>
            <a:r>
              <a:rPr lang="es-ES" sz="2800" dirty="0" err="1">
                <a:solidFill>
                  <a:srgbClr val="927162"/>
                </a:solidFill>
              </a:rPr>
              <a:t>Hammer</a:t>
            </a:r>
            <a:r>
              <a:rPr lang="es-ES" sz="2800" dirty="0">
                <a:solidFill>
                  <a:srgbClr val="927162"/>
                </a:solidFill>
              </a:rPr>
              <a:t> </a:t>
            </a:r>
            <a:r>
              <a:rPr lang="es-ES" sz="2800" dirty="0" err="1">
                <a:solidFill>
                  <a:srgbClr val="927162"/>
                </a:solidFill>
              </a:rPr>
              <a:t>tests</a:t>
            </a:r>
            <a:r>
              <a:rPr lang="es-ES" sz="2800" dirty="0">
                <a:solidFill>
                  <a:srgbClr val="927162"/>
                </a:solidFill>
              </a:rPr>
              <a:t> </a:t>
            </a:r>
            <a:endParaRPr lang="es-ES" sz="3600" dirty="0">
              <a:solidFill>
                <a:srgbClr val="927162"/>
              </a:solidFill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2824045C-A1AA-8765-3831-A7DA376940EA}"/>
              </a:ext>
            </a:extLst>
          </p:cNvPr>
          <p:cNvCxnSpPr>
            <a:cxnSpLocks/>
          </p:cNvCxnSpPr>
          <p:nvPr/>
        </p:nvCxnSpPr>
        <p:spPr>
          <a:xfrm>
            <a:off x="2137950" y="1524004"/>
            <a:ext cx="9236066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C0616A5E-C33A-2C7A-E324-5B8EBCBC44D3}"/>
              </a:ext>
            </a:extLst>
          </p:cNvPr>
          <p:cNvCxnSpPr>
            <a:cxnSpLocks/>
          </p:cNvCxnSpPr>
          <p:nvPr/>
        </p:nvCxnSpPr>
        <p:spPr>
          <a:xfrm>
            <a:off x="2000069" y="1778002"/>
            <a:ext cx="0" cy="4811482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30BF9972-8EF3-75F9-D3FF-96C18245D7EA}"/>
              </a:ext>
            </a:extLst>
          </p:cNvPr>
          <p:cNvSpPr txBox="1"/>
          <p:nvPr/>
        </p:nvSpPr>
        <p:spPr>
          <a:xfrm>
            <a:off x="2" y="1963843"/>
            <a:ext cx="2000067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ES" sz="1200" b="1" u="sng" dirty="0"/>
              <a:t>INDEX</a:t>
            </a:r>
            <a:endParaRPr lang="es-ES" sz="1200" dirty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s-ES" sz="1200" dirty="0" err="1"/>
              <a:t>Introduction</a:t>
            </a:r>
            <a:endParaRPr lang="es-ES" sz="1200" dirty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s-ES" sz="1200" b="1" dirty="0" err="1">
                <a:solidFill>
                  <a:srgbClr val="927162"/>
                </a:solidFill>
              </a:rPr>
              <a:t>Methods</a:t>
            </a:r>
            <a:endParaRPr lang="es-ES" sz="1200" b="1" dirty="0">
              <a:solidFill>
                <a:srgbClr val="927162"/>
              </a:solidFill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s-ES" sz="1200" dirty="0" err="1"/>
              <a:t>Results</a:t>
            </a:r>
            <a:endParaRPr lang="es-ES" sz="1200" dirty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s-ES" sz="1200" dirty="0" err="1"/>
              <a:t>Conclusions</a:t>
            </a:r>
            <a:endParaRPr lang="es-ES" sz="1200" dirty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s-ES" sz="1200" dirty="0" err="1"/>
              <a:t>Acknowledgments</a:t>
            </a:r>
            <a:endParaRPr lang="es-ES" sz="1200" dirty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s-ES" sz="1200" dirty="0" err="1"/>
              <a:t>Contact</a:t>
            </a:r>
            <a:r>
              <a:rPr lang="es-ES" sz="1200" dirty="0"/>
              <a:t> </a:t>
            </a:r>
            <a:r>
              <a:rPr lang="es-ES" sz="1200" dirty="0" err="1"/>
              <a:t>information</a:t>
            </a:r>
            <a:endParaRPr lang="es-ES" sz="12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E129787-3AB3-81A2-7F8B-7D4838677C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924"/>
          <a:stretch/>
        </p:blipFill>
        <p:spPr>
          <a:xfrm>
            <a:off x="8490162" y="1698170"/>
            <a:ext cx="2369712" cy="258247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8907D64-C89B-6F58-C120-BDAB1E847B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021"/>
          <a:stretch/>
        </p:blipFill>
        <p:spPr>
          <a:xfrm>
            <a:off x="2802584" y="1706613"/>
            <a:ext cx="2369713" cy="256558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F4797E5-F411-773F-D53F-930C592246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190"/>
          <a:stretch/>
        </p:blipFill>
        <p:spPr>
          <a:xfrm>
            <a:off x="5571126" y="1715056"/>
            <a:ext cx="2369713" cy="256558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B50067E0-C940-EA35-718A-BDE83B1B0BF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7128"/>
          <a:stretch/>
        </p:blipFill>
        <p:spPr>
          <a:xfrm>
            <a:off x="7512817" y="4383927"/>
            <a:ext cx="3058329" cy="234581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C2920FEA-5C2E-75A7-E2D7-A110FD7237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2913" y="4375483"/>
            <a:ext cx="2421228" cy="225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86187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SketchLines">
      <a:dk1>
        <a:sysClr val="windowText" lastClr="000000"/>
      </a:dk1>
      <a:lt1>
        <a:sysClr val="window" lastClr="FFFFFF"/>
      </a:lt1>
      <a:dk2>
        <a:srgbClr val="564E4E"/>
      </a:dk2>
      <a:lt2>
        <a:srgbClr val="EEEBE2"/>
      </a:lt2>
      <a:accent1>
        <a:srgbClr val="E54837"/>
      </a:accent1>
      <a:accent2>
        <a:srgbClr val="947F53"/>
      </a:accent2>
      <a:accent3>
        <a:srgbClr val="BE8D64"/>
      </a:accent3>
      <a:accent4>
        <a:srgbClr val="E0C171"/>
      </a:accent4>
      <a:accent5>
        <a:srgbClr val="968572"/>
      </a:accent5>
      <a:accent6>
        <a:srgbClr val="855D5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ED77D1871ACC489438C6FC42719BAF" ma:contentTypeVersion="9" ma:contentTypeDescription="Create a new document." ma:contentTypeScope="" ma:versionID="cb09432a94faec312f073550339ae283">
  <xsd:schema xmlns:xsd="http://www.w3.org/2001/XMLSchema" xmlns:xs="http://www.w3.org/2001/XMLSchema" xmlns:p="http://schemas.microsoft.com/office/2006/metadata/properties" xmlns:ns2="cc461d57-dc1f-4de3-8950-9a00a25c016d" targetNamespace="http://schemas.microsoft.com/office/2006/metadata/properties" ma:root="true" ma:fieldsID="90ad928c08d48dc05462d18673f95ac9" ns2:_="">
    <xsd:import namespace="cc461d57-dc1f-4de3-8950-9a00a25c01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461d57-dc1f-4de3-8950-9a00a25c01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BA0342-EE7D-4044-8B78-6601FE5C28A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291D484-BE31-4D02-983D-D3B5DA3067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893EDAD-CB89-4F5A-B6F8-40EDAEDF901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509</TotalTime>
  <Words>445</Words>
  <Application>Microsoft Office PowerPoint</Application>
  <PresentationFormat>Panorámica</PresentationFormat>
  <Paragraphs>158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Meiryo</vt:lpstr>
      <vt:lpstr>Arial</vt:lpstr>
      <vt:lpstr>Corbel</vt:lpstr>
      <vt:lpstr>SketchLinesVTI</vt:lpstr>
      <vt:lpstr>Preserving The Great Mosque of Córdoba (Spain): Characterization of Natural Stone based on Rebound Hammer and Ultrasonic Tests. </vt:lpstr>
      <vt:lpstr> AUTHORS: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PRESERVING THE GREAT MOSQUE OF CORDOBA (SPAIN): A preliminary mechanical characterization of its original natural stone</dc:title>
  <dc:creator>ELENA ZAPATA RODRIGUEZ</dc:creator>
  <cp:lastModifiedBy>José Daniel Rodríguez Mariscal</cp:lastModifiedBy>
  <cp:revision>39</cp:revision>
  <dcterms:created xsi:type="dcterms:W3CDTF">2023-09-18T14:55:36Z</dcterms:created>
  <dcterms:modified xsi:type="dcterms:W3CDTF">2023-09-20T09:21:19Z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0x010100FAED77D1871ACC489438C6FC42719BAF</vt:lpwstr>
  </property>
</Properties>
</file>