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72" r:id="rId5"/>
    <p:sldId id="273" r:id="rId6"/>
    <p:sldId id="275" r:id="rId7"/>
    <p:sldId id="276" r:id="rId8"/>
    <p:sldId id="281" r:id="rId9"/>
    <p:sldId id="282" r:id="rId10"/>
    <p:sldId id="283" r:id="rId11"/>
    <p:sldId id="284" r:id="rId12"/>
    <p:sldId id="285" r:id="rId13"/>
    <p:sldId id="286" r:id="rId14"/>
    <p:sldId id="280" r:id="rId15"/>
    <p:sldId id="269" r:id="rId16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52" autoAdjust="0"/>
    <p:restoredTop sz="94660"/>
  </p:normalViewPr>
  <p:slideViewPr>
    <p:cSldViewPr snapToGrid="0">
      <p:cViewPr varScale="1">
        <p:scale>
          <a:sx n="82" d="100"/>
          <a:sy n="82" d="100"/>
        </p:scale>
        <p:origin x="52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3ED22-4338-14F5-62C9-0C8141E448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288407-560F-F67D-4855-EB0DD4D1A1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6A12D4-400D-92C7-DF3C-EC1BE653E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3A508-B161-48C2-87C4-7ADF318D3466}" type="datetimeFigureOut">
              <a:rPr lang="el-GR" smtClean="0"/>
              <a:t>8/9/2023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A4619E-226C-40BF-8CDC-D32ECE24B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F7027A-852C-A3E2-0AB6-A9B7F514E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865F-2D7F-4573-9E79-E2DDB679F2F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8638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65B8C-E420-5F5A-697F-D3505B9F8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0C0D3B-38DB-EF0C-DD62-A70EB5DFC8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F91A70-7930-4EF5-F63F-644B69483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3A508-B161-48C2-87C4-7ADF318D3466}" type="datetimeFigureOut">
              <a:rPr lang="el-GR" smtClean="0"/>
              <a:t>8/9/2023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EA8105-F78F-24FB-368D-8258BCF64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522264-CD51-00C9-F86D-788C6DBE2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865F-2D7F-4573-9E79-E2DDB679F2F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809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918DD7-C184-322A-71B6-DC04BB3ECB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93FC8F-D71D-4D1A-CCEB-492F16E059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B903CC-F803-678C-4A0C-C2C41A587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3A508-B161-48C2-87C4-7ADF318D3466}" type="datetimeFigureOut">
              <a:rPr lang="el-GR" smtClean="0"/>
              <a:t>8/9/2023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1FBE1A-965B-CF88-64D3-DB856D914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C20DC-FD89-C88B-6B1F-AA4E42DAE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865F-2D7F-4573-9E79-E2DDB679F2F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58445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6786D-024F-9A5B-25FF-AF7D7B9F2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599D3A-3FDC-B206-6822-8C99B89BC2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8C1AC8-8208-1B3D-3458-0E956274B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3A508-B161-48C2-87C4-7ADF318D3466}" type="datetimeFigureOut">
              <a:rPr lang="el-GR" smtClean="0"/>
              <a:t>8/9/2023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74497-2D76-2456-A508-8EB3C6F36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9078F0-3C91-A4E1-E636-D51B53B67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865F-2D7F-4573-9E79-E2DDB679F2F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26817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09F9B-824C-9325-8190-EBF96F309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D455F4-D836-81F7-A685-8FA22EDB20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437041-0BDB-A539-99A4-08AB5250B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3A508-B161-48C2-87C4-7ADF318D3466}" type="datetimeFigureOut">
              <a:rPr lang="el-GR" smtClean="0"/>
              <a:t>8/9/2023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D26573-83C1-3EFD-3F06-1B8C184EE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D5A53B-FC88-A5C8-A5E9-909BD4316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865F-2D7F-4573-9E79-E2DDB679F2F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11991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6C423-91D5-3922-6FBA-9BF83294E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C48A84-6CD3-4830-F2C6-92CB697E31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342A43-3149-ECE7-A9CF-4C3A2FFD7D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FD12D2-3729-F931-48B5-51F415093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3A508-B161-48C2-87C4-7ADF318D3466}" type="datetimeFigureOut">
              <a:rPr lang="el-GR" smtClean="0"/>
              <a:t>8/9/2023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BB53AC-9A43-AF83-5100-351EC1566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4FB863-8CB1-66CF-8A00-DB66D8B41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865F-2D7F-4573-9E79-E2DDB679F2F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19697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2B94D-FEBE-CB7C-19BD-59313E3BB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EA5940-A27C-1878-C3D3-D1CC84B818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ACD0E6-1D59-BB71-6393-8CEA70B064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DD3EFB-C6C7-EAAA-D46C-2CC2AC8DA7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DCED46-9965-D389-5153-B679B96CF7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E49B5E-1CB5-CCF6-10D2-2162D9044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3A508-B161-48C2-87C4-7ADF318D3466}" type="datetimeFigureOut">
              <a:rPr lang="el-GR" smtClean="0"/>
              <a:t>8/9/2023</a:t>
            </a:fld>
            <a:endParaRPr lang="el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BBF9D0-A3D9-207A-77EA-5DA7D6BBC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489DCB-7A36-7C30-B785-3D9F2DF25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865F-2D7F-4573-9E79-E2DDB679F2F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13071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ABD4A-3B77-CDFE-E4EE-A696C4DD1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92FDB3-B5B5-5192-2A9E-00C35060E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3A508-B161-48C2-87C4-7ADF318D3466}" type="datetimeFigureOut">
              <a:rPr lang="el-GR" smtClean="0"/>
              <a:t>8/9/2023</a:t>
            </a:fld>
            <a:endParaRPr lang="el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C2350A-BD3B-562D-CF13-59EA4374D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A66FDF-F903-7CC8-5141-F9702D418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865F-2D7F-4573-9E79-E2DDB679F2F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4789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8A7F6F-5C24-1873-5CFC-C0D2DF7D4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3A508-B161-48C2-87C4-7ADF318D3466}" type="datetimeFigureOut">
              <a:rPr lang="el-GR" smtClean="0"/>
              <a:t>8/9/2023</a:t>
            </a:fld>
            <a:endParaRPr lang="el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296E0F-1FB1-0100-9D13-6E24F3D9F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528BD3-8E10-236B-2FA1-888EFC8F5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865F-2D7F-4573-9E79-E2DDB679F2F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57353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FCBEA-7C7B-114E-7566-6155955A2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69F54-D9E1-E3C7-8351-CD6E33FC4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567053-F796-CCA1-F307-0D3F9B0529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9EFA4-4784-A975-36EC-06DB527C1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3A508-B161-48C2-87C4-7ADF318D3466}" type="datetimeFigureOut">
              <a:rPr lang="el-GR" smtClean="0"/>
              <a:t>8/9/2023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6E0400-62CE-320C-A222-E57E15895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2BEBF0-1E60-EC23-4260-2A3E9329B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865F-2D7F-4573-9E79-E2DDB679F2F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90561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5EF9A-8270-F2E0-B327-63969154A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D49407-CE72-0DAB-188F-A71619B8DC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FE7963-1247-7EE1-0D7C-555B96CE7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A4648E-9C36-70E5-66D6-FD6D542C1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3A508-B161-48C2-87C4-7ADF318D3466}" type="datetimeFigureOut">
              <a:rPr lang="el-GR" smtClean="0"/>
              <a:t>8/9/2023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90C79D-2695-E61E-0C6A-DBE7FC0A3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B24A53-798F-6E8D-095E-30AE670D2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865F-2D7F-4573-9E79-E2DDB679F2F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89996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613141-DC22-F93A-B28A-E34B8D54F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22ED33-F214-012E-3184-48630254D2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B3A289-E427-44CD-D78E-774B5B6B83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3A508-B161-48C2-87C4-7ADF318D3466}" type="datetimeFigureOut">
              <a:rPr lang="el-GR" smtClean="0"/>
              <a:t>8/9/2023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E41665-E8FF-D116-9353-45AF0F8A1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D23BEE-E6AD-5395-FAAB-6EEF5AD2AE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D865F-2D7F-4573-9E79-E2DDB679F2F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63957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skounie@upatras.g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package" Target="../embeddings/Microsoft_Word_Document3.docx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package" Target="../embeddings/Microsoft_Word_Document4.docx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package" Target="../embeddings/Microsoft_Word_Document5.docx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package" Target="../embeddings/Microsoft_Word_Document6.docx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package" Target="../embeddings/Microsoft_Word_Document1.docx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package" Target="../embeddings/Microsoft_Word_Document2.docx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8E884-D875-0BF3-7869-EDD662820D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3273" y="138545"/>
            <a:ext cx="11222182" cy="785091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sz="2000" b="1" dirty="0">
                <a:solidFill>
                  <a:srgbClr val="C00000"/>
                </a:solidFill>
                <a:latin typeface="+mn-lt"/>
              </a:rPr>
              <a:t>1st International Online Conference on Buildings</a:t>
            </a:r>
            <a:br>
              <a:rPr lang="en-US" sz="2000" b="1" dirty="0">
                <a:solidFill>
                  <a:srgbClr val="C00000"/>
                </a:solidFill>
                <a:latin typeface="+mn-lt"/>
              </a:rPr>
            </a:br>
            <a:r>
              <a:rPr lang="en-US" sz="2000" b="1" dirty="0">
                <a:solidFill>
                  <a:srgbClr val="C00000"/>
                </a:solidFill>
                <a:latin typeface="+mn-lt"/>
              </a:rPr>
              <a:t>Online, 24–26 Oct 2023</a:t>
            </a:r>
            <a:endParaRPr lang="el-GR" sz="48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429C42-8A23-0E01-785A-6F14189DDB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399" y="1355436"/>
            <a:ext cx="10631055" cy="4836358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marR="0" algn="ct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cap="all" dirty="0">
                <a:effectLst/>
                <a:ea typeface="Times New Roman" panose="02020603050405020304" pitchFamily="18" charset="0"/>
              </a:rPr>
              <a:t>Research on Asymmetrical Concrete Low-Rise Frames </a:t>
            </a:r>
          </a:p>
          <a:p>
            <a:pPr marL="0" marR="0" algn="ct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cap="all" dirty="0">
                <a:effectLst/>
                <a:ea typeface="Times New Roman" panose="02020603050405020304" pitchFamily="18" charset="0"/>
              </a:rPr>
              <a:t>Under Multiple Seismic Events </a:t>
            </a:r>
          </a:p>
          <a:p>
            <a:pPr marL="0" marR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endParaRPr lang="en-US" sz="1600" b="1" dirty="0">
              <a:effectLst/>
              <a:ea typeface="SimSun" panose="02010600030101010101" pitchFamily="2" charset="-122"/>
            </a:endParaRPr>
          </a:p>
          <a:p>
            <a:pPr marL="0" marR="0" algn="ctr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2000" b="1" dirty="0" err="1">
                <a:effectLst/>
                <a:ea typeface="SimSun" panose="02010600030101010101" pitchFamily="2" charset="-122"/>
              </a:rPr>
              <a:t>Paraskevi</a:t>
            </a:r>
            <a:r>
              <a:rPr lang="en-US" sz="2000" b="1" dirty="0">
                <a:effectLst/>
                <a:ea typeface="SimSun" panose="02010600030101010101" pitchFamily="2" charset="-122"/>
              </a:rPr>
              <a:t> K. </a:t>
            </a:r>
            <a:r>
              <a:rPr lang="en-US" sz="2000" b="1" dirty="0" err="1">
                <a:effectLst/>
                <a:ea typeface="SimSun" panose="02010600030101010101" pitchFamily="2" charset="-122"/>
              </a:rPr>
              <a:t>Askouni</a:t>
            </a:r>
            <a:endParaRPr lang="en-US" sz="2000" b="1" dirty="0">
              <a:effectLst/>
              <a:ea typeface="SimSun" panose="02010600030101010101" pitchFamily="2" charset="-122"/>
            </a:endParaRP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a typeface="SimSun" panose="02010600030101010101" pitchFamily="2" charset="-122"/>
              </a:rPr>
              <a:t>Adjunct Lecturer, </a:t>
            </a:r>
            <a:r>
              <a:rPr lang="en-US" sz="1800" dirty="0">
                <a:effectLst/>
                <a:ea typeface="SimSun" panose="02010600030101010101" pitchFamily="2" charset="-122"/>
              </a:rPr>
              <a:t>Department of Civil Engineering, University of Patras,</a:t>
            </a:r>
            <a:r>
              <a:rPr lang="el-GR" sz="1800" dirty="0">
                <a:effectLst/>
                <a:ea typeface="SimSun" panose="02010600030101010101" pitchFamily="2" charset="-122"/>
              </a:rPr>
              <a:t> </a:t>
            </a:r>
            <a:r>
              <a:rPr lang="en-US" sz="1800" dirty="0">
                <a:effectLst/>
                <a:ea typeface="SimSun" panose="02010600030101010101" pitchFamily="2" charset="-122"/>
              </a:rPr>
              <a:t>Greece 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a typeface="SimSun" panose="02010600030101010101" pitchFamily="2" charset="-12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askounie@upatras.gr</a:t>
            </a:r>
            <a:r>
              <a:rPr lang="en-US" sz="1800" dirty="0">
                <a:ea typeface="SimSun" panose="02010600030101010101" pitchFamily="2" charset="-122"/>
              </a:rPr>
              <a:t> </a:t>
            </a:r>
            <a:endParaRPr lang="el-GR" sz="1800" dirty="0">
              <a:ea typeface="SimSun" panose="02010600030101010101" pitchFamily="2" charset="-122"/>
            </a:endParaRPr>
          </a:p>
          <a:p>
            <a:pPr marL="0" marR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1600" dirty="0">
                <a:effectLst/>
                <a:ea typeface="SimSun" panose="02010600030101010101" pitchFamily="2" charset="-122"/>
              </a:rPr>
              <a:t> </a:t>
            </a:r>
            <a:endParaRPr lang="el-GR" sz="1600" dirty="0">
              <a:effectLst/>
              <a:ea typeface="SimSun" panose="02010600030101010101" pitchFamily="2" charset="-122"/>
            </a:endParaRPr>
          </a:p>
          <a:p>
            <a:pPr marL="0" marR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el-GR" sz="1900" dirty="0">
              <a:ea typeface="SimSun" panose="02010600030101010101" pitchFamily="2" charset="-122"/>
            </a:endParaRPr>
          </a:p>
          <a:p>
            <a:pPr marL="0" marR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37556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070"/>
    </mc:Choice>
    <mc:Fallback xmlns="">
      <p:transition spd="slow" advTm="2407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8F87ED0-0DFD-656A-6D98-4D1A9E412FE1}"/>
              </a:ext>
            </a:extLst>
          </p:cNvPr>
          <p:cNvSpPr txBox="1"/>
          <p:nvPr/>
        </p:nvSpPr>
        <p:spPr>
          <a:xfrm>
            <a:off x="387937" y="255323"/>
            <a:ext cx="650271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SEISMIC RESPONSE RESULTS </a:t>
            </a:r>
          </a:p>
        </p:txBody>
      </p:sp>
      <p:graphicFrame>
        <p:nvGraphicFramePr>
          <p:cNvPr id="2" name="Αντικείμενο 1">
            <a:extLst>
              <a:ext uri="{FF2B5EF4-FFF2-40B4-BE49-F238E27FC236}">
                <a16:creationId xmlns:a16="http://schemas.microsoft.com/office/drawing/2014/main" id="{0ACC792D-6781-AAD1-2841-B90192439A1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426335"/>
              </p:ext>
            </p:extLst>
          </p:nvPr>
        </p:nvGraphicFramePr>
        <p:xfrm>
          <a:off x="1071154" y="1001486"/>
          <a:ext cx="10437223" cy="45780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6652101" imgH="2893795" progId="Word.Document.12">
                  <p:embed/>
                </p:oleObj>
              </mc:Choice>
              <mc:Fallback>
                <p:oleObj name="Document" r:id="rId2" imgW="6652101" imgH="289379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71154" y="1001486"/>
                        <a:ext cx="10437223" cy="45780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0D6A68B1-51DA-06C5-2CA4-A8672BD1E933}"/>
              </a:ext>
            </a:extLst>
          </p:cNvPr>
          <p:cNvSpPr txBox="1"/>
          <p:nvPr/>
        </p:nvSpPr>
        <p:spPr>
          <a:xfrm>
            <a:off x="1333273" y="5210183"/>
            <a:ext cx="1017510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(a) </a:t>
            </a:r>
            <a:r>
              <a:rPr lang="en-US" dirty="0" err="1"/>
              <a:t>Interstory</a:t>
            </a:r>
            <a:r>
              <a:rPr lang="en-US" dirty="0"/>
              <a:t> drift ratio on X axis, </a:t>
            </a:r>
            <a:r>
              <a:rPr lang="el-GR" dirty="0"/>
              <a:t>θ=0°, (</a:t>
            </a:r>
            <a:r>
              <a:rPr lang="en-US" dirty="0"/>
              <a:t>b) </a:t>
            </a:r>
            <a:r>
              <a:rPr lang="en-US" dirty="0" err="1"/>
              <a:t>Interstory</a:t>
            </a:r>
            <a:r>
              <a:rPr lang="en-US" dirty="0"/>
              <a:t> drift ratio on Y axis, </a:t>
            </a:r>
            <a:r>
              <a:rPr lang="el-GR" dirty="0"/>
              <a:t>θ=90°, 2</a:t>
            </a:r>
            <a:r>
              <a:rPr lang="en-US" dirty="0" err="1"/>
              <a:t>nd</a:t>
            </a:r>
            <a:r>
              <a:rPr lang="en-US" dirty="0"/>
              <a:t> story. </a:t>
            </a:r>
          </a:p>
        </p:txBody>
      </p:sp>
    </p:spTree>
    <p:extLst>
      <p:ext uri="{BB962C8B-B14F-4D97-AF65-F5344CB8AC3E}">
        <p14:creationId xmlns:p14="http://schemas.microsoft.com/office/powerpoint/2010/main" val="272116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270"/>
    </mc:Choice>
    <mc:Fallback xmlns="">
      <p:transition spd="slow" advTm="5327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8F87ED0-0DFD-656A-6D98-4D1A9E412FE1}"/>
              </a:ext>
            </a:extLst>
          </p:cNvPr>
          <p:cNvSpPr txBox="1"/>
          <p:nvPr/>
        </p:nvSpPr>
        <p:spPr>
          <a:xfrm>
            <a:off x="387937" y="255323"/>
            <a:ext cx="650271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SEISMIC RESPONSE RESULTS </a:t>
            </a:r>
          </a:p>
        </p:txBody>
      </p:sp>
      <p:graphicFrame>
        <p:nvGraphicFramePr>
          <p:cNvPr id="2" name="Αντικείμενο 1">
            <a:extLst>
              <a:ext uri="{FF2B5EF4-FFF2-40B4-BE49-F238E27FC236}">
                <a16:creationId xmlns:a16="http://schemas.microsoft.com/office/drawing/2014/main" id="{A5415F00-B977-A463-75EC-47A4B2F44A0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613390"/>
              </p:ext>
            </p:extLst>
          </p:nvPr>
        </p:nvGraphicFramePr>
        <p:xfrm>
          <a:off x="891644" y="927463"/>
          <a:ext cx="10342413" cy="44998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6652101" imgH="2893795" progId="Word.Document.12">
                  <p:embed/>
                </p:oleObj>
              </mc:Choice>
              <mc:Fallback>
                <p:oleObj name="Document" r:id="rId2" imgW="6652101" imgH="289379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91644" y="927463"/>
                        <a:ext cx="10342413" cy="44998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5D62472-B743-D5BB-13C2-68481591E7FE}"/>
              </a:ext>
            </a:extLst>
          </p:cNvPr>
          <p:cNvSpPr txBox="1"/>
          <p:nvPr/>
        </p:nvSpPr>
        <p:spPr>
          <a:xfrm>
            <a:off x="1178922" y="5427278"/>
            <a:ext cx="976775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(a) </a:t>
            </a:r>
            <a:r>
              <a:rPr lang="en-US" dirty="0" err="1"/>
              <a:t>Interstory</a:t>
            </a:r>
            <a:r>
              <a:rPr lang="en-US" dirty="0"/>
              <a:t> drift ratio on X axis, </a:t>
            </a:r>
            <a:r>
              <a:rPr lang="el-GR" dirty="0"/>
              <a:t>θ=90°, (</a:t>
            </a:r>
            <a:r>
              <a:rPr lang="en-US" dirty="0"/>
              <a:t>b) </a:t>
            </a:r>
            <a:r>
              <a:rPr lang="en-US" dirty="0" err="1"/>
              <a:t>Interstory</a:t>
            </a:r>
            <a:r>
              <a:rPr lang="en-US" dirty="0"/>
              <a:t> drift ratio on Y axis, </a:t>
            </a:r>
            <a:r>
              <a:rPr lang="el-GR" dirty="0"/>
              <a:t>θ=90°, 3</a:t>
            </a:r>
            <a:r>
              <a:rPr lang="en-US" dirty="0" err="1"/>
              <a:t>rd</a:t>
            </a:r>
            <a:r>
              <a:rPr lang="en-US" dirty="0"/>
              <a:t> story. </a:t>
            </a:r>
          </a:p>
        </p:txBody>
      </p:sp>
    </p:spTree>
    <p:extLst>
      <p:ext uri="{BB962C8B-B14F-4D97-AF65-F5344CB8AC3E}">
        <p14:creationId xmlns:p14="http://schemas.microsoft.com/office/powerpoint/2010/main" val="24795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270"/>
    </mc:Choice>
    <mc:Fallback xmlns="">
      <p:transition spd="slow" advTm="5327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8F87ED0-0DFD-656A-6D98-4D1A9E412FE1}"/>
              </a:ext>
            </a:extLst>
          </p:cNvPr>
          <p:cNvSpPr txBox="1"/>
          <p:nvPr/>
        </p:nvSpPr>
        <p:spPr>
          <a:xfrm>
            <a:off x="387937" y="255323"/>
            <a:ext cx="650271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SEISMIC RESPONSE RESULTS </a:t>
            </a:r>
          </a:p>
        </p:txBody>
      </p:sp>
      <p:graphicFrame>
        <p:nvGraphicFramePr>
          <p:cNvPr id="2" name="Αντικείμενο 1">
            <a:extLst>
              <a:ext uri="{FF2B5EF4-FFF2-40B4-BE49-F238E27FC236}">
                <a16:creationId xmlns:a16="http://schemas.microsoft.com/office/drawing/2014/main" id="{A22F83F7-3D7B-62FB-EDCB-2D04CEF445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8434594"/>
              </p:ext>
            </p:extLst>
          </p:nvPr>
        </p:nvGraphicFramePr>
        <p:xfrm>
          <a:off x="618484" y="1045029"/>
          <a:ext cx="10824579" cy="47095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6652101" imgH="2893795" progId="Word.Document.12">
                  <p:embed/>
                </p:oleObj>
              </mc:Choice>
              <mc:Fallback>
                <p:oleObj name="Document" r:id="rId2" imgW="6652101" imgH="289379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18484" y="1045029"/>
                        <a:ext cx="10824579" cy="47095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E4F77CD-D997-F106-42AA-BB5E1BBA089E}"/>
              </a:ext>
            </a:extLst>
          </p:cNvPr>
          <p:cNvSpPr txBox="1"/>
          <p:nvPr/>
        </p:nvSpPr>
        <p:spPr>
          <a:xfrm>
            <a:off x="796833" y="5489805"/>
            <a:ext cx="104372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(a) Residual </a:t>
            </a:r>
            <a:r>
              <a:rPr lang="en-US" dirty="0" err="1"/>
              <a:t>interstory</a:t>
            </a:r>
            <a:r>
              <a:rPr lang="en-US" dirty="0"/>
              <a:t> drift ratio on X axis, θ=45°, (b) Residual </a:t>
            </a:r>
            <a:r>
              <a:rPr lang="en-US" dirty="0" err="1"/>
              <a:t>interstory</a:t>
            </a:r>
            <a:r>
              <a:rPr lang="en-US" dirty="0"/>
              <a:t> drift ratio on Y axis, θ=45°, 1st story</a:t>
            </a:r>
          </a:p>
        </p:txBody>
      </p:sp>
    </p:spTree>
    <p:extLst>
      <p:ext uri="{BB962C8B-B14F-4D97-AF65-F5344CB8AC3E}">
        <p14:creationId xmlns:p14="http://schemas.microsoft.com/office/powerpoint/2010/main" val="519982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270"/>
    </mc:Choice>
    <mc:Fallback xmlns="">
      <p:transition spd="slow" advTm="5327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8F87ED0-0DFD-656A-6D98-4D1A9E412FE1}"/>
              </a:ext>
            </a:extLst>
          </p:cNvPr>
          <p:cNvSpPr txBox="1"/>
          <p:nvPr/>
        </p:nvSpPr>
        <p:spPr>
          <a:xfrm>
            <a:off x="387937" y="255323"/>
            <a:ext cx="650271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SEISMIC RESPONSE RESULTS </a:t>
            </a:r>
          </a:p>
        </p:txBody>
      </p:sp>
      <p:graphicFrame>
        <p:nvGraphicFramePr>
          <p:cNvPr id="3" name="Αντικείμενο 2">
            <a:extLst>
              <a:ext uri="{FF2B5EF4-FFF2-40B4-BE49-F238E27FC236}">
                <a16:creationId xmlns:a16="http://schemas.microsoft.com/office/drawing/2014/main" id="{AA00FD14-06EF-9734-A087-C1448FD45D2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5771056"/>
              </p:ext>
            </p:extLst>
          </p:nvPr>
        </p:nvGraphicFramePr>
        <p:xfrm>
          <a:off x="688809" y="940526"/>
          <a:ext cx="10802405" cy="469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6652101" imgH="2893795" progId="Word.Document.12">
                  <p:embed/>
                </p:oleObj>
              </mc:Choice>
              <mc:Fallback>
                <p:oleObj name="Document" r:id="rId2" imgW="6652101" imgH="289379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88809" y="940526"/>
                        <a:ext cx="10802405" cy="4699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70F094E3-87CF-F718-FAF5-FBDF5B918036}"/>
              </a:ext>
            </a:extLst>
          </p:cNvPr>
          <p:cNvSpPr txBox="1"/>
          <p:nvPr/>
        </p:nvSpPr>
        <p:spPr>
          <a:xfrm>
            <a:off x="842964" y="5548142"/>
            <a:ext cx="1049409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(a) Residual </a:t>
            </a:r>
            <a:r>
              <a:rPr lang="en-US" dirty="0" err="1"/>
              <a:t>interstory</a:t>
            </a:r>
            <a:r>
              <a:rPr lang="en-US" dirty="0"/>
              <a:t> drift ratio on X axis, </a:t>
            </a:r>
            <a:r>
              <a:rPr lang="el-GR" dirty="0"/>
              <a:t>θ=45°, (</a:t>
            </a:r>
            <a:r>
              <a:rPr lang="en-US" dirty="0"/>
              <a:t>b) Residual </a:t>
            </a:r>
            <a:r>
              <a:rPr lang="en-US" dirty="0" err="1"/>
              <a:t>interstory</a:t>
            </a:r>
            <a:r>
              <a:rPr lang="en-US" dirty="0"/>
              <a:t> drift ratio on Y axis, </a:t>
            </a:r>
            <a:r>
              <a:rPr lang="el-GR" dirty="0"/>
              <a:t>θ=0°, 3</a:t>
            </a:r>
            <a:r>
              <a:rPr lang="en-US" dirty="0" err="1"/>
              <a:t>rd</a:t>
            </a:r>
            <a:r>
              <a:rPr lang="en-US" dirty="0"/>
              <a:t> story.</a:t>
            </a:r>
          </a:p>
        </p:txBody>
      </p:sp>
    </p:spTree>
    <p:extLst>
      <p:ext uri="{BB962C8B-B14F-4D97-AF65-F5344CB8AC3E}">
        <p14:creationId xmlns:p14="http://schemas.microsoft.com/office/powerpoint/2010/main" val="4165409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270"/>
    </mc:Choice>
    <mc:Fallback xmlns="">
      <p:transition spd="slow" advTm="5327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61971-8A51-05AC-0673-DC818CD5A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309" y="886691"/>
            <a:ext cx="10716491" cy="5290272"/>
          </a:xfrm>
          <a:blipFill>
            <a:blip r:embed="rId2"/>
            <a:tile tx="0" ty="0" sx="100000" sy="100000" flip="none" algn="tl"/>
          </a:blipFill>
        </p:spPr>
        <p:txBody>
          <a:bodyPr anchor="ctr">
            <a:normAutofit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The IDR increases with larger wall sections, and in addition for higher building frames. In general, the IDR charts tend to have a value range inside the allowed limits of the present seismic regulations. 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The RIDR charts have a general value range inside the allowed constrains of the applicable regulations. The RIDR values for the Y axis are noticed as greater than the corresponding ones for the X axis. 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The direction of the ground excitation influences the seismic response characteristics, while the selected values of 0°, 45°, and 90° are identical for the definition of the most detrimental response values. 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The multiple seismic events tend to deteriorate the strength of RC frames. 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The framed constructions with large wall cross-sections, i.e., greater than the “wall” limit section of present provisions, as well as the symmetrical buildings, are vulnerable to multiple seismic events, in contrast to a single seismic excitation.</a:t>
            </a: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endParaRPr lang="el-GR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F87ED0-0DFD-656A-6D98-4D1A9E412FE1}"/>
              </a:ext>
            </a:extLst>
          </p:cNvPr>
          <p:cNvSpPr txBox="1"/>
          <p:nvPr/>
        </p:nvSpPr>
        <p:spPr>
          <a:xfrm>
            <a:off x="387937" y="255323"/>
            <a:ext cx="650271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2068528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270"/>
    </mc:Choice>
    <mc:Fallback xmlns="">
      <p:transition spd="slow" advTm="5327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AEBC60-DB94-2209-F049-A4E0864A2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7903" y="2039270"/>
            <a:ext cx="7221196" cy="37919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kumimoji="0" lang="en-US" sz="2400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Thank you for your attention! </a:t>
            </a:r>
          </a:p>
          <a:p>
            <a:endParaRPr lang="el-GR" sz="24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2A41CAD-4983-D370-2F2D-B417F89079DF}"/>
              </a:ext>
            </a:extLst>
          </p:cNvPr>
          <p:cNvSpPr txBox="1">
            <a:spLocks/>
          </p:cNvSpPr>
          <p:nvPr/>
        </p:nvSpPr>
        <p:spPr>
          <a:xfrm>
            <a:off x="323273" y="138545"/>
            <a:ext cx="11222182" cy="7850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2000" b="1">
                <a:solidFill>
                  <a:srgbClr val="C00000"/>
                </a:solidFill>
                <a:latin typeface="+mn-lt"/>
              </a:rPr>
              <a:t>1st International Online Conference on Buildings</a:t>
            </a:r>
            <a:br>
              <a:rPr lang="en-US" sz="2000" b="1">
                <a:solidFill>
                  <a:srgbClr val="C00000"/>
                </a:solidFill>
                <a:latin typeface="+mn-lt"/>
              </a:rPr>
            </a:br>
            <a:r>
              <a:rPr lang="en-US" sz="2000" b="1">
                <a:solidFill>
                  <a:srgbClr val="C00000"/>
                </a:solidFill>
                <a:latin typeface="+mn-lt"/>
              </a:rPr>
              <a:t>Online, 24–26 Oct 2023</a:t>
            </a:r>
            <a:endParaRPr lang="el-GR" sz="4800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47281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28"/>
    </mc:Choice>
    <mc:Fallback xmlns="">
      <p:transition spd="slow" advTm="3628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61971-8A51-05AC-0673-DC818CD5A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309" y="886691"/>
            <a:ext cx="10716491" cy="5290272"/>
          </a:xfrm>
          <a:blipFill>
            <a:blip r:embed="rId2"/>
            <a:tile tx="0" ty="0" sx="100000" sy="100000" flip="none" algn="tl"/>
          </a:blipFill>
        </p:spPr>
        <p:txBody>
          <a:bodyPr anchor="ctr">
            <a:normAutofit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Geometrical structural asymmetry is mentioned to influence the seismic response in existing research, e.g. in Rutenberg [1], Goel and Chopra [2] and Bento et al. [3]. Besides plenty of research is already performed on reinforced concrete common buildings, dimensioned to current regulations such as Eurocode 2 (EC2) [4] following the seismic guidelines of Eurocode 8 (EC8) [5]. 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However, the current seismic design codes, e.g. EC8 [5], tend to ignore the role of multiple seismic events on the structural response, though identified by other research works, such as Refs. [6-8]. 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The current paper aims to point out the significance of multiple ground excitation events on the behavior of common, symmetric/asymmetric low-rise 3D frames.</a:t>
            </a:r>
            <a:endParaRPr lang="el-GR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F87ED0-0DFD-656A-6D98-4D1A9E412FE1}"/>
              </a:ext>
            </a:extLst>
          </p:cNvPr>
          <p:cNvSpPr txBox="1"/>
          <p:nvPr/>
        </p:nvSpPr>
        <p:spPr>
          <a:xfrm>
            <a:off x="387938" y="255323"/>
            <a:ext cx="268017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/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371313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270"/>
    </mc:Choice>
    <mc:Fallback xmlns="">
      <p:transition spd="slow" advTm="5327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Θέση περιεχομένου 5">
            <a:extLst>
              <a:ext uri="{FF2B5EF4-FFF2-40B4-BE49-F238E27FC236}">
                <a16:creationId xmlns:a16="http://schemas.microsoft.com/office/drawing/2014/main" id="{12D5E786-C1E1-8AB0-1DF1-E87678FA9C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9691" y="1180944"/>
            <a:ext cx="7040880" cy="4746411"/>
          </a:xfrm>
          <a:solidFill>
            <a:schemeClr val="accent4">
              <a:lumMod val="20000"/>
              <a:lumOff val="80000"/>
            </a:schemeClr>
          </a:solidFill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8F87ED0-0DFD-656A-6D98-4D1A9E412FE1}"/>
              </a:ext>
            </a:extLst>
          </p:cNvPr>
          <p:cNvSpPr txBox="1"/>
          <p:nvPr/>
        </p:nvSpPr>
        <p:spPr>
          <a:xfrm>
            <a:off x="387937" y="255323"/>
            <a:ext cx="650271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/>
              <a:t>DESCRIPTION OF FRAMES AND ANALYSIS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90C8753-BAEB-B451-72F5-9DBDF341B934}"/>
              </a:ext>
            </a:extLst>
          </p:cNvPr>
          <p:cNvSpPr txBox="1"/>
          <p:nvPr/>
        </p:nvSpPr>
        <p:spPr>
          <a:xfrm>
            <a:off x="0" y="6012316"/>
            <a:ext cx="10972800" cy="4139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654810" marR="0" algn="ctr">
              <a:lnSpc>
                <a:spcPct val="95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Asymmetrical RC buildings with ( a ) one story and ( b ) three stories.</a:t>
            </a:r>
          </a:p>
        </p:txBody>
      </p:sp>
    </p:spTree>
    <p:extLst>
      <p:ext uri="{BB962C8B-B14F-4D97-AF65-F5344CB8AC3E}">
        <p14:creationId xmlns:p14="http://schemas.microsoft.com/office/powerpoint/2010/main" val="2803218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270"/>
    </mc:Choice>
    <mc:Fallback xmlns="">
      <p:transition spd="slow" advTm="5327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61971-8A51-05AC-0673-DC818CD5A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309" y="886691"/>
            <a:ext cx="10716491" cy="5290272"/>
          </a:xfrm>
          <a:blipFill>
            <a:blip r:embed="rId2"/>
            <a:tile tx="0" ty="0" sx="100000" sy="100000" flip="none" algn="tl"/>
          </a:blipFill>
        </p:spPr>
        <p:txBody>
          <a:bodyPr anchor="ctr">
            <a:normAutofit fontScale="92500"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The investigated one- and three-story frames have in-plan dimensions of 5.0 × 4.0 m</a:t>
            </a:r>
            <a:r>
              <a:rPr lang="en-US" sz="2400" baseline="30000" dirty="0"/>
              <a:t>2</a:t>
            </a:r>
            <a:r>
              <a:rPr lang="en-US" sz="2400" dirty="0"/>
              <a:t>. The first story has a height of 4.0 m, while the second and third ones possess a height of 3.0 m each. The RC beams have sectional dimensions as 0.25 × 0.60 m</a:t>
            </a:r>
            <a:r>
              <a:rPr lang="en-US" sz="2400" baseline="30000" dirty="0"/>
              <a:t>2</a:t>
            </a:r>
            <a:r>
              <a:rPr lang="en-US" sz="2400" dirty="0"/>
              <a:t>. The three RC columns have a the same dimensions, as 0.40 × 0.40 m</a:t>
            </a:r>
            <a:r>
              <a:rPr lang="en-US" sz="2400" baseline="30000" dirty="0"/>
              <a:t>2</a:t>
            </a:r>
            <a:r>
              <a:rPr lang="en-US" sz="2400" dirty="0"/>
              <a:t> at the first story and 0.35 × 0.35 m</a:t>
            </a:r>
            <a:r>
              <a:rPr lang="en-US" sz="2400" baseline="30000" dirty="0"/>
              <a:t>2</a:t>
            </a:r>
            <a:r>
              <a:rPr lang="en-US" sz="2400" dirty="0"/>
              <a:t> at upper ones, while the fourth column has an in-steps-variable cross-section from the previous values up to 0.30 × 2.0 m</a:t>
            </a:r>
            <a:r>
              <a:rPr lang="en-US" sz="2400" baseline="30000" dirty="0"/>
              <a:t>2</a:t>
            </a:r>
            <a:r>
              <a:rPr lang="en-US" sz="2400" dirty="0"/>
              <a:t>, called here as “wall”. 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The examined buildings are constructed by concrete C20/25 reinforced with steel B500c, designed and detailed following the current codes, EC2 [4], and EC8 [5], where the considered loadings follow Eurocode 1 [9] and their combinations are according to [5] considering the characteristic 30% provision [5] and the “accidental eccentricity” of 5% [5}. The dimensioning and design assumptions consider typical domestic buildings for a ductility class medium [DCM) [4-5], zone ground acceleration 0.36g, 5% viscous damping ratio, soil type C, and the usual rigid soil assumption. The behavior factor [5] of each frame is estimated separately according to current codes. The capacity design rules of EC2 [4], and EC8 [5] are considered in the detailing of main structural elements and their connections against “shear” [5].  </a:t>
            </a:r>
            <a:endParaRPr lang="el-GR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F87ED0-0DFD-656A-6D98-4D1A9E412FE1}"/>
              </a:ext>
            </a:extLst>
          </p:cNvPr>
          <p:cNvSpPr txBox="1"/>
          <p:nvPr/>
        </p:nvSpPr>
        <p:spPr>
          <a:xfrm>
            <a:off x="387937" y="255323"/>
            <a:ext cx="650271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/>
              <a:t>DESCRIPTION OF FRAMES AND ANALYSIS</a:t>
            </a:r>
          </a:p>
        </p:txBody>
      </p:sp>
    </p:spTree>
    <p:extLst>
      <p:ext uri="{BB962C8B-B14F-4D97-AF65-F5344CB8AC3E}">
        <p14:creationId xmlns:p14="http://schemas.microsoft.com/office/powerpoint/2010/main" val="1678103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270"/>
    </mc:Choice>
    <mc:Fallback xmlns="">
      <p:transition spd="slow" advTm="5327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61971-8A51-05AC-0673-DC818CD5A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577" y="886691"/>
            <a:ext cx="11038114" cy="5715986"/>
          </a:xfrm>
          <a:blipFill>
            <a:blip r:embed="rId2"/>
            <a:tile tx="0" ty="0" sx="100000" sy="100000" flip="none" algn="tl"/>
          </a:blipFill>
        </p:spPr>
        <p:txBody>
          <a:bodyPr anchor="ctr">
            <a:normAutofit lnSpcReduction="10000"/>
          </a:bodyPr>
          <a:lstStyle/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/>
              <a:t>The “non-linear time-history (NLTH) analyses” [10] are accomplished using the software ETABS [11] for the following multiple 3D seismic events, as downloaded from PEER [12]: </a:t>
            </a: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/>
              <a:t>“Chalfant Valley” [12], in 1986, characterized by 2 events; </a:t>
            </a: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/>
              <a:t>the “Coalinga”[12], in 1983, by 2 events; </a:t>
            </a: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/>
              <a:t>“Imperial Valley” [12], in 1979, by 2 events;</a:t>
            </a: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/>
              <a:t> “Mammoth Lakes” [12], in 1980, by 5 events; and </a:t>
            </a: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/>
              <a:t>“Whittier Narrows” [12], in 1987, by 2 events. Similarly, to [6,7,10], </a:t>
            </a: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/>
              <a:t>for each ground motion, between the seismic events, a time-frame of 100s with acceleration values equal to zero is considered to calm down the structural vibration caused by damping.</a:t>
            </a: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/>
              <a:t> In addition, the frames are analyzed under the first excitation of the “Mammoth Lakes” excitation, referred to here as “Mammoth-1st”, to compare the effect of one event to multiple ones. </a:t>
            </a: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/>
              <a:t>The angle of the earthquake direction is chosen as “θ=0⁰, θ=90⁰ and θ=45⁰” [10], corresponding to the basic horizontal and the diagonal axes</a:t>
            </a:r>
            <a:endParaRPr lang="el-GR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F87ED0-0DFD-656A-6D98-4D1A9E412FE1}"/>
              </a:ext>
            </a:extLst>
          </p:cNvPr>
          <p:cNvSpPr txBox="1"/>
          <p:nvPr/>
        </p:nvSpPr>
        <p:spPr>
          <a:xfrm>
            <a:off x="387937" y="255323"/>
            <a:ext cx="650271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DESCRIPTION OF FRAMES AND ANALYSIS</a:t>
            </a:r>
          </a:p>
        </p:txBody>
      </p:sp>
    </p:spTree>
    <p:extLst>
      <p:ext uri="{BB962C8B-B14F-4D97-AF65-F5344CB8AC3E}">
        <p14:creationId xmlns:p14="http://schemas.microsoft.com/office/powerpoint/2010/main" val="4163908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270"/>
    </mc:Choice>
    <mc:Fallback xmlns="">
      <p:transition spd="slow" advTm="5327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61971-8A51-05AC-0673-DC818CD5A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309" y="886691"/>
            <a:ext cx="10716491" cy="5290272"/>
          </a:xfrm>
          <a:blipFill>
            <a:blip r:embed="rId2"/>
            <a:tile tx="0" ty="0" sx="100000" sy="100000" flip="none" algn="tl"/>
          </a:blipFill>
        </p:spPr>
        <p:txBody>
          <a:bodyPr anchor="ctr">
            <a:normAutofit/>
          </a:bodyPr>
          <a:lstStyle/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/>
              <a:t>The asymmetry of the frames is induced by the asymmetry of the wall element compared to the column, where a division of the later sections provides a simple dimensionless ratio, mentioned here as “A(wall)/(col)”.</a:t>
            </a: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/>
              <a:t>Due to limited space, selected charts are shown regarding the “</a:t>
            </a:r>
            <a:r>
              <a:rPr lang="en-US" sz="2400" dirty="0" err="1"/>
              <a:t>interstory</a:t>
            </a:r>
            <a:r>
              <a:rPr lang="en-US" sz="2400" dirty="0"/>
              <a:t> drift ratio” (“IDR”) [10,16] and the “residual IDR” (“RIDR”) [10] comparatively to the constraints of the “performance levels” [16] for reinforced concrete buildings. </a:t>
            </a: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/>
              <a:t>For reading convenience, there are mentioned the limits of IDR as 0.01 corresponding to the “Immediate Occupancy (IO)” “performance level” [16], 0.02 to the “Life Safety (LS) performance level” [16], and 0.04 to the “Collapse Prevention (CP) performance level” [16]. </a:t>
            </a: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/>
              <a:t>Respectively, the RIDR limits are mentioned as negligible for the IO stage [16], 0.01 for the LS stage [16], and 0.04 for the CP stage [16]. </a:t>
            </a:r>
            <a:endParaRPr lang="el-GR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F87ED0-0DFD-656A-6D98-4D1A9E412FE1}"/>
              </a:ext>
            </a:extLst>
          </p:cNvPr>
          <p:cNvSpPr txBox="1"/>
          <p:nvPr/>
        </p:nvSpPr>
        <p:spPr>
          <a:xfrm>
            <a:off x="387937" y="255323"/>
            <a:ext cx="650271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SEISMIC RESPONSE RESULTS </a:t>
            </a:r>
          </a:p>
        </p:txBody>
      </p:sp>
    </p:spTree>
    <p:extLst>
      <p:ext uri="{BB962C8B-B14F-4D97-AF65-F5344CB8AC3E}">
        <p14:creationId xmlns:p14="http://schemas.microsoft.com/office/powerpoint/2010/main" val="250085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270"/>
    </mc:Choice>
    <mc:Fallback xmlns="">
      <p:transition spd="slow" advTm="5327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8F87ED0-0DFD-656A-6D98-4D1A9E412FE1}"/>
              </a:ext>
            </a:extLst>
          </p:cNvPr>
          <p:cNvSpPr txBox="1"/>
          <p:nvPr/>
        </p:nvSpPr>
        <p:spPr>
          <a:xfrm>
            <a:off x="387937" y="255323"/>
            <a:ext cx="764572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SEISMIC RESPONSE RESULTS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One-Story Frames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graphicFrame>
        <p:nvGraphicFramePr>
          <p:cNvPr id="2" name="Αντικείμενο 1">
            <a:extLst>
              <a:ext uri="{FF2B5EF4-FFF2-40B4-BE49-F238E27FC236}">
                <a16:creationId xmlns:a16="http://schemas.microsoft.com/office/drawing/2014/main" id="{5E421160-85D2-DABB-EE41-0EAA8261958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1852661"/>
              </p:ext>
            </p:extLst>
          </p:nvPr>
        </p:nvGraphicFramePr>
        <p:xfrm>
          <a:off x="838199" y="1209430"/>
          <a:ext cx="10705773" cy="50607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6652101" imgH="2970137" progId="Word.Document.12">
                  <p:embed/>
                </p:oleObj>
              </mc:Choice>
              <mc:Fallback>
                <p:oleObj name="Document" r:id="rId2" imgW="6652101" imgH="297013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38199" y="1209430"/>
                        <a:ext cx="10705773" cy="50607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Θέση περιεχομένου 6">
            <a:extLst>
              <a:ext uri="{FF2B5EF4-FFF2-40B4-BE49-F238E27FC236}">
                <a16:creationId xmlns:a16="http://schemas.microsoft.com/office/drawing/2014/main" id="{A49733F1-EFBF-BBF8-E97C-3C7A09E439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6122" y="6068868"/>
            <a:ext cx="8919755" cy="5338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800" b="1" dirty="0">
                <a:ea typeface="DengXian"/>
                <a:cs typeface="Times New Roman" panose="02020603050405020304" pitchFamily="18" charset="0"/>
              </a:rPr>
              <a:t>   </a:t>
            </a:r>
            <a:r>
              <a:rPr lang="en-US" sz="1800" dirty="0">
                <a:effectLst/>
                <a:ea typeface="DengXian"/>
                <a:cs typeface="Times New Roman" panose="02020603050405020304" pitchFamily="18" charset="0"/>
              </a:rPr>
              <a:t>(a) </a:t>
            </a:r>
            <a:r>
              <a:rPr lang="en-US" sz="1800" dirty="0" err="1">
                <a:effectLst/>
                <a:ea typeface="DengXian"/>
                <a:cs typeface="Times New Roman" panose="02020603050405020304" pitchFamily="18" charset="0"/>
              </a:rPr>
              <a:t>Interstory</a:t>
            </a:r>
            <a:r>
              <a:rPr lang="en-US" sz="1800" dirty="0">
                <a:effectLst/>
                <a:ea typeface="DengXian"/>
                <a:cs typeface="Times New Roman" panose="02020603050405020304" pitchFamily="18" charset="0"/>
              </a:rPr>
              <a:t> drift ratio on X, θ=45°, (b) </a:t>
            </a:r>
            <a:r>
              <a:rPr lang="en-US" sz="1800" dirty="0" err="1">
                <a:effectLst/>
                <a:ea typeface="DengXian"/>
                <a:cs typeface="Times New Roman" panose="02020603050405020304" pitchFamily="18" charset="0"/>
              </a:rPr>
              <a:t>Interstory</a:t>
            </a:r>
            <a:r>
              <a:rPr lang="en-US" sz="1800" dirty="0">
                <a:effectLst/>
                <a:ea typeface="DengXian"/>
                <a:cs typeface="Times New Roman" panose="02020603050405020304" pitchFamily="18" charset="0"/>
              </a:rPr>
              <a:t> drift ratio on Y, </a:t>
            </a:r>
            <a:r>
              <a:rPr lang="el-GR" sz="1800" dirty="0">
                <a:effectLst/>
                <a:ea typeface="DengXian"/>
                <a:cs typeface="Times New Roman" panose="02020603050405020304" pitchFamily="18" charset="0"/>
              </a:rPr>
              <a:t>θ</a:t>
            </a:r>
            <a:r>
              <a:rPr lang="en-US" sz="1800" dirty="0">
                <a:effectLst/>
                <a:ea typeface="DengXian"/>
                <a:cs typeface="Times New Roman" panose="02020603050405020304" pitchFamily="18" charset="0"/>
              </a:rPr>
              <a:t>=0°.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446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270"/>
    </mc:Choice>
    <mc:Fallback xmlns="">
      <p:transition spd="slow" advTm="5327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8F87ED0-0DFD-656A-6D98-4D1A9E412FE1}"/>
              </a:ext>
            </a:extLst>
          </p:cNvPr>
          <p:cNvSpPr txBox="1"/>
          <p:nvPr/>
        </p:nvSpPr>
        <p:spPr>
          <a:xfrm>
            <a:off x="387937" y="255323"/>
            <a:ext cx="650271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SEISMIC RESPONSE RESULTS </a:t>
            </a:r>
          </a:p>
        </p:txBody>
      </p:sp>
      <p:graphicFrame>
        <p:nvGraphicFramePr>
          <p:cNvPr id="2" name="Αντικείμενο 1">
            <a:extLst>
              <a:ext uri="{FF2B5EF4-FFF2-40B4-BE49-F238E27FC236}">
                <a16:creationId xmlns:a16="http://schemas.microsoft.com/office/drawing/2014/main" id="{8D96A6A8-04AE-3E88-8E73-8E793F224A5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6719306"/>
              </p:ext>
            </p:extLst>
          </p:nvPr>
        </p:nvGraphicFramePr>
        <p:xfrm>
          <a:off x="486562" y="971582"/>
          <a:ext cx="11006500" cy="49148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6652101" imgH="2970137" progId="Word.Document.12">
                  <p:embed/>
                </p:oleObj>
              </mc:Choice>
              <mc:Fallback>
                <p:oleObj name="Document" r:id="rId2" imgW="6652101" imgH="297013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86562" y="971582"/>
                        <a:ext cx="11006500" cy="49148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E999F1C-DCF1-5ABA-7101-D831F93A2F88}"/>
              </a:ext>
            </a:extLst>
          </p:cNvPr>
          <p:cNvSpPr txBox="1"/>
          <p:nvPr/>
        </p:nvSpPr>
        <p:spPr>
          <a:xfrm>
            <a:off x="1309522" y="5517086"/>
            <a:ext cx="95729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(a) Residual </a:t>
            </a:r>
            <a:r>
              <a:rPr lang="en-US" dirty="0" err="1"/>
              <a:t>interstory</a:t>
            </a:r>
            <a:r>
              <a:rPr lang="en-US" dirty="0"/>
              <a:t> drift ratio on X, θ=90°, (b) Residual </a:t>
            </a:r>
            <a:r>
              <a:rPr lang="en-US" dirty="0" err="1"/>
              <a:t>interstory</a:t>
            </a:r>
            <a:r>
              <a:rPr lang="en-US" dirty="0"/>
              <a:t> drift ratio on Y, θ=90°.</a:t>
            </a:r>
          </a:p>
        </p:txBody>
      </p:sp>
    </p:spTree>
    <p:extLst>
      <p:ext uri="{BB962C8B-B14F-4D97-AF65-F5344CB8AC3E}">
        <p14:creationId xmlns:p14="http://schemas.microsoft.com/office/powerpoint/2010/main" val="1749253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270"/>
    </mc:Choice>
    <mc:Fallback xmlns="">
      <p:transition spd="slow" advTm="5327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8F87ED0-0DFD-656A-6D98-4D1A9E412FE1}"/>
              </a:ext>
            </a:extLst>
          </p:cNvPr>
          <p:cNvSpPr txBox="1"/>
          <p:nvPr/>
        </p:nvSpPr>
        <p:spPr>
          <a:xfrm>
            <a:off x="387937" y="255323"/>
            <a:ext cx="650271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SEISMIC RESPONSE RESULTS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Three-Story Frames</a:t>
            </a:r>
          </a:p>
        </p:txBody>
      </p:sp>
      <p:graphicFrame>
        <p:nvGraphicFramePr>
          <p:cNvPr id="2" name="Αντικείμενο 1">
            <a:extLst>
              <a:ext uri="{FF2B5EF4-FFF2-40B4-BE49-F238E27FC236}">
                <a16:creationId xmlns:a16="http://schemas.microsoft.com/office/drawing/2014/main" id="{71AD0CEC-AAEC-C242-AD1D-E89509A6BC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1055422"/>
              </p:ext>
            </p:extLst>
          </p:nvPr>
        </p:nvGraphicFramePr>
        <p:xfrm>
          <a:off x="1127175" y="1209429"/>
          <a:ext cx="9832561" cy="45121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6652101" imgH="2970137" progId="Word.Document.12">
                  <p:embed/>
                </p:oleObj>
              </mc:Choice>
              <mc:Fallback>
                <p:oleObj name="Document" r:id="rId2" imgW="6652101" imgH="297013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7175" y="1209429"/>
                        <a:ext cx="9832561" cy="45121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0E0D53A-1E44-4557-1481-8FA89C7558C5}"/>
              </a:ext>
            </a:extLst>
          </p:cNvPr>
          <p:cNvSpPr txBox="1"/>
          <p:nvPr/>
        </p:nvSpPr>
        <p:spPr>
          <a:xfrm>
            <a:off x="1617074" y="5536864"/>
            <a:ext cx="89578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(a) </a:t>
            </a:r>
            <a:r>
              <a:rPr lang="en-US" dirty="0" err="1"/>
              <a:t>Interstory</a:t>
            </a:r>
            <a:r>
              <a:rPr lang="en-US" dirty="0"/>
              <a:t> drift ratio on X axis, θ=0°, (b) </a:t>
            </a:r>
            <a:r>
              <a:rPr lang="en-US" dirty="0" err="1"/>
              <a:t>Interstory</a:t>
            </a:r>
            <a:r>
              <a:rPr lang="en-US" dirty="0"/>
              <a:t> drift ratio on Y axis, θ=90°, 1st story</a:t>
            </a:r>
          </a:p>
        </p:txBody>
      </p:sp>
    </p:spTree>
    <p:extLst>
      <p:ext uri="{BB962C8B-B14F-4D97-AF65-F5344CB8AC3E}">
        <p14:creationId xmlns:p14="http://schemas.microsoft.com/office/powerpoint/2010/main" val="3013493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270"/>
    </mc:Choice>
    <mc:Fallback xmlns="">
      <p:transition spd="slow" advTm="5327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673</TotalTime>
  <Words>1331</Words>
  <Application>Microsoft Office PowerPoint</Application>
  <PresentationFormat>Ευρεία οθόνη</PresentationFormat>
  <Paragraphs>56</Paragraphs>
  <Slides>15</Slides>
  <Notes>0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Palatino Linotype</vt:lpstr>
      <vt:lpstr>Office Theme</vt:lpstr>
      <vt:lpstr>Document</vt:lpstr>
      <vt:lpstr>1st International Online Conference on Buildings Online, 24–26 Oct 2023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COMPDYN 2023 9th ECCOMAS Thematic Conference on Computational Methods in Structural Dynamics and Earthquake Engineering</dc:title>
  <dc:creator>Evi K. Askouni</dc:creator>
  <cp:lastModifiedBy>user</cp:lastModifiedBy>
  <cp:revision>116</cp:revision>
  <dcterms:created xsi:type="dcterms:W3CDTF">2023-05-02T13:46:05Z</dcterms:created>
  <dcterms:modified xsi:type="dcterms:W3CDTF">2023-09-08T07:42:20Z</dcterms:modified>
</cp:coreProperties>
</file>