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8" r:id="rId2"/>
  </p:sldIdLst>
  <p:sldSz cx="21383625" cy="30275213"/>
  <p:notesSz cx="6858000" cy="9144000"/>
  <p:defaultTextStyle>
    <a:defPPr>
      <a:defRPr lang="en-US"/>
    </a:defPPr>
    <a:lvl1pPr marL="0" algn="l" defTabSz="457126" rtl="0" eaLnBrk="1" latinLnBrk="0" hangingPunct="1">
      <a:defRPr sz="1800" kern="1200">
        <a:solidFill>
          <a:schemeClr val="tx1"/>
        </a:solidFill>
        <a:latin typeface="+mn-lt"/>
        <a:ea typeface="+mn-ea"/>
        <a:cs typeface="+mn-cs"/>
      </a:defRPr>
    </a:lvl1pPr>
    <a:lvl2pPr marL="457126" algn="l" defTabSz="457126" rtl="0" eaLnBrk="1" latinLnBrk="0" hangingPunct="1">
      <a:defRPr sz="1800" kern="1200">
        <a:solidFill>
          <a:schemeClr val="tx1"/>
        </a:solidFill>
        <a:latin typeface="+mn-lt"/>
        <a:ea typeface="+mn-ea"/>
        <a:cs typeface="+mn-cs"/>
      </a:defRPr>
    </a:lvl2pPr>
    <a:lvl3pPr marL="914253" algn="l" defTabSz="457126" rtl="0" eaLnBrk="1" latinLnBrk="0" hangingPunct="1">
      <a:defRPr sz="1800" kern="1200">
        <a:solidFill>
          <a:schemeClr val="tx1"/>
        </a:solidFill>
        <a:latin typeface="+mn-lt"/>
        <a:ea typeface="+mn-ea"/>
        <a:cs typeface="+mn-cs"/>
      </a:defRPr>
    </a:lvl3pPr>
    <a:lvl4pPr marL="1371379" algn="l" defTabSz="457126" rtl="0" eaLnBrk="1" latinLnBrk="0" hangingPunct="1">
      <a:defRPr sz="1800" kern="1200">
        <a:solidFill>
          <a:schemeClr val="tx1"/>
        </a:solidFill>
        <a:latin typeface="+mn-lt"/>
        <a:ea typeface="+mn-ea"/>
        <a:cs typeface="+mn-cs"/>
      </a:defRPr>
    </a:lvl4pPr>
    <a:lvl5pPr marL="1828506" algn="l" defTabSz="457126" rtl="0" eaLnBrk="1" latinLnBrk="0" hangingPunct="1">
      <a:defRPr sz="1800" kern="1200">
        <a:solidFill>
          <a:schemeClr val="tx1"/>
        </a:solidFill>
        <a:latin typeface="+mn-lt"/>
        <a:ea typeface="+mn-ea"/>
        <a:cs typeface="+mn-cs"/>
      </a:defRPr>
    </a:lvl5pPr>
    <a:lvl6pPr marL="2285633" algn="l" defTabSz="457126" rtl="0" eaLnBrk="1" latinLnBrk="0" hangingPunct="1">
      <a:defRPr sz="1800" kern="1200">
        <a:solidFill>
          <a:schemeClr val="tx1"/>
        </a:solidFill>
        <a:latin typeface="+mn-lt"/>
        <a:ea typeface="+mn-ea"/>
        <a:cs typeface="+mn-cs"/>
      </a:defRPr>
    </a:lvl6pPr>
    <a:lvl7pPr marL="2742759" algn="l" defTabSz="457126" rtl="0" eaLnBrk="1" latinLnBrk="0" hangingPunct="1">
      <a:defRPr sz="1800" kern="1200">
        <a:solidFill>
          <a:schemeClr val="tx1"/>
        </a:solidFill>
        <a:latin typeface="+mn-lt"/>
        <a:ea typeface="+mn-ea"/>
        <a:cs typeface="+mn-cs"/>
      </a:defRPr>
    </a:lvl7pPr>
    <a:lvl8pPr marL="3199886" algn="l" defTabSz="457126" rtl="0" eaLnBrk="1" latinLnBrk="0" hangingPunct="1">
      <a:defRPr sz="1800" kern="1200">
        <a:solidFill>
          <a:schemeClr val="tx1"/>
        </a:solidFill>
        <a:latin typeface="+mn-lt"/>
        <a:ea typeface="+mn-ea"/>
        <a:cs typeface="+mn-cs"/>
      </a:defRPr>
    </a:lvl8pPr>
    <a:lvl9pPr marL="3657012" algn="l" defTabSz="4571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45" userDrawn="1">
          <p15:clr>
            <a:srgbClr val="A4A3A4"/>
          </p15:clr>
        </p15:guide>
        <p15:guide id="2" pos="4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4EC"/>
    <a:srgbClr val="41588E"/>
    <a:srgbClr val="F0A22E"/>
    <a:srgbClr val="002060"/>
    <a:srgbClr val="192D3C"/>
    <a:srgbClr val="063D86"/>
    <a:srgbClr val="77CFEB"/>
    <a:srgbClr val="172937"/>
    <a:srgbClr val="C61F26"/>
    <a:srgbClr val="851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3135" autoAdjust="0"/>
  </p:normalViewPr>
  <p:slideViewPr>
    <p:cSldViewPr snapToGrid="0">
      <p:cViewPr varScale="1">
        <p:scale>
          <a:sx n="27" d="100"/>
          <a:sy n="27" d="100"/>
        </p:scale>
        <p:origin x="3472" y="156"/>
      </p:cViewPr>
      <p:guideLst>
        <p:guide orient="horz" pos="17145"/>
        <p:guide pos="4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6893AB5-07D8-45EF-8B22-817DA8F7DA98}" type="datetimeFigureOut">
              <a:rPr lang="fa-IR" smtClean="0"/>
              <a:t>04/03/1445</a:t>
            </a:fld>
            <a:endParaRPr lang="fa-IR"/>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CA7AB1F-5496-4C03-89D3-983520AA0802}" type="slidenum">
              <a:rPr lang="fa-IR" smtClean="0"/>
              <a:t>‹#›</a:t>
            </a:fld>
            <a:endParaRPr lang="fa-IR"/>
          </a:p>
        </p:txBody>
      </p:sp>
    </p:spTree>
    <p:extLst>
      <p:ext uri="{BB962C8B-B14F-4D97-AF65-F5344CB8AC3E}">
        <p14:creationId xmlns:p14="http://schemas.microsoft.com/office/powerpoint/2010/main" val="2848257305"/>
      </p:ext>
    </p:extLst>
  </p:cSld>
  <p:clrMap bg1="lt1" tx1="dk1" bg2="lt2" tx2="dk2" accent1="accent1" accent2="accent2" accent3="accent3" accent4="accent4" accent5="accent5" accent6="accent6" hlink="hlink" folHlink="folHlink"/>
  <p:notesStyle>
    <a:lvl1pPr marL="0" algn="l" defTabSz="914253" rtl="0" eaLnBrk="1" latinLnBrk="0" hangingPunct="1">
      <a:defRPr sz="1200" kern="1200">
        <a:solidFill>
          <a:schemeClr val="tx1"/>
        </a:solidFill>
        <a:latin typeface="+mn-lt"/>
        <a:ea typeface="+mn-ea"/>
        <a:cs typeface="+mn-cs"/>
      </a:defRPr>
    </a:lvl1pPr>
    <a:lvl2pPr marL="457126" algn="l" defTabSz="914253" rtl="0" eaLnBrk="1" latinLnBrk="0" hangingPunct="1">
      <a:defRPr sz="1200" kern="1200">
        <a:solidFill>
          <a:schemeClr val="tx1"/>
        </a:solidFill>
        <a:latin typeface="+mn-lt"/>
        <a:ea typeface="+mn-ea"/>
        <a:cs typeface="+mn-cs"/>
      </a:defRPr>
    </a:lvl2pPr>
    <a:lvl3pPr marL="914253" algn="l" defTabSz="914253" rtl="0" eaLnBrk="1" latinLnBrk="0" hangingPunct="1">
      <a:defRPr sz="1200" kern="1200">
        <a:solidFill>
          <a:schemeClr val="tx1"/>
        </a:solidFill>
        <a:latin typeface="+mn-lt"/>
        <a:ea typeface="+mn-ea"/>
        <a:cs typeface="+mn-cs"/>
      </a:defRPr>
    </a:lvl3pPr>
    <a:lvl4pPr marL="1371379" algn="l" defTabSz="914253" rtl="0" eaLnBrk="1" latinLnBrk="0" hangingPunct="1">
      <a:defRPr sz="1200" kern="1200">
        <a:solidFill>
          <a:schemeClr val="tx1"/>
        </a:solidFill>
        <a:latin typeface="+mn-lt"/>
        <a:ea typeface="+mn-ea"/>
        <a:cs typeface="+mn-cs"/>
      </a:defRPr>
    </a:lvl4pPr>
    <a:lvl5pPr marL="1828506" algn="l" defTabSz="914253" rtl="0" eaLnBrk="1" latinLnBrk="0" hangingPunct="1">
      <a:defRPr sz="1200" kern="1200">
        <a:solidFill>
          <a:schemeClr val="tx1"/>
        </a:solidFill>
        <a:latin typeface="+mn-lt"/>
        <a:ea typeface="+mn-ea"/>
        <a:cs typeface="+mn-cs"/>
      </a:defRPr>
    </a:lvl5pPr>
    <a:lvl6pPr marL="2285633" algn="l" defTabSz="914253" rtl="0" eaLnBrk="1" latinLnBrk="0" hangingPunct="1">
      <a:defRPr sz="1200" kern="1200">
        <a:solidFill>
          <a:schemeClr val="tx1"/>
        </a:solidFill>
        <a:latin typeface="+mn-lt"/>
        <a:ea typeface="+mn-ea"/>
        <a:cs typeface="+mn-cs"/>
      </a:defRPr>
    </a:lvl6pPr>
    <a:lvl7pPr marL="2742759" algn="l" defTabSz="914253" rtl="0" eaLnBrk="1" latinLnBrk="0" hangingPunct="1">
      <a:defRPr sz="1200" kern="1200">
        <a:solidFill>
          <a:schemeClr val="tx1"/>
        </a:solidFill>
        <a:latin typeface="+mn-lt"/>
        <a:ea typeface="+mn-ea"/>
        <a:cs typeface="+mn-cs"/>
      </a:defRPr>
    </a:lvl7pPr>
    <a:lvl8pPr marL="3199886" algn="l" defTabSz="914253" rtl="0" eaLnBrk="1" latinLnBrk="0" hangingPunct="1">
      <a:defRPr sz="1200" kern="1200">
        <a:solidFill>
          <a:schemeClr val="tx1"/>
        </a:solidFill>
        <a:latin typeface="+mn-lt"/>
        <a:ea typeface="+mn-ea"/>
        <a:cs typeface="+mn-cs"/>
      </a:defRPr>
    </a:lvl8pPr>
    <a:lvl9pPr marL="3657012" algn="l" defTabSz="9142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400"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5CA7AB1F-5496-4C03-89D3-983520AA0802}" type="slidenum">
              <a:rPr lang="fa-IR" smtClean="0"/>
              <a:t>1</a:t>
            </a:fld>
            <a:endParaRPr lang="fa-IR"/>
          </a:p>
        </p:txBody>
      </p:sp>
    </p:spTree>
    <p:extLst>
      <p:ext uri="{BB962C8B-B14F-4D97-AF65-F5344CB8AC3E}">
        <p14:creationId xmlns:p14="http://schemas.microsoft.com/office/powerpoint/2010/main" val="240415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572" y="28256865"/>
            <a:ext cx="21378057" cy="2018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 y="27963367"/>
            <a:ext cx="21378057" cy="28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24527" y="3350458"/>
            <a:ext cx="17641491" cy="15743111"/>
          </a:xfrm>
        </p:spPr>
        <p:txBody>
          <a:bodyPr anchor="b">
            <a:normAutofit/>
          </a:bodyPr>
          <a:lstStyle>
            <a:lvl1pPr algn="l">
              <a:lnSpc>
                <a:spcPct val="85000"/>
              </a:lnSpc>
              <a:defRPr sz="18707" spc="-117"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929387" y="19669711"/>
            <a:ext cx="17641491" cy="5045869"/>
          </a:xfrm>
        </p:spPr>
        <p:txBody>
          <a:bodyPr lIns="91440" rIns="91440">
            <a:normAutofit/>
          </a:bodyPr>
          <a:lstStyle>
            <a:lvl1pPr marL="0" indent="0" algn="l">
              <a:buNone/>
              <a:defRPr sz="5612" cap="all" spc="468" baseline="0">
                <a:solidFill>
                  <a:schemeClr val="tx2"/>
                </a:solidFill>
                <a:latin typeface="+mj-lt"/>
              </a:defRPr>
            </a:lvl1pPr>
            <a:lvl2pPr marL="1069141" indent="0" algn="ctr">
              <a:buNone/>
              <a:defRPr sz="5612"/>
            </a:lvl2pPr>
            <a:lvl3pPr marL="2138282" indent="0" algn="ctr">
              <a:buNone/>
              <a:defRPr sz="5612"/>
            </a:lvl3pPr>
            <a:lvl4pPr marL="3207425" indent="0" algn="ctr">
              <a:buNone/>
              <a:defRPr sz="4677"/>
            </a:lvl4pPr>
            <a:lvl5pPr marL="4276566" indent="0" algn="ctr">
              <a:buNone/>
              <a:defRPr sz="4677"/>
            </a:lvl5pPr>
            <a:lvl6pPr marL="5345708" indent="0" algn="ctr">
              <a:buNone/>
              <a:defRPr sz="4677"/>
            </a:lvl6pPr>
            <a:lvl7pPr marL="6414850" indent="0" algn="ctr">
              <a:buNone/>
              <a:defRPr sz="4677"/>
            </a:lvl7pPr>
            <a:lvl8pPr marL="7483991" indent="0" algn="ctr">
              <a:buNone/>
              <a:defRPr sz="4677"/>
            </a:lvl8pPr>
            <a:lvl9pPr marL="8553133" indent="0" algn="ctr">
              <a:buNone/>
              <a:defRPr sz="467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BDF16-075C-490B-BD5A-D890A31BCBC9}" type="datetimeFigureOut">
              <a:rPr lang="en-US" smtClean="0"/>
              <a:t>2023-09-18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C6BDD-D5E8-4D58-8A73-2C1839D12D6F}" type="slidenum">
              <a:rPr lang="en-US" smtClean="0"/>
              <a:t>‹#›</a:t>
            </a:fld>
            <a:endParaRPr lang="en-US"/>
          </a:p>
        </p:txBody>
      </p:sp>
      <p:cxnSp>
        <p:nvCxnSpPr>
          <p:cNvPr id="9" name="Straight Connector 8"/>
          <p:cNvCxnSpPr/>
          <p:nvPr/>
        </p:nvCxnSpPr>
        <p:spPr>
          <a:xfrm>
            <a:off x="2118120" y="19174302"/>
            <a:ext cx="173207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0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BDF16-075C-490B-BD5A-D890A31BCBC9}" type="datetimeFigureOut">
              <a:rPr lang="en-US" smtClean="0"/>
              <a:t>2023-09-18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259211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5572" y="28256865"/>
            <a:ext cx="21378057" cy="2018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 y="27963367"/>
            <a:ext cx="21378057" cy="28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5302658" y="1831080"/>
            <a:ext cx="4610844" cy="254166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6" y="1831077"/>
            <a:ext cx="13565237" cy="25416611"/>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BDF16-075C-490B-BD5A-D890A31BCBC9}" type="datetimeFigureOut">
              <a:rPr lang="en-US" smtClean="0"/>
              <a:t>2023-09-18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22526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BDF16-075C-490B-BD5A-D890A31BCBC9}" type="datetimeFigureOut">
              <a:rPr lang="en-US" smtClean="0"/>
              <a:t>2023-09-18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309018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572" y="28256865"/>
            <a:ext cx="21378057" cy="2018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 y="27963367"/>
            <a:ext cx="21378057" cy="28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24527" y="3350458"/>
            <a:ext cx="17641491" cy="15743111"/>
          </a:xfrm>
        </p:spPr>
        <p:txBody>
          <a:bodyPr anchor="b" anchorCtr="0">
            <a:normAutofit/>
          </a:bodyPr>
          <a:lstStyle>
            <a:lvl1pPr>
              <a:lnSpc>
                <a:spcPct val="85000"/>
              </a:lnSpc>
              <a:defRPr sz="18707"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24527" y="19658706"/>
            <a:ext cx="17641491" cy="5045869"/>
          </a:xfrm>
        </p:spPr>
        <p:txBody>
          <a:bodyPr lIns="91440" rIns="91440" anchor="t" anchorCtr="0">
            <a:normAutofit/>
          </a:bodyPr>
          <a:lstStyle>
            <a:lvl1pPr marL="0" indent="0">
              <a:buNone/>
              <a:defRPr sz="5612" cap="all" spc="468" baseline="0">
                <a:solidFill>
                  <a:schemeClr val="tx2"/>
                </a:solidFill>
                <a:latin typeface="+mj-lt"/>
              </a:defRPr>
            </a:lvl1pPr>
            <a:lvl2pPr marL="1069141" indent="0">
              <a:buNone/>
              <a:defRPr sz="4209">
                <a:solidFill>
                  <a:schemeClr val="tx1">
                    <a:tint val="75000"/>
                  </a:schemeClr>
                </a:solidFill>
              </a:defRPr>
            </a:lvl2pPr>
            <a:lvl3pPr marL="2138282" indent="0">
              <a:buNone/>
              <a:defRPr sz="3742">
                <a:solidFill>
                  <a:schemeClr val="tx1">
                    <a:tint val="75000"/>
                  </a:schemeClr>
                </a:solidFill>
              </a:defRPr>
            </a:lvl3pPr>
            <a:lvl4pPr marL="3207425" indent="0">
              <a:buNone/>
              <a:defRPr sz="3274">
                <a:solidFill>
                  <a:schemeClr val="tx1">
                    <a:tint val="75000"/>
                  </a:schemeClr>
                </a:solidFill>
              </a:defRPr>
            </a:lvl4pPr>
            <a:lvl5pPr marL="4276566" indent="0">
              <a:buNone/>
              <a:defRPr sz="3274">
                <a:solidFill>
                  <a:schemeClr val="tx1">
                    <a:tint val="75000"/>
                  </a:schemeClr>
                </a:solidFill>
              </a:defRPr>
            </a:lvl5pPr>
            <a:lvl6pPr marL="5345708" indent="0">
              <a:buNone/>
              <a:defRPr sz="3274">
                <a:solidFill>
                  <a:schemeClr val="tx1">
                    <a:tint val="75000"/>
                  </a:schemeClr>
                </a:solidFill>
              </a:defRPr>
            </a:lvl6pPr>
            <a:lvl7pPr marL="6414850" indent="0">
              <a:buNone/>
              <a:defRPr sz="3274">
                <a:solidFill>
                  <a:schemeClr val="tx1">
                    <a:tint val="75000"/>
                  </a:schemeClr>
                </a:solidFill>
              </a:defRPr>
            </a:lvl7pPr>
            <a:lvl8pPr marL="7483991" indent="0">
              <a:buNone/>
              <a:defRPr sz="3274">
                <a:solidFill>
                  <a:schemeClr val="tx1">
                    <a:tint val="75000"/>
                  </a:schemeClr>
                </a:solidFill>
              </a:defRPr>
            </a:lvl8pPr>
            <a:lvl9pPr marL="8553133" indent="0">
              <a:buNone/>
              <a:defRPr sz="32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BDF16-075C-490B-BD5A-D890A31BCBC9}" type="datetimeFigureOut">
              <a:rPr lang="en-US" smtClean="0"/>
              <a:t>2023-09-18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C6BDD-D5E8-4D58-8A73-2C1839D12D6F}" type="slidenum">
              <a:rPr lang="en-US" smtClean="0"/>
              <a:t>‹#›</a:t>
            </a:fld>
            <a:endParaRPr lang="en-US"/>
          </a:p>
        </p:txBody>
      </p:sp>
      <p:cxnSp>
        <p:nvCxnSpPr>
          <p:cNvPr id="9" name="Straight Connector 8"/>
          <p:cNvCxnSpPr/>
          <p:nvPr/>
        </p:nvCxnSpPr>
        <p:spPr>
          <a:xfrm>
            <a:off x="2118120" y="19174302"/>
            <a:ext cx="173207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01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924527" y="1265239"/>
            <a:ext cx="17641491" cy="640448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24526" y="8148147"/>
            <a:ext cx="8660368" cy="1776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05649" y="8148158"/>
            <a:ext cx="8660368" cy="1776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BDF16-075C-490B-BD5A-D890A31BCBC9}" type="datetimeFigureOut">
              <a:rPr lang="en-US" smtClean="0"/>
              <a:t>2023-09-18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325319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924527" y="1265239"/>
            <a:ext cx="17641491" cy="64044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24526" y="8149551"/>
            <a:ext cx="8660368" cy="3250378"/>
          </a:xfrm>
        </p:spPr>
        <p:txBody>
          <a:bodyPr lIns="91440" rIns="91440" anchor="ctr">
            <a:normAutofit/>
          </a:bodyPr>
          <a:lstStyle>
            <a:lvl1pPr marL="0" indent="0">
              <a:buNone/>
              <a:defRPr sz="4677" b="0" cap="all" baseline="0">
                <a:solidFill>
                  <a:schemeClr val="tx2"/>
                </a:solidFill>
              </a:defRPr>
            </a:lvl1pPr>
            <a:lvl2pPr marL="1069141" indent="0">
              <a:buNone/>
              <a:defRPr sz="4677" b="1"/>
            </a:lvl2pPr>
            <a:lvl3pPr marL="2138282" indent="0">
              <a:buNone/>
              <a:defRPr sz="4209" b="1"/>
            </a:lvl3pPr>
            <a:lvl4pPr marL="3207425" indent="0">
              <a:buNone/>
              <a:defRPr sz="3742" b="1"/>
            </a:lvl4pPr>
            <a:lvl5pPr marL="4276566" indent="0">
              <a:buNone/>
              <a:defRPr sz="3742" b="1"/>
            </a:lvl5pPr>
            <a:lvl6pPr marL="5345708" indent="0">
              <a:buNone/>
              <a:defRPr sz="3742" b="1"/>
            </a:lvl6pPr>
            <a:lvl7pPr marL="6414850" indent="0">
              <a:buNone/>
              <a:defRPr sz="3742" b="1"/>
            </a:lvl7pPr>
            <a:lvl8pPr marL="7483991" indent="0">
              <a:buNone/>
              <a:defRPr sz="3742" b="1"/>
            </a:lvl8pPr>
            <a:lvl9pPr marL="8553133" indent="0">
              <a:buNone/>
              <a:defRPr sz="3742" b="1"/>
            </a:lvl9pPr>
          </a:lstStyle>
          <a:p>
            <a:pPr lvl="0"/>
            <a:r>
              <a:rPr lang="en-US"/>
              <a:t>Click to edit Master text styles</a:t>
            </a:r>
          </a:p>
        </p:txBody>
      </p:sp>
      <p:sp>
        <p:nvSpPr>
          <p:cNvPr id="4" name="Content Placeholder 3"/>
          <p:cNvSpPr>
            <a:spLocks noGrp="1"/>
          </p:cNvSpPr>
          <p:nvPr>
            <p:ph sz="half" idx="2"/>
          </p:nvPr>
        </p:nvSpPr>
        <p:spPr>
          <a:xfrm>
            <a:off x="1924526" y="11399929"/>
            <a:ext cx="8660368" cy="1450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05649" y="8149551"/>
            <a:ext cx="8660368" cy="3250378"/>
          </a:xfrm>
        </p:spPr>
        <p:txBody>
          <a:bodyPr lIns="91440" rIns="91440" anchor="ctr">
            <a:normAutofit/>
          </a:bodyPr>
          <a:lstStyle>
            <a:lvl1pPr marL="0" indent="0">
              <a:buNone/>
              <a:defRPr sz="4677" b="0" cap="all" baseline="0">
                <a:solidFill>
                  <a:schemeClr val="tx2"/>
                </a:solidFill>
              </a:defRPr>
            </a:lvl1pPr>
            <a:lvl2pPr marL="1069141" indent="0">
              <a:buNone/>
              <a:defRPr sz="4677" b="1"/>
            </a:lvl2pPr>
            <a:lvl3pPr marL="2138282" indent="0">
              <a:buNone/>
              <a:defRPr sz="4209" b="1"/>
            </a:lvl3pPr>
            <a:lvl4pPr marL="3207425" indent="0">
              <a:buNone/>
              <a:defRPr sz="3742" b="1"/>
            </a:lvl4pPr>
            <a:lvl5pPr marL="4276566" indent="0">
              <a:buNone/>
              <a:defRPr sz="3742" b="1"/>
            </a:lvl5pPr>
            <a:lvl6pPr marL="5345708" indent="0">
              <a:buNone/>
              <a:defRPr sz="3742" b="1"/>
            </a:lvl6pPr>
            <a:lvl7pPr marL="6414850" indent="0">
              <a:buNone/>
              <a:defRPr sz="3742" b="1"/>
            </a:lvl7pPr>
            <a:lvl8pPr marL="7483991" indent="0">
              <a:buNone/>
              <a:defRPr sz="3742" b="1"/>
            </a:lvl8pPr>
            <a:lvl9pPr marL="8553133"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905649" y="11399929"/>
            <a:ext cx="8660368" cy="1450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BDF16-075C-490B-BD5A-D890A31BCBC9}" type="datetimeFigureOut">
              <a:rPr lang="en-US" smtClean="0"/>
              <a:t>2023-09-18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198278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3BDF16-075C-490B-BD5A-D890A31BCBC9}" type="datetimeFigureOut">
              <a:rPr lang="en-US" smtClean="0"/>
              <a:t>2023-09-18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19322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5572" y="28256865"/>
            <a:ext cx="21378057" cy="2018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 y="27963367"/>
            <a:ext cx="21378057" cy="28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3BDF16-075C-490B-BD5A-D890A31BCBC9}" type="datetimeFigureOut">
              <a:rPr lang="en-US" smtClean="0"/>
              <a:t>2023-09-18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273138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2" y="1"/>
            <a:ext cx="7104707" cy="30275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085905" y="1"/>
            <a:ext cx="112264" cy="30275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1886" y="2623847"/>
            <a:ext cx="5613202" cy="10091738"/>
          </a:xfrm>
        </p:spPr>
        <p:txBody>
          <a:bodyPr anchor="b">
            <a:normAutofit/>
          </a:bodyPr>
          <a:lstStyle>
            <a:lvl1pPr>
              <a:defRPr sz="841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8091910" y="3229357"/>
            <a:ext cx="11714674" cy="23210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1886" y="12917424"/>
            <a:ext cx="5613202" cy="14917425"/>
          </a:xfrm>
        </p:spPr>
        <p:txBody>
          <a:bodyPr lIns="91440" rIns="91440">
            <a:normAutofit/>
          </a:bodyPr>
          <a:lstStyle>
            <a:lvl1pPr marL="0" indent="0">
              <a:buNone/>
              <a:defRPr sz="3508">
                <a:solidFill>
                  <a:srgbClr val="FFFFFF"/>
                </a:solidFill>
              </a:defRPr>
            </a:lvl1pPr>
            <a:lvl2pPr marL="1069141" indent="0">
              <a:buNone/>
              <a:defRPr sz="2806"/>
            </a:lvl2pPr>
            <a:lvl3pPr marL="2138282" indent="0">
              <a:buNone/>
              <a:defRPr sz="2339"/>
            </a:lvl3pPr>
            <a:lvl4pPr marL="3207425" indent="0">
              <a:buNone/>
              <a:defRPr sz="2105"/>
            </a:lvl4pPr>
            <a:lvl5pPr marL="4276566" indent="0">
              <a:buNone/>
              <a:defRPr sz="2105"/>
            </a:lvl5pPr>
            <a:lvl6pPr marL="5345708" indent="0">
              <a:buNone/>
              <a:defRPr sz="2105"/>
            </a:lvl6pPr>
            <a:lvl7pPr marL="6414850" indent="0">
              <a:buNone/>
              <a:defRPr sz="2105"/>
            </a:lvl7pPr>
            <a:lvl8pPr marL="7483991" indent="0">
              <a:buNone/>
              <a:defRPr sz="2105"/>
            </a:lvl8pPr>
            <a:lvl9pPr marL="8553133" indent="0">
              <a:buNone/>
              <a:defRPr sz="2105"/>
            </a:lvl9pPr>
          </a:lstStyle>
          <a:p>
            <a:pPr lvl="0"/>
            <a:r>
              <a:rPr lang="en-US"/>
              <a:t>Click to edit Master text styles</a:t>
            </a:r>
          </a:p>
        </p:txBody>
      </p:sp>
      <p:sp>
        <p:nvSpPr>
          <p:cNvPr id="5" name="Date Placeholder 4"/>
          <p:cNvSpPr>
            <a:spLocks noGrp="1"/>
          </p:cNvSpPr>
          <p:nvPr>
            <p:ph type="dt" sz="half" idx="10"/>
          </p:nvPr>
        </p:nvSpPr>
        <p:spPr>
          <a:xfrm>
            <a:off x="816466" y="28517267"/>
            <a:ext cx="4592622" cy="1611875"/>
          </a:xfrm>
        </p:spPr>
        <p:txBody>
          <a:bodyPr/>
          <a:lstStyle>
            <a:lvl1pPr algn="l">
              <a:defRPr/>
            </a:lvl1pPr>
          </a:lstStyle>
          <a:p>
            <a:fld id="{583BDF16-075C-490B-BD5A-D890A31BCBC9}" type="datetimeFigureOut">
              <a:rPr lang="en-US" smtClean="0"/>
              <a:t>2023-09-18</a:t>
            </a:fld>
            <a:endParaRPr lang="en-US"/>
          </a:p>
        </p:txBody>
      </p:sp>
      <p:sp>
        <p:nvSpPr>
          <p:cNvPr id="6" name="Footer Placeholder 5"/>
          <p:cNvSpPr>
            <a:spLocks noGrp="1"/>
          </p:cNvSpPr>
          <p:nvPr>
            <p:ph type="ftr" sz="quarter" idx="11"/>
          </p:nvPr>
        </p:nvSpPr>
        <p:spPr>
          <a:xfrm>
            <a:off x="8419803" y="28517267"/>
            <a:ext cx="8152507" cy="161187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6C6BDD-D5E8-4D58-8A73-2C1839D12D6F}" type="slidenum">
              <a:rPr lang="en-US" smtClean="0"/>
              <a:t>‹#›</a:t>
            </a:fld>
            <a:endParaRPr lang="en-US"/>
          </a:p>
        </p:txBody>
      </p:sp>
    </p:spTree>
    <p:extLst>
      <p:ext uri="{BB962C8B-B14F-4D97-AF65-F5344CB8AC3E}">
        <p14:creationId xmlns:p14="http://schemas.microsoft.com/office/powerpoint/2010/main" val="118360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21865433"/>
            <a:ext cx="21378057" cy="8409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 y="21698014"/>
            <a:ext cx="21378057" cy="28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24527" y="22403657"/>
            <a:ext cx="17748409" cy="3633026"/>
          </a:xfrm>
        </p:spPr>
        <p:txBody>
          <a:bodyPr tIns="0" bIns="0" anchor="b">
            <a:noAutofit/>
          </a:bodyPr>
          <a:lstStyle>
            <a:lvl1pPr>
              <a:defRPr sz="841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0" y="1"/>
            <a:ext cx="21383599" cy="21698013"/>
          </a:xfrm>
          <a:blipFill>
            <a:blip r:embed="rId2"/>
            <a:stretch>
              <a:fillRect/>
            </a:stretch>
          </a:blipFill>
        </p:spPr>
        <p:txBody>
          <a:bodyPr lIns="457200" tIns="457200" anchor="t"/>
          <a:lstStyle>
            <a:lvl1pPr marL="0" indent="0">
              <a:buNone/>
              <a:defRPr sz="7483">
                <a:solidFill>
                  <a:schemeClr val="bg1"/>
                </a:solidFill>
              </a:defRPr>
            </a:lvl1pPr>
            <a:lvl2pPr marL="1069141" indent="0">
              <a:buNone/>
              <a:defRPr sz="6548"/>
            </a:lvl2pPr>
            <a:lvl3pPr marL="2138282" indent="0">
              <a:buNone/>
              <a:defRPr sz="5612"/>
            </a:lvl3pPr>
            <a:lvl4pPr marL="3207425" indent="0">
              <a:buNone/>
              <a:defRPr sz="4677"/>
            </a:lvl4pPr>
            <a:lvl5pPr marL="4276566" indent="0">
              <a:buNone/>
              <a:defRPr sz="4677"/>
            </a:lvl5pPr>
            <a:lvl6pPr marL="5345708" indent="0">
              <a:buNone/>
              <a:defRPr sz="4677"/>
            </a:lvl6pPr>
            <a:lvl7pPr marL="6414850" indent="0">
              <a:buNone/>
              <a:defRPr sz="4677"/>
            </a:lvl7pPr>
            <a:lvl8pPr marL="7483991" indent="0">
              <a:buNone/>
              <a:defRPr sz="4677"/>
            </a:lvl8pPr>
            <a:lvl9pPr marL="8553133"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924525" y="26077050"/>
            <a:ext cx="17748409" cy="2623852"/>
          </a:xfrm>
        </p:spPr>
        <p:txBody>
          <a:bodyPr lIns="91440" tIns="0" rIns="91440" bIns="0">
            <a:normAutofit/>
          </a:bodyPr>
          <a:lstStyle>
            <a:lvl1pPr marL="0" indent="0">
              <a:spcBef>
                <a:spcPts val="0"/>
              </a:spcBef>
              <a:spcAft>
                <a:spcPts val="1403"/>
              </a:spcAft>
              <a:buNone/>
              <a:defRPr sz="3508">
                <a:solidFill>
                  <a:srgbClr val="FFFFFF"/>
                </a:solidFill>
              </a:defRPr>
            </a:lvl1pPr>
            <a:lvl2pPr marL="1069141" indent="0">
              <a:buNone/>
              <a:defRPr sz="2806"/>
            </a:lvl2pPr>
            <a:lvl3pPr marL="2138282" indent="0">
              <a:buNone/>
              <a:defRPr sz="2339"/>
            </a:lvl3pPr>
            <a:lvl4pPr marL="3207425" indent="0">
              <a:buNone/>
              <a:defRPr sz="2105"/>
            </a:lvl4pPr>
            <a:lvl5pPr marL="4276566" indent="0">
              <a:buNone/>
              <a:defRPr sz="2105"/>
            </a:lvl5pPr>
            <a:lvl6pPr marL="5345708" indent="0">
              <a:buNone/>
              <a:defRPr sz="2105"/>
            </a:lvl6pPr>
            <a:lvl7pPr marL="6414850" indent="0">
              <a:buNone/>
              <a:defRPr sz="2105"/>
            </a:lvl7pPr>
            <a:lvl8pPr marL="7483991" indent="0">
              <a:buNone/>
              <a:defRPr sz="2105"/>
            </a:lvl8pPr>
            <a:lvl9pPr marL="8553133"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83BDF16-075C-490B-BD5A-D890A31BCBC9}" type="datetimeFigureOut">
              <a:rPr lang="en-US" smtClean="0"/>
              <a:t>2023-09-18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C6BDD-D5E8-4D58-8A73-2C1839D12D6F}" type="slidenum">
              <a:rPr lang="en-US" smtClean="0"/>
              <a:t>‹#›</a:t>
            </a:fld>
            <a:endParaRPr lang="en-US"/>
          </a:p>
        </p:txBody>
      </p:sp>
    </p:spTree>
    <p:extLst>
      <p:ext uri="{BB962C8B-B14F-4D97-AF65-F5344CB8AC3E}">
        <p14:creationId xmlns:p14="http://schemas.microsoft.com/office/powerpoint/2010/main" val="379987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28256865"/>
            <a:ext cx="21383627" cy="2018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27963364"/>
            <a:ext cx="21383627" cy="291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24527" y="1265239"/>
            <a:ext cx="17641491" cy="64044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4525" y="8148147"/>
            <a:ext cx="17641493" cy="1776145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4530" y="28517267"/>
            <a:ext cx="4336131" cy="1611875"/>
          </a:xfrm>
          <a:prstGeom prst="rect">
            <a:avLst/>
          </a:prstGeom>
        </p:spPr>
        <p:txBody>
          <a:bodyPr vert="horz" lIns="91440" tIns="45720" rIns="91440" bIns="45720" rtlCol="0" anchor="ctr"/>
          <a:lstStyle>
            <a:lvl1pPr algn="l">
              <a:defRPr sz="2105">
                <a:solidFill>
                  <a:srgbClr val="FFFFFF"/>
                </a:solidFill>
              </a:defRPr>
            </a:lvl1pPr>
          </a:lstStyle>
          <a:p>
            <a:fld id="{583BDF16-075C-490B-BD5A-D890A31BCBC9}" type="datetimeFigureOut">
              <a:rPr lang="en-US" smtClean="0"/>
              <a:t>2023-09-18</a:t>
            </a:fld>
            <a:endParaRPr lang="en-US"/>
          </a:p>
        </p:txBody>
      </p:sp>
      <p:sp>
        <p:nvSpPr>
          <p:cNvPr id="5" name="Footer Placeholder 4"/>
          <p:cNvSpPr>
            <a:spLocks noGrp="1"/>
          </p:cNvSpPr>
          <p:nvPr>
            <p:ph type="ftr" sz="quarter" idx="3"/>
          </p:nvPr>
        </p:nvSpPr>
        <p:spPr>
          <a:xfrm>
            <a:off x="6465225" y="28517267"/>
            <a:ext cx="8458746" cy="1611875"/>
          </a:xfrm>
          <a:prstGeom prst="rect">
            <a:avLst/>
          </a:prstGeom>
        </p:spPr>
        <p:txBody>
          <a:bodyPr vert="horz" lIns="91440" tIns="45720" rIns="91440" bIns="45720" rtlCol="0" anchor="ctr"/>
          <a:lstStyle>
            <a:lvl1pPr algn="ctr">
              <a:defRPr sz="210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7364479" y="28517267"/>
            <a:ext cx="2301169" cy="1611875"/>
          </a:xfrm>
          <a:prstGeom prst="rect">
            <a:avLst/>
          </a:prstGeom>
        </p:spPr>
        <p:txBody>
          <a:bodyPr vert="horz" lIns="91440" tIns="45720" rIns="91440" bIns="45720" rtlCol="0" anchor="ctr"/>
          <a:lstStyle>
            <a:lvl1pPr algn="r">
              <a:defRPr sz="2455">
                <a:solidFill>
                  <a:srgbClr val="FFFFFF"/>
                </a:solidFill>
              </a:defRPr>
            </a:lvl1pPr>
          </a:lstStyle>
          <a:p>
            <a:fld id="{C16C6BDD-D5E8-4D58-8A73-2C1839D12D6F}" type="slidenum">
              <a:rPr lang="en-US" smtClean="0"/>
              <a:t>‹#›</a:t>
            </a:fld>
            <a:endParaRPr lang="en-US"/>
          </a:p>
        </p:txBody>
      </p:sp>
      <p:cxnSp>
        <p:nvCxnSpPr>
          <p:cNvPr id="10" name="Straight Connector 9"/>
          <p:cNvCxnSpPr/>
          <p:nvPr/>
        </p:nvCxnSpPr>
        <p:spPr>
          <a:xfrm>
            <a:off x="2093344" y="7671862"/>
            <a:ext cx="174811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584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138282" rtl="0" eaLnBrk="1" latinLnBrk="0" hangingPunct="1">
        <a:lnSpc>
          <a:spcPct val="85000"/>
        </a:lnSpc>
        <a:spcBef>
          <a:spcPct val="0"/>
        </a:spcBef>
        <a:buNone/>
        <a:defRPr sz="11225" kern="1200" spc="-117" baseline="0">
          <a:solidFill>
            <a:schemeClr val="tx1">
              <a:lumMod val="75000"/>
              <a:lumOff val="25000"/>
            </a:schemeClr>
          </a:solidFill>
          <a:latin typeface="+mj-lt"/>
          <a:ea typeface="+mj-ea"/>
          <a:cs typeface="+mj-cs"/>
        </a:defRPr>
      </a:lvl1pPr>
    </p:titleStyle>
    <p:bodyStyle>
      <a:lvl1pPr marL="213828" indent="-213828" algn="l" defTabSz="2138282" rtl="0" eaLnBrk="1" latinLnBrk="0" hangingPunct="1">
        <a:lnSpc>
          <a:spcPct val="90000"/>
        </a:lnSpc>
        <a:spcBef>
          <a:spcPts val="2806"/>
        </a:spcBef>
        <a:spcAft>
          <a:spcPts val="468"/>
        </a:spcAft>
        <a:buClr>
          <a:schemeClr val="accent1"/>
        </a:buClr>
        <a:buSzPct val="100000"/>
        <a:buFont typeface="Calibri" panose="020F0502020204030204" pitchFamily="34" charset="0"/>
        <a:buChar char=" "/>
        <a:defRPr sz="4677" kern="1200">
          <a:solidFill>
            <a:schemeClr val="tx1">
              <a:lumMod val="75000"/>
              <a:lumOff val="25000"/>
            </a:schemeClr>
          </a:solidFill>
          <a:latin typeface="+mn-lt"/>
          <a:ea typeface="+mn-ea"/>
          <a:cs typeface="+mn-cs"/>
        </a:defRPr>
      </a:lvl1pPr>
      <a:lvl2pPr marL="898079" indent="-427657" algn="l" defTabSz="2138282" rtl="0" eaLnBrk="1" latinLnBrk="0" hangingPunct="1">
        <a:lnSpc>
          <a:spcPct val="90000"/>
        </a:lnSpc>
        <a:spcBef>
          <a:spcPts val="468"/>
        </a:spcBef>
        <a:spcAft>
          <a:spcPts val="935"/>
        </a:spcAft>
        <a:buClr>
          <a:schemeClr val="accent1"/>
        </a:buClr>
        <a:buFont typeface="Calibri" pitchFamily="34" charset="0"/>
        <a:buChar char="◦"/>
        <a:defRPr sz="4209" kern="1200">
          <a:solidFill>
            <a:schemeClr val="tx1">
              <a:lumMod val="75000"/>
              <a:lumOff val="25000"/>
            </a:schemeClr>
          </a:solidFill>
          <a:latin typeface="+mn-lt"/>
          <a:ea typeface="+mn-ea"/>
          <a:cs typeface="+mn-cs"/>
        </a:defRPr>
      </a:lvl2pPr>
      <a:lvl3pPr marL="1325736" indent="-427657"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3pPr>
      <a:lvl4pPr marL="1753392" indent="-427657"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4pPr>
      <a:lvl5pPr marL="2181049" indent="-427657"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5pPr>
      <a:lvl6pPr marL="2572300" indent="-534571"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6pPr>
      <a:lvl7pPr marL="3039992" indent="-534571"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7pPr>
      <a:lvl8pPr marL="3507682" indent="-534571"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8pPr>
      <a:lvl9pPr marL="3975373" indent="-534571" algn="l" defTabSz="2138282" rtl="0" eaLnBrk="1" latinLnBrk="0" hangingPunct="1">
        <a:lnSpc>
          <a:spcPct val="90000"/>
        </a:lnSpc>
        <a:spcBef>
          <a:spcPts val="468"/>
        </a:spcBef>
        <a:spcAft>
          <a:spcPts val="935"/>
        </a:spcAft>
        <a:buClr>
          <a:schemeClr val="accent1"/>
        </a:buClr>
        <a:buFont typeface="Calibri" pitchFamily="34" charset="0"/>
        <a:buChar char="◦"/>
        <a:defRPr sz="3274" kern="1200">
          <a:solidFill>
            <a:schemeClr val="tx1">
              <a:lumMod val="75000"/>
              <a:lumOff val="25000"/>
            </a:schemeClr>
          </a:solidFill>
          <a:latin typeface="+mn-lt"/>
          <a:ea typeface="+mn-ea"/>
          <a:cs typeface="+mn-cs"/>
        </a:defRPr>
      </a:lvl9pPr>
    </p:bodyStyle>
    <p:otherStyle>
      <a:defPPr>
        <a:defRPr lang="en-US"/>
      </a:defPPr>
      <a:lvl1pPr marL="0" algn="l" defTabSz="2138282" rtl="0" eaLnBrk="1" latinLnBrk="0" hangingPunct="1">
        <a:defRPr sz="4209" kern="1200">
          <a:solidFill>
            <a:schemeClr val="tx1"/>
          </a:solidFill>
          <a:latin typeface="+mn-lt"/>
          <a:ea typeface="+mn-ea"/>
          <a:cs typeface="+mn-cs"/>
        </a:defRPr>
      </a:lvl1pPr>
      <a:lvl2pPr marL="1069141" algn="l" defTabSz="2138282" rtl="0" eaLnBrk="1" latinLnBrk="0" hangingPunct="1">
        <a:defRPr sz="4209" kern="1200">
          <a:solidFill>
            <a:schemeClr val="tx1"/>
          </a:solidFill>
          <a:latin typeface="+mn-lt"/>
          <a:ea typeface="+mn-ea"/>
          <a:cs typeface="+mn-cs"/>
        </a:defRPr>
      </a:lvl2pPr>
      <a:lvl3pPr marL="2138282" algn="l" defTabSz="2138282" rtl="0" eaLnBrk="1" latinLnBrk="0" hangingPunct="1">
        <a:defRPr sz="4209" kern="1200">
          <a:solidFill>
            <a:schemeClr val="tx1"/>
          </a:solidFill>
          <a:latin typeface="+mn-lt"/>
          <a:ea typeface="+mn-ea"/>
          <a:cs typeface="+mn-cs"/>
        </a:defRPr>
      </a:lvl3pPr>
      <a:lvl4pPr marL="3207425" algn="l" defTabSz="2138282" rtl="0" eaLnBrk="1" latinLnBrk="0" hangingPunct="1">
        <a:defRPr sz="4209" kern="1200">
          <a:solidFill>
            <a:schemeClr val="tx1"/>
          </a:solidFill>
          <a:latin typeface="+mn-lt"/>
          <a:ea typeface="+mn-ea"/>
          <a:cs typeface="+mn-cs"/>
        </a:defRPr>
      </a:lvl4pPr>
      <a:lvl5pPr marL="4276566" algn="l" defTabSz="2138282" rtl="0" eaLnBrk="1" latinLnBrk="0" hangingPunct="1">
        <a:defRPr sz="4209" kern="1200">
          <a:solidFill>
            <a:schemeClr val="tx1"/>
          </a:solidFill>
          <a:latin typeface="+mn-lt"/>
          <a:ea typeface="+mn-ea"/>
          <a:cs typeface="+mn-cs"/>
        </a:defRPr>
      </a:lvl5pPr>
      <a:lvl6pPr marL="5345708" algn="l" defTabSz="2138282" rtl="0" eaLnBrk="1" latinLnBrk="0" hangingPunct="1">
        <a:defRPr sz="4209" kern="1200">
          <a:solidFill>
            <a:schemeClr val="tx1"/>
          </a:solidFill>
          <a:latin typeface="+mn-lt"/>
          <a:ea typeface="+mn-ea"/>
          <a:cs typeface="+mn-cs"/>
        </a:defRPr>
      </a:lvl6pPr>
      <a:lvl7pPr marL="6414850" algn="l" defTabSz="2138282" rtl="0" eaLnBrk="1" latinLnBrk="0" hangingPunct="1">
        <a:defRPr sz="4209" kern="1200">
          <a:solidFill>
            <a:schemeClr val="tx1"/>
          </a:solidFill>
          <a:latin typeface="+mn-lt"/>
          <a:ea typeface="+mn-ea"/>
          <a:cs typeface="+mn-cs"/>
        </a:defRPr>
      </a:lvl7pPr>
      <a:lvl8pPr marL="7483991" algn="l" defTabSz="2138282" rtl="0" eaLnBrk="1" latinLnBrk="0" hangingPunct="1">
        <a:defRPr sz="4209" kern="1200">
          <a:solidFill>
            <a:schemeClr val="tx1"/>
          </a:solidFill>
          <a:latin typeface="+mn-lt"/>
          <a:ea typeface="+mn-ea"/>
          <a:cs typeface="+mn-cs"/>
        </a:defRPr>
      </a:lvl8pPr>
      <a:lvl9pPr marL="8553133" algn="l" defTabSz="2138282"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9F4EC"/>
        </a:solidFill>
        <a:effectLst/>
      </p:bgPr>
    </p:bg>
    <p:spTree>
      <p:nvGrpSpPr>
        <p:cNvPr id="1" name=""/>
        <p:cNvGrpSpPr/>
        <p:nvPr/>
      </p:nvGrpSpPr>
      <p:grpSpPr>
        <a:xfrm>
          <a:off x="0" y="0"/>
          <a:ext cx="0" cy="0"/>
          <a:chOff x="0" y="0"/>
          <a:chExt cx="0" cy="0"/>
        </a:xfrm>
      </p:grpSpPr>
      <p:sp>
        <p:nvSpPr>
          <p:cNvPr id="58" name="Text Box 192">
            <a:extLst>
              <a:ext uri="{FF2B5EF4-FFF2-40B4-BE49-F238E27FC236}">
                <a16:creationId xmlns:a16="http://schemas.microsoft.com/office/drawing/2014/main" id="{1BB57826-336C-46A8-9D33-3D48584916C8}"/>
              </a:ext>
            </a:extLst>
          </p:cNvPr>
          <p:cNvSpPr txBox="1">
            <a:spLocks noChangeArrowheads="1"/>
          </p:cNvSpPr>
          <p:nvPr/>
        </p:nvSpPr>
        <p:spPr bwMode="auto">
          <a:xfrm>
            <a:off x="14689241" y="25491380"/>
            <a:ext cx="6582592" cy="1554480"/>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1600" dirty="0">
                <a:latin typeface="Times New Roman" panose="02020603050405020304" pitchFamily="18" charset="0"/>
                <a:cs typeface="Times New Roman" panose="02020603050405020304" pitchFamily="18" charset="0"/>
              </a:rPr>
              <a:t>Funding for the research on "sustainable and economic base isolators made by scrap tires" was provided by the Iranian National Science Foundation (INSF) under a research project grant No. 4021667 which is gratefully acknowledged.</a:t>
            </a:r>
          </a:p>
        </p:txBody>
      </p:sp>
      <p:sp>
        <p:nvSpPr>
          <p:cNvPr id="3" name="Text Box 192">
            <a:extLst>
              <a:ext uri="{FF2B5EF4-FFF2-40B4-BE49-F238E27FC236}">
                <a16:creationId xmlns:a16="http://schemas.microsoft.com/office/drawing/2014/main" id="{33466863-2D3F-4D3B-7F73-AA5D70B0F744}"/>
              </a:ext>
            </a:extLst>
          </p:cNvPr>
          <p:cNvSpPr txBox="1">
            <a:spLocks noChangeArrowheads="1"/>
          </p:cNvSpPr>
          <p:nvPr/>
        </p:nvSpPr>
        <p:spPr bwMode="auto">
          <a:xfrm>
            <a:off x="10726042" y="9483971"/>
            <a:ext cx="10515600" cy="15087600"/>
          </a:xfrm>
          <a:prstGeom prst="rect">
            <a:avLst/>
          </a:prstGeom>
          <a:no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endParaRPr lang="en-US" sz="2400" dirty="0">
              <a:latin typeface="Times New Roman" panose="02020603050405020304" pitchFamily="18" charset="0"/>
              <a:cs typeface="Times New Roman" panose="02020603050405020304" pitchFamily="18" charset="0"/>
            </a:endParaRPr>
          </a:p>
        </p:txBody>
      </p:sp>
      <p:sp>
        <p:nvSpPr>
          <p:cNvPr id="2" name="Text Box 192">
            <a:extLst>
              <a:ext uri="{FF2B5EF4-FFF2-40B4-BE49-F238E27FC236}">
                <a16:creationId xmlns:a16="http://schemas.microsoft.com/office/drawing/2014/main" id="{4A99BB17-E3E4-A3B3-FCBC-931AE02A17E0}"/>
              </a:ext>
            </a:extLst>
          </p:cNvPr>
          <p:cNvSpPr txBox="1">
            <a:spLocks noChangeArrowheads="1"/>
          </p:cNvSpPr>
          <p:nvPr/>
        </p:nvSpPr>
        <p:spPr bwMode="auto">
          <a:xfrm>
            <a:off x="115679" y="9490529"/>
            <a:ext cx="10515600" cy="15087600"/>
          </a:xfrm>
          <a:prstGeom prst="rect">
            <a:avLst/>
          </a:prstGeom>
          <a:no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endParaRPr lang="en-US" sz="2400" dirty="0">
              <a:latin typeface="Times New Roman" panose="02020603050405020304" pitchFamily="18" charset="0"/>
              <a:cs typeface="Times New Roman" panose="02020603050405020304" pitchFamily="18" charset="0"/>
            </a:endParaRPr>
          </a:p>
        </p:txBody>
      </p:sp>
      <p:sp>
        <p:nvSpPr>
          <p:cNvPr id="47" name="Freeform 46"/>
          <p:cNvSpPr/>
          <p:nvPr/>
        </p:nvSpPr>
        <p:spPr>
          <a:xfrm>
            <a:off x="-9155" y="1"/>
            <a:ext cx="21401936" cy="4086747"/>
          </a:xfrm>
          <a:custGeom>
            <a:avLst/>
            <a:gdLst>
              <a:gd name="connsiteX0" fmla="*/ 0 w 18288000"/>
              <a:gd name="connsiteY0" fmla="*/ 0 h 6172269"/>
              <a:gd name="connsiteX1" fmla="*/ 18288000 w 18288000"/>
              <a:gd name="connsiteY1" fmla="*/ 0 h 6172269"/>
              <a:gd name="connsiteX2" fmla="*/ 18288000 w 18288000"/>
              <a:gd name="connsiteY2" fmla="*/ 1246308 h 6172269"/>
              <a:gd name="connsiteX3" fmla="*/ 18288000 w 18288000"/>
              <a:gd name="connsiteY3" fmla="*/ 1981201 h 6172269"/>
              <a:gd name="connsiteX4" fmla="*/ 18288000 w 18288000"/>
              <a:gd name="connsiteY4" fmla="*/ 4555224 h 6172269"/>
              <a:gd name="connsiteX5" fmla="*/ 18136780 w 18288000"/>
              <a:gd name="connsiteY5" fmla="*/ 4612285 h 6172269"/>
              <a:gd name="connsiteX6" fmla="*/ 9144003 w 18288000"/>
              <a:gd name="connsiteY6" fmla="*/ 6172269 h 6172269"/>
              <a:gd name="connsiteX7" fmla="*/ 151227 w 18288000"/>
              <a:gd name="connsiteY7" fmla="*/ 4612285 h 6172269"/>
              <a:gd name="connsiteX8" fmla="*/ 2 w 18288000"/>
              <a:gd name="connsiteY8" fmla="*/ 4555224 h 6172269"/>
              <a:gd name="connsiteX9" fmla="*/ 2 w 18288000"/>
              <a:gd name="connsiteY9" fmla="*/ 1981201 h 6172269"/>
              <a:gd name="connsiteX10" fmla="*/ 0 w 18288000"/>
              <a:gd name="connsiteY10" fmla="*/ 1981201 h 617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0" h="6172269">
                <a:moveTo>
                  <a:pt x="0" y="0"/>
                </a:moveTo>
                <a:lnTo>
                  <a:pt x="18288000" y="0"/>
                </a:lnTo>
                <a:lnTo>
                  <a:pt x="18288000" y="1246308"/>
                </a:lnTo>
                <a:lnTo>
                  <a:pt x="18288000" y="1981201"/>
                </a:lnTo>
                <a:lnTo>
                  <a:pt x="18288000" y="4555224"/>
                </a:lnTo>
                <a:lnTo>
                  <a:pt x="18136780" y="4612285"/>
                </a:lnTo>
                <a:cubicBezTo>
                  <a:pt x="15394100" y="5614418"/>
                  <a:pt x="12349662" y="6172269"/>
                  <a:pt x="9144003" y="6172269"/>
                </a:cubicBezTo>
                <a:cubicBezTo>
                  <a:pt x="5938347" y="6172269"/>
                  <a:pt x="2893910" y="5614418"/>
                  <a:pt x="151227" y="4612285"/>
                </a:cubicBezTo>
                <a:lnTo>
                  <a:pt x="2" y="4555224"/>
                </a:lnTo>
                <a:lnTo>
                  <a:pt x="2" y="1981201"/>
                </a:lnTo>
                <a:lnTo>
                  <a:pt x="0" y="1981201"/>
                </a:lnTo>
                <a:close/>
              </a:path>
            </a:pathLst>
          </a:custGeom>
          <a:solidFill>
            <a:schemeClr val="bg2">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883">
              <a:cs typeface="+mj-cs"/>
            </a:endParaRPr>
          </a:p>
        </p:txBody>
      </p:sp>
      <p:sp>
        <p:nvSpPr>
          <p:cNvPr id="50" name="Freeform 49"/>
          <p:cNvSpPr/>
          <p:nvPr/>
        </p:nvSpPr>
        <p:spPr>
          <a:xfrm rot="10800000">
            <a:off x="-9159" y="28886467"/>
            <a:ext cx="21401936" cy="1375195"/>
          </a:xfrm>
          <a:custGeom>
            <a:avLst/>
            <a:gdLst>
              <a:gd name="connsiteX0" fmla="*/ 3 w 18288003"/>
              <a:gd name="connsiteY0" fmla="*/ 0 h 3408019"/>
              <a:gd name="connsiteX1" fmla="*/ 18288003 w 18288003"/>
              <a:gd name="connsiteY1" fmla="*/ 0 h 3408019"/>
              <a:gd name="connsiteX2" fmla="*/ 18288003 w 18288003"/>
              <a:gd name="connsiteY2" fmla="*/ 548640 h 3408019"/>
              <a:gd name="connsiteX3" fmla="*/ 18288003 w 18288003"/>
              <a:gd name="connsiteY3" fmla="*/ 914400 h 3408019"/>
              <a:gd name="connsiteX4" fmla="*/ 18288003 w 18288003"/>
              <a:gd name="connsiteY4" fmla="*/ 1402080 h 3408019"/>
              <a:gd name="connsiteX5" fmla="*/ 18287999 w 18288003"/>
              <a:gd name="connsiteY5" fmla="*/ 1402080 h 3408019"/>
              <a:gd name="connsiteX6" fmla="*/ 18287999 w 18288003"/>
              <a:gd name="connsiteY6" fmla="*/ 2061955 h 3408019"/>
              <a:gd name="connsiteX7" fmla="*/ 18287903 w 18288003"/>
              <a:gd name="connsiteY7" fmla="*/ 2061955 h 3408019"/>
              <a:gd name="connsiteX8" fmla="*/ 18287835 w 18288003"/>
              <a:gd name="connsiteY8" fmla="*/ 2172642 h 3408019"/>
              <a:gd name="connsiteX9" fmla="*/ 18287343 w 18288003"/>
              <a:gd name="connsiteY9" fmla="*/ 3046331 h 3408019"/>
              <a:gd name="connsiteX10" fmla="*/ 11550361 w 18288003"/>
              <a:gd name="connsiteY10" fmla="*/ 2115740 h 3408019"/>
              <a:gd name="connsiteX11" fmla="*/ 6737639 w 18288003"/>
              <a:gd name="connsiteY11" fmla="*/ 2115740 h 3408019"/>
              <a:gd name="connsiteX12" fmla="*/ 660 w 18288003"/>
              <a:gd name="connsiteY12" fmla="*/ 3046331 h 3408019"/>
              <a:gd name="connsiteX13" fmla="*/ 166 w 18288003"/>
              <a:gd name="connsiteY13" fmla="*/ 2172642 h 3408019"/>
              <a:gd name="connsiteX14" fmla="*/ 100 w 18288003"/>
              <a:gd name="connsiteY14" fmla="*/ 2061955 h 3408019"/>
              <a:gd name="connsiteX15" fmla="*/ 0 w 18288003"/>
              <a:gd name="connsiteY15" fmla="*/ 2061955 h 3408019"/>
              <a:gd name="connsiteX16" fmla="*/ 0 w 18288003"/>
              <a:gd name="connsiteY16" fmla="*/ 824657 h 3408019"/>
              <a:gd name="connsiteX17" fmla="*/ 2 w 18288003"/>
              <a:gd name="connsiteY17" fmla="*/ 824657 h 3408019"/>
              <a:gd name="connsiteX18" fmla="*/ 2 w 18288003"/>
              <a:gd name="connsiteY18" fmla="*/ 548640 h 3408019"/>
              <a:gd name="connsiteX19" fmla="*/ 3 w 18288003"/>
              <a:gd name="connsiteY19" fmla="*/ 548640 h 340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3" h="3408019">
                <a:moveTo>
                  <a:pt x="3" y="0"/>
                </a:moveTo>
                <a:lnTo>
                  <a:pt x="18288003" y="0"/>
                </a:lnTo>
                <a:lnTo>
                  <a:pt x="18288003" y="548640"/>
                </a:lnTo>
                <a:lnTo>
                  <a:pt x="18288003" y="914400"/>
                </a:lnTo>
                <a:lnTo>
                  <a:pt x="18288003" y="1402080"/>
                </a:lnTo>
                <a:lnTo>
                  <a:pt x="18287999" y="1402080"/>
                </a:lnTo>
                <a:lnTo>
                  <a:pt x="18287999" y="2061955"/>
                </a:lnTo>
                <a:lnTo>
                  <a:pt x="18287903" y="2061955"/>
                </a:lnTo>
                <a:cubicBezTo>
                  <a:pt x="18287879" y="2098851"/>
                  <a:pt x="18287855" y="2135746"/>
                  <a:pt x="18287835" y="2172642"/>
                </a:cubicBezTo>
                <a:cubicBezTo>
                  <a:pt x="18287671" y="2463872"/>
                  <a:pt x="18287507" y="2832104"/>
                  <a:pt x="18287343" y="3046331"/>
                </a:cubicBezTo>
                <a:cubicBezTo>
                  <a:pt x="15319266" y="4049510"/>
                  <a:pt x="13452198" y="2710090"/>
                  <a:pt x="11550361" y="2115740"/>
                </a:cubicBezTo>
                <a:cubicBezTo>
                  <a:pt x="9854011" y="1490742"/>
                  <a:pt x="8586389" y="1516142"/>
                  <a:pt x="6737639" y="2115740"/>
                </a:cubicBezTo>
                <a:cubicBezTo>
                  <a:pt x="4835803" y="2710090"/>
                  <a:pt x="2968734" y="4049510"/>
                  <a:pt x="660" y="3046331"/>
                </a:cubicBezTo>
                <a:cubicBezTo>
                  <a:pt x="494" y="2832104"/>
                  <a:pt x="330" y="2463872"/>
                  <a:pt x="166" y="2172642"/>
                </a:cubicBezTo>
                <a:cubicBezTo>
                  <a:pt x="145" y="2135746"/>
                  <a:pt x="122" y="2098851"/>
                  <a:pt x="100" y="2061955"/>
                </a:cubicBezTo>
                <a:lnTo>
                  <a:pt x="0" y="2061955"/>
                </a:lnTo>
                <a:lnTo>
                  <a:pt x="0" y="824657"/>
                </a:lnTo>
                <a:lnTo>
                  <a:pt x="2" y="824657"/>
                </a:lnTo>
                <a:lnTo>
                  <a:pt x="2" y="548640"/>
                </a:lnTo>
                <a:lnTo>
                  <a:pt x="3" y="548640"/>
                </a:lnTo>
                <a:close/>
              </a:path>
            </a:pathLst>
          </a:custGeom>
          <a:solidFill>
            <a:srgbClr val="F0A2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883">
              <a:cs typeface="+mj-cs"/>
            </a:endParaRPr>
          </a:p>
        </p:txBody>
      </p:sp>
      <p:sp>
        <p:nvSpPr>
          <p:cNvPr id="20" name="Rectangle 19"/>
          <p:cNvSpPr/>
          <p:nvPr/>
        </p:nvSpPr>
        <p:spPr>
          <a:xfrm>
            <a:off x="535995" y="4288212"/>
            <a:ext cx="20466331" cy="630411"/>
          </a:xfrm>
          <a:prstGeom prst="rect">
            <a:avLst/>
          </a:prstGeom>
          <a:solidFill>
            <a:schemeClr val="bg2">
              <a:lumMod val="50000"/>
            </a:schemeClr>
          </a:solidFill>
          <a:ln>
            <a:solidFill>
              <a:srgbClr val="41588E"/>
            </a:solidFill>
          </a:ln>
        </p:spPr>
        <p:style>
          <a:lnRef idx="2">
            <a:schemeClr val="accent1">
              <a:shade val="50000"/>
            </a:schemeClr>
          </a:lnRef>
          <a:fillRef idx="1">
            <a:schemeClr val="accent1"/>
          </a:fillRef>
          <a:effectRef idx="0">
            <a:schemeClr val="accent1"/>
          </a:effectRef>
          <a:fontRef idx="minor">
            <a:schemeClr val="lt1"/>
          </a:fontRef>
        </p:style>
        <p:txBody>
          <a:bodyPr lIns="61496" tIns="30748" rIns="61496" bIns="30748" rtlCol="0" anchor="ctr"/>
          <a:lstStyle/>
          <a:p>
            <a:pPr algn="ctr" rtl="1"/>
            <a:r>
              <a:rPr lang="en-US" sz="3601" b="1" dirty="0">
                <a:solidFill>
                  <a:schemeClr val="bg1"/>
                </a:solidFill>
                <a:latin typeface="Times New Roman" panose="02020603050405020304" pitchFamily="18" charset="0"/>
                <a:cs typeface="Times New Roman" panose="02020603050405020304" pitchFamily="18" charset="0"/>
              </a:rPr>
              <a:t>Introduction</a:t>
            </a:r>
            <a:endParaRPr lang="en-US" sz="3601" dirty="0">
              <a:solidFill>
                <a:schemeClr val="bg1"/>
              </a:solidFill>
              <a:latin typeface="Times New Roman" panose="02020603050405020304" pitchFamily="18" charset="0"/>
              <a:cs typeface="Times New Roman" panose="02020603050405020304" pitchFamily="18" charset="0"/>
            </a:endParaRPr>
          </a:p>
        </p:txBody>
      </p:sp>
      <p:sp>
        <p:nvSpPr>
          <p:cNvPr id="21" name="Text Box 192"/>
          <p:cNvSpPr txBox="1">
            <a:spLocks noChangeArrowheads="1"/>
          </p:cNvSpPr>
          <p:nvPr/>
        </p:nvSpPr>
        <p:spPr bwMode="auto">
          <a:xfrm>
            <a:off x="524845" y="4903479"/>
            <a:ext cx="20450987" cy="863939"/>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spcAft>
                <a:spcPts val="800"/>
              </a:spcAft>
            </a:pPr>
            <a:r>
              <a:rPr lang="en-US" sz="2000" kern="100" dirty="0">
                <a:latin typeface="Times New Roman" panose="02020603050405020304" pitchFamily="18" charset="0"/>
                <a:ea typeface="Calibri" panose="020F0502020204030204" pitchFamily="34" charset="0"/>
              </a:rPr>
              <a:t>Conventional base isolators have two main issues including: 1) High cost of production, 2) Presence of a certain amount of horizontal lateral stiffness. To address these issues, this paper introduces two novel base isolators called Scrap Tire Rubber Pad with Steel Rods (STRP-SR) isolator and Magnetic Levitated (Maglev) isolator. </a:t>
            </a:r>
            <a:endParaRPr lang="en-US" sz="2000" kern="100" dirty="0">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p:cNvSpPr/>
          <p:nvPr/>
        </p:nvSpPr>
        <p:spPr>
          <a:xfrm>
            <a:off x="473744" y="6153163"/>
            <a:ext cx="10085171" cy="664971"/>
          </a:xfrm>
          <a:prstGeom prst="rect">
            <a:avLst/>
          </a:prstGeom>
          <a:solidFill>
            <a:schemeClr val="bg2">
              <a:lumMod val="50000"/>
            </a:schemeClr>
          </a:solidFill>
          <a:ln>
            <a:solidFill>
              <a:srgbClr val="41588E"/>
            </a:solidFill>
          </a:ln>
        </p:spPr>
        <p:style>
          <a:lnRef idx="2">
            <a:schemeClr val="accent1">
              <a:shade val="50000"/>
            </a:schemeClr>
          </a:lnRef>
          <a:fillRef idx="1">
            <a:schemeClr val="accent1"/>
          </a:fillRef>
          <a:effectRef idx="0">
            <a:schemeClr val="accent1"/>
          </a:effectRef>
          <a:fontRef idx="minor">
            <a:schemeClr val="lt1"/>
          </a:fontRef>
        </p:style>
        <p:txBody>
          <a:bodyPr lIns="61496" tIns="30748" rIns="61496" bIns="30748" rtlCol="0" anchor="ctr"/>
          <a:lstStyle/>
          <a:p>
            <a:pPr algn="ctr">
              <a:lnSpc>
                <a:spcPct val="130000"/>
              </a:lnSpc>
            </a:pPr>
            <a:r>
              <a:rPr lang="en-US" sz="3600" b="1" kern="100" dirty="0">
                <a:latin typeface="Times New Roman" panose="02020603050405020304" pitchFamily="18" charset="0"/>
                <a:ea typeface="Calibri" panose="020F0502020204030204" pitchFamily="34" charset="0"/>
              </a:rPr>
              <a:t>STRP-SR isolator</a:t>
            </a:r>
            <a:endParaRPr lang="en-US" sz="3601" b="1" dirty="0">
              <a:solidFill>
                <a:schemeClr val="bg1"/>
              </a:solidFill>
              <a:latin typeface="Times New Roman" panose="02020603050405020304" pitchFamily="18" charset="0"/>
              <a:cs typeface="Times New Roman" panose="02020603050405020304" pitchFamily="18" charset="0"/>
            </a:endParaRPr>
          </a:p>
        </p:txBody>
      </p:sp>
      <p:sp>
        <p:nvSpPr>
          <p:cNvPr id="25" name="Text Box 192"/>
          <p:cNvSpPr txBox="1">
            <a:spLocks noChangeArrowheads="1"/>
          </p:cNvSpPr>
          <p:nvPr/>
        </p:nvSpPr>
        <p:spPr bwMode="auto">
          <a:xfrm>
            <a:off x="451693" y="6835353"/>
            <a:ext cx="10080000" cy="1171716"/>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000" kern="100" dirty="0">
                <a:latin typeface="Times New Roman" panose="02020603050405020304" pitchFamily="18" charset="0"/>
                <a:ea typeface="Calibri" panose="020F0502020204030204" pitchFamily="34" charset="0"/>
              </a:rPr>
              <a:t>To reduce the production cost, the STRP-SR isolator consisting of bonded piled up scrap tire pads accompanying by four steel rods is introduced which could be used in light buildings with low importance. </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510134" y="25018079"/>
            <a:ext cx="14091385" cy="578361"/>
          </a:xfrm>
          <a:prstGeom prst="rect">
            <a:avLst/>
          </a:prstGeom>
          <a:solidFill>
            <a:schemeClr val="bg2">
              <a:lumMod val="50000"/>
            </a:schemeClr>
          </a:solidFill>
          <a:ln>
            <a:solidFill>
              <a:srgbClr val="41588E"/>
            </a:solidFill>
          </a:ln>
        </p:spPr>
        <p:style>
          <a:lnRef idx="2">
            <a:schemeClr val="accent1">
              <a:shade val="50000"/>
            </a:schemeClr>
          </a:lnRef>
          <a:fillRef idx="1">
            <a:schemeClr val="accent1"/>
          </a:fillRef>
          <a:effectRef idx="0">
            <a:schemeClr val="accent1"/>
          </a:effectRef>
          <a:fontRef idx="minor">
            <a:schemeClr val="lt1"/>
          </a:fontRef>
        </p:style>
        <p:txBody>
          <a:bodyPr lIns="61496" tIns="30748" rIns="61496" bIns="30748" rtlCol="0" anchor="ctr"/>
          <a:lstStyle/>
          <a:p>
            <a:pPr algn="ctr"/>
            <a:r>
              <a:rPr lang="en-US" sz="3601" b="1" dirty="0">
                <a:solidFill>
                  <a:schemeClr val="bg1"/>
                </a:solidFill>
                <a:latin typeface="Times New Roman" panose="02020603050405020304" pitchFamily="18" charset="0"/>
                <a:cs typeface="Times New Roman" panose="02020603050405020304" pitchFamily="18" charset="0"/>
              </a:rPr>
              <a:t>Conclusions</a:t>
            </a:r>
            <a:endParaRPr lang="en-US" sz="3601" dirty="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3056967" y="957488"/>
            <a:ext cx="15269692" cy="1205586"/>
          </a:xfrm>
          <a:prstGeom prst="rect">
            <a:avLst/>
          </a:prstGeom>
        </p:spPr>
        <p:txBody>
          <a:bodyPr wrap="square">
            <a:spAutoFit/>
          </a:bodyPr>
          <a:lstStyle/>
          <a:p>
            <a:pPr algn="ctr">
              <a:lnSpc>
                <a:spcPct val="150000"/>
              </a:lnSpc>
              <a:spcBef>
                <a:spcPts val="500"/>
              </a:spcBef>
              <a:spcAft>
                <a:spcPts val="500"/>
              </a:spcAft>
              <a:tabLst>
                <a:tab pos="228664" algn="r"/>
              </a:tabLst>
            </a:pPr>
            <a:r>
              <a:rPr lang="en-US" sz="5400" b="1" dirty="0">
                <a:solidFill>
                  <a:schemeClr val="bg1"/>
                </a:solidFill>
                <a:latin typeface="Times New Roman" panose="02020603050405020304" pitchFamily="18" charset="0"/>
                <a:ea typeface="Calibri" panose="020F0502020204030204" pitchFamily="34" charset="0"/>
                <a:cs typeface="+mj-cs"/>
              </a:rPr>
              <a:t>Novel STRP-SR and Maglev seismic isolators</a:t>
            </a:r>
            <a:endParaRPr lang="en-US" sz="5400" b="1" dirty="0">
              <a:solidFill>
                <a:schemeClr val="bg1"/>
              </a:solidFill>
              <a:latin typeface="Calibri" panose="020F0502020204030204" pitchFamily="34" charset="0"/>
              <a:ea typeface="Calibri" panose="020F0502020204030204" pitchFamily="34" charset="0"/>
              <a:cs typeface="+mj-cs"/>
            </a:endParaRPr>
          </a:p>
        </p:txBody>
      </p:sp>
      <p:sp>
        <p:nvSpPr>
          <p:cNvPr id="30" name="Rectangle 29"/>
          <p:cNvSpPr/>
          <p:nvPr/>
        </p:nvSpPr>
        <p:spPr>
          <a:xfrm>
            <a:off x="855482" y="2236115"/>
            <a:ext cx="19672661" cy="1680332"/>
          </a:xfrm>
          <a:prstGeom prst="rect">
            <a:avLst/>
          </a:prstGeom>
        </p:spPr>
        <p:txBody>
          <a:bodyPr wrap="square">
            <a:spAutoFit/>
          </a:bodyPr>
          <a:lstStyle/>
          <a:p>
            <a:pPr algn="ctr">
              <a:spcBef>
                <a:spcPts val="500"/>
              </a:spcBef>
              <a:spcAft>
                <a:spcPts val="500"/>
              </a:spcAft>
              <a:tabLst>
                <a:tab pos="228664" algn="r"/>
              </a:tabLst>
            </a:pPr>
            <a:r>
              <a:rPr lang="en-US" sz="3301" b="1" dirty="0" err="1">
                <a:solidFill>
                  <a:schemeClr val="bg1"/>
                </a:solidFill>
                <a:latin typeface="Times New Roman" panose="02020603050405020304" pitchFamily="18" charset="0"/>
                <a:ea typeface="Calibri" panose="020F0502020204030204" pitchFamily="34" charset="0"/>
                <a:cs typeface="+mj-cs"/>
              </a:rPr>
              <a:t>Arash</a:t>
            </a:r>
            <a:r>
              <a:rPr lang="en-US" sz="3301" b="1" dirty="0">
                <a:solidFill>
                  <a:schemeClr val="bg1"/>
                </a:solidFill>
                <a:latin typeface="Times New Roman" panose="02020603050405020304" pitchFamily="18" charset="0"/>
                <a:ea typeface="Calibri" panose="020F0502020204030204" pitchFamily="34" charset="0"/>
                <a:cs typeface="+mj-cs"/>
              </a:rPr>
              <a:t> Akbari Hamed*, </a:t>
            </a:r>
            <a:r>
              <a:rPr lang="en-US" sz="3301" b="1" dirty="0" err="1">
                <a:solidFill>
                  <a:schemeClr val="bg1"/>
                </a:solidFill>
                <a:latin typeface="Times New Roman" panose="02020603050405020304" pitchFamily="18" charset="0"/>
                <a:ea typeface="Calibri" panose="020F0502020204030204" pitchFamily="34" charset="0"/>
                <a:cs typeface="+mj-cs"/>
              </a:rPr>
              <a:t>Mahsa</a:t>
            </a:r>
            <a:r>
              <a:rPr lang="en-US" sz="3301" b="1" dirty="0">
                <a:solidFill>
                  <a:schemeClr val="bg1"/>
                </a:solidFill>
                <a:latin typeface="Times New Roman" panose="02020603050405020304" pitchFamily="18" charset="0"/>
                <a:ea typeface="Calibri" panose="020F0502020204030204" pitchFamily="34" charset="0"/>
                <a:cs typeface="+mj-cs"/>
              </a:rPr>
              <a:t> </a:t>
            </a:r>
            <a:r>
              <a:rPr lang="en-US" sz="3301" b="1" dirty="0" err="1">
                <a:solidFill>
                  <a:schemeClr val="bg1"/>
                </a:solidFill>
                <a:latin typeface="Times New Roman" panose="02020603050405020304" pitchFamily="18" charset="0"/>
                <a:ea typeface="Calibri" panose="020F0502020204030204" pitchFamily="34" charset="0"/>
                <a:cs typeface="+mj-cs"/>
              </a:rPr>
              <a:t>Saeidzadeh</a:t>
            </a:r>
            <a:r>
              <a:rPr lang="en-US" sz="3301" b="1" dirty="0">
                <a:solidFill>
                  <a:schemeClr val="bg1"/>
                </a:solidFill>
                <a:latin typeface="Times New Roman" panose="02020603050405020304" pitchFamily="18" charset="0"/>
                <a:ea typeface="Calibri" panose="020F0502020204030204" pitchFamily="34" charset="0"/>
                <a:cs typeface="+mj-cs"/>
              </a:rPr>
              <a:t>, Hamid Reza </a:t>
            </a:r>
            <a:r>
              <a:rPr lang="en-US" sz="3301" b="1" dirty="0" err="1">
                <a:solidFill>
                  <a:schemeClr val="bg1"/>
                </a:solidFill>
                <a:latin typeface="Times New Roman" panose="02020603050405020304" pitchFamily="18" charset="0"/>
                <a:ea typeface="Calibri" panose="020F0502020204030204" pitchFamily="34" charset="0"/>
                <a:cs typeface="+mj-cs"/>
              </a:rPr>
              <a:t>Hassani</a:t>
            </a:r>
            <a:r>
              <a:rPr lang="en-US" sz="3301" b="1" dirty="0">
                <a:solidFill>
                  <a:schemeClr val="bg1"/>
                </a:solidFill>
                <a:latin typeface="Times New Roman" panose="02020603050405020304" pitchFamily="18" charset="0"/>
                <a:ea typeface="Calibri" panose="020F0502020204030204" pitchFamily="34" charset="0"/>
                <a:cs typeface="+mj-cs"/>
              </a:rPr>
              <a:t> </a:t>
            </a:r>
            <a:r>
              <a:rPr lang="en-US" sz="3301" b="1" dirty="0" err="1">
                <a:solidFill>
                  <a:schemeClr val="bg1"/>
                </a:solidFill>
                <a:latin typeface="Times New Roman" panose="02020603050405020304" pitchFamily="18" charset="0"/>
                <a:ea typeface="Calibri" panose="020F0502020204030204" pitchFamily="34" charset="0"/>
                <a:cs typeface="+mj-cs"/>
              </a:rPr>
              <a:t>Ghoraba</a:t>
            </a:r>
            <a:r>
              <a:rPr lang="en-US" sz="3301" b="1" dirty="0">
                <a:solidFill>
                  <a:schemeClr val="bg1"/>
                </a:solidFill>
                <a:latin typeface="Times New Roman" panose="02020603050405020304" pitchFamily="18" charset="0"/>
                <a:ea typeface="Calibri" panose="020F0502020204030204" pitchFamily="34" charset="0"/>
                <a:cs typeface="+mj-cs"/>
              </a:rPr>
              <a:t>, Farid </a:t>
            </a:r>
            <a:r>
              <a:rPr lang="en-US" sz="3301" b="1" dirty="0" err="1">
                <a:solidFill>
                  <a:schemeClr val="bg1"/>
                </a:solidFill>
                <a:latin typeface="Times New Roman" panose="02020603050405020304" pitchFamily="18" charset="0"/>
                <a:ea typeface="Calibri" panose="020F0502020204030204" pitchFamily="34" charset="0"/>
                <a:cs typeface="+mj-cs"/>
              </a:rPr>
              <a:t>Ostadhasanzadeh</a:t>
            </a:r>
            <a:r>
              <a:rPr lang="en-US" sz="3301" b="1" dirty="0">
                <a:solidFill>
                  <a:schemeClr val="bg1"/>
                </a:solidFill>
                <a:latin typeface="Times New Roman" panose="02020603050405020304" pitchFamily="18" charset="0"/>
                <a:ea typeface="Calibri" panose="020F0502020204030204" pitchFamily="34" charset="0"/>
                <a:cs typeface="+mj-cs"/>
              </a:rPr>
              <a:t> </a:t>
            </a:r>
            <a:r>
              <a:rPr lang="en-US" sz="3301" b="1" dirty="0" err="1">
                <a:solidFill>
                  <a:schemeClr val="bg1"/>
                </a:solidFill>
                <a:latin typeface="Times New Roman" panose="02020603050405020304" pitchFamily="18" charset="0"/>
                <a:ea typeface="Calibri" panose="020F0502020204030204" pitchFamily="34" charset="0"/>
                <a:cs typeface="+mj-cs"/>
              </a:rPr>
              <a:t>Maleky</a:t>
            </a:r>
            <a:endParaRPr lang="en-US" sz="3301" b="1" dirty="0">
              <a:solidFill>
                <a:schemeClr val="bg1"/>
              </a:solidFill>
              <a:latin typeface="Times New Roman" panose="02020603050405020304" pitchFamily="18" charset="0"/>
              <a:ea typeface="Calibri" panose="020F0502020204030204" pitchFamily="34" charset="0"/>
              <a:cs typeface="+mj-cs"/>
            </a:endParaRPr>
          </a:p>
          <a:p>
            <a:pPr algn="ctr">
              <a:tabLst>
                <a:tab pos="228664" algn="r"/>
              </a:tabLst>
            </a:pPr>
            <a:r>
              <a:rPr lang="en-US" sz="3301" dirty="0">
                <a:solidFill>
                  <a:schemeClr val="bg1"/>
                </a:solidFill>
                <a:latin typeface="Times New Roman" panose="02020603050405020304" pitchFamily="18" charset="0"/>
                <a:ea typeface="Calibri" panose="020F0502020204030204" pitchFamily="34" charset="0"/>
                <a:cs typeface="+mj-cs"/>
              </a:rPr>
              <a:t>Faculty of Civil Engineering, </a:t>
            </a:r>
            <a:r>
              <a:rPr lang="en-US" sz="3301" dirty="0" err="1">
                <a:solidFill>
                  <a:schemeClr val="bg1"/>
                </a:solidFill>
                <a:latin typeface="Times New Roman" panose="02020603050405020304" pitchFamily="18" charset="0"/>
                <a:ea typeface="Calibri" panose="020F0502020204030204" pitchFamily="34" charset="0"/>
                <a:cs typeface="+mj-cs"/>
              </a:rPr>
              <a:t>Sahand</a:t>
            </a:r>
            <a:r>
              <a:rPr lang="en-US" sz="3301" dirty="0">
                <a:solidFill>
                  <a:schemeClr val="bg1"/>
                </a:solidFill>
                <a:latin typeface="Times New Roman" panose="02020603050405020304" pitchFamily="18" charset="0"/>
                <a:ea typeface="Calibri" panose="020F0502020204030204" pitchFamily="34" charset="0"/>
                <a:cs typeface="+mj-cs"/>
              </a:rPr>
              <a:t> University of Technology, Tabriz, Iran</a:t>
            </a:r>
          </a:p>
          <a:p>
            <a:pPr algn="ctr">
              <a:tabLst>
                <a:tab pos="228664" algn="r"/>
              </a:tabLst>
            </a:pPr>
            <a:r>
              <a:rPr lang="en-US" sz="3301" dirty="0">
                <a:solidFill>
                  <a:schemeClr val="bg1"/>
                </a:solidFill>
                <a:latin typeface="Times New Roman" panose="02020603050405020304" pitchFamily="18" charset="0"/>
                <a:ea typeface="Calibri" panose="020F0502020204030204" pitchFamily="34" charset="0"/>
                <a:cs typeface="+mj-cs"/>
              </a:rPr>
              <a:t>* Correspondence : akbarihamed.a@sut.ac.ir</a:t>
            </a:r>
          </a:p>
        </p:txBody>
      </p:sp>
      <p:sp>
        <p:nvSpPr>
          <p:cNvPr id="32" name="Rectangle 31"/>
          <p:cNvSpPr/>
          <p:nvPr/>
        </p:nvSpPr>
        <p:spPr>
          <a:xfrm>
            <a:off x="667703" y="27508603"/>
            <a:ext cx="20604129" cy="572723"/>
          </a:xfrm>
          <a:prstGeom prst="rect">
            <a:avLst/>
          </a:prstGeom>
          <a:solidFill>
            <a:schemeClr val="bg2">
              <a:lumMod val="50000"/>
            </a:schemeClr>
          </a:solidFill>
          <a:ln>
            <a:solidFill>
              <a:srgbClr val="41588E"/>
            </a:solidFill>
          </a:ln>
        </p:spPr>
        <p:style>
          <a:lnRef idx="2">
            <a:schemeClr val="accent1">
              <a:shade val="50000"/>
            </a:schemeClr>
          </a:lnRef>
          <a:fillRef idx="1">
            <a:schemeClr val="accent1"/>
          </a:fillRef>
          <a:effectRef idx="0">
            <a:schemeClr val="accent1"/>
          </a:effectRef>
          <a:fontRef idx="minor">
            <a:schemeClr val="lt1"/>
          </a:fontRef>
        </p:style>
        <p:txBody>
          <a:bodyPr lIns="61496" tIns="30748" rIns="61496" bIns="30748" rtlCol="0" anchor="ctr"/>
          <a:lstStyle/>
          <a:p>
            <a:pPr algn="ctr">
              <a:lnSpc>
                <a:spcPct val="130000"/>
              </a:lnSpc>
            </a:pPr>
            <a:r>
              <a:rPr lang="en-US" sz="3600" b="1" dirty="0">
                <a:solidFill>
                  <a:schemeClr val="bg1"/>
                </a:solidFill>
                <a:latin typeface="Times New Roman" panose="02020603050405020304" pitchFamily="18" charset="0"/>
                <a:cs typeface="Times New Roman" panose="02020603050405020304" pitchFamily="18" charset="0"/>
              </a:rPr>
              <a:t>References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3" name="Text Box 192"/>
          <p:cNvSpPr txBox="1">
            <a:spLocks noChangeArrowheads="1"/>
          </p:cNvSpPr>
          <p:nvPr/>
        </p:nvSpPr>
        <p:spPr bwMode="auto">
          <a:xfrm>
            <a:off x="667704" y="28067729"/>
            <a:ext cx="20573938" cy="740829"/>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97" indent="-342997"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Mishra, H.K., Experimental and analytical studies on scrap tire rubber pads for application to seismic </a:t>
            </a:r>
            <a:r>
              <a:rPr lang="en-US" sz="1600" dirty="0" err="1">
                <a:latin typeface="Times New Roman" panose="02020603050405020304" pitchFamily="18" charset="0"/>
                <a:cs typeface="Times New Roman" panose="02020603050405020304" pitchFamily="18" charset="0"/>
              </a:rPr>
              <a:t>isolatiion</a:t>
            </a:r>
            <a:r>
              <a:rPr lang="en-US" sz="1600" dirty="0">
                <a:latin typeface="Times New Roman" panose="02020603050405020304" pitchFamily="18" charset="0"/>
                <a:cs typeface="Times New Roman" panose="02020603050405020304" pitchFamily="18" charset="0"/>
              </a:rPr>
              <a:t> of structures. 2012, PhD Dissertation, Kyoto University: Japan.</a:t>
            </a:r>
          </a:p>
          <a:p>
            <a:pPr marL="342997" indent="-342997" algn="just">
              <a:buFont typeface="Wingdings" panose="05000000000000000000" pitchFamily="2" charset="2"/>
              <a:buChar char="§"/>
            </a:pPr>
            <a:r>
              <a:rPr lang="en-GB" sz="1600" dirty="0" err="1">
                <a:latin typeface="Times New Roman" panose="02020603050405020304" pitchFamily="18" charset="0"/>
                <a:cs typeface="Times New Roman" panose="02020603050405020304" pitchFamily="18" charset="0"/>
              </a:rPr>
              <a:t>Dolga</a:t>
            </a:r>
            <a:r>
              <a:rPr lang="en-GB" sz="1600" dirty="0">
                <a:latin typeface="Times New Roman" panose="02020603050405020304" pitchFamily="18" charset="0"/>
                <a:cs typeface="Times New Roman" panose="02020603050405020304" pitchFamily="18" charset="0"/>
              </a:rPr>
              <a:t>, V. and L. </a:t>
            </a:r>
            <a:r>
              <a:rPr lang="en-GB" sz="1600" dirty="0" err="1">
                <a:latin typeface="Times New Roman" panose="02020603050405020304" pitchFamily="18" charset="0"/>
                <a:cs typeface="Times New Roman" panose="02020603050405020304" pitchFamily="18" charset="0"/>
              </a:rPr>
              <a:t>Dolga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Modeling</a:t>
            </a:r>
            <a:r>
              <a:rPr lang="en-GB" sz="1600" dirty="0">
                <a:latin typeface="Times New Roman" panose="02020603050405020304" pitchFamily="18" charset="0"/>
                <a:cs typeface="Times New Roman" panose="02020603050405020304" pitchFamily="18" charset="0"/>
              </a:rPr>
              <a:t> and simulation of a magnetic levitation system. Fascicle of Management and Technological Engineering, 2007. 6(XVI).</a:t>
            </a:r>
            <a:endParaRPr lang="en-US" sz="1600" dirty="0">
              <a:latin typeface="Times New Roman" panose="02020603050405020304" pitchFamily="18" charset="0"/>
              <a:cs typeface="Times New Roman" panose="02020603050405020304" pitchFamily="18" charset="0"/>
            </a:endParaRPr>
          </a:p>
        </p:txBody>
      </p:sp>
      <p:sp>
        <p:nvSpPr>
          <p:cNvPr id="49" name="Freeform 48"/>
          <p:cNvSpPr/>
          <p:nvPr/>
        </p:nvSpPr>
        <p:spPr>
          <a:xfrm rot="10800000">
            <a:off x="-993" y="29364366"/>
            <a:ext cx="21393771" cy="921772"/>
          </a:xfrm>
          <a:custGeom>
            <a:avLst/>
            <a:gdLst>
              <a:gd name="connsiteX0" fmla="*/ 3 w 18288003"/>
              <a:gd name="connsiteY0" fmla="*/ 0 h 3408019"/>
              <a:gd name="connsiteX1" fmla="*/ 18288003 w 18288003"/>
              <a:gd name="connsiteY1" fmla="*/ 0 h 3408019"/>
              <a:gd name="connsiteX2" fmla="*/ 18288003 w 18288003"/>
              <a:gd name="connsiteY2" fmla="*/ 548640 h 3408019"/>
              <a:gd name="connsiteX3" fmla="*/ 18288003 w 18288003"/>
              <a:gd name="connsiteY3" fmla="*/ 914400 h 3408019"/>
              <a:gd name="connsiteX4" fmla="*/ 18288003 w 18288003"/>
              <a:gd name="connsiteY4" fmla="*/ 1402080 h 3408019"/>
              <a:gd name="connsiteX5" fmla="*/ 18287999 w 18288003"/>
              <a:gd name="connsiteY5" fmla="*/ 1402080 h 3408019"/>
              <a:gd name="connsiteX6" fmla="*/ 18287999 w 18288003"/>
              <a:gd name="connsiteY6" fmla="*/ 2061955 h 3408019"/>
              <a:gd name="connsiteX7" fmla="*/ 18287903 w 18288003"/>
              <a:gd name="connsiteY7" fmla="*/ 2061955 h 3408019"/>
              <a:gd name="connsiteX8" fmla="*/ 18287835 w 18288003"/>
              <a:gd name="connsiteY8" fmla="*/ 2172642 h 3408019"/>
              <a:gd name="connsiteX9" fmla="*/ 18287343 w 18288003"/>
              <a:gd name="connsiteY9" fmla="*/ 3046331 h 3408019"/>
              <a:gd name="connsiteX10" fmla="*/ 11550361 w 18288003"/>
              <a:gd name="connsiteY10" fmla="*/ 2115740 h 3408019"/>
              <a:gd name="connsiteX11" fmla="*/ 6737639 w 18288003"/>
              <a:gd name="connsiteY11" fmla="*/ 2115740 h 3408019"/>
              <a:gd name="connsiteX12" fmla="*/ 660 w 18288003"/>
              <a:gd name="connsiteY12" fmla="*/ 3046331 h 3408019"/>
              <a:gd name="connsiteX13" fmla="*/ 166 w 18288003"/>
              <a:gd name="connsiteY13" fmla="*/ 2172642 h 3408019"/>
              <a:gd name="connsiteX14" fmla="*/ 100 w 18288003"/>
              <a:gd name="connsiteY14" fmla="*/ 2061955 h 3408019"/>
              <a:gd name="connsiteX15" fmla="*/ 0 w 18288003"/>
              <a:gd name="connsiteY15" fmla="*/ 2061955 h 3408019"/>
              <a:gd name="connsiteX16" fmla="*/ 0 w 18288003"/>
              <a:gd name="connsiteY16" fmla="*/ 824657 h 3408019"/>
              <a:gd name="connsiteX17" fmla="*/ 2 w 18288003"/>
              <a:gd name="connsiteY17" fmla="*/ 824657 h 3408019"/>
              <a:gd name="connsiteX18" fmla="*/ 2 w 18288003"/>
              <a:gd name="connsiteY18" fmla="*/ 548640 h 3408019"/>
              <a:gd name="connsiteX19" fmla="*/ 3 w 18288003"/>
              <a:gd name="connsiteY19" fmla="*/ 548640 h 340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3" h="3408019">
                <a:moveTo>
                  <a:pt x="3" y="0"/>
                </a:moveTo>
                <a:lnTo>
                  <a:pt x="18288003" y="0"/>
                </a:lnTo>
                <a:lnTo>
                  <a:pt x="18288003" y="548640"/>
                </a:lnTo>
                <a:lnTo>
                  <a:pt x="18288003" y="914400"/>
                </a:lnTo>
                <a:lnTo>
                  <a:pt x="18288003" y="1402080"/>
                </a:lnTo>
                <a:lnTo>
                  <a:pt x="18287999" y="1402080"/>
                </a:lnTo>
                <a:lnTo>
                  <a:pt x="18287999" y="2061955"/>
                </a:lnTo>
                <a:lnTo>
                  <a:pt x="18287903" y="2061955"/>
                </a:lnTo>
                <a:cubicBezTo>
                  <a:pt x="18287879" y="2098851"/>
                  <a:pt x="18287855" y="2135746"/>
                  <a:pt x="18287835" y="2172642"/>
                </a:cubicBezTo>
                <a:cubicBezTo>
                  <a:pt x="18287671" y="2463872"/>
                  <a:pt x="18287507" y="2832104"/>
                  <a:pt x="18287343" y="3046331"/>
                </a:cubicBezTo>
                <a:cubicBezTo>
                  <a:pt x="15319266" y="4049510"/>
                  <a:pt x="13452198" y="2710090"/>
                  <a:pt x="11550361" y="2115740"/>
                </a:cubicBezTo>
                <a:cubicBezTo>
                  <a:pt x="9854011" y="1490742"/>
                  <a:pt x="8586389" y="1516142"/>
                  <a:pt x="6737639" y="2115740"/>
                </a:cubicBezTo>
                <a:cubicBezTo>
                  <a:pt x="4835803" y="2710090"/>
                  <a:pt x="2968734" y="4049510"/>
                  <a:pt x="660" y="3046331"/>
                </a:cubicBezTo>
                <a:cubicBezTo>
                  <a:pt x="494" y="2832104"/>
                  <a:pt x="330" y="2463872"/>
                  <a:pt x="166" y="2172642"/>
                </a:cubicBezTo>
                <a:cubicBezTo>
                  <a:pt x="145" y="2135746"/>
                  <a:pt x="122" y="2098851"/>
                  <a:pt x="100" y="2061955"/>
                </a:cubicBezTo>
                <a:lnTo>
                  <a:pt x="0" y="2061955"/>
                </a:lnTo>
                <a:lnTo>
                  <a:pt x="0" y="824657"/>
                </a:lnTo>
                <a:lnTo>
                  <a:pt x="2" y="824657"/>
                </a:lnTo>
                <a:lnTo>
                  <a:pt x="2" y="548640"/>
                </a:lnTo>
                <a:lnTo>
                  <a:pt x="3" y="548640"/>
                </a:lnTo>
                <a:close/>
              </a:path>
            </a:pathLst>
          </a:custGeom>
          <a:solidFill>
            <a:schemeClr val="bg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883">
              <a:cs typeface="+mj-cs"/>
            </a:endParaRPr>
          </a:p>
        </p:txBody>
      </p:sp>
      <p:cxnSp>
        <p:nvCxnSpPr>
          <p:cNvPr id="53" name="Straight Connector 52"/>
          <p:cNvCxnSpPr>
            <a:cxnSpLocks/>
          </p:cNvCxnSpPr>
          <p:nvPr/>
        </p:nvCxnSpPr>
        <p:spPr>
          <a:xfrm>
            <a:off x="1236670" y="2167534"/>
            <a:ext cx="18910284" cy="0"/>
          </a:xfrm>
          <a:prstGeom prst="line">
            <a:avLst/>
          </a:prstGeom>
          <a:ln w="57150">
            <a:solidFill>
              <a:srgbClr val="F0A22E"/>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20101" y="3991722"/>
            <a:ext cx="865372" cy="911758"/>
          </a:xfrm>
          <a:prstGeom prst="ellipse">
            <a:avLst/>
          </a:prstGeom>
          <a:solidFill>
            <a:srgbClr val="F0A22E"/>
          </a:solidFill>
          <a:ln w="38100">
            <a:noFill/>
          </a:ln>
          <a:effectLst>
            <a:outerShdw blurRad="330200" dist="228600" dir="2700000" sx="103000" sy="103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3">
              <a:cs typeface="+mj-cs"/>
            </a:endParaRPr>
          </a:p>
        </p:txBody>
      </p:sp>
      <p:sp>
        <p:nvSpPr>
          <p:cNvPr id="51" name="Oval 50"/>
          <p:cNvSpPr/>
          <p:nvPr/>
        </p:nvSpPr>
        <p:spPr>
          <a:xfrm>
            <a:off x="99697" y="5885398"/>
            <a:ext cx="865372" cy="911758"/>
          </a:xfrm>
          <a:prstGeom prst="ellipse">
            <a:avLst/>
          </a:prstGeom>
          <a:solidFill>
            <a:srgbClr val="F0A22E"/>
          </a:solidFill>
          <a:ln w="38100">
            <a:noFill/>
          </a:ln>
          <a:effectLst>
            <a:outerShdw blurRad="330200" dist="228600" dir="2700000" sx="103000" sy="103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3">
              <a:cs typeface="+mj-cs"/>
            </a:endParaRPr>
          </a:p>
        </p:txBody>
      </p:sp>
      <p:sp>
        <p:nvSpPr>
          <p:cNvPr id="52" name="Oval 51"/>
          <p:cNvSpPr/>
          <p:nvPr/>
        </p:nvSpPr>
        <p:spPr>
          <a:xfrm>
            <a:off x="97575" y="24684533"/>
            <a:ext cx="865372" cy="911758"/>
          </a:xfrm>
          <a:prstGeom prst="ellipse">
            <a:avLst/>
          </a:prstGeom>
          <a:solidFill>
            <a:srgbClr val="F0A22E"/>
          </a:solidFill>
          <a:ln w="38100">
            <a:noFill/>
          </a:ln>
          <a:effectLst>
            <a:outerShdw blurRad="330200" dist="228600" dir="2700000" sx="103000" sy="103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3">
              <a:cs typeface="+mj-cs"/>
            </a:endParaRPr>
          </a:p>
        </p:txBody>
      </p:sp>
      <p:sp>
        <p:nvSpPr>
          <p:cNvPr id="45" name="Google Shape;6505;p40"/>
          <p:cNvSpPr/>
          <p:nvPr/>
        </p:nvSpPr>
        <p:spPr>
          <a:xfrm>
            <a:off x="308697" y="24826651"/>
            <a:ext cx="435700" cy="549835"/>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bg1"/>
          </a:solidFill>
          <a:ln>
            <a:noFill/>
          </a:ln>
        </p:spPr>
        <p:txBody>
          <a:bodyPr spcFirstLastPara="1" wrap="square" lIns="91449" tIns="91449" rIns="91449" bIns="91449" anchor="ctr" anchorCtr="0">
            <a:noAutofit/>
          </a:bodyPr>
          <a:lstStyle/>
          <a:p>
            <a:endParaRPr sz="4883">
              <a:cs typeface="+mj-cs"/>
            </a:endParaRPr>
          </a:p>
        </p:txBody>
      </p:sp>
      <p:sp>
        <p:nvSpPr>
          <p:cNvPr id="54" name="Oval 53"/>
          <p:cNvSpPr/>
          <p:nvPr/>
        </p:nvSpPr>
        <p:spPr>
          <a:xfrm>
            <a:off x="139724" y="27169091"/>
            <a:ext cx="865372" cy="911758"/>
          </a:xfrm>
          <a:prstGeom prst="ellipse">
            <a:avLst/>
          </a:prstGeom>
          <a:solidFill>
            <a:srgbClr val="F0A22E"/>
          </a:solidFill>
          <a:ln w="38100">
            <a:noFill/>
          </a:ln>
          <a:effectLst>
            <a:outerShdw blurRad="330200" dist="228600" dir="2700000" sx="103000" sy="103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3">
              <a:cs typeface="+mj-cs"/>
            </a:endParaRPr>
          </a:p>
        </p:txBody>
      </p:sp>
      <p:grpSp>
        <p:nvGrpSpPr>
          <p:cNvPr id="42" name="Google Shape;6772;p41"/>
          <p:cNvGrpSpPr/>
          <p:nvPr/>
        </p:nvGrpSpPr>
        <p:grpSpPr>
          <a:xfrm>
            <a:off x="254326" y="27327958"/>
            <a:ext cx="593258" cy="531617"/>
            <a:chOff x="-33646250" y="3586425"/>
            <a:chExt cx="293000" cy="292225"/>
          </a:xfrm>
          <a:solidFill>
            <a:schemeClr val="bg1"/>
          </a:solidFill>
        </p:grpSpPr>
        <p:sp>
          <p:nvSpPr>
            <p:cNvPr id="43" name="Google Shape;6773;p41"/>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grpFill/>
            <a:ln>
              <a:noFill/>
            </a:ln>
          </p:spPr>
          <p:txBody>
            <a:bodyPr spcFirstLastPara="1" wrap="square" lIns="91449" tIns="91449" rIns="91449" bIns="91449" anchor="ctr" anchorCtr="0">
              <a:noAutofit/>
            </a:bodyPr>
            <a:lstStyle/>
            <a:p>
              <a:endParaRPr sz="4883">
                <a:cs typeface="+mj-cs"/>
              </a:endParaRPr>
            </a:p>
          </p:txBody>
        </p:sp>
        <p:sp>
          <p:nvSpPr>
            <p:cNvPr id="44" name="Google Shape;6774;p41"/>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grpFill/>
            <a:ln>
              <a:noFill/>
            </a:ln>
          </p:spPr>
          <p:txBody>
            <a:bodyPr spcFirstLastPara="1" wrap="square" lIns="91449" tIns="91449" rIns="91449" bIns="91449" anchor="ctr" anchorCtr="0">
              <a:noAutofit/>
            </a:bodyPr>
            <a:lstStyle/>
            <a:p>
              <a:endParaRPr sz="4883">
                <a:cs typeface="+mj-cs"/>
              </a:endParaRPr>
            </a:p>
          </p:txBody>
        </p:sp>
      </p:grpSp>
      <p:pic>
        <p:nvPicPr>
          <p:cNvPr id="6" name="Picture 5">
            <a:extLst>
              <a:ext uri="{FF2B5EF4-FFF2-40B4-BE49-F238E27FC236}">
                <a16:creationId xmlns:a16="http://schemas.microsoft.com/office/drawing/2014/main" id="{6673E112-E878-4EE9-85D3-CC79116D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3" t="4124" r="14564" b="60504"/>
          <a:stretch/>
        </p:blipFill>
        <p:spPr>
          <a:xfrm>
            <a:off x="53446" y="51760"/>
            <a:ext cx="6836293" cy="1177267"/>
          </a:xfrm>
          <a:prstGeom prst="rect">
            <a:avLst/>
          </a:prstGeom>
        </p:spPr>
      </p:pic>
      <p:pic>
        <p:nvPicPr>
          <p:cNvPr id="39" name="Picture 38">
            <a:extLst>
              <a:ext uri="{FF2B5EF4-FFF2-40B4-BE49-F238E27FC236}">
                <a16:creationId xmlns:a16="http://schemas.microsoft.com/office/drawing/2014/main" id="{D2F784C8-FAEF-4F08-8506-02D0729A9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7936" y="228761"/>
            <a:ext cx="2224345" cy="638673"/>
          </a:xfrm>
          <a:prstGeom prst="rect">
            <a:avLst/>
          </a:prstGeom>
        </p:spPr>
      </p:pic>
      <p:pic>
        <p:nvPicPr>
          <p:cNvPr id="55" name="Picture 54">
            <a:extLst>
              <a:ext uri="{FF2B5EF4-FFF2-40B4-BE49-F238E27FC236}">
                <a16:creationId xmlns:a16="http://schemas.microsoft.com/office/drawing/2014/main" id="{C8C18FE6-2576-46E7-B565-858844A731A0}"/>
              </a:ext>
            </a:extLst>
          </p:cNvPr>
          <p:cNvPicPr>
            <a:picLocks noChangeAspect="1"/>
          </p:cNvPicPr>
          <p:nvPr/>
        </p:nvPicPr>
        <p:blipFill rotWithShape="1">
          <a:blip r:embed="rId5">
            <a:clrChange>
              <a:clrFrom>
                <a:srgbClr val="7D7335"/>
              </a:clrFrom>
              <a:clrTo>
                <a:srgbClr val="7D733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039" t="83006" r="2597" b="2249"/>
          <a:stretch/>
        </p:blipFill>
        <p:spPr>
          <a:xfrm>
            <a:off x="17536950" y="29422493"/>
            <a:ext cx="1579417" cy="913416"/>
          </a:xfrm>
          <a:prstGeom prst="rect">
            <a:avLst/>
          </a:prstGeom>
          <a:noFill/>
        </p:spPr>
      </p:pic>
      <p:pic>
        <p:nvPicPr>
          <p:cNvPr id="56" name="Picture 55">
            <a:extLst>
              <a:ext uri="{FF2B5EF4-FFF2-40B4-BE49-F238E27FC236}">
                <a16:creationId xmlns:a16="http://schemas.microsoft.com/office/drawing/2014/main" id="{33904014-AFD3-436B-B980-3586A53586E4}"/>
              </a:ext>
            </a:extLst>
          </p:cNvPr>
          <p:cNvPicPr>
            <a:picLocks noChangeAspect="1"/>
          </p:cNvPicPr>
          <p:nvPr/>
        </p:nvPicPr>
        <p:blipFill rotWithShape="1">
          <a:blip r:embed="rId5">
            <a:clrChange>
              <a:clrFrom>
                <a:srgbClr val="7A753B"/>
              </a:clrFrom>
              <a:clrTo>
                <a:srgbClr val="7A753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69994" t="83588" r="15054" b="1471"/>
          <a:stretch/>
        </p:blipFill>
        <p:spPr>
          <a:xfrm>
            <a:off x="19104889" y="29480619"/>
            <a:ext cx="2248750" cy="913417"/>
          </a:xfrm>
          <a:prstGeom prst="rect">
            <a:avLst/>
          </a:prstGeom>
        </p:spPr>
      </p:pic>
      <p:sp>
        <p:nvSpPr>
          <p:cNvPr id="57" name="Rectangle 56">
            <a:extLst>
              <a:ext uri="{FF2B5EF4-FFF2-40B4-BE49-F238E27FC236}">
                <a16:creationId xmlns:a16="http://schemas.microsoft.com/office/drawing/2014/main" id="{168B68AE-7562-4941-998D-A3DED53EC9B9}"/>
              </a:ext>
            </a:extLst>
          </p:cNvPr>
          <p:cNvSpPr/>
          <p:nvPr/>
        </p:nvSpPr>
        <p:spPr>
          <a:xfrm>
            <a:off x="14649651" y="25020595"/>
            <a:ext cx="6641431" cy="489943"/>
          </a:xfrm>
          <a:prstGeom prst="rect">
            <a:avLst/>
          </a:prstGeom>
          <a:solidFill>
            <a:schemeClr val="bg2">
              <a:lumMod val="50000"/>
            </a:schemeClr>
          </a:solidFill>
          <a:ln>
            <a:solidFill>
              <a:srgbClr val="41588E"/>
            </a:solidFill>
          </a:ln>
        </p:spPr>
        <p:style>
          <a:lnRef idx="2">
            <a:schemeClr val="accent1">
              <a:shade val="50000"/>
            </a:schemeClr>
          </a:lnRef>
          <a:fillRef idx="1">
            <a:schemeClr val="accent1"/>
          </a:fillRef>
          <a:effectRef idx="0">
            <a:schemeClr val="accent1"/>
          </a:effectRef>
          <a:fontRef idx="minor">
            <a:schemeClr val="lt1"/>
          </a:fontRef>
        </p:style>
        <p:txBody>
          <a:bodyPr lIns="61496" tIns="30748" rIns="61496" bIns="30748" rtlCol="0" anchor="ctr"/>
          <a:lstStyle/>
          <a:p>
            <a:pPr algn="ctr">
              <a:lnSpc>
                <a:spcPct val="130000"/>
              </a:lnSpc>
            </a:pPr>
            <a:r>
              <a:rPr lang="en-US" sz="3600" b="1" dirty="0">
                <a:solidFill>
                  <a:schemeClr val="bg1"/>
                </a:solidFill>
                <a:latin typeface="Times New Roman" panose="02020603050405020304" pitchFamily="18" charset="0"/>
                <a:cs typeface="Times New Roman" panose="02020603050405020304" pitchFamily="18" charset="0"/>
              </a:rPr>
              <a:t>Acknowledgments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60" name="Text Box 192">
            <a:extLst>
              <a:ext uri="{FF2B5EF4-FFF2-40B4-BE49-F238E27FC236}">
                <a16:creationId xmlns:a16="http://schemas.microsoft.com/office/drawing/2014/main" id="{F7BD5977-5DBD-41A9-B11B-EABB1C702926}"/>
              </a:ext>
            </a:extLst>
          </p:cNvPr>
          <p:cNvSpPr txBox="1">
            <a:spLocks noChangeArrowheads="1"/>
          </p:cNvSpPr>
          <p:nvPr/>
        </p:nvSpPr>
        <p:spPr bwMode="auto">
          <a:xfrm>
            <a:off x="525079" y="25594030"/>
            <a:ext cx="14060987" cy="1479492"/>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893" indent="-342893" algn="just">
              <a:buFont typeface="Arial" panose="020B0604020202020204" pitchFamily="34" charset="0"/>
              <a:buChar char="•"/>
            </a:pPr>
            <a:r>
              <a:rPr lang="en-US" sz="2000" kern="100" dirty="0">
                <a:latin typeface="Times New Roman" panose="02020603050405020304" pitchFamily="18" charset="0"/>
                <a:ea typeface="Calibri" panose="020F0502020204030204" pitchFamily="34" charset="0"/>
              </a:rPr>
              <a:t>Based on the obtained numerical results, it was concluded that STRP-SR and Maglev bearings can reduce the absolute acceleration and displacement values by average percentages of 53.24 and 100, respectively which approves their capability in keeping safe the isolated buildings. The experimental results for Maglev isolator showed that the aforementioned reduction percentage was reduced to an average value of 74.67% which still is an acceptable value for approvement of the efficiency of a practical bearing.</a:t>
            </a:r>
            <a:endParaRPr lang="en-US" sz="2000" dirty="0"/>
          </a:p>
        </p:txBody>
      </p:sp>
      <p:pic>
        <p:nvPicPr>
          <p:cNvPr id="69" name="Picture 68">
            <a:extLst>
              <a:ext uri="{FF2B5EF4-FFF2-40B4-BE49-F238E27FC236}">
                <a16:creationId xmlns:a16="http://schemas.microsoft.com/office/drawing/2014/main" id="{D1095C66-85FD-4A13-9CEC-F056257BBDB4}"/>
              </a:ext>
            </a:extLst>
          </p:cNvPr>
          <p:cNvPicPr>
            <a:picLocks noChangeAspect="1"/>
          </p:cNvPicPr>
          <p:nvPr/>
        </p:nvPicPr>
        <p:blipFill>
          <a:blip r:embed="rId6"/>
          <a:stretch>
            <a:fillRect/>
          </a:stretch>
        </p:blipFill>
        <p:spPr>
          <a:xfrm>
            <a:off x="241710" y="9598144"/>
            <a:ext cx="5040000" cy="2868617"/>
          </a:xfrm>
          <a:prstGeom prst="rect">
            <a:avLst/>
          </a:prstGeom>
        </p:spPr>
      </p:pic>
      <p:pic>
        <p:nvPicPr>
          <p:cNvPr id="70" name="Picture 69">
            <a:extLst>
              <a:ext uri="{FF2B5EF4-FFF2-40B4-BE49-F238E27FC236}">
                <a16:creationId xmlns:a16="http://schemas.microsoft.com/office/drawing/2014/main" id="{7AB16A35-442B-4DAF-897F-DDADE92F953A}"/>
              </a:ext>
            </a:extLst>
          </p:cNvPr>
          <p:cNvPicPr>
            <a:picLocks noChangeAspect="1"/>
          </p:cNvPicPr>
          <p:nvPr/>
        </p:nvPicPr>
        <p:blipFill>
          <a:blip r:embed="rId7"/>
          <a:stretch>
            <a:fillRect/>
          </a:stretch>
        </p:blipFill>
        <p:spPr>
          <a:xfrm>
            <a:off x="5434394" y="9595710"/>
            <a:ext cx="5040000" cy="2873485"/>
          </a:xfrm>
          <a:prstGeom prst="rect">
            <a:avLst/>
          </a:prstGeom>
        </p:spPr>
      </p:pic>
      <p:sp>
        <p:nvSpPr>
          <p:cNvPr id="71" name="TextBox 70">
            <a:extLst>
              <a:ext uri="{FF2B5EF4-FFF2-40B4-BE49-F238E27FC236}">
                <a16:creationId xmlns:a16="http://schemas.microsoft.com/office/drawing/2014/main" id="{429F7863-25DB-4909-BF6C-5628F26F7BD1}"/>
              </a:ext>
            </a:extLst>
          </p:cNvPr>
          <p:cNvSpPr txBox="1"/>
          <p:nvPr/>
        </p:nvSpPr>
        <p:spPr>
          <a:xfrm>
            <a:off x="89252" y="12675648"/>
            <a:ext cx="10696072" cy="369332"/>
          </a:xfrm>
          <a:prstGeom prst="rect">
            <a:avLst/>
          </a:prstGeom>
          <a:noFill/>
        </p:spPr>
        <p:txBody>
          <a:bodyPr wrap="square">
            <a:spAutoFit/>
          </a:bodyPr>
          <a:lstStyle/>
          <a:p>
            <a:pPr algn="ctr"/>
            <a:r>
              <a:rPr lang="en-US" dirty="0">
                <a:latin typeface="Times New Roman" panose="02020603050405020304" pitchFamily="18" charset="0"/>
                <a:ea typeface="Calibri" panose="020F0502020204030204" pitchFamily="34" charset="0"/>
              </a:rPr>
              <a:t>Deformed shape and the force-displacement hysteretic curves of the STRP: with unbonded rubber layers </a:t>
            </a:r>
            <a:endParaRPr lang="en-US" sz="2546" dirty="0"/>
          </a:p>
        </p:txBody>
      </p:sp>
      <p:sp>
        <p:nvSpPr>
          <p:cNvPr id="72" name="TextBox 71">
            <a:extLst>
              <a:ext uri="{FF2B5EF4-FFF2-40B4-BE49-F238E27FC236}">
                <a16:creationId xmlns:a16="http://schemas.microsoft.com/office/drawing/2014/main" id="{EA47E452-D56B-4E83-8BC4-F6A9C3058365}"/>
              </a:ext>
            </a:extLst>
          </p:cNvPr>
          <p:cNvSpPr txBox="1"/>
          <p:nvPr/>
        </p:nvSpPr>
        <p:spPr>
          <a:xfrm>
            <a:off x="1779715" y="16715909"/>
            <a:ext cx="7156390" cy="374077"/>
          </a:xfrm>
          <a:prstGeom prst="rect">
            <a:avLst/>
          </a:prstGeom>
          <a:noFill/>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Deformed shape and the force-displacement hysteretic curves of </a:t>
            </a:r>
            <a:r>
              <a:rPr lang="en-US" sz="1800" dirty="0">
                <a:effectLst/>
                <a:latin typeface="Times New Roman" panose="02020603050405020304" pitchFamily="18" charset="0"/>
                <a:ea typeface="Calibri" panose="020F0502020204030204" pitchFamily="34" charset="0"/>
              </a:rPr>
              <a:t>STRP-SR</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73" name="Picture 72">
            <a:extLst>
              <a:ext uri="{FF2B5EF4-FFF2-40B4-BE49-F238E27FC236}">
                <a16:creationId xmlns:a16="http://schemas.microsoft.com/office/drawing/2014/main" id="{5F4FC1A1-7C11-472F-9467-7BA776C0660B}"/>
              </a:ext>
            </a:extLst>
          </p:cNvPr>
          <p:cNvPicPr>
            <a:picLocks noChangeAspect="1"/>
          </p:cNvPicPr>
          <p:nvPr/>
        </p:nvPicPr>
        <p:blipFill>
          <a:blip r:embed="rId8"/>
          <a:stretch>
            <a:fillRect/>
          </a:stretch>
        </p:blipFill>
        <p:spPr>
          <a:xfrm>
            <a:off x="225348" y="13720193"/>
            <a:ext cx="5040000" cy="2870237"/>
          </a:xfrm>
          <a:prstGeom prst="rect">
            <a:avLst/>
          </a:prstGeom>
        </p:spPr>
      </p:pic>
      <p:pic>
        <p:nvPicPr>
          <p:cNvPr id="74" name="Picture 73">
            <a:extLst>
              <a:ext uri="{FF2B5EF4-FFF2-40B4-BE49-F238E27FC236}">
                <a16:creationId xmlns:a16="http://schemas.microsoft.com/office/drawing/2014/main" id="{A086B22B-D049-491F-A9BC-627374C6605C}"/>
              </a:ext>
            </a:extLst>
          </p:cNvPr>
          <p:cNvPicPr>
            <a:picLocks noChangeAspect="1"/>
          </p:cNvPicPr>
          <p:nvPr/>
        </p:nvPicPr>
        <p:blipFill>
          <a:blip r:embed="rId9"/>
          <a:stretch>
            <a:fillRect/>
          </a:stretch>
        </p:blipFill>
        <p:spPr>
          <a:xfrm>
            <a:off x="5434394" y="13687556"/>
            <a:ext cx="5085869" cy="2871216"/>
          </a:xfrm>
          <a:prstGeom prst="rect">
            <a:avLst/>
          </a:prstGeom>
        </p:spPr>
      </p:pic>
      <p:sp>
        <p:nvSpPr>
          <p:cNvPr id="75" name="TextBox 74">
            <a:extLst>
              <a:ext uri="{FF2B5EF4-FFF2-40B4-BE49-F238E27FC236}">
                <a16:creationId xmlns:a16="http://schemas.microsoft.com/office/drawing/2014/main" id="{60AFD2D3-F74A-4683-8B02-BB9C78DFBE55}"/>
              </a:ext>
            </a:extLst>
          </p:cNvPr>
          <p:cNvSpPr txBox="1"/>
          <p:nvPr/>
        </p:nvSpPr>
        <p:spPr>
          <a:xfrm>
            <a:off x="5408371" y="20243860"/>
            <a:ext cx="5134929" cy="670440"/>
          </a:xfrm>
          <a:prstGeom prst="rect">
            <a:avLst/>
          </a:prstGeom>
          <a:noFill/>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Comparison of the performance of the considered STRP models based on total dissipated energy</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76" name="Picture 75">
            <a:extLst>
              <a:ext uri="{FF2B5EF4-FFF2-40B4-BE49-F238E27FC236}">
                <a16:creationId xmlns:a16="http://schemas.microsoft.com/office/drawing/2014/main" id="{8871B332-61E2-4253-A524-0E90B4775E79}"/>
              </a:ext>
            </a:extLst>
          </p:cNvPr>
          <p:cNvPicPr>
            <a:picLocks/>
          </p:cNvPicPr>
          <p:nvPr/>
        </p:nvPicPr>
        <p:blipFill>
          <a:blip r:embed="rId10"/>
          <a:stretch>
            <a:fillRect/>
          </a:stretch>
        </p:blipFill>
        <p:spPr>
          <a:xfrm>
            <a:off x="5433976" y="17393038"/>
            <a:ext cx="5038344" cy="2871216"/>
          </a:xfrm>
          <a:prstGeom prst="rect">
            <a:avLst/>
          </a:prstGeom>
        </p:spPr>
      </p:pic>
      <p:pic>
        <p:nvPicPr>
          <p:cNvPr id="77" name="Picture 76">
            <a:extLst>
              <a:ext uri="{FF2B5EF4-FFF2-40B4-BE49-F238E27FC236}">
                <a16:creationId xmlns:a16="http://schemas.microsoft.com/office/drawing/2014/main" id="{BB5D7671-AEA9-4D7F-A401-D2581D331997}"/>
              </a:ext>
            </a:extLst>
          </p:cNvPr>
          <p:cNvPicPr>
            <a:picLocks noChangeAspect="1"/>
          </p:cNvPicPr>
          <p:nvPr/>
        </p:nvPicPr>
        <p:blipFill>
          <a:blip r:embed="rId11"/>
          <a:stretch>
            <a:fillRect/>
          </a:stretch>
        </p:blipFill>
        <p:spPr>
          <a:xfrm>
            <a:off x="217359" y="17393038"/>
            <a:ext cx="5040000" cy="2875110"/>
          </a:xfrm>
          <a:prstGeom prst="rect">
            <a:avLst/>
          </a:prstGeom>
        </p:spPr>
      </p:pic>
      <p:sp>
        <p:nvSpPr>
          <p:cNvPr id="78" name="TextBox 77">
            <a:extLst>
              <a:ext uri="{FF2B5EF4-FFF2-40B4-BE49-F238E27FC236}">
                <a16:creationId xmlns:a16="http://schemas.microsoft.com/office/drawing/2014/main" id="{CE17D599-D49E-4C34-88FD-BC18F0EEA58A}"/>
              </a:ext>
            </a:extLst>
          </p:cNvPr>
          <p:cNvSpPr txBox="1"/>
          <p:nvPr/>
        </p:nvSpPr>
        <p:spPr>
          <a:xfrm>
            <a:off x="204269" y="20331226"/>
            <a:ext cx="5016499" cy="670440"/>
          </a:xfrm>
          <a:prstGeom prst="rect">
            <a:avLst/>
          </a:prstGeom>
          <a:noFill/>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The considered small scale mass-spring-damper building models with a STRP-SR</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80" name="Picture 79">
            <a:extLst>
              <a:ext uri="{FF2B5EF4-FFF2-40B4-BE49-F238E27FC236}">
                <a16:creationId xmlns:a16="http://schemas.microsoft.com/office/drawing/2014/main" id="{8D70B73F-213C-4165-8B7A-DA32F1B4A904}"/>
              </a:ext>
            </a:extLst>
          </p:cNvPr>
          <p:cNvPicPr>
            <a:picLocks/>
          </p:cNvPicPr>
          <p:nvPr/>
        </p:nvPicPr>
        <p:blipFill>
          <a:blip r:embed="rId12"/>
          <a:stretch>
            <a:fillRect/>
          </a:stretch>
        </p:blipFill>
        <p:spPr>
          <a:xfrm>
            <a:off x="5408371" y="20977528"/>
            <a:ext cx="5026916" cy="2871216"/>
          </a:xfrm>
          <a:prstGeom prst="rect">
            <a:avLst/>
          </a:prstGeom>
        </p:spPr>
      </p:pic>
      <p:sp>
        <p:nvSpPr>
          <p:cNvPr id="81" name="TextBox 80">
            <a:extLst>
              <a:ext uri="{FF2B5EF4-FFF2-40B4-BE49-F238E27FC236}">
                <a16:creationId xmlns:a16="http://schemas.microsoft.com/office/drawing/2014/main" id="{C70398AC-CEFC-4FA6-BD1C-767198605B86}"/>
              </a:ext>
            </a:extLst>
          </p:cNvPr>
          <p:cNvSpPr txBox="1"/>
          <p:nvPr/>
        </p:nvSpPr>
        <p:spPr>
          <a:xfrm>
            <a:off x="14301" y="23887248"/>
            <a:ext cx="10696072" cy="670440"/>
          </a:xfrm>
          <a:prstGeom prst="rect">
            <a:avLst/>
          </a:prstGeom>
          <a:noFill/>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Comparison of inter-story drift ratio time-histories for the building models with the fixed-base and isolated with STRP-SR bearings under the Northridge earthquake</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ECFDD7AE-7F9A-44B5-A7E5-21DF93324D6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221196" y="10422938"/>
            <a:ext cx="4728798" cy="324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81">
            <a:extLst>
              <a:ext uri="{FF2B5EF4-FFF2-40B4-BE49-F238E27FC236}">
                <a16:creationId xmlns:a16="http://schemas.microsoft.com/office/drawing/2014/main" id="{DAF517F1-C6D4-4119-A5DA-DD4341E0005D}"/>
              </a:ext>
            </a:extLst>
          </p:cNvPr>
          <p:cNvSpPr txBox="1"/>
          <p:nvPr/>
        </p:nvSpPr>
        <p:spPr>
          <a:xfrm>
            <a:off x="12000937" y="13721144"/>
            <a:ext cx="3280023" cy="646331"/>
          </a:xfrm>
          <a:prstGeom prst="rect">
            <a:avLst/>
          </a:prstGeom>
          <a:noFill/>
        </p:spPr>
        <p:txBody>
          <a:bodyPr wrap="square">
            <a:spAutoFit/>
          </a:bodyPr>
          <a:lstStyle/>
          <a:p>
            <a:pPr algn="ctr"/>
            <a:r>
              <a:rPr lang="en-US" dirty="0">
                <a:latin typeface="Times New Roman" panose="02020603050405020304" pitchFamily="18" charset="0"/>
                <a:ea typeface="SimSun" panose="02010600030101010101" pitchFamily="2" charset="-122"/>
              </a:rPr>
              <a:t>The overall view of the proposed Maglev isolation system</a:t>
            </a:r>
            <a:endParaRPr lang="en-US" sz="2546" dirty="0"/>
          </a:p>
        </p:txBody>
      </p:sp>
      <p:pic>
        <p:nvPicPr>
          <p:cNvPr id="1031" name="Picture 1">
            <a:extLst>
              <a:ext uri="{FF2B5EF4-FFF2-40B4-BE49-F238E27FC236}">
                <a16:creationId xmlns:a16="http://schemas.microsoft.com/office/drawing/2014/main" id="{F1D37085-5BE3-4506-83E6-CD11DCAFF99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760177" y="9629630"/>
            <a:ext cx="3348000" cy="206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88">
            <a:extLst>
              <a:ext uri="{FF2B5EF4-FFF2-40B4-BE49-F238E27FC236}">
                <a16:creationId xmlns:a16="http://schemas.microsoft.com/office/drawing/2014/main" id="{1B0C216D-4E05-48AE-8829-7BCCBD2BB4B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34584" t="18759"/>
          <a:stretch>
            <a:fillRect/>
          </a:stretch>
        </p:blipFill>
        <p:spPr bwMode="auto">
          <a:xfrm>
            <a:off x="16760177" y="12049361"/>
            <a:ext cx="3348000" cy="21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7603C7D5-8909-49B5-81D9-E36F8A43EBAC}"/>
              </a:ext>
            </a:extLst>
          </p:cNvPr>
          <p:cNvSpPr txBox="1"/>
          <p:nvPr/>
        </p:nvSpPr>
        <p:spPr>
          <a:xfrm>
            <a:off x="16555855" y="14147041"/>
            <a:ext cx="3756643" cy="646331"/>
          </a:xfrm>
          <a:prstGeom prst="rect">
            <a:avLst/>
          </a:prstGeom>
          <a:noFill/>
        </p:spPr>
        <p:txBody>
          <a:bodyPr wrap="square">
            <a:spAutoFit/>
          </a:bodyPr>
          <a:lstStyle/>
          <a:p>
            <a:pPr algn="ctr"/>
            <a:r>
              <a:rPr lang="en-US" dirty="0">
                <a:latin typeface="Times New Roman" panose="02020603050405020304" pitchFamily="18" charset="0"/>
                <a:ea typeface="SimSun" panose="02010600030101010101" pitchFamily="2" charset="-122"/>
              </a:rPr>
              <a:t>The considered meshing for the finite element model</a:t>
            </a:r>
            <a:endParaRPr lang="en-US" sz="2546" dirty="0"/>
          </a:p>
        </p:txBody>
      </p:sp>
      <p:pic>
        <p:nvPicPr>
          <p:cNvPr id="1036" name="Picture 1">
            <a:extLst>
              <a:ext uri="{FF2B5EF4-FFF2-40B4-BE49-F238E27FC236}">
                <a16:creationId xmlns:a16="http://schemas.microsoft.com/office/drawing/2014/main" id="{D18A32F9-DDF0-4B4F-AEE0-EE998934A68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242166" y="15030605"/>
            <a:ext cx="4680000" cy="227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a:extLst>
              <a:ext uri="{FF2B5EF4-FFF2-40B4-BE49-F238E27FC236}">
                <a16:creationId xmlns:a16="http://schemas.microsoft.com/office/drawing/2014/main" id="{1A4F2799-8637-4874-9EF0-F981F45FACE3}"/>
              </a:ext>
            </a:extLst>
          </p:cNvPr>
          <p:cNvSpPr txBox="1"/>
          <p:nvPr/>
        </p:nvSpPr>
        <p:spPr>
          <a:xfrm>
            <a:off x="16028012" y="17587700"/>
            <a:ext cx="4742966" cy="646331"/>
          </a:xfrm>
          <a:prstGeom prst="rect">
            <a:avLst/>
          </a:prstGeom>
          <a:noFill/>
        </p:spPr>
        <p:txBody>
          <a:bodyPr wrap="square">
            <a:spAutoFit/>
          </a:bodyPr>
          <a:lstStyle/>
          <a:p>
            <a:pPr algn="ctr"/>
            <a:r>
              <a:rPr lang="en-US" dirty="0">
                <a:latin typeface="Times New Roman" panose="02020603050405020304" pitchFamily="18" charset="0"/>
                <a:ea typeface="SimSun" panose="02010600030101010101" pitchFamily="2" charset="-122"/>
              </a:rPr>
              <a:t>The installed Maglev isolator specimen on the shaking table</a:t>
            </a:r>
            <a:endParaRPr lang="en-US" sz="2546" dirty="0"/>
          </a:p>
        </p:txBody>
      </p:sp>
      <p:pic>
        <p:nvPicPr>
          <p:cNvPr id="1037" name="Picture 318">
            <a:extLst>
              <a:ext uri="{FF2B5EF4-FFF2-40B4-BE49-F238E27FC236}">
                <a16:creationId xmlns:a16="http://schemas.microsoft.com/office/drawing/2014/main" id="{49550C02-78A8-485B-A574-BADC5BE9D93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20448" t="8139"/>
          <a:stretch>
            <a:fillRect/>
          </a:stretch>
        </p:blipFill>
        <p:spPr bwMode="auto">
          <a:xfrm>
            <a:off x="16059495" y="14801685"/>
            <a:ext cx="4680000" cy="2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Chart 1">
            <a:extLst>
              <a:ext uri="{FF2B5EF4-FFF2-40B4-BE49-F238E27FC236}">
                <a16:creationId xmlns:a16="http://schemas.microsoft.com/office/drawing/2014/main" id="{8D8F6B0E-1A32-4DE5-85B2-94646701A09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782166" y="18732412"/>
            <a:ext cx="3614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Chart 1">
            <a:extLst>
              <a:ext uri="{FF2B5EF4-FFF2-40B4-BE49-F238E27FC236}">
                <a16:creationId xmlns:a16="http://schemas.microsoft.com/office/drawing/2014/main" id="{A53B06F6-5826-4A1C-9F66-6FE2F745663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815344" y="21567364"/>
            <a:ext cx="35483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Chart 1">
            <a:extLst>
              <a:ext uri="{FF2B5EF4-FFF2-40B4-BE49-F238E27FC236}">
                <a16:creationId xmlns:a16="http://schemas.microsoft.com/office/drawing/2014/main" id="{0D950A29-B822-41CA-B22B-2BDEC7C5732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82003" y="18729253"/>
            <a:ext cx="3757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Chart 1">
            <a:extLst>
              <a:ext uri="{FF2B5EF4-FFF2-40B4-BE49-F238E27FC236}">
                <a16:creationId xmlns:a16="http://schemas.microsoft.com/office/drawing/2014/main" id="{B47B8D02-51DF-4E42-828C-D916A78289B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04477" y="21560002"/>
            <a:ext cx="398145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a:extLst>
              <a:ext uri="{FF2B5EF4-FFF2-40B4-BE49-F238E27FC236}">
                <a16:creationId xmlns:a16="http://schemas.microsoft.com/office/drawing/2014/main" id="{45B7A70A-7834-48C9-A27C-681FAA3CF35F}"/>
              </a:ext>
            </a:extLst>
          </p:cNvPr>
          <p:cNvSpPr txBox="1"/>
          <p:nvPr/>
        </p:nvSpPr>
        <p:spPr>
          <a:xfrm>
            <a:off x="13303738" y="23669366"/>
            <a:ext cx="556855" cy="369332"/>
          </a:xfrm>
          <a:prstGeom prst="rect">
            <a:avLst/>
          </a:prstGeom>
          <a:noFill/>
        </p:spPr>
        <p:txBody>
          <a:bodyPr wrap="square">
            <a:spAutoFit/>
          </a:bodyPr>
          <a:lstStyle/>
          <a:p>
            <a:r>
              <a:rPr lang="en-US" dirty="0">
                <a:latin typeface="Times New Roman" panose="02020603050405020304" pitchFamily="18" charset="0"/>
                <a:ea typeface="SimSun" panose="02010600030101010101" pitchFamily="2" charset="-122"/>
              </a:rPr>
              <a:t>(a)</a:t>
            </a:r>
            <a:endParaRPr lang="en-US" sz="2546" dirty="0"/>
          </a:p>
        </p:txBody>
      </p:sp>
      <p:sp>
        <p:nvSpPr>
          <p:cNvPr id="108" name="TextBox 107">
            <a:extLst>
              <a:ext uri="{FF2B5EF4-FFF2-40B4-BE49-F238E27FC236}">
                <a16:creationId xmlns:a16="http://schemas.microsoft.com/office/drawing/2014/main" id="{7C48A1D0-C670-437B-A616-349C842A228B}"/>
              </a:ext>
            </a:extLst>
          </p:cNvPr>
          <p:cNvSpPr txBox="1"/>
          <p:nvPr/>
        </p:nvSpPr>
        <p:spPr>
          <a:xfrm>
            <a:off x="18216774" y="23666841"/>
            <a:ext cx="556856" cy="369332"/>
          </a:xfrm>
          <a:prstGeom prst="rect">
            <a:avLst/>
          </a:prstGeom>
          <a:noFill/>
        </p:spPr>
        <p:txBody>
          <a:bodyPr wrap="square">
            <a:spAutoFit/>
          </a:bodyPr>
          <a:lstStyle/>
          <a:p>
            <a:r>
              <a:rPr lang="en-US" dirty="0">
                <a:latin typeface="Times New Roman" panose="02020603050405020304" pitchFamily="18" charset="0"/>
                <a:ea typeface="SimSun" panose="02010600030101010101" pitchFamily="2" charset="-122"/>
              </a:rPr>
              <a:t>(b)</a:t>
            </a:r>
            <a:endParaRPr lang="en-US" sz="2546" dirty="0"/>
          </a:p>
        </p:txBody>
      </p:sp>
      <p:sp>
        <p:nvSpPr>
          <p:cNvPr id="110" name="TextBox 109">
            <a:extLst>
              <a:ext uri="{FF2B5EF4-FFF2-40B4-BE49-F238E27FC236}">
                <a16:creationId xmlns:a16="http://schemas.microsoft.com/office/drawing/2014/main" id="{625C468E-B7ED-4833-8858-3A445A8497D5}"/>
              </a:ext>
            </a:extLst>
          </p:cNvPr>
          <p:cNvSpPr txBox="1"/>
          <p:nvPr/>
        </p:nvSpPr>
        <p:spPr>
          <a:xfrm>
            <a:off x="11815344" y="23890843"/>
            <a:ext cx="8520113" cy="646331"/>
          </a:xfrm>
          <a:prstGeom prst="rect">
            <a:avLst/>
          </a:prstGeom>
          <a:noFill/>
        </p:spPr>
        <p:txBody>
          <a:bodyPr wrap="square">
            <a:spAutoFit/>
          </a:bodyPr>
          <a:lstStyle/>
          <a:p>
            <a:pPr algn="ctr"/>
            <a:r>
              <a:rPr lang="en-US" dirty="0">
                <a:latin typeface="Times New Roman" panose="02020603050405020304" pitchFamily="18" charset="0"/>
                <a:ea typeface="SimSun" panose="02010600030101010101" pitchFamily="2" charset="-122"/>
              </a:rPr>
              <a:t>The displacement-time and acceleration-time diagrams for the experimental specimen of Maglev isolator at the frequency of: (a) 2 Hz, (b) 4 Hz</a:t>
            </a:r>
            <a:endParaRPr lang="en-US" sz="2546" dirty="0"/>
          </a:p>
        </p:txBody>
      </p:sp>
      <p:sp>
        <p:nvSpPr>
          <p:cNvPr id="41" name="Google Shape;86;p7"/>
          <p:cNvSpPr/>
          <p:nvPr/>
        </p:nvSpPr>
        <p:spPr>
          <a:xfrm>
            <a:off x="217313" y="6021575"/>
            <a:ext cx="568471" cy="590287"/>
          </a:xfrm>
          <a:custGeom>
            <a:avLst/>
            <a:gdLst/>
            <a:ahLst/>
            <a:cxnLst/>
            <a:rect l="l" t="t" r="r" b="b"/>
            <a:pathLst>
              <a:path w="5929" h="5947" extrusionOk="0">
                <a:moveTo>
                  <a:pt x="2033" y="0"/>
                </a:moveTo>
                <a:lnTo>
                  <a:pt x="1958" y="19"/>
                </a:lnTo>
                <a:lnTo>
                  <a:pt x="1902" y="56"/>
                </a:lnTo>
                <a:lnTo>
                  <a:pt x="1865" y="112"/>
                </a:lnTo>
                <a:lnTo>
                  <a:pt x="1846" y="187"/>
                </a:lnTo>
                <a:lnTo>
                  <a:pt x="1846" y="373"/>
                </a:lnTo>
                <a:lnTo>
                  <a:pt x="1772" y="392"/>
                </a:lnTo>
                <a:lnTo>
                  <a:pt x="1716" y="410"/>
                </a:lnTo>
                <a:lnTo>
                  <a:pt x="1641" y="448"/>
                </a:lnTo>
                <a:lnTo>
                  <a:pt x="1585" y="485"/>
                </a:lnTo>
                <a:lnTo>
                  <a:pt x="1548" y="541"/>
                </a:lnTo>
                <a:lnTo>
                  <a:pt x="1511" y="597"/>
                </a:lnTo>
                <a:lnTo>
                  <a:pt x="1492" y="671"/>
                </a:lnTo>
                <a:lnTo>
                  <a:pt x="1473" y="746"/>
                </a:lnTo>
                <a:lnTo>
                  <a:pt x="1473" y="3355"/>
                </a:lnTo>
                <a:lnTo>
                  <a:pt x="1492" y="3430"/>
                </a:lnTo>
                <a:lnTo>
                  <a:pt x="1511" y="3486"/>
                </a:lnTo>
                <a:lnTo>
                  <a:pt x="1548" y="3560"/>
                </a:lnTo>
                <a:lnTo>
                  <a:pt x="1585" y="3616"/>
                </a:lnTo>
                <a:lnTo>
                  <a:pt x="1641" y="3654"/>
                </a:lnTo>
                <a:lnTo>
                  <a:pt x="1716" y="3691"/>
                </a:lnTo>
                <a:lnTo>
                  <a:pt x="1772" y="3710"/>
                </a:lnTo>
                <a:lnTo>
                  <a:pt x="1846" y="3728"/>
                </a:lnTo>
                <a:lnTo>
                  <a:pt x="1995" y="3728"/>
                </a:lnTo>
                <a:lnTo>
                  <a:pt x="1995" y="3896"/>
                </a:lnTo>
                <a:lnTo>
                  <a:pt x="2014" y="3971"/>
                </a:lnTo>
                <a:lnTo>
                  <a:pt x="2051" y="4045"/>
                </a:lnTo>
                <a:lnTo>
                  <a:pt x="2107" y="4082"/>
                </a:lnTo>
                <a:lnTo>
                  <a:pt x="2722" y="4082"/>
                </a:lnTo>
                <a:lnTo>
                  <a:pt x="2778" y="4045"/>
                </a:lnTo>
                <a:lnTo>
                  <a:pt x="2815" y="3971"/>
                </a:lnTo>
                <a:lnTo>
                  <a:pt x="2834" y="3896"/>
                </a:lnTo>
                <a:lnTo>
                  <a:pt x="2834" y="3728"/>
                </a:lnTo>
                <a:lnTo>
                  <a:pt x="2965" y="3728"/>
                </a:lnTo>
                <a:lnTo>
                  <a:pt x="3039" y="3710"/>
                </a:lnTo>
                <a:lnTo>
                  <a:pt x="3114" y="3691"/>
                </a:lnTo>
                <a:lnTo>
                  <a:pt x="3170" y="3654"/>
                </a:lnTo>
                <a:lnTo>
                  <a:pt x="3225" y="3616"/>
                </a:lnTo>
                <a:lnTo>
                  <a:pt x="3281" y="3560"/>
                </a:lnTo>
                <a:lnTo>
                  <a:pt x="3300" y="3486"/>
                </a:lnTo>
                <a:lnTo>
                  <a:pt x="3337" y="3430"/>
                </a:lnTo>
                <a:lnTo>
                  <a:pt x="3337" y="3355"/>
                </a:lnTo>
                <a:lnTo>
                  <a:pt x="3337" y="746"/>
                </a:lnTo>
                <a:lnTo>
                  <a:pt x="3337" y="671"/>
                </a:lnTo>
                <a:lnTo>
                  <a:pt x="3300" y="597"/>
                </a:lnTo>
                <a:lnTo>
                  <a:pt x="3281" y="541"/>
                </a:lnTo>
                <a:lnTo>
                  <a:pt x="3225" y="485"/>
                </a:lnTo>
                <a:lnTo>
                  <a:pt x="3170" y="448"/>
                </a:lnTo>
                <a:lnTo>
                  <a:pt x="3114" y="410"/>
                </a:lnTo>
                <a:lnTo>
                  <a:pt x="3039" y="392"/>
                </a:lnTo>
                <a:lnTo>
                  <a:pt x="2965" y="373"/>
                </a:lnTo>
                <a:lnTo>
                  <a:pt x="2965" y="187"/>
                </a:lnTo>
                <a:lnTo>
                  <a:pt x="2946" y="112"/>
                </a:lnTo>
                <a:lnTo>
                  <a:pt x="2909" y="56"/>
                </a:lnTo>
                <a:lnTo>
                  <a:pt x="2853" y="19"/>
                </a:lnTo>
                <a:lnTo>
                  <a:pt x="2778" y="0"/>
                </a:lnTo>
                <a:close/>
                <a:moveTo>
                  <a:pt x="1194" y="4455"/>
                </a:moveTo>
                <a:lnTo>
                  <a:pt x="1175" y="4474"/>
                </a:lnTo>
                <a:lnTo>
                  <a:pt x="1138" y="4492"/>
                </a:lnTo>
                <a:lnTo>
                  <a:pt x="1119" y="4511"/>
                </a:lnTo>
                <a:lnTo>
                  <a:pt x="1101" y="4548"/>
                </a:lnTo>
                <a:lnTo>
                  <a:pt x="1101" y="4735"/>
                </a:lnTo>
                <a:lnTo>
                  <a:pt x="1119" y="4772"/>
                </a:lnTo>
                <a:lnTo>
                  <a:pt x="1138" y="4809"/>
                </a:lnTo>
                <a:lnTo>
                  <a:pt x="1175" y="4828"/>
                </a:lnTo>
                <a:lnTo>
                  <a:pt x="3654" y="4828"/>
                </a:lnTo>
                <a:lnTo>
                  <a:pt x="3673" y="4809"/>
                </a:lnTo>
                <a:lnTo>
                  <a:pt x="3710" y="4772"/>
                </a:lnTo>
                <a:lnTo>
                  <a:pt x="3710" y="4735"/>
                </a:lnTo>
                <a:lnTo>
                  <a:pt x="3710" y="4548"/>
                </a:lnTo>
                <a:lnTo>
                  <a:pt x="3710" y="4511"/>
                </a:lnTo>
                <a:lnTo>
                  <a:pt x="3673" y="4492"/>
                </a:lnTo>
                <a:lnTo>
                  <a:pt x="3654" y="4474"/>
                </a:lnTo>
                <a:lnTo>
                  <a:pt x="3617" y="4455"/>
                </a:lnTo>
                <a:close/>
                <a:moveTo>
                  <a:pt x="3710" y="1491"/>
                </a:moveTo>
                <a:lnTo>
                  <a:pt x="3710" y="2237"/>
                </a:lnTo>
                <a:lnTo>
                  <a:pt x="3934" y="2256"/>
                </a:lnTo>
                <a:lnTo>
                  <a:pt x="4139" y="2293"/>
                </a:lnTo>
                <a:lnTo>
                  <a:pt x="4325" y="2367"/>
                </a:lnTo>
                <a:lnTo>
                  <a:pt x="4512" y="2479"/>
                </a:lnTo>
                <a:lnTo>
                  <a:pt x="4679" y="2591"/>
                </a:lnTo>
                <a:lnTo>
                  <a:pt x="4829" y="2740"/>
                </a:lnTo>
                <a:lnTo>
                  <a:pt x="4959" y="2908"/>
                </a:lnTo>
                <a:lnTo>
                  <a:pt x="5052" y="3094"/>
                </a:lnTo>
                <a:lnTo>
                  <a:pt x="5127" y="3281"/>
                </a:lnTo>
                <a:lnTo>
                  <a:pt x="5183" y="3486"/>
                </a:lnTo>
                <a:lnTo>
                  <a:pt x="5201" y="3710"/>
                </a:lnTo>
                <a:lnTo>
                  <a:pt x="5183" y="3933"/>
                </a:lnTo>
                <a:lnTo>
                  <a:pt x="5127" y="4176"/>
                </a:lnTo>
                <a:lnTo>
                  <a:pt x="5034" y="4399"/>
                </a:lnTo>
                <a:lnTo>
                  <a:pt x="4903" y="4642"/>
                </a:lnTo>
                <a:lnTo>
                  <a:pt x="4735" y="4865"/>
                </a:lnTo>
                <a:lnTo>
                  <a:pt x="4679" y="4940"/>
                </a:lnTo>
                <a:lnTo>
                  <a:pt x="4605" y="5014"/>
                </a:lnTo>
                <a:lnTo>
                  <a:pt x="4418" y="5126"/>
                </a:lnTo>
                <a:lnTo>
                  <a:pt x="4232" y="5182"/>
                </a:lnTo>
                <a:lnTo>
                  <a:pt x="4139" y="5201"/>
                </a:lnTo>
                <a:lnTo>
                  <a:pt x="560" y="5201"/>
                </a:lnTo>
                <a:lnTo>
                  <a:pt x="430" y="5219"/>
                </a:lnTo>
                <a:lnTo>
                  <a:pt x="318" y="5257"/>
                </a:lnTo>
                <a:lnTo>
                  <a:pt x="224" y="5313"/>
                </a:lnTo>
                <a:lnTo>
                  <a:pt x="131" y="5406"/>
                </a:lnTo>
                <a:lnTo>
                  <a:pt x="57" y="5499"/>
                </a:lnTo>
                <a:lnTo>
                  <a:pt x="19" y="5611"/>
                </a:lnTo>
                <a:lnTo>
                  <a:pt x="1" y="5723"/>
                </a:lnTo>
                <a:lnTo>
                  <a:pt x="1" y="5853"/>
                </a:lnTo>
                <a:lnTo>
                  <a:pt x="19" y="5890"/>
                </a:lnTo>
                <a:lnTo>
                  <a:pt x="38" y="5928"/>
                </a:lnTo>
                <a:lnTo>
                  <a:pt x="75" y="5946"/>
                </a:lnTo>
                <a:lnTo>
                  <a:pt x="5854" y="5946"/>
                </a:lnTo>
                <a:lnTo>
                  <a:pt x="5891" y="5928"/>
                </a:lnTo>
                <a:lnTo>
                  <a:pt x="5910" y="5890"/>
                </a:lnTo>
                <a:lnTo>
                  <a:pt x="5928" y="5853"/>
                </a:lnTo>
                <a:lnTo>
                  <a:pt x="5928" y="5723"/>
                </a:lnTo>
                <a:lnTo>
                  <a:pt x="5910" y="5611"/>
                </a:lnTo>
                <a:lnTo>
                  <a:pt x="5872" y="5499"/>
                </a:lnTo>
                <a:lnTo>
                  <a:pt x="5798" y="5406"/>
                </a:lnTo>
                <a:lnTo>
                  <a:pt x="5723" y="5313"/>
                </a:lnTo>
                <a:lnTo>
                  <a:pt x="5611" y="5257"/>
                </a:lnTo>
                <a:lnTo>
                  <a:pt x="5500" y="5219"/>
                </a:lnTo>
                <a:lnTo>
                  <a:pt x="5388" y="5201"/>
                </a:lnTo>
                <a:lnTo>
                  <a:pt x="5369" y="5201"/>
                </a:lnTo>
                <a:lnTo>
                  <a:pt x="5481" y="5052"/>
                </a:lnTo>
                <a:lnTo>
                  <a:pt x="5611" y="4884"/>
                </a:lnTo>
                <a:lnTo>
                  <a:pt x="5705" y="4716"/>
                </a:lnTo>
                <a:lnTo>
                  <a:pt x="5779" y="4530"/>
                </a:lnTo>
                <a:lnTo>
                  <a:pt x="5854" y="4343"/>
                </a:lnTo>
                <a:lnTo>
                  <a:pt x="5891" y="4138"/>
                </a:lnTo>
                <a:lnTo>
                  <a:pt x="5928" y="3933"/>
                </a:lnTo>
                <a:lnTo>
                  <a:pt x="5928" y="3728"/>
                </a:lnTo>
                <a:lnTo>
                  <a:pt x="5928" y="3486"/>
                </a:lnTo>
                <a:lnTo>
                  <a:pt x="5891" y="3262"/>
                </a:lnTo>
                <a:lnTo>
                  <a:pt x="5835" y="3057"/>
                </a:lnTo>
                <a:lnTo>
                  <a:pt x="5761" y="2852"/>
                </a:lnTo>
                <a:lnTo>
                  <a:pt x="5667" y="2666"/>
                </a:lnTo>
                <a:lnTo>
                  <a:pt x="5555" y="2479"/>
                </a:lnTo>
                <a:lnTo>
                  <a:pt x="5425" y="2312"/>
                </a:lnTo>
                <a:lnTo>
                  <a:pt x="5276" y="2144"/>
                </a:lnTo>
                <a:lnTo>
                  <a:pt x="5127" y="1995"/>
                </a:lnTo>
                <a:lnTo>
                  <a:pt x="4959" y="1864"/>
                </a:lnTo>
                <a:lnTo>
                  <a:pt x="4773" y="1752"/>
                </a:lnTo>
                <a:lnTo>
                  <a:pt x="4568" y="1659"/>
                </a:lnTo>
                <a:lnTo>
                  <a:pt x="4363" y="1585"/>
                </a:lnTo>
                <a:lnTo>
                  <a:pt x="4157" y="1529"/>
                </a:lnTo>
                <a:lnTo>
                  <a:pt x="3934" y="1510"/>
                </a:lnTo>
                <a:lnTo>
                  <a:pt x="3710" y="1491"/>
                </a:lnTo>
                <a:close/>
              </a:path>
            </a:pathLst>
          </a:custGeom>
          <a:solidFill>
            <a:schemeClr val="bg1"/>
          </a:solidFill>
          <a:ln>
            <a:noFill/>
          </a:ln>
        </p:spPr>
        <p:txBody>
          <a:bodyPr spcFirstLastPara="1" wrap="square" lIns="91449" tIns="91449" rIns="91449" bIns="91449" anchor="ctr" anchorCtr="0">
            <a:noAutofit/>
          </a:bodyPr>
          <a:lstStyle/>
          <a:p>
            <a:endParaRPr sz="4883">
              <a:cs typeface="+mj-cs"/>
            </a:endParaRPr>
          </a:p>
        </p:txBody>
      </p:sp>
      <p:sp>
        <p:nvSpPr>
          <p:cNvPr id="119" name="Rectangle 118">
            <a:extLst>
              <a:ext uri="{FF2B5EF4-FFF2-40B4-BE49-F238E27FC236}">
                <a16:creationId xmlns:a16="http://schemas.microsoft.com/office/drawing/2014/main" id="{FAE9ADEF-AA69-459D-8E06-3EFA7BB091B2}"/>
              </a:ext>
            </a:extLst>
          </p:cNvPr>
          <p:cNvSpPr/>
          <p:nvPr/>
        </p:nvSpPr>
        <p:spPr>
          <a:xfrm>
            <a:off x="10934480" y="6153163"/>
            <a:ext cx="10087097" cy="664971"/>
          </a:xfrm>
          <a:prstGeom prst="rect">
            <a:avLst/>
          </a:prstGeom>
          <a:solidFill>
            <a:schemeClr val="bg2">
              <a:lumMod val="50000"/>
            </a:schemeClr>
          </a:solidFill>
          <a:ln>
            <a:solidFill>
              <a:srgbClr val="41588E"/>
            </a:solidFill>
          </a:ln>
        </p:spPr>
        <p:style>
          <a:lnRef idx="2">
            <a:schemeClr val="accent1">
              <a:shade val="50000"/>
            </a:schemeClr>
          </a:lnRef>
          <a:fillRef idx="1">
            <a:schemeClr val="accent1"/>
          </a:fillRef>
          <a:effectRef idx="0">
            <a:schemeClr val="accent1"/>
          </a:effectRef>
          <a:fontRef idx="minor">
            <a:schemeClr val="lt1"/>
          </a:fontRef>
        </p:style>
        <p:txBody>
          <a:bodyPr lIns="61496" tIns="30748" rIns="61496" bIns="30748" rtlCol="0" anchor="ctr"/>
          <a:lstStyle/>
          <a:p>
            <a:pPr algn="ctr">
              <a:lnSpc>
                <a:spcPct val="130000"/>
              </a:lnSpc>
            </a:pPr>
            <a:r>
              <a:rPr lang="en-US" sz="3600" b="1" kern="100" dirty="0">
                <a:latin typeface="Times New Roman" panose="02020603050405020304" pitchFamily="18" charset="0"/>
                <a:ea typeface="Calibri" panose="020F0502020204030204" pitchFamily="34" charset="0"/>
              </a:rPr>
              <a:t> Maglev isolator </a:t>
            </a:r>
            <a:endParaRPr lang="en-US" sz="3601" b="1" dirty="0">
              <a:solidFill>
                <a:schemeClr val="bg1"/>
              </a:solidFill>
              <a:latin typeface="Times New Roman" panose="02020603050405020304" pitchFamily="18" charset="0"/>
              <a:cs typeface="Times New Roman" panose="02020603050405020304" pitchFamily="18" charset="0"/>
            </a:endParaRPr>
          </a:p>
        </p:txBody>
      </p:sp>
      <p:sp>
        <p:nvSpPr>
          <p:cNvPr id="120" name="Text Box 192">
            <a:extLst>
              <a:ext uri="{FF2B5EF4-FFF2-40B4-BE49-F238E27FC236}">
                <a16:creationId xmlns:a16="http://schemas.microsoft.com/office/drawing/2014/main" id="{1F743947-FA7B-4603-A1C3-AAC0934D8474}"/>
              </a:ext>
            </a:extLst>
          </p:cNvPr>
          <p:cNvSpPr txBox="1">
            <a:spLocks noChangeArrowheads="1"/>
          </p:cNvSpPr>
          <p:nvPr/>
        </p:nvSpPr>
        <p:spPr bwMode="auto">
          <a:xfrm>
            <a:off x="10912428" y="6829245"/>
            <a:ext cx="10080000" cy="1171716"/>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000" kern="100" dirty="0">
                <a:latin typeface="Times New Roman" panose="02020603050405020304" pitchFamily="18" charset="0"/>
                <a:ea typeface="Calibri" panose="020F0502020204030204" pitchFamily="34" charset="0"/>
              </a:rPr>
              <a:t>To provide an ideal bearing with zero horizontal lateral stiffness, the Maglev isolator is introduced in which the building is levitated with a zero-footprint using the magnetic levitation technology. </a:t>
            </a:r>
            <a:endParaRPr lang="en-US" sz="3200" dirty="0">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F105E0CF-8DBF-4357-B85A-206D86BA65AA}"/>
              </a:ext>
            </a:extLst>
          </p:cNvPr>
          <p:cNvSpPr/>
          <p:nvPr/>
        </p:nvSpPr>
        <p:spPr>
          <a:xfrm>
            <a:off x="10651872" y="5925011"/>
            <a:ext cx="865372" cy="911758"/>
          </a:xfrm>
          <a:prstGeom prst="ellipse">
            <a:avLst/>
          </a:prstGeom>
          <a:solidFill>
            <a:srgbClr val="F0A22E"/>
          </a:solidFill>
          <a:ln w="38100">
            <a:noFill/>
          </a:ln>
          <a:effectLst>
            <a:outerShdw blurRad="330200" dist="228600" dir="2700000" sx="103000" sy="103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3">
              <a:cs typeface="+mj-cs"/>
            </a:endParaRPr>
          </a:p>
        </p:txBody>
      </p:sp>
      <p:sp>
        <p:nvSpPr>
          <p:cNvPr id="122" name="Google Shape;86;p7">
            <a:extLst>
              <a:ext uri="{FF2B5EF4-FFF2-40B4-BE49-F238E27FC236}">
                <a16:creationId xmlns:a16="http://schemas.microsoft.com/office/drawing/2014/main" id="{9B3600E7-6775-46E0-B1F1-5C5CFF163786}"/>
              </a:ext>
            </a:extLst>
          </p:cNvPr>
          <p:cNvSpPr/>
          <p:nvPr/>
        </p:nvSpPr>
        <p:spPr>
          <a:xfrm>
            <a:off x="10769488" y="6061188"/>
            <a:ext cx="568471" cy="590287"/>
          </a:xfrm>
          <a:custGeom>
            <a:avLst/>
            <a:gdLst/>
            <a:ahLst/>
            <a:cxnLst/>
            <a:rect l="l" t="t" r="r" b="b"/>
            <a:pathLst>
              <a:path w="5929" h="5947" extrusionOk="0">
                <a:moveTo>
                  <a:pt x="2033" y="0"/>
                </a:moveTo>
                <a:lnTo>
                  <a:pt x="1958" y="19"/>
                </a:lnTo>
                <a:lnTo>
                  <a:pt x="1902" y="56"/>
                </a:lnTo>
                <a:lnTo>
                  <a:pt x="1865" y="112"/>
                </a:lnTo>
                <a:lnTo>
                  <a:pt x="1846" y="187"/>
                </a:lnTo>
                <a:lnTo>
                  <a:pt x="1846" y="373"/>
                </a:lnTo>
                <a:lnTo>
                  <a:pt x="1772" y="392"/>
                </a:lnTo>
                <a:lnTo>
                  <a:pt x="1716" y="410"/>
                </a:lnTo>
                <a:lnTo>
                  <a:pt x="1641" y="448"/>
                </a:lnTo>
                <a:lnTo>
                  <a:pt x="1585" y="485"/>
                </a:lnTo>
                <a:lnTo>
                  <a:pt x="1548" y="541"/>
                </a:lnTo>
                <a:lnTo>
                  <a:pt x="1511" y="597"/>
                </a:lnTo>
                <a:lnTo>
                  <a:pt x="1492" y="671"/>
                </a:lnTo>
                <a:lnTo>
                  <a:pt x="1473" y="746"/>
                </a:lnTo>
                <a:lnTo>
                  <a:pt x="1473" y="3355"/>
                </a:lnTo>
                <a:lnTo>
                  <a:pt x="1492" y="3430"/>
                </a:lnTo>
                <a:lnTo>
                  <a:pt x="1511" y="3486"/>
                </a:lnTo>
                <a:lnTo>
                  <a:pt x="1548" y="3560"/>
                </a:lnTo>
                <a:lnTo>
                  <a:pt x="1585" y="3616"/>
                </a:lnTo>
                <a:lnTo>
                  <a:pt x="1641" y="3654"/>
                </a:lnTo>
                <a:lnTo>
                  <a:pt x="1716" y="3691"/>
                </a:lnTo>
                <a:lnTo>
                  <a:pt x="1772" y="3710"/>
                </a:lnTo>
                <a:lnTo>
                  <a:pt x="1846" y="3728"/>
                </a:lnTo>
                <a:lnTo>
                  <a:pt x="1995" y="3728"/>
                </a:lnTo>
                <a:lnTo>
                  <a:pt x="1995" y="3896"/>
                </a:lnTo>
                <a:lnTo>
                  <a:pt x="2014" y="3971"/>
                </a:lnTo>
                <a:lnTo>
                  <a:pt x="2051" y="4045"/>
                </a:lnTo>
                <a:lnTo>
                  <a:pt x="2107" y="4082"/>
                </a:lnTo>
                <a:lnTo>
                  <a:pt x="2722" y="4082"/>
                </a:lnTo>
                <a:lnTo>
                  <a:pt x="2778" y="4045"/>
                </a:lnTo>
                <a:lnTo>
                  <a:pt x="2815" y="3971"/>
                </a:lnTo>
                <a:lnTo>
                  <a:pt x="2834" y="3896"/>
                </a:lnTo>
                <a:lnTo>
                  <a:pt x="2834" y="3728"/>
                </a:lnTo>
                <a:lnTo>
                  <a:pt x="2965" y="3728"/>
                </a:lnTo>
                <a:lnTo>
                  <a:pt x="3039" y="3710"/>
                </a:lnTo>
                <a:lnTo>
                  <a:pt x="3114" y="3691"/>
                </a:lnTo>
                <a:lnTo>
                  <a:pt x="3170" y="3654"/>
                </a:lnTo>
                <a:lnTo>
                  <a:pt x="3225" y="3616"/>
                </a:lnTo>
                <a:lnTo>
                  <a:pt x="3281" y="3560"/>
                </a:lnTo>
                <a:lnTo>
                  <a:pt x="3300" y="3486"/>
                </a:lnTo>
                <a:lnTo>
                  <a:pt x="3337" y="3430"/>
                </a:lnTo>
                <a:lnTo>
                  <a:pt x="3337" y="3355"/>
                </a:lnTo>
                <a:lnTo>
                  <a:pt x="3337" y="746"/>
                </a:lnTo>
                <a:lnTo>
                  <a:pt x="3337" y="671"/>
                </a:lnTo>
                <a:lnTo>
                  <a:pt x="3300" y="597"/>
                </a:lnTo>
                <a:lnTo>
                  <a:pt x="3281" y="541"/>
                </a:lnTo>
                <a:lnTo>
                  <a:pt x="3225" y="485"/>
                </a:lnTo>
                <a:lnTo>
                  <a:pt x="3170" y="448"/>
                </a:lnTo>
                <a:lnTo>
                  <a:pt x="3114" y="410"/>
                </a:lnTo>
                <a:lnTo>
                  <a:pt x="3039" y="392"/>
                </a:lnTo>
                <a:lnTo>
                  <a:pt x="2965" y="373"/>
                </a:lnTo>
                <a:lnTo>
                  <a:pt x="2965" y="187"/>
                </a:lnTo>
                <a:lnTo>
                  <a:pt x="2946" y="112"/>
                </a:lnTo>
                <a:lnTo>
                  <a:pt x="2909" y="56"/>
                </a:lnTo>
                <a:lnTo>
                  <a:pt x="2853" y="19"/>
                </a:lnTo>
                <a:lnTo>
                  <a:pt x="2778" y="0"/>
                </a:lnTo>
                <a:close/>
                <a:moveTo>
                  <a:pt x="1194" y="4455"/>
                </a:moveTo>
                <a:lnTo>
                  <a:pt x="1175" y="4474"/>
                </a:lnTo>
                <a:lnTo>
                  <a:pt x="1138" y="4492"/>
                </a:lnTo>
                <a:lnTo>
                  <a:pt x="1119" y="4511"/>
                </a:lnTo>
                <a:lnTo>
                  <a:pt x="1101" y="4548"/>
                </a:lnTo>
                <a:lnTo>
                  <a:pt x="1101" y="4735"/>
                </a:lnTo>
                <a:lnTo>
                  <a:pt x="1119" y="4772"/>
                </a:lnTo>
                <a:lnTo>
                  <a:pt x="1138" y="4809"/>
                </a:lnTo>
                <a:lnTo>
                  <a:pt x="1175" y="4828"/>
                </a:lnTo>
                <a:lnTo>
                  <a:pt x="3654" y="4828"/>
                </a:lnTo>
                <a:lnTo>
                  <a:pt x="3673" y="4809"/>
                </a:lnTo>
                <a:lnTo>
                  <a:pt x="3710" y="4772"/>
                </a:lnTo>
                <a:lnTo>
                  <a:pt x="3710" y="4735"/>
                </a:lnTo>
                <a:lnTo>
                  <a:pt x="3710" y="4548"/>
                </a:lnTo>
                <a:lnTo>
                  <a:pt x="3710" y="4511"/>
                </a:lnTo>
                <a:lnTo>
                  <a:pt x="3673" y="4492"/>
                </a:lnTo>
                <a:lnTo>
                  <a:pt x="3654" y="4474"/>
                </a:lnTo>
                <a:lnTo>
                  <a:pt x="3617" y="4455"/>
                </a:lnTo>
                <a:close/>
                <a:moveTo>
                  <a:pt x="3710" y="1491"/>
                </a:moveTo>
                <a:lnTo>
                  <a:pt x="3710" y="2237"/>
                </a:lnTo>
                <a:lnTo>
                  <a:pt x="3934" y="2256"/>
                </a:lnTo>
                <a:lnTo>
                  <a:pt x="4139" y="2293"/>
                </a:lnTo>
                <a:lnTo>
                  <a:pt x="4325" y="2367"/>
                </a:lnTo>
                <a:lnTo>
                  <a:pt x="4512" y="2479"/>
                </a:lnTo>
                <a:lnTo>
                  <a:pt x="4679" y="2591"/>
                </a:lnTo>
                <a:lnTo>
                  <a:pt x="4829" y="2740"/>
                </a:lnTo>
                <a:lnTo>
                  <a:pt x="4959" y="2908"/>
                </a:lnTo>
                <a:lnTo>
                  <a:pt x="5052" y="3094"/>
                </a:lnTo>
                <a:lnTo>
                  <a:pt x="5127" y="3281"/>
                </a:lnTo>
                <a:lnTo>
                  <a:pt x="5183" y="3486"/>
                </a:lnTo>
                <a:lnTo>
                  <a:pt x="5201" y="3710"/>
                </a:lnTo>
                <a:lnTo>
                  <a:pt x="5183" y="3933"/>
                </a:lnTo>
                <a:lnTo>
                  <a:pt x="5127" y="4176"/>
                </a:lnTo>
                <a:lnTo>
                  <a:pt x="5034" y="4399"/>
                </a:lnTo>
                <a:lnTo>
                  <a:pt x="4903" y="4642"/>
                </a:lnTo>
                <a:lnTo>
                  <a:pt x="4735" y="4865"/>
                </a:lnTo>
                <a:lnTo>
                  <a:pt x="4679" y="4940"/>
                </a:lnTo>
                <a:lnTo>
                  <a:pt x="4605" y="5014"/>
                </a:lnTo>
                <a:lnTo>
                  <a:pt x="4418" y="5126"/>
                </a:lnTo>
                <a:lnTo>
                  <a:pt x="4232" y="5182"/>
                </a:lnTo>
                <a:lnTo>
                  <a:pt x="4139" y="5201"/>
                </a:lnTo>
                <a:lnTo>
                  <a:pt x="560" y="5201"/>
                </a:lnTo>
                <a:lnTo>
                  <a:pt x="430" y="5219"/>
                </a:lnTo>
                <a:lnTo>
                  <a:pt x="318" y="5257"/>
                </a:lnTo>
                <a:lnTo>
                  <a:pt x="224" y="5313"/>
                </a:lnTo>
                <a:lnTo>
                  <a:pt x="131" y="5406"/>
                </a:lnTo>
                <a:lnTo>
                  <a:pt x="57" y="5499"/>
                </a:lnTo>
                <a:lnTo>
                  <a:pt x="19" y="5611"/>
                </a:lnTo>
                <a:lnTo>
                  <a:pt x="1" y="5723"/>
                </a:lnTo>
                <a:lnTo>
                  <a:pt x="1" y="5853"/>
                </a:lnTo>
                <a:lnTo>
                  <a:pt x="19" y="5890"/>
                </a:lnTo>
                <a:lnTo>
                  <a:pt x="38" y="5928"/>
                </a:lnTo>
                <a:lnTo>
                  <a:pt x="75" y="5946"/>
                </a:lnTo>
                <a:lnTo>
                  <a:pt x="5854" y="5946"/>
                </a:lnTo>
                <a:lnTo>
                  <a:pt x="5891" y="5928"/>
                </a:lnTo>
                <a:lnTo>
                  <a:pt x="5910" y="5890"/>
                </a:lnTo>
                <a:lnTo>
                  <a:pt x="5928" y="5853"/>
                </a:lnTo>
                <a:lnTo>
                  <a:pt x="5928" y="5723"/>
                </a:lnTo>
                <a:lnTo>
                  <a:pt x="5910" y="5611"/>
                </a:lnTo>
                <a:lnTo>
                  <a:pt x="5872" y="5499"/>
                </a:lnTo>
                <a:lnTo>
                  <a:pt x="5798" y="5406"/>
                </a:lnTo>
                <a:lnTo>
                  <a:pt x="5723" y="5313"/>
                </a:lnTo>
                <a:lnTo>
                  <a:pt x="5611" y="5257"/>
                </a:lnTo>
                <a:lnTo>
                  <a:pt x="5500" y="5219"/>
                </a:lnTo>
                <a:lnTo>
                  <a:pt x="5388" y="5201"/>
                </a:lnTo>
                <a:lnTo>
                  <a:pt x="5369" y="5201"/>
                </a:lnTo>
                <a:lnTo>
                  <a:pt x="5481" y="5052"/>
                </a:lnTo>
                <a:lnTo>
                  <a:pt x="5611" y="4884"/>
                </a:lnTo>
                <a:lnTo>
                  <a:pt x="5705" y="4716"/>
                </a:lnTo>
                <a:lnTo>
                  <a:pt x="5779" y="4530"/>
                </a:lnTo>
                <a:lnTo>
                  <a:pt x="5854" y="4343"/>
                </a:lnTo>
                <a:lnTo>
                  <a:pt x="5891" y="4138"/>
                </a:lnTo>
                <a:lnTo>
                  <a:pt x="5928" y="3933"/>
                </a:lnTo>
                <a:lnTo>
                  <a:pt x="5928" y="3728"/>
                </a:lnTo>
                <a:lnTo>
                  <a:pt x="5928" y="3486"/>
                </a:lnTo>
                <a:lnTo>
                  <a:pt x="5891" y="3262"/>
                </a:lnTo>
                <a:lnTo>
                  <a:pt x="5835" y="3057"/>
                </a:lnTo>
                <a:lnTo>
                  <a:pt x="5761" y="2852"/>
                </a:lnTo>
                <a:lnTo>
                  <a:pt x="5667" y="2666"/>
                </a:lnTo>
                <a:lnTo>
                  <a:pt x="5555" y="2479"/>
                </a:lnTo>
                <a:lnTo>
                  <a:pt x="5425" y="2312"/>
                </a:lnTo>
                <a:lnTo>
                  <a:pt x="5276" y="2144"/>
                </a:lnTo>
                <a:lnTo>
                  <a:pt x="5127" y="1995"/>
                </a:lnTo>
                <a:lnTo>
                  <a:pt x="4959" y="1864"/>
                </a:lnTo>
                <a:lnTo>
                  <a:pt x="4773" y="1752"/>
                </a:lnTo>
                <a:lnTo>
                  <a:pt x="4568" y="1659"/>
                </a:lnTo>
                <a:lnTo>
                  <a:pt x="4363" y="1585"/>
                </a:lnTo>
                <a:lnTo>
                  <a:pt x="4157" y="1529"/>
                </a:lnTo>
                <a:lnTo>
                  <a:pt x="3934" y="1510"/>
                </a:lnTo>
                <a:lnTo>
                  <a:pt x="3710" y="1491"/>
                </a:lnTo>
                <a:close/>
              </a:path>
            </a:pathLst>
          </a:custGeom>
          <a:solidFill>
            <a:schemeClr val="bg1"/>
          </a:solidFill>
          <a:ln>
            <a:noFill/>
          </a:ln>
        </p:spPr>
        <p:txBody>
          <a:bodyPr spcFirstLastPara="1" wrap="square" lIns="91449" tIns="91449" rIns="91449" bIns="91449" anchor="ctr" anchorCtr="0">
            <a:noAutofit/>
          </a:bodyPr>
          <a:lstStyle/>
          <a:p>
            <a:endParaRPr sz="4883">
              <a:cs typeface="+mj-cs"/>
            </a:endParaRPr>
          </a:p>
        </p:txBody>
      </p:sp>
      <p:sp>
        <p:nvSpPr>
          <p:cNvPr id="126" name="Text Box 192">
            <a:extLst>
              <a:ext uri="{FF2B5EF4-FFF2-40B4-BE49-F238E27FC236}">
                <a16:creationId xmlns:a16="http://schemas.microsoft.com/office/drawing/2014/main" id="{D22A5242-1ED3-493F-94F0-45B3B1C6CBAC}"/>
              </a:ext>
            </a:extLst>
          </p:cNvPr>
          <p:cNvSpPr txBox="1">
            <a:spLocks noChangeArrowheads="1"/>
          </p:cNvSpPr>
          <p:nvPr/>
        </p:nvSpPr>
        <p:spPr bwMode="auto">
          <a:xfrm>
            <a:off x="956528" y="8189395"/>
            <a:ext cx="19335818" cy="1171716"/>
          </a:xfrm>
          <a:prstGeom prst="rect">
            <a:avLst/>
          </a:prstGeom>
          <a:solidFill>
            <a:schemeClr val="bg1"/>
          </a:solidFill>
          <a:ln w="76200">
            <a:solidFill>
              <a:schemeClr val="bg2">
                <a:lumMod val="50000"/>
              </a:schemeClr>
            </a:solidFill>
          </a:ln>
          <a:effectLst/>
        </p:spPr>
        <p:txBody>
          <a:bodyPr wrap="square" lIns="122992" tIns="122992" rIns="122992" bIns="12299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000" kern="100" dirty="0">
                <a:latin typeface="Times New Roman" panose="02020603050405020304" pitchFamily="18" charset="0"/>
                <a:ea typeface="Calibri" panose="020F0502020204030204" pitchFamily="34" charset="0"/>
              </a:rPr>
              <a:t>In this research, the STRP-SR bearing was examined numerically under compressive and cyclic shear loadings and the efficiency of STRP-SR bearing was investigated for an isolated 2-story building model using ABAQUS software. Moreover, the Maglev bearing was studied numerically using COMSOL software and its experimental specimen was tested on a shaking table. </a:t>
            </a:r>
            <a:endParaRPr lang="en-US" sz="2400" dirty="0">
              <a:latin typeface="Times New Roman" panose="02020603050405020304" pitchFamily="18" charset="0"/>
              <a:cs typeface="Times New Roman" panose="02020603050405020304" pitchFamily="18" charset="0"/>
            </a:endParaRPr>
          </a:p>
        </p:txBody>
      </p:sp>
      <p:sp>
        <p:nvSpPr>
          <p:cNvPr id="128" name="Google Shape;5093;p37">
            <a:extLst>
              <a:ext uri="{FF2B5EF4-FFF2-40B4-BE49-F238E27FC236}">
                <a16:creationId xmlns:a16="http://schemas.microsoft.com/office/drawing/2014/main" id="{FCBA198E-5546-4C7F-920A-AEBF02E42EFE}"/>
              </a:ext>
            </a:extLst>
          </p:cNvPr>
          <p:cNvSpPr/>
          <p:nvPr/>
        </p:nvSpPr>
        <p:spPr>
          <a:xfrm>
            <a:off x="281258" y="4174501"/>
            <a:ext cx="543059" cy="57081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chemeClr val="bg1"/>
          </a:solidFill>
          <a:ln>
            <a:noFill/>
          </a:ln>
        </p:spPr>
        <p:txBody>
          <a:bodyPr spcFirstLastPara="1" wrap="square" lIns="91449" tIns="91449" rIns="91449" bIns="91449" anchor="ctr" anchorCtr="0">
            <a:noAutofit/>
          </a:bodyPr>
          <a:lstStyle/>
          <a:p>
            <a:endParaRPr sz="4883">
              <a:cs typeface="+mj-cs"/>
            </a:endParaRPr>
          </a:p>
        </p:txBody>
      </p:sp>
      <p:sp>
        <p:nvSpPr>
          <p:cNvPr id="131" name="TextBox 130">
            <a:extLst>
              <a:ext uri="{FF2B5EF4-FFF2-40B4-BE49-F238E27FC236}">
                <a16:creationId xmlns:a16="http://schemas.microsoft.com/office/drawing/2014/main" id="{EB83F73B-C1B3-4C03-AD96-F2156F4D1CEB}"/>
              </a:ext>
            </a:extLst>
          </p:cNvPr>
          <p:cNvSpPr txBox="1"/>
          <p:nvPr/>
        </p:nvSpPr>
        <p:spPr>
          <a:xfrm>
            <a:off x="16383163" y="11683415"/>
            <a:ext cx="4032663" cy="369332"/>
          </a:xfrm>
          <a:prstGeom prst="rect">
            <a:avLst/>
          </a:prstGeom>
          <a:noFill/>
        </p:spPr>
        <p:txBody>
          <a:bodyPr wrap="square">
            <a:spAutoFit/>
          </a:bodyPr>
          <a:lstStyle/>
          <a:p>
            <a:pPr algn="ctr"/>
            <a:r>
              <a:rPr lang="en-US" dirty="0">
                <a:latin typeface="Times New Roman" panose="02020603050405020304" pitchFamily="18" charset="0"/>
                <a:ea typeface="SimSun" panose="02010600030101010101" pitchFamily="2" charset="-122"/>
              </a:rPr>
              <a:t>The fixed-base model</a:t>
            </a:r>
            <a:endParaRPr lang="en-US" sz="2546" dirty="0"/>
          </a:p>
        </p:txBody>
      </p:sp>
      <p:sp>
        <p:nvSpPr>
          <p:cNvPr id="132" name="TextBox 131">
            <a:extLst>
              <a:ext uri="{FF2B5EF4-FFF2-40B4-BE49-F238E27FC236}">
                <a16:creationId xmlns:a16="http://schemas.microsoft.com/office/drawing/2014/main" id="{04B70D87-613C-4040-9F0B-03325E046A91}"/>
              </a:ext>
            </a:extLst>
          </p:cNvPr>
          <p:cNvSpPr txBox="1"/>
          <p:nvPr/>
        </p:nvSpPr>
        <p:spPr>
          <a:xfrm>
            <a:off x="11281873" y="17347234"/>
            <a:ext cx="4600587" cy="646331"/>
          </a:xfrm>
          <a:prstGeom prst="rect">
            <a:avLst/>
          </a:prstGeom>
          <a:noFill/>
        </p:spPr>
        <p:txBody>
          <a:bodyPr wrap="square">
            <a:spAutoFit/>
          </a:bodyPr>
          <a:lstStyle/>
          <a:p>
            <a:pPr algn="ctr"/>
            <a:r>
              <a:rPr lang="en-US" dirty="0">
                <a:latin typeface="Times New Roman" panose="02020603050405020304" pitchFamily="18" charset="0"/>
                <a:ea typeface="SimSun" panose="02010600030101010101" pitchFamily="2" charset="-122"/>
              </a:rPr>
              <a:t>Comparison of the absolute displacement of the structure with and without the Maglev isolator</a:t>
            </a:r>
            <a:endParaRPr lang="en-US" sz="2546" dirty="0"/>
          </a:p>
        </p:txBody>
      </p:sp>
      <p:pic>
        <p:nvPicPr>
          <p:cNvPr id="7" name="Picture 6">
            <a:extLst>
              <a:ext uri="{FF2B5EF4-FFF2-40B4-BE49-F238E27FC236}">
                <a16:creationId xmlns:a16="http://schemas.microsoft.com/office/drawing/2014/main" id="{1BC2BF34-CCAD-6A17-7622-F5B561DC7FF5}"/>
              </a:ext>
            </a:extLst>
          </p:cNvPr>
          <p:cNvPicPr>
            <a:picLocks/>
          </p:cNvPicPr>
          <p:nvPr/>
        </p:nvPicPr>
        <p:blipFill>
          <a:blip r:embed="rId22"/>
          <a:stretch>
            <a:fillRect/>
          </a:stretch>
        </p:blipFill>
        <p:spPr>
          <a:xfrm>
            <a:off x="246573" y="20974648"/>
            <a:ext cx="5029200" cy="2871216"/>
          </a:xfrm>
          <a:prstGeom prst="rect">
            <a:avLst/>
          </a:prstGeom>
        </p:spPr>
      </p:pic>
    </p:spTree>
    <p:extLst>
      <p:ext uri="{BB962C8B-B14F-4D97-AF65-F5344CB8AC3E}">
        <p14:creationId xmlns:p14="http://schemas.microsoft.com/office/powerpoint/2010/main" val="17001584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1318</TotalTime>
  <Words>569</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Retrospect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Arash Akbari Hamed</cp:lastModifiedBy>
  <cp:revision>169</cp:revision>
  <cp:lastPrinted>2023-09-17T21:02:45Z</cp:lastPrinted>
  <dcterms:created xsi:type="dcterms:W3CDTF">2019-12-11T12:28:16Z</dcterms:created>
  <dcterms:modified xsi:type="dcterms:W3CDTF">2023-09-17T21:05:13Z</dcterms:modified>
</cp:coreProperties>
</file>