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0" r:id="rId4"/>
    <p:sldId id="257" r:id="rId5"/>
    <p:sldId id="258"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9" r:id="rId21"/>
    <p:sldId id="290" r:id="rId22"/>
    <p:sldId id="291" r:id="rId23"/>
    <p:sldId id="292" r:id="rId24"/>
    <p:sldId id="293" r:id="rId25"/>
    <p:sldId id="294" r:id="rId26"/>
    <p:sldId id="295" r:id="rId27"/>
    <p:sldId id="288"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User\Documents\ENERGY%20MANAGEMENT\data%20and%20result\Results%20Tech%20Eff%20more.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_with%20Recommended%20adjustment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_with%20Recommended%20adjustments.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_with%20Recommended%20adjustments.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_with%20Recommended%20adjustment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_with%20Recommended%20adjustment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_with%20Recommended%20adjustment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_with%20Recommended%20adjustment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_with%20Recommended%20adjustments.xlsx" TargetMode="External"/><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ocuments\ENERGY%20MANAGEMENT\data%20and%20result\Data%20from%20EEDC%20final%20SE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Electricity tariff (2015 - 2022)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Sheet1!$E$1</c:f>
              <c:strCache>
                <c:ptCount val="1"/>
                <c:pt idx="0">
                  <c:v>N/kwh</c:v>
                </c:pt>
              </c:strCache>
            </c:strRef>
          </c:tx>
          <c:spPr>
            <a:solidFill>
              <a:schemeClr val="accent6"/>
            </a:solidFill>
            <a:ln>
              <a:noFill/>
            </a:ln>
            <a:effectLst/>
          </c:spPr>
          <c:cat>
            <c:numRef>
              <c:f>Sheet1!$D$2:$D$9</c:f>
              <c:numCache>
                <c:formatCode>General</c:formatCode>
                <c:ptCount val="8"/>
                <c:pt idx="0">
                  <c:v>2015</c:v>
                </c:pt>
                <c:pt idx="1">
                  <c:v>2016</c:v>
                </c:pt>
                <c:pt idx="2">
                  <c:v>2017</c:v>
                </c:pt>
                <c:pt idx="3">
                  <c:v>2018</c:v>
                </c:pt>
                <c:pt idx="4">
                  <c:v>2019</c:v>
                </c:pt>
                <c:pt idx="5">
                  <c:v>2020</c:v>
                </c:pt>
                <c:pt idx="6">
                  <c:v>2021</c:v>
                </c:pt>
                <c:pt idx="7">
                  <c:v>2022</c:v>
                </c:pt>
              </c:numCache>
            </c:numRef>
          </c:cat>
          <c:val>
            <c:numRef>
              <c:f>Sheet1!$E$2:$E$9</c:f>
              <c:numCache>
                <c:formatCode>General</c:formatCode>
                <c:ptCount val="8"/>
                <c:pt idx="0">
                  <c:v>20.95</c:v>
                </c:pt>
                <c:pt idx="1">
                  <c:v>35.35</c:v>
                </c:pt>
                <c:pt idx="2">
                  <c:v>36.07</c:v>
                </c:pt>
                <c:pt idx="3">
                  <c:v>36.07</c:v>
                </c:pt>
                <c:pt idx="4">
                  <c:v>36.07</c:v>
                </c:pt>
                <c:pt idx="5">
                  <c:v>36.07</c:v>
                </c:pt>
                <c:pt idx="6">
                  <c:v>48.49</c:v>
                </c:pt>
                <c:pt idx="7">
                  <c:v>47.73</c:v>
                </c:pt>
              </c:numCache>
            </c:numRef>
          </c:val>
          <c:extLst>
            <c:ext xmlns:c16="http://schemas.microsoft.com/office/drawing/2014/chart" uri="{C3380CC4-5D6E-409C-BE32-E72D297353CC}">
              <c16:uniqueId val="{00000000-F69B-4150-8F8A-E1A8DBF8A89E}"/>
            </c:ext>
          </c:extLst>
        </c:ser>
        <c:dLbls>
          <c:showLegendKey val="0"/>
          <c:showVal val="0"/>
          <c:showCatName val="0"/>
          <c:showSerName val="0"/>
          <c:showPercent val="0"/>
          <c:showBubbleSize val="0"/>
        </c:dLbls>
        <c:axId val="506473272"/>
        <c:axId val="506468024"/>
      </c:areaChart>
      <c:catAx>
        <c:axId val="5064732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468024"/>
        <c:crosses val="autoZero"/>
        <c:auto val="1"/>
        <c:lblAlgn val="ctr"/>
        <c:lblOffset val="100"/>
        <c:noMultiLvlLbl val="0"/>
      </c:catAx>
      <c:valAx>
        <c:axId val="506468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Naira/kwh</a:t>
                </a:r>
                <a:endParaRPr lang="en-US" sz="1000">
                  <a:effectLst/>
                </a:endParaRPr>
              </a:p>
            </c:rich>
          </c:tx>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47327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IKENGA HOTEL'!$B$1</c:f>
              <c:strCache>
                <c:ptCount val="1"/>
                <c:pt idx="0">
                  <c:v>Occupancy Rate</c:v>
                </c:pt>
              </c:strCache>
            </c:strRef>
          </c:tx>
          <c:spPr>
            <a:solidFill>
              <a:schemeClr val="accent1"/>
            </a:solidFill>
            <a:ln>
              <a:noFill/>
            </a:ln>
            <a:effectLst/>
          </c:spPr>
          <c:invertIfNegative val="0"/>
          <c:cat>
            <c:numRef>
              <c:f>'NEW IKENGA HOTEL'!$A$2:$A$13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'NEW IKENGA HOTEL'!$B$2:$B$13</c:f>
              <c:numCache>
                <c:formatCode>General</c:formatCode>
                <c:ptCount val="12"/>
                <c:pt idx="0">
                  <c:v>50</c:v>
                </c:pt>
                <c:pt idx="1">
                  <c:v>36</c:v>
                </c:pt>
                <c:pt idx="2">
                  <c:v>48</c:v>
                </c:pt>
                <c:pt idx="3">
                  <c:v>62</c:v>
                </c:pt>
                <c:pt idx="4">
                  <c:v>44</c:v>
                </c:pt>
                <c:pt idx="5">
                  <c:v>32</c:v>
                </c:pt>
                <c:pt idx="6">
                  <c:v>25</c:v>
                </c:pt>
                <c:pt idx="7">
                  <c:v>31</c:v>
                </c:pt>
                <c:pt idx="8">
                  <c:v>31</c:v>
                </c:pt>
                <c:pt idx="9">
                  <c:v>34</c:v>
                </c:pt>
                <c:pt idx="10">
                  <c:v>62</c:v>
                </c:pt>
                <c:pt idx="11">
                  <c:v>66</c:v>
                </c:pt>
              </c:numCache>
            </c:numRef>
          </c:val>
          <c:extLst>
            <c:ext xmlns:c16="http://schemas.microsoft.com/office/drawing/2014/chart" uri="{C3380CC4-5D6E-409C-BE32-E72D297353CC}">
              <c16:uniqueId val="{00000000-1275-4C0A-A62C-1171C15E1689}"/>
            </c:ext>
          </c:extLst>
        </c:ser>
        <c:dLbls>
          <c:showLegendKey val="0"/>
          <c:showVal val="0"/>
          <c:showCatName val="0"/>
          <c:showSerName val="0"/>
          <c:showPercent val="0"/>
          <c:showBubbleSize val="0"/>
        </c:dLbls>
        <c:gapWidth val="219"/>
        <c:overlap val="-27"/>
        <c:axId val="691456520"/>
        <c:axId val="691458160"/>
      </c:barChart>
      <c:dateAx>
        <c:axId val="691456520"/>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458160"/>
        <c:crosses val="autoZero"/>
        <c:auto val="1"/>
        <c:lblOffset val="100"/>
        <c:baseTimeUnit val="months"/>
      </c:dateAx>
      <c:valAx>
        <c:axId val="691458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Occupancy</a:t>
                </a:r>
                <a:r>
                  <a:rPr lang="en-US" baseline="0"/>
                  <a:t> Rate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456520"/>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'OLD CAROLINA'!$B$1</c:f>
              <c:strCache>
                <c:ptCount val="1"/>
                <c:pt idx="0">
                  <c:v>Occupancy Rate</c:v>
                </c:pt>
              </c:strCache>
            </c:strRef>
          </c:tx>
          <c:spPr>
            <a:solidFill>
              <a:schemeClr val="accent1"/>
            </a:solidFill>
            <a:ln>
              <a:noFill/>
            </a:ln>
            <a:effectLst/>
          </c:spPr>
          <c:invertIfNegative val="0"/>
          <c:cat>
            <c:numRef>
              <c:f>'OLD CAROLINA'!$A$2:$A$13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'OLD CAROLINA'!$B$2:$B$13</c:f>
              <c:numCache>
                <c:formatCode>General</c:formatCode>
                <c:ptCount val="12"/>
                <c:pt idx="0">
                  <c:v>19</c:v>
                </c:pt>
                <c:pt idx="1">
                  <c:v>23</c:v>
                </c:pt>
                <c:pt idx="2">
                  <c:v>30</c:v>
                </c:pt>
                <c:pt idx="3">
                  <c:v>27</c:v>
                </c:pt>
                <c:pt idx="4">
                  <c:v>25</c:v>
                </c:pt>
                <c:pt idx="5">
                  <c:v>18</c:v>
                </c:pt>
                <c:pt idx="6">
                  <c:v>22</c:v>
                </c:pt>
                <c:pt idx="7">
                  <c:v>28</c:v>
                </c:pt>
                <c:pt idx="8">
                  <c:v>31</c:v>
                </c:pt>
                <c:pt idx="9">
                  <c:v>30</c:v>
                </c:pt>
                <c:pt idx="10">
                  <c:v>36</c:v>
                </c:pt>
                <c:pt idx="11">
                  <c:v>35</c:v>
                </c:pt>
              </c:numCache>
            </c:numRef>
          </c:val>
          <c:extLst>
            <c:ext xmlns:c16="http://schemas.microsoft.com/office/drawing/2014/chart" uri="{C3380CC4-5D6E-409C-BE32-E72D297353CC}">
              <c16:uniqueId val="{00000000-8008-4AA2-A214-F812F97ACA60}"/>
            </c:ext>
          </c:extLst>
        </c:ser>
        <c:dLbls>
          <c:showLegendKey val="0"/>
          <c:showVal val="0"/>
          <c:showCatName val="0"/>
          <c:showSerName val="0"/>
          <c:showPercent val="0"/>
          <c:showBubbleSize val="0"/>
        </c:dLbls>
        <c:gapWidth val="219"/>
        <c:overlap val="-27"/>
        <c:axId val="686963344"/>
        <c:axId val="686966624"/>
      </c:barChart>
      <c:dateAx>
        <c:axId val="686963344"/>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66624"/>
        <c:crosses val="autoZero"/>
        <c:auto val="1"/>
        <c:lblOffset val="100"/>
        <c:baseTimeUnit val="months"/>
      </c:dateAx>
      <c:valAx>
        <c:axId val="686966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Occupancy Rate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63344"/>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Sheet1!$N$1</c:f>
              <c:strCache>
                <c:ptCount val="1"/>
                <c:pt idx="0">
                  <c:v>EUI (kWh/m2/year</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Sheet1!$M$2:$M$11</c:f>
              <c:strCache>
                <c:ptCount val="10"/>
                <c:pt idx="0">
                  <c:v>H1</c:v>
                </c:pt>
                <c:pt idx="1">
                  <c:v>H2</c:v>
                </c:pt>
                <c:pt idx="2">
                  <c:v>H3</c:v>
                </c:pt>
                <c:pt idx="3">
                  <c:v>H4</c:v>
                </c:pt>
                <c:pt idx="4">
                  <c:v>H5</c:v>
                </c:pt>
                <c:pt idx="5">
                  <c:v>H6</c:v>
                </c:pt>
                <c:pt idx="6">
                  <c:v>H7</c:v>
                </c:pt>
                <c:pt idx="7">
                  <c:v>H8</c:v>
                </c:pt>
                <c:pt idx="8">
                  <c:v>H9</c:v>
                </c:pt>
                <c:pt idx="9">
                  <c:v>H10</c:v>
                </c:pt>
              </c:strCache>
            </c:strRef>
          </c:cat>
          <c:val>
            <c:numRef>
              <c:f>Sheet1!$N$2:$N$11</c:f>
              <c:numCache>
                <c:formatCode>0.00</c:formatCode>
                <c:ptCount val="10"/>
                <c:pt idx="0">
                  <c:v>21.885790494665372</c:v>
                </c:pt>
                <c:pt idx="1">
                  <c:v>56.398318824809586</c:v>
                </c:pt>
                <c:pt idx="2">
                  <c:v>36.35244525547445</c:v>
                </c:pt>
                <c:pt idx="3">
                  <c:v>39.477077787636794</c:v>
                </c:pt>
                <c:pt idx="4">
                  <c:v>97.769522292993642</c:v>
                </c:pt>
                <c:pt idx="5">
                  <c:v>78.357561247216026</c:v>
                </c:pt>
                <c:pt idx="6">
                  <c:v>37.126099624060146</c:v>
                </c:pt>
                <c:pt idx="7">
                  <c:v>74.910243794326249</c:v>
                </c:pt>
                <c:pt idx="8">
                  <c:v>54.188508872352593</c:v>
                </c:pt>
                <c:pt idx="9">
                  <c:v>17.682161753590325</c:v>
                </c:pt>
              </c:numCache>
            </c:numRef>
          </c:val>
          <c:extLst>
            <c:ext xmlns:c16="http://schemas.microsoft.com/office/drawing/2014/chart" uri="{C3380CC4-5D6E-409C-BE32-E72D297353CC}">
              <c16:uniqueId val="{00000000-562A-428D-9E32-9D475EA3B5FA}"/>
            </c:ext>
          </c:extLst>
        </c:ser>
        <c:dLbls>
          <c:dLblPos val="inEnd"/>
          <c:showLegendKey val="0"/>
          <c:showVal val="1"/>
          <c:showCatName val="0"/>
          <c:showSerName val="0"/>
          <c:showPercent val="0"/>
          <c:showBubbleSize val="0"/>
        </c:dLbls>
        <c:gapWidth val="37"/>
        <c:axId val="695575664"/>
        <c:axId val="695570744"/>
      </c:barChart>
      <c:catAx>
        <c:axId val="69557566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solidFill>
                      <a:schemeClr val="tx1"/>
                    </a:solidFill>
                  </a:rPr>
                  <a:t>DMU</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5570744"/>
        <c:crosses val="autoZero"/>
        <c:auto val="1"/>
        <c:lblAlgn val="ctr"/>
        <c:lblOffset val="100"/>
        <c:noMultiLvlLbl val="0"/>
      </c:catAx>
      <c:valAx>
        <c:axId val="69557074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solidFill>
                      <a:schemeClr val="tx1"/>
                    </a:solidFill>
                  </a:rPr>
                  <a:t>Annual</a:t>
                </a:r>
                <a:r>
                  <a:rPr lang="en-US" sz="1400" baseline="0">
                    <a:solidFill>
                      <a:schemeClr val="tx1"/>
                    </a:solidFill>
                  </a:rPr>
                  <a:t> Energy Use Intensity (kWh/m</a:t>
                </a:r>
                <a:r>
                  <a:rPr lang="en-US" sz="1400" baseline="30000">
                    <a:solidFill>
                      <a:schemeClr val="tx1"/>
                    </a:solidFill>
                  </a:rPr>
                  <a:t>2</a:t>
                </a:r>
                <a:r>
                  <a:rPr lang="en-US" sz="1400" baseline="0">
                    <a:solidFill>
                      <a:schemeClr val="tx1"/>
                    </a:solidFill>
                  </a:rPr>
                  <a:t>/year)</a:t>
                </a:r>
                <a:endParaRPr lang="en-US" sz="140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5575664"/>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CEC!$N$1</c:f>
              <c:strCache>
                <c:ptCount val="1"/>
                <c:pt idx="0">
                  <c:v>EUI</c:v>
                </c:pt>
              </c:strCache>
            </c:strRef>
          </c:tx>
          <c:spPr>
            <a:solidFill>
              <a:schemeClr val="accent6">
                <a:lumMod val="75000"/>
              </a:schemeClr>
            </a:solidFill>
            <a:ln>
              <a:noFill/>
            </a:ln>
            <a:effectLst/>
          </c:spPr>
          <c:invertIfNegative val="0"/>
          <c:cat>
            <c:numRef>
              <c:f>CEC!$M$2:$M$13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CEC!$N$2:$N$13</c:f>
              <c:numCache>
                <c:formatCode>0.00</c:formatCode>
                <c:ptCount val="12"/>
                <c:pt idx="0">
                  <c:v>1.7829776915615907</c:v>
                </c:pt>
                <c:pt idx="1">
                  <c:v>1.6585838991270612</c:v>
                </c:pt>
                <c:pt idx="2">
                  <c:v>1.5880213385063047</c:v>
                </c:pt>
                <c:pt idx="3">
                  <c:v>1.6544616876818623</c:v>
                </c:pt>
                <c:pt idx="4">
                  <c:v>1.5424345295829291</c:v>
                </c:pt>
                <c:pt idx="5">
                  <c:v>1.7635790494665373</c:v>
                </c:pt>
                <c:pt idx="6">
                  <c:v>1.7369059165858389</c:v>
                </c:pt>
                <c:pt idx="7">
                  <c:v>1.7041707080504365</c:v>
                </c:pt>
                <c:pt idx="8">
                  <c:v>1.9238603297769157</c:v>
                </c:pt>
                <c:pt idx="9">
                  <c:v>2.1355480116391852</c:v>
                </c:pt>
                <c:pt idx="10">
                  <c:v>2.3220174587778857</c:v>
                </c:pt>
                <c:pt idx="11">
                  <c:v>2.0732298739088262</c:v>
                </c:pt>
              </c:numCache>
            </c:numRef>
          </c:val>
          <c:extLst>
            <c:ext xmlns:c16="http://schemas.microsoft.com/office/drawing/2014/chart" uri="{C3380CC4-5D6E-409C-BE32-E72D297353CC}">
              <c16:uniqueId val="{00000000-5372-4749-A684-CCEF456C0118}"/>
            </c:ext>
          </c:extLst>
        </c:ser>
        <c:dLbls>
          <c:showLegendKey val="0"/>
          <c:showVal val="0"/>
          <c:showCatName val="0"/>
          <c:showSerName val="0"/>
          <c:showPercent val="0"/>
          <c:showBubbleSize val="0"/>
        </c:dLbls>
        <c:gapWidth val="219"/>
        <c:overlap val="-27"/>
        <c:axId val="686391912"/>
        <c:axId val="686398472"/>
      </c:barChart>
      <c:dateAx>
        <c:axId val="686391912"/>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98472"/>
        <c:crosses val="autoZero"/>
        <c:auto val="1"/>
        <c:lblOffset val="100"/>
        <c:baseTimeUnit val="months"/>
      </c:dateAx>
      <c:valAx>
        <c:axId val="686398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Energy</a:t>
                </a:r>
                <a:r>
                  <a:rPr lang="en-US" baseline="0"/>
                  <a:t> Use Intensity (kWh/m</a:t>
                </a:r>
                <a:r>
                  <a:rPr lang="en-US" baseline="30000"/>
                  <a:t>2</a:t>
                </a:r>
                <a:r>
                  <a:rPr lang="en-US" baseline="0"/>
                  <a: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91912"/>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'JERRY MARRIOTT'!$J$1</c:f>
              <c:strCache>
                <c:ptCount val="1"/>
                <c:pt idx="0">
                  <c:v>EUI</c:v>
                </c:pt>
              </c:strCache>
            </c:strRef>
          </c:tx>
          <c:spPr>
            <a:solidFill>
              <a:schemeClr val="accent6">
                <a:lumMod val="75000"/>
              </a:schemeClr>
            </a:solidFill>
            <a:ln>
              <a:noFill/>
            </a:ln>
            <a:effectLst/>
          </c:spPr>
          <c:invertIfNegative val="0"/>
          <c:cat>
            <c:numRef>
              <c:f>'JERRY MARRIOTT'!$I$2:$I$13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'JERRY MARRIOTT'!$J$2:$J$13</c:f>
              <c:numCache>
                <c:formatCode>0.00</c:formatCode>
                <c:ptCount val="12"/>
                <c:pt idx="0">
                  <c:v>4.2836289445048958</c:v>
                </c:pt>
                <c:pt idx="1">
                  <c:v>1.091863523727632</c:v>
                </c:pt>
                <c:pt idx="2">
                  <c:v>1.0290022311198175</c:v>
                </c:pt>
                <c:pt idx="3">
                  <c:v>1.1577216563605739</c:v>
                </c:pt>
                <c:pt idx="4">
                  <c:v>0.70833426910612052</c:v>
                </c:pt>
                <c:pt idx="5">
                  <c:v>0.99999862147208862</c:v>
                </c:pt>
                <c:pt idx="6">
                  <c:v>0.94117537587338485</c:v>
                </c:pt>
                <c:pt idx="7">
                  <c:v>1.0625019681766883</c:v>
                </c:pt>
                <c:pt idx="8">
                  <c:v>0.85111957221492374</c:v>
                </c:pt>
                <c:pt idx="9">
                  <c:v>1.8666675304881755</c:v>
                </c:pt>
                <c:pt idx="10">
                  <c:v>0.78571360396771539</c:v>
                </c:pt>
                <c:pt idx="11">
                  <c:v>1.4090006311175751</c:v>
                </c:pt>
              </c:numCache>
            </c:numRef>
          </c:val>
          <c:extLst>
            <c:ext xmlns:c16="http://schemas.microsoft.com/office/drawing/2014/chart" uri="{C3380CC4-5D6E-409C-BE32-E72D297353CC}">
              <c16:uniqueId val="{00000000-3B46-474C-AEEA-E119BBAFFA41}"/>
            </c:ext>
          </c:extLst>
        </c:ser>
        <c:dLbls>
          <c:showLegendKey val="0"/>
          <c:showVal val="0"/>
          <c:showCatName val="0"/>
          <c:showSerName val="0"/>
          <c:showPercent val="0"/>
          <c:showBubbleSize val="0"/>
        </c:dLbls>
        <c:gapWidth val="219"/>
        <c:overlap val="-27"/>
        <c:axId val="686999752"/>
        <c:axId val="687000408"/>
      </c:barChart>
      <c:dateAx>
        <c:axId val="686999752"/>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000408"/>
        <c:crosses val="autoZero"/>
        <c:auto val="1"/>
        <c:lblOffset val="100"/>
        <c:baseTimeUnit val="months"/>
      </c:dateAx>
      <c:valAx>
        <c:axId val="687000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Energy Use Intensity (kWh/m</a:t>
                </a:r>
                <a:r>
                  <a:rPr lang="en-US" baseline="30000"/>
                  <a:t>2</a:t>
                </a:r>
                <a:r>
                  <a:rPr lang="en-US"/>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99752"/>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'DISCOVERY SUITES'!$J$1</c:f>
              <c:strCache>
                <c:ptCount val="1"/>
                <c:pt idx="0">
                  <c:v>EUI</c:v>
                </c:pt>
              </c:strCache>
            </c:strRef>
          </c:tx>
          <c:spPr>
            <a:solidFill>
              <a:schemeClr val="accent6">
                <a:lumMod val="75000"/>
              </a:schemeClr>
            </a:solidFill>
            <a:ln>
              <a:noFill/>
            </a:ln>
            <a:effectLst/>
          </c:spPr>
          <c:invertIfNegative val="0"/>
          <c:cat>
            <c:numRef>
              <c:f>'DISCOVERY SUITES'!$I$2:$I$13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'DISCOVERY SUITES'!$J$2:$J$13</c:f>
              <c:numCache>
                <c:formatCode>0.00</c:formatCode>
                <c:ptCount val="12"/>
                <c:pt idx="0">
                  <c:v>4.9155352798053533</c:v>
                </c:pt>
                <c:pt idx="1">
                  <c:v>4.6946107055961068</c:v>
                </c:pt>
                <c:pt idx="2">
                  <c:v>3.1861070559610707</c:v>
                </c:pt>
                <c:pt idx="3">
                  <c:v>5.3370194647201945</c:v>
                </c:pt>
                <c:pt idx="4">
                  <c:v>2.7724695863746955</c:v>
                </c:pt>
                <c:pt idx="5">
                  <c:v>3.1861070559610707</c:v>
                </c:pt>
                <c:pt idx="6">
                  <c:v>3.0659489051094893</c:v>
                </c:pt>
                <c:pt idx="7">
                  <c:v>3.0389294403892944</c:v>
                </c:pt>
                <c:pt idx="8">
                  <c:v>1.4598540145985401</c:v>
                </c:pt>
                <c:pt idx="9">
                  <c:v>1.2469586374695865</c:v>
                </c:pt>
                <c:pt idx="10">
                  <c:v>1.8248175182481752</c:v>
                </c:pt>
                <c:pt idx="11">
                  <c:v>1.6240875912408759</c:v>
                </c:pt>
              </c:numCache>
            </c:numRef>
          </c:val>
          <c:extLst>
            <c:ext xmlns:c16="http://schemas.microsoft.com/office/drawing/2014/chart" uri="{C3380CC4-5D6E-409C-BE32-E72D297353CC}">
              <c16:uniqueId val="{00000000-B06B-449B-BF8B-8C6C1E2F0438}"/>
            </c:ext>
          </c:extLst>
        </c:ser>
        <c:dLbls>
          <c:showLegendKey val="0"/>
          <c:showVal val="0"/>
          <c:showCatName val="0"/>
          <c:showSerName val="0"/>
          <c:showPercent val="0"/>
          <c:showBubbleSize val="0"/>
        </c:dLbls>
        <c:gapWidth val="219"/>
        <c:overlap val="-27"/>
        <c:axId val="503943360"/>
        <c:axId val="503940736"/>
      </c:barChart>
      <c:dateAx>
        <c:axId val="503943360"/>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940736"/>
        <c:crosses val="autoZero"/>
        <c:auto val="1"/>
        <c:lblOffset val="100"/>
        <c:baseTimeUnit val="months"/>
      </c:dateAx>
      <c:valAx>
        <c:axId val="503940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Energy</a:t>
                </a:r>
                <a:r>
                  <a:rPr lang="en-US" baseline="0"/>
                  <a:t> Use Intensity (kWh/m</a:t>
                </a:r>
                <a:r>
                  <a:rPr lang="en-US" baseline="30000"/>
                  <a:t>2</a:t>
                </a:r>
                <a:r>
                  <a:rPr lang="en-US" baseline="0"/>
                  <a: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943360"/>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'GRACE MANOR'!$J$1</c:f>
              <c:strCache>
                <c:ptCount val="1"/>
                <c:pt idx="0">
                  <c:v>EUI</c:v>
                </c:pt>
              </c:strCache>
            </c:strRef>
          </c:tx>
          <c:spPr>
            <a:solidFill>
              <a:schemeClr val="accent6">
                <a:lumMod val="75000"/>
              </a:schemeClr>
            </a:solidFill>
            <a:ln>
              <a:noFill/>
            </a:ln>
            <a:effectLst/>
          </c:spPr>
          <c:invertIfNegative val="0"/>
          <c:cat>
            <c:numRef>
              <c:f>'GRACE MANOR'!$I$2:$I$13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'GRACE MANOR'!$J$2:$J$13</c:f>
              <c:numCache>
                <c:formatCode>0.00</c:formatCode>
                <c:ptCount val="12"/>
                <c:pt idx="0">
                  <c:v>3.0990831115054718</c:v>
                </c:pt>
                <c:pt idx="1">
                  <c:v>3.0990831115054718</c:v>
                </c:pt>
                <c:pt idx="2">
                  <c:v>3.2215320910973086</c:v>
                </c:pt>
                <c:pt idx="3">
                  <c:v>4.4726412304052054</c:v>
                </c:pt>
                <c:pt idx="4">
                  <c:v>1.0168589174800355</c:v>
                </c:pt>
                <c:pt idx="5">
                  <c:v>6.8556640047323274</c:v>
                </c:pt>
                <c:pt idx="6">
                  <c:v>2.5282460810411123</c:v>
                </c:pt>
                <c:pt idx="7">
                  <c:v>3.3475303164744159</c:v>
                </c:pt>
                <c:pt idx="8">
                  <c:v>3.3771073646850045</c:v>
                </c:pt>
                <c:pt idx="9">
                  <c:v>1.9648033126293996</c:v>
                </c:pt>
                <c:pt idx="10">
                  <c:v>3.6962437148772551</c:v>
                </c:pt>
                <c:pt idx="11">
                  <c:v>2.7982845312037861</c:v>
                </c:pt>
              </c:numCache>
            </c:numRef>
          </c:val>
          <c:extLst>
            <c:ext xmlns:c16="http://schemas.microsoft.com/office/drawing/2014/chart" uri="{C3380CC4-5D6E-409C-BE32-E72D297353CC}">
              <c16:uniqueId val="{00000000-D7A7-4B29-81D3-CF4A1928773C}"/>
            </c:ext>
          </c:extLst>
        </c:ser>
        <c:dLbls>
          <c:showLegendKey val="0"/>
          <c:showVal val="0"/>
          <c:showCatName val="0"/>
          <c:showSerName val="0"/>
          <c:showPercent val="0"/>
          <c:showBubbleSize val="0"/>
        </c:dLbls>
        <c:gapWidth val="219"/>
        <c:overlap val="-27"/>
        <c:axId val="686407656"/>
        <c:axId val="686402080"/>
      </c:barChart>
      <c:dateAx>
        <c:axId val="686407656"/>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402080"/>
        <c:crosses val="autoZero"/>
        <c:auto val="1"/>
        <c:lblOffset val="100"/>
        <c:baseTimeUnit val="months"/>
      </c:dateAx>
      <c:valAx>
        <c:axId val="686402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Energy Use Intensity (kWh/m</a:t>
                </a:r>
                <a:r>
                  <a:rPr lang="en-US" baseline="30000"/>
                  <a:t>2</a:t>
                </a:r>
                <a:r>
                  <a:rPr lang="en-US"/>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407656"/>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'KENNAN LODGE'!$I$1</c:f>
              <c:strCache>
                <c:ptCount val="1"/>
                <c:pt idx="0">
                  <c:v>EUI</c:v>
                </c:pt>
              </c:strCache>
            </c:strRef>
          </c:tx>
          <c:spPr>
            <a:solidFill>
              <a:schemeClr val="accent6">
                <a:lumMod val="75000"/>
              </a:schemeClr>
            </a:solidFill>
            <a:ln>
              <a:noFill/>
            </a:ln>
            <a:effectLst/>
          </c:spPr>
          <c:invertIfNegative val="0"/>
          <c:cat>
            <c:numRef>
              <c:f>'KENNAN LODGE'!$H$2:$H$13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'KENNAN LODGE'!$I$2:$I$13</c:f>
              <c:numCache>
                <c:formatCode>0.00</c:formatCode>
                <c:ptCount val="12"/>
                <c:pt idx="0">
                  <c:v>9.3653397027600871</c:v>
                </c:pt>
                <c:pt idx="1">
                  <c:v>9.1905201698513821</c:v>
                </c:pt>
                <c:pt idx="2">
                  <c:v>8.1874309978768576</c:v>
                </c:pt>
                <c:pt idx="3">
                  <c:v>7.8255414012738855</c:v>
                </c:pt>
                <c:pt idx="4">
                  <c:v>10.154596602972401</c:v>
                </c:pt>
                <c:pt idx="5">
                  <c:v>9.129808917197451</c:v>
                </c:pt>
                <c:pt idx="6">
                  <c:v>8.198184713375797</c:v>
                </c:pt>
                <c:pt idx="7">
                  <c:v>7.0802653927813166</c:v>
                </c:pt>
                <c:pt idx="8">
                  <c:v>8.6182696390658169</c:v>
                </c:pt>
                <c:pt idx="9">
                  <c:v>7.0023566878980876</c:v>
                </c:pt>
                <c:pt idx="10">
                  <c:v>4.9375583864118902</c:v>
                </c:pt>
                <c:pt idx="11">
                  <c:v>8.0796496815286627</c:v>
                </c:pt>
              </c:numCache>
            </c:numRef>
          </c:val>
          <c:extLst>
            <c:ext xmlns:c16="http://schemas.microsoft.com/office/drawing/2014/chart" uri="{C3380CC4-5D6E-409C-BE32-E72D297353CC}">
              <c16:uniqueId val="{00000000-8580-46D5-983B-52662AAAD4D8}"/>
            </c:ext>
          </c:extLst>
        </c:ser>
        <c:dLbls>
          <c:showLegendKey val="0"/>
          <c:showVal val="0"/>
          <c:showCatName val="0"/>
          <c:showSerName val="0"/>
          <c:showPercent val="0"/>
          <c:showBubbleSize val="0"/>
        </c:dLbls>
        <c:gapWidth val="219"/>
        <c:overlap val="-27"/>
        <c:axId val="698477232"/>
        <c:axId val="698475920"/>
      </c:barChart>
      <c:dateAx>
        <c:axId val="698477232"/>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475920"/>
        <c:crosses val="autoZero"/>
        <c:auto val="1"/>
        <c:lblOffset val="100"/>
        <c:baseTimeUnit val="months"/>
      </c:dateAx>
      <c:valAx>
        <c:axId val="698475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Energy</a:t>
                </a:r>
                <a:r>
                  <a:rPr lang="en-US" baseline="0"/>
                  <a:t> Use Intensity (kWh/m</a:t>
                </a:r>
                <a:r>
                  <a:rPr lang="en-US" baseline="30000"/>
                  <a:t>2</a:t>
                </a:r>
                <a:r>
                  <a:rPr lang="en-US" baseline="0"/>
                  <a: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477232"/>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'GOLDEN VALLEY'!$N$1</c:f>
              <c:strCache>
                <c:ptCount val="1"/>
                <c:pt idx="0">
                  <c:v>EUI</c:v>
                </c:pt>
              </c:strCache>
            </c:strRef>
          </c:tx>
          <c:spPr>
            <a:solidFill>
              <a:schemeClr val="accent6">
                <a:lumMod val="75000"/>
              </a:schemeClr>
            </a:solidFill>
            <a:ln>
              <a:noFill/>
            </a:ln>
            <a:effectLst/>
          </c:spPr>
          <c:invertIfNegative val="0"/>
          <c:cat>
            <c:numRef>
              <c:f>'GOLDEN VALLEY'!$M$2:$M$13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'GOLDEN VALLEY'!$N$2:$N$13</c:f>
              <c:numCache>
                <c:formatCode>0.00</c:formatCode>
                <c:ptCount val="12"/>
                <c:pt idx="0">
                  <c:v>7.0535077951002219</c:v>
                </c:pt>
                <c:pt idx="1">
                  <c:v>6.391720489977728</c:v>
                </c:pt>
                <c:pt idx="2">
                  <c:v>8.570083518930959</c:v>
                </c:pt>
                <c:pt idx="3">
                  <c:v>4.6567650334075719</c:v>
                </c:pt>
                <c:pt idx="4">
                  <c:v>5.0369209354120263</c:v>
                </c:pt>
                <c:pt idx="5">
                  <c:v>5.512104677060135</c:v>
                </c:pt>
                <c:pt idx="6">
                  <c:v>5.6071436525612475</c:v>
                </c:pt>
                <c:pt idx="7">
                  <c:v>6.6525890868596882</c:v>
                </c:pt>
                <c:pt idx="8">
                  <c:v>5.8670211581291758</c:v>
                </c:pt>
                <c:pt idx="9">
                  <c:v>7.6087973273942104</c:v>
                </c:pt>
                <c:pt idx="10">
                  <c:v>7.4712861915367483</c:v>
                </c:pt>
                <c:pt idx="11">
                  <c:v>7.9296213808463261</c:v>
                </c:pt>
              </c:numCache>
            </c:numRef>
          </c:val>
          <c:extLst>
            <c:ext xmlns:c16="http://schemas.microsoft.com/office/drawing/2014/chart" uri="{C3380CC4-5D6E-409C-BE32-E72D297353CC}">
              <c16:uniqueId val="{00000000-1DBD-4C37-B9AA-BB97A10E72F5}"/>
            </c:ext>
          </c:extLst>
        </c:ser>
        <c:dLbls>
          <c:showLegendKey val="0"/>
          <c:showVal val="0"/>
          <c:showCatName val="0"/>
          <c:showSerName val="0"/>
          <c:showPercent val="0"/>
          <c:showBubbleSize val="0"/>
        </c:dLbls>
        <c:gapWidth val="219"/>
        <c:overlap val="-27"/>
        <c:axId val="494729176"/>
        <c:axId val="494732128"/>
      </c:barChart>
      <c:dateAx>
        <c:axId val="494729176"/>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732128"/>
        <c:crosses val="autoZero"/>
        <c:auto val="1"/>
        <c:lblOffset val="100"/>
        <c:baseTimeUnit val="months"/>
      </c:dateAx>
      <c:valAx>
        <c:axId val="494732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Energy</a:t>
                </a:r>
                <a:r>
                  <a:rPr lang="en-US" baseline="0"/>
                  <a:t> Use Index (kWh/m</a:t>
                </a:r>
                <a:r>
                  <a:rPr lang="en-US" baseline="30000"/>
                  <a:t>2</a:t>
                </a:r>
                <a:r>
                  <a:rPr lang="en-US" baseline="0"/>
                  <a: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729176"/>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'SEE NEW HOTEL'!$J$1</c:f>
              <c:strCache>
                <c:ptCount val="1"/>
                <c:pt idx="0">
                  <c:v>EUI</c:v>
                </c:pt>
              </c:strCache>
            </c:strRef>
          </c:tx>
          <c:spPr>
            <a:solidFill>
              <a:schemeClr val="accent6">
                <a:lumMod val="75000"/>
              </a:schemeClr>
            </a:solidFill>
            <a:ln>
              <a:noFill/>
            </a:ln>
            <a:effectLst/>
          </c:spPr>
          <c:invertIfNegative val="0"/>
          <c:cat>
            <c:numRef>
              <c:f>'SEE NEW HOTEL'!$I$2:$I$13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'SEE NEW HOTEL'!$J$2:$J$13</c:f>
              <c:numCache>
                <c:formatCode>0.00</c:formatCode>
                <c:ptCount val="12"/>
                <c:pt idx="0">
                  <c:v>2.0755498120300748</c:v>
                </c:pt>
                <c:pt idx="1">
                  <c:v>3.8659633458646621</c:v>
                </c:pt>
                <c:pt idx="2">
                  <c:v>3.4918421052631574</c:v>
                </c:pt>
                <c:pt idx="3">
                  <c:v>3.5292011278195488</c:v>
                </c:pt>
                <c:pt idx="4">
                  <c:v>2.8864896616541351</c:v>
                </c:pt>
                <c:pt idx="5">
                  <c:v>2.7288157894736842</c:v>
                </c:pt>
                <c:pt idx="6">
                  <c:v>2.7271099624060149</c:v>
                </c:pt>
                <c:pt idx="7">
                  <c:v>2.5907565789473685</c:v>
                </c:pt>
                <c:pt idx="8">
                  <c:v>2.7853430451127821</c:v>
                </c:pt>
                <c:pt idx="9">
                  <c:v>3.9459022556390981</c:v>
                </c:pt>
                <c:pt idx="10">
                  <c:v>3.0948120300751882</c:v>
                </c:pt>
                <c:pt idx="11">
                  <c:v>3.4043139097744359</c:v>
                </c:pt>
              </c:numCache>
            </c:numRef>
          </c:val>
          <c:extLst>
            <c:ext xmlns:c16="http://schemas.microsoft.com/office/drawing/2014/chart" uri="{C3380CC4-5D6E-409C-BE32-E72D297353CC}">
              <c16:uniqueId val="{00000000-0F15-4F5B-8939-60AD79534517}"/>
            </c:ext>
          </c:extLst>
        </c:ser>
        <c:dLbls>
          <c:showLegendKey val="0"/>
          <c:showVal val="0"/>
          <c:showCatName val="0"/>
          <c:showSerName val="0"/>
          <c:showPercent val="0"/>
          <c:showBubbleSize val="0"/>
        </c:dLbls>
        <c:gapWidth val="219"/>
        <c:overlap val="-27"/>
        <c:axId val="686991880"/>
        <c:axId val="686986304"/>
      </c:barChart>
      <c:dateAx>
        <c:axId val="686991880"/>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86304"/>
        <c:crosses val="autoZero"/>
        <c:auto val="1"/>
        <c:lblOffset val="100"/>
        <c:baseTimeUnit val="months"/>
      </c:dateAx>
      <c:valAx>
        <c:axId val="686986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Energy</a:t>
                </a:r>
                <a:r>
                  <a:rPr lang="en-US" baseline="0"/>
                  <a:t> Use Intensity (kWh/m</a:t>
                </a:r>
                <a:r>
                  <a:rPr lang="en-US" baseline="30000"/>
                  <a:t>2</a:t>
                </a:r>
                <a:r>
                  <a:rPr lang="en-US" baseline="0"/>
                  <a: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91880"/>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CEC!$B$1</c:f>
              <c:strCache>
                <c:ptCount val="1"/>
                <c:pt idx="0">
                  <c:v>Occupancy Rate</c:v>
                </c:pt>
              </c:strCache>
            </c:strRef>
          </c:tx>
          <c:spPr>
            <a:solidFill>
              <a:schemeClr val="accent1"/>
            </a:solidFill>
            <a:ln>
              <a:noFill/>
            </a:ln>
            <a:effectLst/>
          </c:spPr>
          <c:invertIfNegative val="0"/>
          <c:cat>
            <c:numRef>
              <c:f>CEC!$A$2:$A$13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CEC!$B$2:$B$13</c:f>
              <c:numCache>
                <c:formatCode>General</c:formatCode>
                <c:ptCount val="12"/>
                <c:pt idx="0">
                  <c:v>84</c:v>
                </c:pt>
                <c:pt idx="1">
                  <c:v>52</c:v>
                </c:pt>
                <c:pt idx="2">
                  <c:v>45</c:v>
                </c:pt>
                <c:pt idx="3">
                  <c:v>70</c:v>
                </c:pt>
                <c:pt idx="4">
                  <c:v>92</c:v>
                </c:pt>
                <c:pt idx="5">
                  <c:v>39</c:v>
                </c:pt>
                <c:pt idx="6">
                  <c:v>37</c:v>
                </c:pt>
                <c:pt idx="7">
                  <c:v>48</c:v>
                </c:pt>
                <c:pt idx="8">
                  <c:v>57</c:v>
                </c:pt>
                <c:pt idx="9">
                  <c:v>79</c:v>
                </c:pt>
                <c:pt idx="10">
                  <c:v>64</c:v>
                </c:pt>
                <c:pt idx="11">
                  <c:v>43</c:v>
                </c:pt>
              </c:numCache>
            </c:numRef>
          </c:val>
          <c:extLst>
            <c:ext xmlns:c16="http://schemas.microsoft.com/office/drawing/2014/chart" uri="{C3380CC4-5D6E-409C-BE32-E72D297353CC}">
              <c16:uniqueId val="{00000000-F9F6-4E2C-955E-1210DB6E4B3F}"/>
            </c:ext>
          </c:extLst>
        </c:ser>
        <c:dLbls>
          <c:showLegendKey val="0"/>
          <c:showVal val="0"/>
          <c:showCatName val="0"/>
          <c:showSerName val="0"/>
          <c:showPercent val="0"/>
          <c:showBubbleSize val="0"/>
        </c:dLbls>
        <c:gapWidth val="219"/>
        <c:overlap val="-27"/>
        <c:axId val="688655560"/>
        <c:axId val="688656872"/>
      </c:barChart>
      <c:dateAx>
        <c:axId val="688655560"/>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688656872"/>
        <c:crosses val="autoZero"/>
        <c:auto val="1"/>
        <c:lblOffset val="100"/>
        <c:baseTimeUnit val="months"/>
      </c:dateAx>
      <c:valAx>
        <c:axId val="688656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Occupancy</a:t>
                </a:r>
                <a:r>
                  <a:rPr lang="en-US" baseline="0"/>
                  <a:t> Rate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655560"/>
        <c:crosses val="autoZero"/>
        <c:crossBetween val="between"/>
      </c:valAx>
      <c:spPr>
        <a:noFill/>
        <a:ln>
          <a:noFill/>
        </a:ln>
        <a:effectLst/>
      </c:spPr>
    </c:plotArea>
    <c:plotVisOnly val="1"/>
    <c:dispBlanksAs val="gap"/>
    <c:showDLblsOverMax val="0"/>
  </c:chart>
  <c:spPr>
    <a:noFill/>
    <a:ln w="12700">
      <a:solidFill>
        <a:schemeClr val="accent1">
          <a:lumMod val="50000"/>
        </a:schemeClr>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'JUCONY HOTEL'!$M$1</c:f>
              <c:strCache>
                <c:ptCount val="1"/>
                <c:pt idx="0">
                  <c:v>EUI</c:v>
                </c:pt>
              </c:strCache>
            </c:strRef>
          </c:tx>
          <c:spPr>
            <a:solidFill>
              <a:schemeClr val="accent6">
                <a:lumMod val="75000"/>
              </a:schemeClr>
            </a:solidFill>
            <a:ln>
              <a:noFill/>
            </a:ln>
            <a:effectLst/>
          </c:spPr>
          <c:invertIfNegative val="0"/>
          <c:cat>
            <c:numRef>
              <c:f>'JUCONY HOTEL'!$L$2:$L$13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'JUCONY HOTEL'!$M$2:$M$13</c:f>
              <c:numCache>
                <c:formatCode>0.00</c:formatCode>
                <c:ptCount val="12"/>
                <c:pt idx="0">
                  <c:v>7.19722074468085</c:v>
                </c:pt>
                <c:pt idx="1">
                  <c:v>6.2890957446808518</c:v>
                </c:pt>
                <c:pt idx="2">
                  <c:v>7.4985372340425531</c:v>
                </c:pt>
                <c:pt idx="3">
                  <c:v>8.3245611702127658</c:v>
                </c:pt>
                <c:pt idx="4">
                  <c:v>5.4459751773049652</c:v>
                </c:pt>
                <c:pt idx="5">
                  <c:v>4.8231870567375896</c:v>
                </c:pt>
                <c:pt idx="6">
                  <c:v>4.4734796099290781</c:v>
                </c:pt>
                <c:pt idx="7">
                  <c:v>5.3681737588652485</c:v>
                </c:pt>
                <c:pt idx="8">
                  <c:v>4.8730984042553187</c:v>
                </c:pt>
                <c:pt idx="9">
                  <c:v>7.7219680851063819</c:v>
                </c:pt>
                <c:pt idx="10">
                  <c:v>7.1222118794326237</c:v>
                </c:pt>
                <c:pt idx="11">
                  <c:v>5.7727349290780134</c:v>
                </c:pt>
              </c:numCache>
            </c:numRef>
          </c:val>
          <c:extLst>
            <c:ext xmlns:c16="http://schemas.microsoft.com/office/drawing/2014/chart" uri="{C3380CC4-5D6E-409C-BE32-E72D297353CC}">
              <c16:uniqueId val="{00000000-D0DE-44E9-9291-4D3F02F347F2}"/>
            </c:ext>
          </c:extLst>
        </c:ser>
        <c:dLbls>
          <c:showLegendKey val="0"/>
          <c:showVal val="0"/>
          <c:showCatName val="0"/>
          <c:showSerName val="0"/>
          <c:showPercent val="0"/>
          <c:showBubbleSize val="0"/>
        </c:dLbls>
        <c:gapWidth val="219"/>
        <c:overlap val="-27"/>
        <c:axId val="572314880"/>
        <c:axId val="572311928"/>
      </c:barChart>
      <c:dateAx>
        <c:axId val="572314880"/>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311928"/>
        <c:crosses val="autoZero"/>
        <c:auto val="1"/>
        <c:lblOffset val="100"/>
        <c:baseTimeUnit val="months"/>
      </c:dateAx>
      <c:valAx>
        <c:axId val="572311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Energy</a:t>
                </a:r>
                <a:r>
                  <a:rPr lang="en-US" baseline="0"/>
                  <a:t> Use Intensity (kWh/m</a:t>
                </a:r>
                <a:r>
                  <a:rPr lang="en-US" baseline="30000"/>
                  <a:t>2</a:t>
                </a:r>
                <a:r>
                  <a:rPr lang="en-US" baseline="0"/>
                  <a: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314880"/>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IKENGA HOTEL'!$J$1</c:f>
              <c:strCache>
                <c:ptCount val="1"/>
                <c:pt idx="0">
                  <c:v>EUI</c:v>
                </c:pt>
              </c:strCache>
            </c:strRef>
          </c:tx>
          <c:spPr>
            <a:solidFill>
              <a:schemeClr val="accent6">
                <a:lumMod val="75000"/>
              </a:schemeClr>
            </a:solidFill>
            <a:ln>
              <a:noFill/>
            </a:ln>
            <a:effectLst/>
          </c:spPr>
          <c:invertIfNegative val="0"/>
          <c:cat>
            <c:numRef>
              <c:f>'NEW IKENGA HOTEL'!$I$2:$I$13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'NEW IKENGA HOTEL'!$J$2:$J$13</c:f>
              <c:numCache>
                <c:formatCode>0.00</c:formatCode>
                <c:ptCount val="12"/>
                <c:pt idx="0">
                  <c:v>4.9024041213508873</c:v>
                </c:pt>
                <c:pt idx="1">
                  <c:v>4.9959931310818542</c:v>
                </c:pt>
                <c:pt idx="2">
                  <c:v>4.7633085289066974</c:v>
                </c:pt>
                <c:pt idx="3">
                  <c:v>5.0515168860904405</c:v>
                </c:pt>
                <c:pt idx="4">
                  <c:v>3.7229536348025185</c:v>
                </c:pt>
                <c:pt idx="5">
                  <c:v>4.6233543216943334</c:v>
                </c:pt>
                <c:pt idx="6">
                  <c:v>6.0162192329708075</c:v>
                </c:pt>
                <c:pt idx="7">
                  <c:v>5.5109788208357182</c:v>
                </c:pt>
                <c:pt idx="8">
                  <c:v>2.709212936462507</c:v>
                </c:pt>
                <c:pt idx="9">
                  <c:v>3.6872638809387523</c:v>
                </c:pt>
                <c:pt idx="10">
                  <c:v>3.5887836290784203</c:v>
                </c:pt>
                <c:pt idx="11">
                  <c:v>4.6165197481396669</c:v>
                </c:pt>
              </c:numCache>
            </c:numRef>
          </c:val>
          <c:extLst>
            <c:ext xmlns:c16="http://schemas.microsoft.com/office/drawing/2014/chart" uri="{C3380CC4-5D6E-409C-BE32-E72D297353CC}">
              <c16:uniqueId val="{00000000-86EE-4132-8519-CEC9C06AB951}"/>
            </c:ext>
          </c:extLst>
        </c:ser>
        <c:dLbls>
          <c:showLegendKey val="0"/>
          <c:showVal val="0"/>
          <c:showCatName val="0"/>
          <c:showSerName val="0"/>
          <c:showPercent val="0"/>
          <c:showBubbleSize val="0"/>
        </c:dLbls>
        <c:gapWidth val="219"/>
        <c:overlap val="-27"/>
        <c:axId val="691471936"/>
        <c:axId val="691479808"/>
      </c:barChart>
      <c:dateAx>
        <c:axId val="691471936"/>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479808"/>
        <c:crosses val="autoZero"/>
        <c:auto val="1"/>
        <c:lblOffset val="100"/>
        <c:baseTimeUnit val="months"/>
      </c:dateAx>
      <c:valAx>
        <c:axId val="69147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Energy Use Intensity</a:t>
                </a:r>
                <a:r>
                  <a:rPr lang="en-US" baseline="0"/>
                  <a:t> (kWh/m</a:t>
                </a:r>
                <a:r>
                  <a:rPr lang="en-US" baseline="30000"/>
                  <a:t>2</a:t>
                </a:r>
                <a:r>
                  <a:rPr lang="en-US" baseline="0"/>
                  <a: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471936"/>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'OLD CAROLINA'!$J$1</c:f>
              <c:strCache>
                <c:ptCount val="1"/>
                <c:pt idx="0">
                  <c:v>EUI</c:v>
                </c:pt>
              </c:strCache>
            </c:strRef>
          </c:tx>
          <c:spPr>
            <a:solidFill>
              <a:schemeClr val="accent6">
                <a:lumMod val="75000"/>
              </a:schemeClr>
            </a:solidFill>
            <a:ln>
              <a:noFill/>
            </a:ln>
            <a:effectLst/>
          </c:spPr>
          <c:invertIfNegative val="0"/>
          <c:cat>
            <c:numRef>
              <c:f>'OLD CAROLINA'!$I$2:$I$13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'OLD CAROLINA'!$J$2:$J$13</c:f>
              <c:numCache>
                <c:formatCode>0.00</c:formatCode>
                <c:ptCount val="12"/>
                <c:pt idx="0">
                  <c:v>1.6405895691609977</c:v>
                </c:pt>
                <c:pt idx="1">
                  <c:v>1.1058201058201058</c:v>
                </c:pt>
                <c:pt idx="2">
                  <c:v>1.4845049130763417</c:v>
                </c:pt>
                <c:pt idx="3">
                  <c:v>1.7078609221466365</c:v>
                </c:pt>
                <c:pt idx="4">
                  <c:v>1.2966742252456538</c:v>
                </c:pt>
                <c:pt idx="5">
                  <c:v>2.1700680272108843</c:v>
                </c:pt>
                <c:pt idx="6">
                  <c:v>2.2316704459561603</c:v>
                </c:pt>
                <c:pt idx="7">
                  <c:v>2.2316704459561603</c:v>
                </c:pt>
                <c:pt idx="8">
                  <c:v>1.0438397581254724</c:v>
                </c:pt>
                <c:pt idx="9">
                  <c:v>0.95389266817838247</c:v>
                </c:pt>
                <c:pt idx="10">
                  <c:v>1.5812547241118671</c:v>
                </c:pt>
                <c:pt idx="11">
                  <c:v>1.3401360544217686</c:v>
                </c:pt>
              </c:numCache>
            </c:numRef>
          </c:val>
          <c:extLst>
            <c:ext xmlns:c16="http://schemas.microsoft.com/office/drawing/2014/chart" uri="{C3380CC4-5D6E-409C-BE32-E72D297353CC}">
              <c16:uniqueId val="{00000000-E014-40B3-BC6A-0D4D9F050735}"/>
            </c:ext>
          </c:extLst>
        </c:ser>
        <c:dLbls>
          <c:showLegendKey val="0"/>
          <c:showVal val="0"/>
          <c:showCatName val="0"/>
          <c:showSerName val="0"/>
          <c:showPercent val="0"/>
          <c:showBubbleSize val="0"/>
        </c:dLbls>
        <c:gapWidth val="219"/>
        <c:overlap val="-27"/>
        <c:axId val="687012872"/>
        <c:axId val="687003360"/>
      </c:barChart>
      <c:dateAx>
        <c:axId val="687012872"/>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003360"/>
        <c:crosses val="autoZero"/>
        <c:auto val="1"/>
        <c:lblOffset val="100"/>
        <c:baseTimeUnit val="months"/>
      </c:dateAx>
      <c:valAx>
        <c:axId val="68700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Energy</a:t>
                </a:r>
                <a:r>
                  <a:rPr lang="en-US" baseline="0"/>
                  <a:t> Use Intensity (kWh/m</a:t>
                </a:r>
                <a:r>
                  <a:rPr lang="en-US" baseline="30000"/>
                  <a:t>2</a:t>
                </a:r>
                <a:r>
                  <a:rPr lang="en-US" baseline="0"/>
                  <a: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012872"/>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Sheet12!$K$4</c:f>
              <c:strCache>
                <c:ptCount val="1"/>
                <c:pt idx="0">
                  <c:v>Diesel Consumption</c:v>
                </c:pt>
              </c:strCache>
            </c:strRef>
          </c:tx>
          <c:spPr>
            <a:solidFill>
              <a:schemeClr val="accent1"/>
            </a:solidFill>
            <a:ln>
              <a:noFill/>
            </a:ln>
            <a:effectLst/>
          </c:spPr>
          <c:invertIfNegative val="0"/>
          <c:cat>
            <c:strRef>
              <c:f>Sheet12!$J$5:$J$14</c:f>
              <c:strCache>
                <c:ptCount val="10"/>
                <c:pt idx="0">
                  <c:v>H1</c:v>
                </c:pt>
                <c:pt idx="1">
                  <c:v>H2</c:v>
                </c:pt>
                <c:pt idx="2">
                  <c:v>H3</c:v>
                </c:pt>
                <c:pt idx="3">
                  <c:v>H4</c:v>
                </c:pt>
                <c:pt idx="4">
                  <c:v>H5</c:v>
                </c:pt>
                <c:pt idx="5">
                  <c:v>H6</c:v>
                </c:pt>
                <c:pt idx="6">
                  <c:v>H7</c:v>
                </c:pt>
                <c:pt idx="7">
                  <c:v>H8</c:v>
                </c:pt>
                <c:pt idx="8">
                  <c:v>H9</c:v>
                </c:pt>
                <c:pt idx="9">
                  <c:v>H10</c:v>
                </c:pt>
              </c:strCache>
            </c:strRef>
          </c:cat>
          <c:val>
            <c:numRef>
              <c:f>Sheet12!$K$5:$K$14</c:f>
              <c:numCache>
                <c:formatCode>General</c:formatCode>
                <c:ptCount val="10"/>
                <c:pt idx="0">
                  <c:v>24569</c:v>
                </c:pt>
                <c:pt idx="1">
                  <c:v>39790</c:v>
                </c:pt>
                <c:pt idx="2">
                  <c:v>11682</c:v>
                </c:pt>
                <c:pt idx="3">
                  <c:v>26205</c:v>
                </c:pt>
                <c:pt idx="4">
                  <c:v>23762</c:v>
                </c:pt>
                <c:pt idx="5">
                  <c:v>31000</c:v>
                </c:pt>
                <c:pt idx="6">
                  <c:v>25110</c:v>
                </c:pt>
                <c:pt idx="7">
                  <c:v>12927</c:v>
                </c:pt>
                <c:pt idx="8">
                  <c:v>22314</c:v>
                </c:pt>
                <c:pt idx="9">
                  <c:v>12340</c:v>
                </c:pt>
              </c:numCache>
            </c:numRef>
          </c:val>
          <c:extLst>
            <c:ext xmlns:c16="http://schemas.microsoft.com/office/drawing/2014/chart" uri="{C3380CC4-5D6E-409C-BE32-E72D297353CC}">
              <c16:uniqueId val="{00000000-FEC3-4A24-8219-17916DCFD79E}"/>
            </c:ext>
          </c:extLst>
        </c:ser>
        <c:dLbls>
          <c:showLegendKey val="0"/>
          <c:showVal val="0"/>
          <c:showCatName val="0"/>
          <c:showSerName val="0"/>
          <c:showPercent val="0"/>
          <c:showBubbleSize val="0"/>
        </c:dLbls>
        <c:gapWidth val="145"/>
        <c:overlap val="-27"/>
        <c:axId val="635597184"/>
        <c:axId val="635601448"/>
      </c:barChart>
      <c:catAx>
        <c:axId val="635597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400" dirty="0">
                    <a:solidFill>
                      <a:schemeClr val="tx1"/>
                    </a:solidFill>
                  </a:rPr>
                  <a:t>DMU</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35601448"/>
        <c:crosses val="autoZero"/>
        <c:auto val="1"/>
        <c:lblAlgn val="ctr"/>
        <c:lblOffset val="100"/>
        <c:noMultiLvlLbl val="0"/>
      </c:catAx>
      <c:valAx>
        <c:axId val="635601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400" dirty="0">
                    <a:solidFill>
                      <a:schemeClr val="tx1"/>
                    </a:solidFill>
                  </a:rPr>
                  <a:t>Diesel</a:t>
                </a:r>
                <a:r>
                  <a:rPr lang="en-US" sz="1400" baseline="0" dirty="0">
                    <a:solidFill>
                      <a:schemeClr val="tx1"/>
                    </a:solidFill>
                  </a:rPr>
                  <a:t> Consumption (</a:t>
                </a:r>
                <a:r>
                  <a:rPr lang="en-US" sz="1400" baseline="0" dirty="0" err="1">
                    <a:solidFill>
                      <a:schemeClr val="tx1"/>
                    </a:solidFill>
                  </a:rPr>
                  <a:t>Litres</a:t>
                </a:r>
                <a:r>
                  <a:rPr lang="en-US" sz="1400" baseline="0" dirty="0">
                    <a:solidFill>
                      <a:schemeClr val="tx1"/>
                    </a:solidFill>
                  </a:rPr>
                  <a:t>)</a:t>
                </a:r>
                <a:endParaRPr lang="en-US" sz="1400" dirty="0">
                  <a:solidFill>
                    <a:schemeClr val="tx1"/>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35597184"/>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CEC!$R$1</c:f>
              <c:strCache>
                <c:ptCount val="1"/>
                <c:pt idx="0">
                  <c:v>Diesel Consumption</c:v>
                </c:pt>
              </c:strCache>
            </c:strRef>
          </c:tx>
          <c:spPr>
            <a:solidFill>
              <a:schemeClr val="accent1"/>
            </a:solidFill>
            <a:ln>
              <a:noFill/>
            </a:ln>
            <a:effectLst/>
          </c:spPr>
          <c:invertIfNegative val="0"/>
          <c:cat>
            <c:numRef>
              <c:f>CEC!$Q$2:$Q$13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CEC!$R$2:$R$13</c:f>
              <c:numCache>
                <c:formatCode>General</c:formatCode>
                <c:ptCount val="12"/>
                <c:pt idx="0">
                  <c:v>1510</c:v>
                </c:pt>
                <c:pt idx="1">
                  <c:v>1050</c:v>
                </c:pt>
                <c:pt idx="2">
                  <c:v>2351</c:v>
                </c:pt>
                <c:pt idx="3">
                  <c:v>3251</c:v>
                </c:pt>
                <c:pt idx="4">
                  <c:v>2849</c:v>
                </c:pt>
                <c:pt idx="5">
                  <c:v>2280</c:v>
                </c:pt>
                <c:pt idx="6">
                  <c:v>3174</c:v>
                </c:pt>
                <c:pt idx="7">
                  <c:v>3038</c:v>
                </c:pt>
                <c:pt idx="8">
                  <c:v>1450</c:v>
                </c:pt>
                <c:pt idx="9">
                  <c:v>950</c:v>
                </c:pt>
                <c:pt idx="10">
                  <c:v>924</c:v>
                </c:pt>
                <c:pt idx="11">
                  <c:v>1742</c:v>
                </c:pt>
              </c:numCache>
            </c:numRef>
          </c:val>
          <c:extLst>
            <c:ext xmlns:c16="http://schemas.microsoft.com/office/drawing/2014/chart" uri="{C3380CC4-5D6E-409C-BE32-E72D297353CC}">
              <c16:uniqueId val="{00000000-F912-4E97-A2A2-3F775C8EDF7F}"/>
            </c:ext>
          </c:extLst>
        </c:ser>
        <c:dLbls>
          <c:showLegendKey val="0"/>
          <c:showVal val="0"/>
          <c:showCatName val="0"/>
          <c:showSerName val="0"/>
          <c:showPercent val="0"/>
          <c:showBubbleSize val="0"/>
        </c:dLbls>
        <c:gapWidth val="219"/>
        <c:overlap val="-27"/>
        <c:axId val="688672616"/>
        <c:axId val="688672944"/>
      </c:barChart>
      <c:dateAx>
        <c:axId val="688672616"/>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672944"/>
        <c:crosses val="autoZero"/>
        <c:auto val="1"/>
        <c:lblOffset val="100"/>
        <c:baseTimeUnit val="months"/>
      </c:dateAx>
      <c:valAx>
        <c:axId val="688672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 Consumption</a:t>
                </a:r>
                <a:r>
                  <a:rPr lang="en-US" baseline="0"/>
                  <a:t> (Litres)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672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'JERRY MARRIOTT'!$N$1</c:f>
              <c:strCache>
                <c:ptCount val="1"/>
                <c:pt idx="0">
                  <c:v>Diesel Consumption</c:v>
                </c:pt>
              </c:strCache>
            </c:strRef>
          </c:tx>
          <c:spPr>
            <a:solidFill>
              <a:schemeClr val="accent1"/>
            </a:solidFill>
            <a:ln>
              <a:noFill/>
            </a:ln>
            <a:effectLst/>
          </c:spPr>
          <c:invertIfNegative val="0"/>
          <c:cat>
            <c:numRef>
              <c:f>'JERRY MARRIOTT'!$M$2:$M$13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'JERRY MARRIOTT'!$N$2:$N$13</c:f>
              <c:numCache>
                <c:formatCode>General</c:formatCode>
                <c:ptCount val="12"/>
                <c:pt idx="0">
                  <c:v>4000</c:v>
                </c:pt>
                <c:pt idx="1">
                  <c:v>3090</c:v>
                </c:pt>
                <c:pt idx="2">
                  <c:v>3500</c:v>
                </c:pt>
                <c:pt idx="3">
                  <c:v>4000</c:v>
                </c:pt>
                <c:pt idx="4">
                  <c:v>3200</c:v>
                </c:pt>
                <c:pt idx="5">
                  <c:v>3500</c:v>
                </c:pt>
                <c:pt idx="6">
                  <c:v>3600</c:v>
                </c:pt>
                <c:pt idx="7">
                  <c:v>2800</c:v>
                </c:pt>
                <c:pt idx="8">
                  <c:v>1900</c:v>
                </c:pt>
                <c:pt idx="9">
                  <c:v>3000</c:v>
                </c:pt>
                <c:pt idx="10">
                  <c:v>3200</c:v>
                </c:pt>
                <c:pt idx="11">
                  <c:v>4000</c:v>
                </c:pt>
              </c:numCache>
            </c:numRef>
          </c:val>
          <c:extLst>
            <c:ext xmlns:c16="http://schemas.microsoft.com/office/drawing/2014/chart" uri="{C3380CC4-5D6E-409C-BE32-E72D297353CC}">
              <c16:uniqueId val="{00000000-BC76-4FF7-9AB8-6732CA911F54}"/>
            </c:ext>
          </c:extLst>
        </c:ser>
        <c:dLbls>
          <c:showLegendKey val="0"/>
          <c:showVal val="0"/>
          <c:showCatName val="0"/>
          <c:showSerName val="0"/>
          <c:showPercent val="0"/>
          <c:showBubbleSize val="0"/>
        </c:dLbls>
        <c:gapWidth val="219"/>
        <c:overlap val="-27"/>
        <c:axId val="688651624"/>
        <c:axId val="688654576"/>
      </c:barChart>
      <c:dateAx>
        <c:axId val="688651624"/>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654576"/>
        <c:crosses val="autoZero"/>
        <c:auto val="1"/>
        <c:lblOffset val="100"/>
        <c:baseTimeUnit val="months"/>
      </c:dateAx>
      <c:valAx>
        <c:axId val="688654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 Consumption (Litres)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651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'DISCOVERY SUITES'!$N$1</c:f>
              <c:strCache>
                <c:ptCount val="1"/>
                <c:pt idx="0">
                  <c:v>Diesel Consumption</c:v>
                </c:pt>
              </c:strCache>
            </c:strRef>
          </c:tx>
          <c:spPr>
            <a:solidFill>
              <a:schemeClr val="accent1"/>
            </a:solidFill>
            <a:ln>
              <a:noFill/>
            </a:ln>
            <a:effectLst/>
          </c:spPr>
          <c:invertIfNegative val="0"/>
          <c:cat>
            <c:numRef>
              <c:f>'DISCOVERY SUITES'!$M$2:$M$13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'DISCOVERY SUITES'!$N$2:$N$13</c:f>
              <c:numCache>
                <c:formatCode>General</c:formatCode>
                <c:ptCount val="12"/>
                <c:pt idx="0">
                  <c:v>983</c:v>
                </c:pt>
                <c:pt idx="1">
                  <c:v>968</c:v>
                </c:pt>
                <c:pt idx="2">
                  <c:v>947</c:v>
                </c:pt>
                <c:pt idx="3">
                  <c:v>992</c:v>
                </c:pt>
                <c:pt idx="4">
                  <c:v>940</c:v>
                </c:pt>
                <c:pt idx="5">
                  <c:v>933</c:v>
                </c:pt>
                <c:pt idx="6">
                  <c:v>920</c:v>
                </c:pt>
                <c:pt idx="7">
                  <c:v>970</c:v>
                </c:pt>
                <c:pt idx="8">
                  <c:v>960</c:v>
                </c:pt>
                <c:pt idx="9">
                  <c:v>966</c:v>
                </c:pt>
                <c:pt idx="10">
                  <c:v>1003</c:v>
                </c:pt>
                <c:pt idx="11">
                  <c:v>1100</c:v>
                </c:pt>
              </c:numCache>
            </c:numRef>
          </c:val>
          <c:extLst>
            <c:ext xmlns:c16="http://schemas.microsoft.com/office/drawing/2014/chart" uri="{C3380CC4-5D6E-409C-BE32-E72D297353CC}">
              <c16:uniqueId val="{00000000-BDFA-4754-80C7-703B5477E6EF}"/>
            </c:ext>
          </c:extLst>
        </c:ser>
        <c:dLbls>
          <c:showLegendKey val="0"/>
          <c:showVal val="0"/>
          <c:showCatName val="0"/>
          <c:showSerName val="0"/>
          <c:showPercent val="0"/>
          <c:showBubbleSize val="0"/>
        </c:dLbls>
        <c:gapWidth val="219"/>
        <c:overlap val="-27"/>
        <c:axId val="494730160"/>
        <c:axId val="494729504"/>
      </c:barChart>
      <c:dateAx>
        <c:axId val="494730160"/>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729504"/>
        <c:crosses val="autoZero"/>
        <c:auto val="1"/>
        <c:lblOffset val="100"/>
        <c:baseTimeUnit val="months"/>
      </c:dateAx>
      <c:valAx>
        <c:axId val="49472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a:t>
                </a:r>
                <a:r>
                  <a:rPr lang="en-US" baseline="0"/>
                  <a:t> Consumption (Litres)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730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'GRACE MANOR'!$N$1</c:f>
              <c:strCache>
                <c:ptCount val="1"/>
                <c:pt idx="0">
                  <c:v>Diesel Consumption</c:v>
                </c:pt>
              </c:strCache>
            </c:strRef>
          </c:tx>
          <c:spPr>
            <a:solidFill>
              <a:schemeClr val="accent1"/>
            </a:solidFill>
            <a:ln>
              <a:noFill/>
            </a:ln>
            <a:effectLst/>
          </c:spPr>
          <c:invertIfNegative val="0"/>
          <c:cat>
            <c:numRef>
              <c:f>'GRACE MANOR'!$M$2:$M$13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'GRACE MANOR'!$N$2:$N$13</c:f>
              <c:numCache>
                <c:formatCode>General</c:formatCode>
                <c:ptCount val="12"/>
                <c:pt idx="0">
                  <c:v>2195</c:v>
                </c:pt>
                <c:pt idx="1">
                  <c:v>2690</c:v>
                </c:pt>
                <c:pt idx="2">
                  <c:v>1880</c:v>
                </c:pt>
                <c:pt idx="3">
                  <c:v>2900</c:v>
                </c:pt>
                <c:pt idx="4">
                  <c:v>1830</c:v>
                </c:pt>
                <c:pt idx="5">
                  <c:v>1740</c:v>
                </c:pt>
                <c:pt idx="6">
                  <c:v>1995</c:v>
                </c:pt>
                <c:pt idx="7">
                  <c:v>1825</c:v>
                </c:pt>
                <c:pt idx="8">
                  <c:v>2050</c:v>
                </c:pt>
                <c:pt idx="9">
                  <c:v>1900</c:v>
                </c:pt>
                <c:pt idx="10">
                  <c:v>2000</c:v>
                </c:pt>
                <c:pt idx="11">
                  <c:v>3200</c:v>
                </c:pt>
              </c:numCache>
            </c:numRef>
          </c:val>
          <c:extLst>
            <c:ext xmlns:c16="http://schemas.microsoft.com/office/drawing/2014/chart" uri="{C3380CC4-5D6E-409C-BE32-E72D297353CC}">
              <c16:uniqueId val="{00000000-9292-4FB5-A47E-98F0B3CD594B}"/>
            </c:ext>
          </c:extLst>
        </c:ser>
        <c:dLbls>
          <c:showLegendKey val="0"/>
          <c:showVal val="0"/>
          <c:showCatName val="0"/>
          <c:showSerName val="0"/>
          <c:showPercent val="0"/>
          <c:showBubbleSize val="0"/>
        </c:dLbls>
        <c:gapWidth val="219"/>
        <c:overlap val="-27"/>
        <c:axId val="697392984"/>
        <c:axId val="697387080"/>
      </c:barChart>
      <c:dateAx>
        <c:axId val="697392984"/>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080"/>
        <c:crosses val="autoZero"/>
        <c:auto val="1"/>
        <c:lblOffset val="100"/>
        <c:baseTimeUnit val="months"/>
      </c:dateAx>
      <c:valAx>
        <c:axId val="697387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a:t>
                </a:r>
                <a:r>
                  <a:rPr lang="en-US" baseline="0"/>
                  <a:t> Consumption (Litres)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9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'KENNAN LODGE'!$M$1</c:f>
              <c:strCache>
                <c:ptCount val="1"/>
                <c:pt idx="0">
                  <c:v>Diesel Consumption</c:v>
                </c:pt>
              </c:strCache>
            </c:strRef>
          </c:tx>
          <c:spPr>
            <a:solidFill>
              <a:schemeClr val="accent1"/>
            </a:solidFill>
            <a:ln>
              <a:noFill/>
            </a:ln>
            <a:effectLst/>
          </c:spPr>
          <c:invertIfNegative val="0"/>
          <c:cat>
            <c:numRef>
              <c:f>'KENNAN LODGE'!$L$2:$L$13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'KENNAN LODGE'!$M$2:$M$13</c:f>
              <c:numCache>
                <c:formatCode>General</c:formatCode>
                <c:ptCount val="12"/>
                <c:pt idx="0">
                  <c:v>2100</c:v>
                </c:pt>
                <c:pt idx="1">
                  <c:v>1898</c:v>
                </c:pt>
                <c:pt idx="2">
                  <c:v>1910</c:v>
                </c:pt>
                <c:pt idx="3">
                  <c:v>2670</c:v>
                </c:pt>
                <c:pt idx="4">
                  <c:v>1995</c:v>
                </c:pt>
                <c:pt idx="5">
                  <c:v>1755</c:v>
                </c:pt>
                <c:pt idx="6">
                  <c:v>1879</c:v>
                </c:pt>
                <c:pt idx="7">
                  <c:v>1690</c:v>
                </c:pt>
                <c:pt idx="8">
                  <c:v>1714</c:v>
                </c:pt>
                <c:pt idx="9">
                  <c:v>1906</c:v>
                </c:pt>
                <c:pt idx="10">
                  <c:v>2005</c:v>
                </c:pt>
                <c:pt idx="11">
                  <c:v>2240</c:v>
                </c:pt>
              </c:numCache>
            </c:numRef>
          </c:val>
          <c:extLst>
            <c:ext xmlns:c16="http://schemas.microsoft.com/office/drawing/2014/chart" uri="{C3380CC4-5D6E-409C-BE32-E72D297353CC}">
              <c16:uniqueId val="{00000000-BF68-4E9E-BA38-6141D37B0855}"/>
            </c:ext>
          </c:extLst>
        </c:ser>
        <c:dLbls>
          <c:showLegendKey val="0"/>
          <c:showVal val="0"/>
          <c:showCatName val="0"/>
          <c:showSerName val="0"/>
          <c:showPercent val="0"/>
          <c:showBubbleSize val="0"/>
        </c:dLbls>
        <c:gapWidth val="219"/>
        <c:overlap val="-27"/>
        <c:axId val="694163552"/>
        <c:axId val="694168472"/>
      </c:barChart>
      <c:dateAx>
        <c:axId val="694163552"/>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168472"/>
        <c:crosses val="autoZero"/>
        <c:auto val="1"/>
        <c:lblOffset val="100"/>
        <c:baseTimeUnit val="months"/>
      </c:dateAx>
      <c:valAx>
        <c:axId val="694168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a:t>
                </a:r>
                <a:r>
                  <a:rPr lang="en-US" baseline="0"/>
                  <a:t> Consumption (Litres)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163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'GOLDEN VALLEY'!$Q$1</c:f>
              <c:strCache>
                <c:ptCount val="1"/>
                <c:pt idx="0">
                  <c:v>Diesel Consumption</c:v>
                </c:pt>
              </c:strCache>
            </c:strRef>
          </c:tx>
          <c:spPr>
            <a:solidFill>
              <a:schemeClr val="accent1"/>
            </a:solidFill>
            <a:ln>
              <a:noFill/>
            </a:ln>
            <a:effectLst/>
          </c:spPr>
          <c:invertIfNegative val="0"/>
          <c:cat>
            <c:numRef>
              <c:f>'GOLDEN VALLEY'!$P$2:$P$13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'GOLDEN VALLEY'!$Q$2:$Q$13</c:f>
              <c:numCache>
                <c:formatCode>General</c:formatCode>
                <c:ptCount val="12"/>
                <c:pt idx="0">
                  <c:v>2500</c:v>
                </c:pt>
                <c:pt idx="1">
                  <c:v>2800</c:v>
                </c:pt>
                <c:pt idx="2">
                  <c:v>2700</c:v>
                </c:pt>
                <c:pt idx="3">
                  <c:v>2900</c:v>
                </c:pt>
                <c:pt idx="4">
                  <c:v>2000</c:v>
                </c:pt>
                <c:pt idx="5">
                  <c:v>2900</c:v>
                </c:pt>
                <c:pt idx="6">
                  <c:v>2000</c:v>
                </c:pt>
                <c:pt idx="7">
                  <c:v>2000</c:v>
                </c:pt>
                <c:pt idx="8">
                  <c:v>3200</c:v>
                </c:pt>
                <c:pt idx="9">
                  <c:v>2200</c:v>
                </c:pt>
                <c:pt idx="10">
                  <c:v>2800</c:v>
                </c:pt>
                <c:pt idx="11">
                  <c:v>3000</c:v>
                </c:pt>
              </c:numCache>
            </c:numRef>
          </c:val>
          <c:extLst>
            <c:ext xmlns:c16="http://schemas.microsoft.com/office/drawing/2014/chart" uri="{C3380CC4-5D6E-409C-BE32-E72D297353CC}">
              <c16:uniqueId val="{00000000-53C3-4608-8CE8-FB2F256DA1ED}"/>
            </c:ext>
          </c:extLst>
        </c:ser>
        <c:dLbls>
          <c:showLegendKey val="0"/>
          <c:showVal val="0"/>
          <c:showCatName val="0"/>
          <c:showSerName val="0"/>
          <c:showPercent val="0"/>
          <c:showBubbleSize val="0"/>
        </c:dLbls>
        <c:gapWidth val="219"/>
        <c:overlap val="-27"/>
        <c:axId val="413977512"/>
        <c:axId val="413977840"/>
      </c:barChart>
      <c:dateAx>
        <c:axId val="413977512"/>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977840"/>
        <c:crosses val="autoZero"/>
        <c:auto val="1"/>
        <c:lblOffset val="100"/>
        <c:baseTimeUnit val="months"/>
      </c:dateAx>
      <c:valAx>
        <c:axId val="413977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a:t>
                </a:r>
                <a:r>
                  <a:rPr lang="en-US" baseline="0"/>
                  <a:t> Consumption (Litres)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977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'JERRY MARRIOTT'!$B$1</c:f>
              <c:strCache>
                <c:ptCount val="1"/>
                <c:pt idx="0">
                  <c:v>Occupancy Rate</c:v>
                </c:pt>
              </c:strCache>
            </c:strRef>
          </c:tx>
          <c:spPr>
            <a:solidFill>
              <a:schemeClr val="accent1"/>
            </a:solidFill>
            <a:ln>
              <a:noFill/>
            </a:ln>
            <a:effectLst/>
          </c:spPr>
          <c:invertIfNegative val="0"/>
          <c:cat>
            <c:numRef>
              <c:f>'JERRY MARRIOTT'!$A$2:$A$13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'JERRY MARRIOTT'!$B$2:$B$13</c:f>
              <c:numCache>
                <c:formatCode>General</c:formatCode>
                <c:ptCount val="12"/>
                <c:pt idx="0">
                  <c:v>60</c:v>
                </c:pt>
                <c:pt idx="1">
                  <c:v>96</c:v>
                </c:pt>
                <c:pt idx="2">
                  <c:v>90</c:v>
                </c:pt>
                <c:pt idx="3">
                  <c:v>93</c:v>
                </c:pt>
                <c:pt idx="4">
                  <c:v>66</c:v>
                </c:pt>
                <c:pt idx="5">
                  <c:v>71</c:v>
                </c:pt>
                <c:pt idx="6">
                  <c:v>83</c:v>
                </c:pt>
                <c:pt idx="7">
                  <c:v>99</c:v>
                </c:pt>
                <c:pt idx="8">
                  <c:v>88</c:v>
                </c:pt>
                <c:pt idx="9">
                  <c:v>76</c:v>
                </c:pt>
                <c:pt idx="10">
                  <c:v>70</c:v>
                </c:pt>
                <c:pt idx="11">
                  <c:v>65</c:v>
                </c:pt>
              </c:numCache>
            </c:numRef>
          </c:val>
          <c:extLst>
            <c:ext xmlns:c16="http://schemas.microsoft.com/office/drawing/2014/chart" uri="{C3380CC4-5D6E-409C-BE32-E72D297353CC}">
              <c16:uniqueId val="{00000000-9807-47F9-90AE-5DC4A2AD8B54}"/>
            </c:ext>
          </c:extLst>
        </c:ser>
        <c:dLbls>
          <c:showLegendKey val="0"/>
          <c:showVal val="0"/>
          <c:showCatName val="0"/>
          <c:showSerName val="0"/>
          <c:showPercent val="0"/>
          <c:showBubbleSize val="0"/>
        </c:dLbls>
        <c:gapWidth val="219"/>
        <c:overlap val="-27"/>
        <c:axId val="687869272"/>
        <c:axId val="687867304"/>
      </c:barChart>
      <c:dateAx>
        <c:axId val="687869272"/>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867304"/>
        <c:crosses val="autoZero"/>
        <c:auto val="1"/>
        <c:lblOffset val="100"/>
        <c:baseTimeUnit val="months"/>
      </c:dateAx>
      <c:valAx>
        <c:axId val="687867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Occupancy</a:t>
                </a:r>
                <a:r>
                  <a:rPr lang="en-US" baseline="0"/>
                  <a:t> Rate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869272"/>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'SEE NEW HOTEL'!$N$1</c:f>
              <c:strCache>
                <c:ptCount val="1"/>
                <c:pt idx="0">
                  <c:v>Diesel Consumption</c:v>
                </c:pt>
              </c:strCache>
            </c:strRef>
          </c:tx>
          <c:spPr>
            <a:solidFill>
              <a:schemeClr val="accent1"/>
            </a:solidFill>
            <a:ln>
              <a:noFill/>
            </a:ln>
            <a:effectLst/>
          </c:spPr>
          <c:invertIfNegative val="0"/>
          <c:cat>
            <c:numRef>
              <c:f>'SEE NEW HOTEL'!$M$2:$M$13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'SEE NEW HOTEL'!$N$2:$N$13</c:f>
              <c:numCache>
                <c:formatCode>General</c:formatCode>
                <c:ptCount val="12"/>
                <c:pt idx="0">
                  <c:v>2790</c:v>
                </c:pt>
                <c:pt idx="1">
                  <c:v>1430</c:v>
                </c:pt>
                <c:pt idx="2">
                  <c:v>1990</c:v>
                </c:pt>
                <c:pt idx="3">
                  <c:v>2250</c:v>
                </c:pt>
                <c:pt idx="4">
                  <c:v>1980</c:v>
                </c:pt>
                <c:pt idx="5">
                  <c:v>1400</c:v>
                </c:pt>
                <c:pt idx="6">
                  <c:v>1350</c:v>
                </c:pt>
                <c:pt idx="7">
                  <c:v>1520</c:v>
                </c:pt>
                <c:pt idx="8">
                  <c:v>2150</c:v>
                </c:pt>
                <c:pt idx="9">
                  <c:v>2300</c:v>
                </c:pt>
                <c:pt idx="10">
                  <c:v>2900</c:v>
                </c:pt>
                <c:pt idx="11">
                  <c:v>3050</c:v>
                </c:pt>
              </c:numCache>
            </c:numRef>
          </c:val>
          <c:extLst>
            <c:ext xmlns:c16="http://schemas.microsoft.com/office/drawing/2014/chart" uri="{C3380CC4-5D6E-409C-BE32-E72D297353CC}">
              <c16:uniqueId val="{00000000-58A2-4A05-A7DE-35C9172F3DEE}"/>
            </c:ext>
          </c:extLst>
        </c:ser>
        <c:dLbls>
          <c:showLegendKey val="0"/>
          <c:showVal val="0"/>
          <c:showCatName val="0"/>
          <c:showSerName val="0"/>
          <c:showPercent val="0"/>
          <c:showBubbleSize val="0"/>
        </c:dLbls>
        <c:gapWidth val="219"/>
        <c:overlap val="-27"/>
        <c:axId val="687052528"/>
        <c:axId val="687044656"/>
      </c:barChart>
      <c:dateAx>
        <c:axId val="687052528"/>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044656"/>
        <c:crosses val="autoZero"/>
        <c:auto val="1"/>
        <c:lblOffset val="100"/>
        <c:baseTimeUnit val="months"/>
      </c:dateAx>
      <c:valAx>
        <c:axId val="687044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 Consumption (Litres)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05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'JUCONY HOTEL'!$P$1</c:f>
              <c:strCache>
                <c:ptCount val="1"/>
                <c:pt idx="0">
                  <c:v>Diesel Consumption</c:v>
                </c:pt>
              </c:strCache>
            </c:strRef>
          </c:tx>
          <c:spPr>
            <a:solidFill>
              <a:schemeClr val="accent1"/>
            </a:solidFill>
            <a:ln>
              <a:noFill/>
            </a:ln>
            <a:effectLst/>
          </c:spPr>
          <c:invertIfNegative val="0"/>
          <c:cat>
            <c:numRef>
              <c:f>'JUCONY HOTEL'!$O$2:$O$13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'JUCONY HOTEL'!$P$2:$P$13</c:f>
              <c:numCache>
                <c:formatCode>General</c:formatCode>
                <c:ptCount val="12"/>
                <c:pt idx="0">
                  <c:v>1087</c:v>
                </c:pt>
                <c:pt idx="1">
                  <c:v>1028</c:v>
                </c:pt>
                <c:pt idx="2">
                  <c:v>1030</c:v>
                </c:pt>
                <c:pt idx="3">
                  <c:v>1239</c:v>
                </c:pt>
                <c:pt idx="4">
                  <c:v>1087</c:v>
                </c:pt>
                <c:pt idx="5">
                  <c:v>1087</c:v>
                </c:pt>
                <c:pt idx="6">
                  <c:v>1239</c:v>
                </c:pt>
                <c:pt idx="7">
                  <c:v>1087</c:v>
                </c:pt>
                <c:pt idx="8">
                  <c:v>1087</c:v>
                </c:pt>
                <c:pt idx="9">
                  <c:v>1087</c:v>
                </c:pt>
                <c:pt idx="10">
                  <c:v>1000</c:v>
                </c:pt>
                <c:pt idx="11">
                  <c:v>869</c:v>
                </c:pt>
              </c:numCache>
            </c:numRef>
          </c:val>
          <c:extLst>
            <c:ext xmlns:c16="http://schemas.microsoft.com/office/drawing/2014/chart" uri="{C3380CC4-5D6E-409C-BE32-E72D297353CC}">
              <c16:uniqueId val="{00000000-C85C-4E15-98B2-38D20DD2E4AB}"/>
            </c:ext>
          </c:extLst>
        </c:ser>
        <c:dLbls>
          <c:showLegendKey val="0"/>
          <c:showVal val="0"/>
          <c:showCatName val="0"/>
          <c:showSerName val="0"/>
          <c:showPercent val="0"/>
          <c:showBubbleSize val="0"/>
        </c:dLbls>
        <c:gapWidth val="219"/>
        <c:overlap val="-27"/>
        <c:axId val="553851256"/>
        <c:axId val="553851912"/>
      </c:barChart>
      <c:dateAx>
        <c:axId val="553851256"/>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851912"/>
        <c:crosses val="autoZero"/>
        <c:auto val="1"/>
        <c:lblOffset val="100"/>
        <c:baseTimeUnit val="months"/>
      </c:dateAx>
      <c:valAx>
        <c:axId val="553851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a:t>
                </a:r>
                <a:r>
                  <a:rPr lang="en-US" baseline="0"/>
                  <a:t> Consumption (Litres)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851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IKENGA HOTEL'!$N$1</c:f>
              <c:strCache>
                <c:ptCount val="1"/>
                <c:pt idx="0">
                  <c:v>Diesel Consumption</c:v>
                </c:pt>
              </c:strCache>
            </c:strRef>
          </c:tx>
          <c:spPr>
            <a:solidFill>
              <a:schemeClr val="accent1"/>
            </a:solidFill>
            <a:ln>
              <a:noFill/>
            </a:ln>
            <a:effectLst/>
          </c:spPr>
          <c:invertIfNegative val="0"/>
          <c:cat>
            <c:numRef>
              <c:f>'NEW IKENGA HOTEL'!$M$2:$M$13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'NEW IKENGA HOTEL'!$N$2:$N$13</c:f>
              <c:numCache>
                <c:formatCode>General</c:formatCode>
                <c:ptCount val="12"/>
                <c:pt idx="0">
                  <c:v>2000</c:v>
                </c:pt>
                <c:pt idx="1">
                  <c:v>2050</c:v>
                </c:pt>
                <c:pt idx="2">
                  <c:v>1774</c:v>
                </c:pt>
                <c:pt idx="3">
                  <c:v>2460</c:v>
                </c:pt>
                <c:pt idx="4">
                  <c:v>1680</c:v>
                </c:pt>
                <c:pt idx="5">
                  <c:v>1525</c:v>
                </c:pt>
                <c:pt idx="6">
                  <c:v>1511</c:v>
                </c:pt>
                <c:pt idx="7">
                  <c:v>1549</c:v>
                </c:pt>
                <c:pt idx="8">
                  <c:v>1601</c:v>
                </c:pt>
                <c:pt idx="9">
                  <c:v>1735</c:v>
                </c:pt>
                <c:pt idx="10">
                  <c:v>1899</c:v>
                </c:pt>
                <c:pt idx="11">
                  <c:v>2530</c:v>
                </c:pt>
              </c:numCache>
            </c:numRef>
          </c:val>
          <c:extLst>
            <c:ext xmlns:c16="http://schemas.microsoft.com/office/drawing/2014/chart" uri="{C3380CC4-5D6E-409C-BE32-E72D297353CC}">
              <c16:uniqueId val="{00000000-3125-4550-A07F-EA61E7073E6C}"/>
            </c:ext>
          </c:extLst>
        </c:ser>
        <c:dLbls>
          <c:showLegendKey val="0"/>
          <c:showVal val="0"/>
          <c:showCatName val="0"/>
          <c:showSerName val="0"/>
          <c:showPercent val="0"/>
          <c:showBubbleSize val="0"/>
        </c:dLbls>
        <c:gapWidth val="219"/>
        <c:overlap val="-27"/>
        <c:axId val="712725216"/>
        <c:axId val="712724560"/>
      </c:barChart>
      <c:dateAx>
        <c:axId val="712725216"/>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724560"/>
        <c:crosses val="autoZero"/>
        <c:auto val="1"/>
        <c:lblOffset val="100"/>
        <c:baseTimeUnit val="months"/>
      </c:dateAx>
      <c:valAx>
        <c:axId val="712724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 Consumption (Litres)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72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'OLD CAROLINA'!$N$1</c:f>
              <c:strCache>
                <c:ptCount val="1"/>
                <c:pt idx="0">
                  <c:v>Diesel Consumption</c:v>
                </c:pt>
              </c:strCache>
            </c:strRef>
          </c:tx>
          <c:spPr>
            <a:solidFill>
              <a:schemeClr val="accent1"/>
            </a:solidFill>
            <a:ln>
              <a:noFill/>
            </a:ln>
            <a:effectLst/>
          </c:spPr>
          <c:invertIfNegative val="0"/>
          <c:cat>
            <c:numRef>
              <c:f>'OLD CAROLINA'!$M$2:$M$13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'OLD CAROLINA'!$N$2:$N$13</c:f>
              <c:numCache>
                <c:formatCode>General</c:formatCode>
                <c:ptCount val="12"/>
                <c:pt idx="0">
                  <c:v>440</c:v>
                </c:pt>
                <c:pt idx="1">
                  <c:v>2200</c:v>
                </c:pt>
                <c:pt idx="2">
                  <c:v>900</c:v>
                </c:pt>
                <c:pt idx="3">
                  <c:v>1200</c:v>
                </c:pt>
                <c:pt idx="4">
                  <c:v>1000</c:v>
                </c:pt>
                <c:pt idx="5">
                  <c:v>800</c:v>
                </c:pt>
                <c:pt idx="6">
                  <c:v>900</c:v>
                </c:pt>
                <c:pt idx="7">
                  <c:v>750</c:v>
                </c:pt>
                <c:pt idx="8">
                  <c:v>650</c:v>
                </c:pt>
                <c:pt idx="9">
                  <c:v>700</c:v>
                </c:pt>
                <c:pt idx="10">
                  <c:v>1300</c:v>
                </c:pt>
                <c:pt idx="11">
                  <c:v>1500</c:v>
                </c:pt>
              </c:numCache>
            </c:numRef>
          </c:val>
          <c:extLst>
            <c:ext xmlns:c16="http://schemas.microsoft.com/office/drawing/2014/chart" uri="{C3380CC4-5D6E-409C-BE32-E72D297353CC}">
              <c16:uniqueId val="{00000000-3BDF-4C1D-9365-6949F7455EB5}"/>
            </c:ext>
          </c:extLst>
        </c:ser>
        <c:dLbls>
          <c:showLegendKey val="0"/>
          <c:showVal val="0"/>
          <c:showCatName val="0"/>
          <c:showSerName val="0"/>
          <c:showPercent val="0"/>
          <c:showBubbleSize val="0"/>
        </c:dLbls>
        <c:gapWidth val="219"/>
        <c:overlap val="-27"/>
        <c:axId val="691504080"/>
        <c:axId val="691504408"/>
      </c:barChart>
      <c:dateAx>
        <c:axId val="691504080"/>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504408"/>
        <c:crosses val="autoZero"/>
        <c:auto val="1"/>
        <c:lblOffset val="100"/>
        <c:baseTimeUnit val="months"/>
      </c:dateAx>
      <c:valAx>
        <c:axId val="691504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a:t>
                </a:r>
                <a:r>
                  <a:rPr lang="en-US" baseline="0"/>
                  <a:t> Consumption (Litres)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50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Sheet3!$Q$2:$Q$11</c:f>
              <c:strCache>
                <c:ptCount val="10"/>
                <c:pt idx="0">
                  <c:v>H1</c:v>
                </c:pt>
                <c:pt idx="1">
                  <c:v>H2</c:v>
                </c:pt>
                <c:pt idx="2">
                  <c:v>H3</c:v>
                </c:pt>
                <c:pt idx="3">
                  <c:v>H4</c:v>
                </c:pt>
                <c:pt idx="4">
                  <c:v>H5</c:v>
                </c:pt>
                <c:pt idx="5">
                  <c:v>H6</c:v>
                </c:pt>
                <c:pt idx="6">
                  <c:v>H7</c:v>
                </c:pt>
                <c:pt idx="7">
                  <c:v>H8</c:v>
                </c:pt>
                <c:pt idx="8">
                  <c:v>H9</c:v>
                </c:pt>
                <c:pt idx="9">
                  <c:v>H10</c:v>
                </c:pt>
              </c:strCache>
            </c:strRef>
          </c:cat>
          <c:val>
            <c:numRef>
              <c:f>Sheet3!$R$2:$R$11</c:f>
              <c:numCache>
                <c:formatCode>0.000</c:formatCode>
                <c:ptCount val="10"/>
                <c:pt idx="0">
                  <c:v>0.78375000000000006</c:v>
                </c:pt>
                <c:pt idx="1">
                  <c:v>0.95366666666666655</c:v>
                </c:pt>
                <c:pt idx="2">
                  <c:v>1</c:v>
                </c:pt>
                <c:pt idx="3">
                  <c:v>0.81141666666666667</c:v>
                </c:pt>
                <c:pt idx="4">
                  <c:v>0.87449999999999994</c:v>
                </c:pt>
                <c:pt idx="5">
                  <c:v>0.80991666666666662</c:v>
                </c:pt>
                <c:pt idx="6">
                  <c:v>0.47350000000000003</c:v>
                </c:pt>
                <c:pt idx="7">
                  <c:v>0.92508333333333326</c:v>
                </c:pt>
                <c:pt idx="8">
                  <c:v>0.84200000000000008</c:v>
                </c:pt>
                <c:pt idx="9">
                  <c:v>0.67474999999999996</c:v>
                </c:pt>
              </c:numCache>
            </c:numRef>
          </c:val>
          <c:extLst>
            <c:ext xmlns:c16="http://schemas.microsoft.com/office/drawing/2014/chart" uri="{C3380CC4-5D6E-409C-BE32-E72D297353CC}">
              <c16:uniqueId val="{00000000-234C-4994-A80E-118CF1C44266}"/>
            </c:ext>
          </c:extLst>
        </c:ser>
        <c:dLbls>
          <c:dLblPos val="outEnd"/>
          <c:showLegendKey val="0"/>
          <c:showVal val="1"/>
          <c:showCatName val="0"/>
          <c:showSerName val="0"/>
          <c:showPercent val="0"/>
          <c:showBubbleSize val="0"/>
        </c:dLbls>
        <c:gapWidth val="60"/>
        <c:axId val="831553368"/>
        <c:axId val="831554024"/>
      </c:barChart>
      <c:catAx>
        <c:axId val="83155336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DMU</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1554024"/>
        <c:crosses val="autoZero"/>
        <c:auto val="1"/>
        <c:lblAlgn val="ctr"/>
        <c:lblOffset val="100"/>
        <c:noMultiLvlLbl val="0"/>
      </c:catAx>
      <c:valAx>
        <c:axId val="831554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Technical Efficiency</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1553368"/>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'H7'!$D$1</c:f>
              <c:strCache>
                <c:ptCount val="1"/>
                <c:pt idx="0">
                  <c:v>Savings (=N=)</c:v>
                </c:pt>
              </c:strCache>
            </c:strRef>
          </c:tx>
          <c:spPr>
            <a:solidFill>
              <a:schemeClr val="accent6"/>
            </a:solidFill>
            <a:ln>
              <a:noFill/>
            </a:ln>
            <a:effectLst/>
          </c:spPr>
          <c:invertIfNegative val="0"/>
          <c:cat>
            <c:strRef>
              <c:f>'H7'!$A$2:$A$13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'H7'!$D$2:$D$13</c:f>
              <c:numCache>
                <c:formatCode>[$₦-470]#,##0.00</c:formatCode>
                <c:ptCount val="12"/>
                <c:pt idx="0">
                  <c:v>100551.11111111112</c:v>
                </c:pt>
                <c:pt idx="1">
                  <c:v>322808.88888888888</c:v>
                </c:pt>
                <c:pt idx="2">
                  <c:v>270791.11111111112</c:v>
                </c:pt>
                <c:pt idx="3">
                  <c:v>283982.22222222225</c:v>
                </c:pt>
                <c:pt idx="4">
                  <c:v>265813.33333333337</c:v>
                </c:pt>
                <c:pt idx="5">
                  <c:v>187662.22222222222</c:v>
                </c:pt>
                <c:pt idx="6">
                  <c:v>208568.88888888888</c:v>
                </c:pt>
                <c:pt idx="7">
                  <c:v>194008.88888888888</c:v>
                </c:pt>
                <c:pt idx="8">
                  <c:v>196497.77777777778</c:v>
                </c:pt>
                <c:pt idx="9">
                  <c:v>201226.66666666666</c:v>
                </c:pt>
                <c:pt idx="10">
                  <c:v>97440</c:v>
                </c:pt>
                <c:pt idx="11">
                  <c:v>107768.88888888888</c:v>
                </c:pt>
              </c:numCache>
            </c:numRef>
          </c:val>
          <c:extLst>
            <c:ext xmlns:c16="http://schemas.microsoft.com/office/drawing/2014/chart" uri="{C3380CC4-5D6E-409C-BE32-E72D297353CC}">
              <c16:uniqueId val="{00000000-5608-43C2-B2B4-006FD731C06B}"/>
            </c:ext>
          </c:extLst>
        </c:ser>
        <c:dLbls>
          <c:showLegendKey val="0"/>
          <c:showVal val="0"/>
          <c:showCatName val="0"/>
          <c:showSerName val="0"/>
          <c:showPercent val="0"/>
          <c:showBubbleSize val="0"/>
        </c:dLbls>
        <c:gapWidth val="219"/>
        <c:axId val="606174464"/>
        <c:axId val="606175448"/>
      </c:barChart>
      <c:lineChart>
        <c:grouping val="standard"/>
        <c:varyColors val="0"/>
        <c:ser>
          <c:idx val="0"/>
          <c:order val="0"/>
          <c:tx>
            <c:strRef>
              <c:f>'H7'!$B$1</c:f>
              <c:strCache>
                <c:ptCount val="1"/>
                <c:pt idx="0">
                  <c:v>Current Electricity Consumption (kWh)</c:v>
                </c:pt>
              </c:strCache>
            </c:strRef>
          </c:tx>
          <c:spPr>
            <a:ln w="28575" cap="rnd">
              <a:solidFill>
                <a:schemeClr val="accent2"/>
              </a:solidFill>
              <a:round/>
            </a:ln>
            <a:effectLst/>
          </c:spPr>
          <c:marker>
            <c:symbol val="none"/>
          </c:marker>
          <c:cat>
            <c:strRef>
              <c:f>'H7'!$A$2:$A$13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'H7'!$B$2:$B$13</c:f>
              <c:numCache>
                <c:formatCode>0.00</c:formatCode>
                <c:ptCount val="12"/>
                <c:pt idx="0">
                  <c:v>4416.7699999999995</c:v>
                </c:pt>
                <c:pt idx="1">
                  <c:v>8226.77</c:v>
                </c:pt>
                <c:pt idx="2">
                  <c:v>7430.6399999999994</c:v>
                </c:pt>
                <c:pt idx="3">
                  <c:v>7510.1399999999994</c:v>
                </c:pt>
                <c:pt idx="4">
                  <c:v>6142.45</c:v>
                </c:pt>
                <c:pt idx="5">
                  <c:v>5806.92</c:v>
                </c:pt>
                <c:pt idx="6">
                  <c:v>5803.29</c:v>
                </c:pt>
                <c:pt idx="7">
                  <c:v>5513.13</c:v>
                </c:pt>
                <c:pt idx="8">
                  <c:v>5927.21</c:v>
                </c:pt>
                <c:pt idx="9">
                  <c:v>8396.880000000001</c:v>
                </c:pt>
                <c:pt idx="10">
                  <c:v>6585.76</c:v>
                </c:pt>
                <c:pt idx="11">
                  <c:v>7244.38</c:v>
                </c:pt>
              </c:numCache>
            </c:numRef>
          </c:val>
          <c:smooth val="0"/>
          <c:extLst>
            <c:ext xmlns:c16="http://schemas.microsoft.com/office/drawing/2014/chart" uri="{C3380CC4-5D6E-409C-BE32-E72D297353CC}">
              <c16:uniqueId val="{00000001-5608-43C2-B2B4-006FD731C06B}"/>
            </c:ext>
          </c:extLst>
        </c:ser>
        <c:ser>
          <c:idx val="1"/>
          <c:order val="1"/>
          <c:tx>
            <c:strRef>
              <c:f>'H7'!$C$1</c:f>
              <c:strCache>
                <c:ptCount val="1"/>
                <c:pt idx="0">
                  <c:v>Optimal Electricity Consumption (kWh)</c:v>
                </c:pt>
              </c:strCache>
            </c:strRef>
          </c:tx>
          <c:spPr>
            <a:ln w="28575" cap="rnd">
              <a:solidFill>
                <a:schemeClr val="accent4"/>
              </a:solidFill>
              <a:round/>
            </a:ln>
            <a:effectLst/>
          </c:spPr>
          <c:marker>
            <c:symbol val="none"/>
          </c:marker>
          <c:cat>
            <c:strRef>
              <c:f>'H7'!$A$2:$A$13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'H7'!$C$2:$C$13</c:f>
              <c:numCache>
                <c:formatCode>0.00</c:formatCode>
                <c:ptCount val="12"/>
                <c:pt idx="0">
                  <c:v>2697.3459999999995</c:v>
                </c:pt>
                <c:pt idx="1">
                  <c:v>2706.7380000000003</c:v>
                </c:pt>
                <c:pt idx="2">
                  <c:v>2800.1119999999992</c:v>
                </c:pt>
                <c:pt idx="3">
                  <c:v>2654.043999999999</c:v>
                </c:pt>
                <c:pt idx="4">
                  <c:v>1597.0419999999995</c:v>
                </c:pt>
                <c:pt idx="5">
                  <c:v>2597.8960000000002</c:v>
                </c:pt>
                <c:pt idx="6">
                  <c:v>2236.7620000000002</c:v>
                </c:pt>
                <c:pt idx="7">
                  <c:v>2195.5780000000004</c:v>
                </c:pt>
                <c:pt idx="8">
                  <c:v>2567.098</c:v>
                </c:pt>
                <c:pt idx="9">
                  <c:v>4955.9040000000005</c:v>
                </c:pt>
                <c:pt idx="10">
                  <c:v>4919.5360000000001</c:v>
                </c:pt>
                <c:pt idx="11">
                  <c:v>5401.5320000000002</c:v>
                </c:pt>
              </c:numCache>
            </c:numRef>
          </c:val>
          <c:smooth val="0"/>
          <c:extLst>
            <c:ext xmlns:c16="http://schemas.microsoft.com/office/drawing/2014/chart" uri="{C3380CC4-5D6E-409C-BE32-E72D297353CC}">
              <c16:uniqueId val="{00000002-5608-43C2-B2B4-006FD731C06B}"/>
            </c:ext>
          </c:extLst>
        </c:ser>
        <c:dLbls>
          <c:showLegendKey val="0"/>
          <c:showVal val="0"/>
          <c:showCatName val="0"/>
          <c:showSerName val="0"/>
          <c:showPercent val="0"/>
          <c:showBubbleSize val="0"/>
        </c:dLbls>
        <c:marker val="1"/>
        <c:smooth val="0"/>
        <c:axId val="849992304"/>
        <c:axId val="849996568"/>
      </c:lineChart>
      <c:catAx>
        <c:axId val="84999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996568"/>
        <c:crosses val="autoZero"/>
        <c:auto val="1"/>
        <c:lblAlgn val="ctr"/>
        <c:lblOffset val="100"/>
        <c:noMultiLvlLbl val="0"/>
      </c:catAx>
      <c:valAx>
        <c:axId val="849996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Electricity</a:t>
                </a:r>
                <a:r>
                  <a:rPr lang="en-US" baseline="0"/>
                  <a:t> Consumption (kWh)</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992304"/>
        <c:crosses val="autoZero"/>
        <c:crossBetween val="between"/>
      </c:valAx>
      <c:valAx>
        <c:axId val="6061754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Potential</a:t>
                </a:r>
                <a:r>
                  <a:rPr lang="en-US" baseline="0"/>
                  <a:t> Savings (=N=)</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7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174464"/>
        <c:crosses val="max"/>
        <c:crossBetween val="between"/>
      </c:valAx>
      <c:catAx>
        <c:axId val="606174464"/>
        <c:scaling>
          <c:orientation val="minMax"/>
        </c:scaling>
        <c:delete val="1"/>
        <c:axPos val="b"/>
        <c:numFmt formatCode="General" sourceLinked="1"/>
        <c:majorTickMark val="out"/>
        <c:minorTickMark val="none"/>
        <c:tickLblPos val="nextTo"/>
        <c:crossAx val="6061754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'H6'!$D$1</c:f>
              <c:strCache>
                <c:ptCount val="1"/>
                <c:pt idx="0">
                  <c:v>Savings (=N=)</c:v>
                </c:pt>
              </c:strCache>
            </c:strRef>
          </c:tx>
          <c:spPr>
            <a:solidFill>
              <a:schemeClr val="accent6"/>
            </a:solidFill>
            <a:ln>
              <a:noFill/>
            </a:ln>
            <a:effectLst/>
          </c:spPr>
          <c:invertIfNegative val="0"/>
          <c:cat>
            <c:strRef>
              <c:f>'H6'!$A$2:$A$13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'H6'!$D$2:$D$13</c:f>
              <c:numCache>
                <c:formatCode>[$₦-470]#,##0.00</c:formatCode>
                <c:ptCount val="12"/>
                <c:pt idx="0">
                  <c:v>248919.29824561405</c:v>
                </c:pt>
                <c:pt idx="1">
                  <c:v>160904.79532163744</c:v>
                </c:pt>
                <c:pt idx="2">
                  <c:v>123829.47368421052</c:v>
                </c:pt>
                <c:pt idx="3">
                  <c:v>59131.461988304087</c:v>
                </c:pt>
                <c:pt idx="4">
                  <c:v>111120.93567251462</c:v>
                </c:pt>
                <c:pt idx="5">
                  <c:v>0</c:v>
                </c:pt>
                <c:pt idx="6">
                  <c:v>60601.871345029234</c:v>
                </c:pt>
                <c:pt idx="7">
                  <c:v>87279.298245614031</c:v>
                </c:pt>
                <c:pt idx="8">
                  <c:v>95156.491228070183</c:v>
                </c:pt>
                <c:pt idx="9">
                  <c:v>5251.4619883040941</c:v>
                </c:pt>
                <c:pt idx="10">
                  <c:v>283473.91812865494</c:v>
                </c:pt>
                <c:pt idx="11">
                  <c:v>404572.63157894736</c:v>
                </c:pt>
              </c:numCache>
            </c:numRef>
          </c:val>
          <c:extLst>
            <c:ext xmlns:c16="http://schemas.microsoft.com/office/drawing/2014/chart" uri="{C3380CC4-5D6E-409C-BE32-E72D297353CC}">
              <c16:uniqueId val="{00000000-3C91-4058-83D7-34D3163CB5FE}"/>
            </c:ext>
          </c:extLst>
        </c:ser>
        <c:dLbls>
          <c:showLegendKey val="0"/>
          <c:showVal val="0"/>
          <c:showCatName val="0"/>
          <c:showSerName val="0"/>
          <c:showPercent val="0"/>
          <c:showBubbleSize val="0"/>
        </c:dLbls>
        <c:gapWidth val="219"/>
        <c:axId val="849928344"/>
        <c:axId val="849931296"/>
      </c:barChart>
      <c:lineChart>
        <c:grouping val="standard"/>
        <c:varyColors val="0"/>
        <c:ser>
          <c:idx val="0"/>
          <c:order val="0"/>
          <c:tx>
            <c:strRef>
              <c:f>'H6'!$B$1</c:f>
              <c:strCache>
                <c:ptCount val="1"/>
                <c:pt idx="0">
                  <c:v>Current Electricity Consumption (kWh)</c:v>
                </c:pt>
              </c:strCache>
            </c:strRef>
          </c:tx>
          <c:spPr>
            <a:ln w="28575" cap="rnd">
              <a:solidFill>
                <a:schemeClr val="accent2"/>
              </a:solidFill>
              <a:round/>
            </a:ln>
            <a:effectLst/>
          </c:spPr>
          <c:marker>
            <c:symbol val="none"/>
          </c:marker>
          <c:cat>
            <c:strRef>
              <c:f>'H6'!$A$2:$A$13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'H6'!$B$2:$B$13</c:f>
              <c:numCache>
                <c:formatCode>0.00</c:formatCode>
                <c:ptCount val="12"/>
                <c:pt idx="0">
                  <c:v>12668.099999999999</c:v>
                </c:pt>
                <c:pt idx="1">
                  <c:v>11479.529999999999</c:v>
                </c:pt>
                <c:pt idx="2">
                  <c:v>15391.87</c:v>
                </c:pt>
                <c:pt idx="3">
                  <c:v>8363.5499999999993</c:v>
                </c:pt>
                <c:pt idx="4">
                  <c:v>9046.31</c:v>
                </c:pt>
                <c:pt idx="5">
                  <c:v>9899.7400000000016</c:v>
                </c:pt>
                <c:pt idx="6">
                  <c:v>10070.43</c:v>
                </c:pt>
                <c:pt idx="7">
                  <c:v>11948.05</c:v>
                </c:pt>
                <c:pt idx="8">
                  <c:v>10537.17</c:v>
                </c:pt>
                <c:pt idx="9">
                  <c:v>13665.400000000001</c:v>
                </c:pt>
                <c:pt idx="10">
                  <c:v>13418.43</c:v>
                </c:pt>
                <c:pt idx="11">
                  <c:v>14241.600000000002</c:v>
                </c:pt>
              </c:numCache>
            </c:numRef>
          </c:val>
          <c:smooth val="0"/>
          <c:extLst>
            <c:ext xmlns:c16="http://schemas.microsoft.com/office/drawing/2014/chart" uri="{C3380CC4-5D6E-409C-BE32-E72D297353CC}">
              <c16:uniqueId val="{00000001-3C91-4058-83D7-34D3163CB5FE}"/>
            </c:ext>
          </c:extLst>
        </c:ser>
        <c:ser>
          <c:idx val="1"/>
          <c:order val="1"/>
          <c:tx>
            <c:strRef>
              <c:f>'H6'!$C$1</c:f>
              <c:strCache>
                <c:ptCount val="1"/>
                <c:pt idx="0">
                  <c:v>Optimal Electricity Consumption (kWh)</c:v>
                </c:pt>
              </c:strCache>
            </c:strRef>
          </c:tx>
          <c:spPr>
            <a:ln w="28575" cap="rnd">
              <a:solidFill>
                <a:schemeClr val="accent4"/>
              </a:solidFill>
              <a:round/>
            </a:ln>
            <a:effectLst/>
          </c:spPr>
          <c:marker>
            <c:symbol val="none"/>
          </c:marker>
          <c:cat>
            <c:strRef>
              <c:f>'H6'!$A$2:$A$13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'H6'!$C$2:$C$13</c:f>
              <c:numCache>
                <c:formatCode>0.00</c:formatCode>
                <c:ptCount val="12"/>
                <c:pt idx="0">
                  <c:v>8411.5799999999981</c:v>
                </c:pt>
                <c:pt idx="1">
                  <c:v>8728.0579999999991</c:v>
                </c:pt>
                <c:pt idx="2">
                  <c:v>13274.386</c:v>
                </c:pt>
                <c:pt idx="3">
                  <c:v>7352.4019999999991</c:v>
                </c:pt>
                <c:pt idx="4">
                  <c:v>7146.1419999999998</c:v>
                </c:pt>
                <c:pt idx="5">
                  <c:v>9899.7400000000016</c:v>
                </c:pt>
                <c:pt idx="6">
                  <c:v>9034.1380000000008</c:v>
                </c:pt>
                <c:pt idx="7">
                  <c:v>10455.573999999999</c:v>
                </c:pt>
                <c:pt idx="8">
                  <c:v>8909.9940000000006</c:v>
                </c:pt>
                <c:pt idx="9">
                  <c:v>13575.600000000002</c:v>
                </c:pt>
                <c:pt idx="10">
                  <c:v>8571.0260000000017</c:v>
                </c:pt>
                <c:pt idx="11">
                  <c:v>7323.4080000000022</c:v>
                </c:pt>
              </c:numCache>
            </c:numRef>
          </c:val>
          <c:smooth val="0"/>
          <c:extLst>
            <c:ext xmlns:c16="http://schemas.microsoft.com/office/drawing/2014/chart" uri="{C3380CC4-5D6E-409C-BE32-E72D297353CC}">
              <c16:uniqueId val="{00000002-3C91-4058-83D7-34D3163CB5FE}"/>
            </c:ext>
          </c:extLst>
        </c:ser>
        <c:dLbls>
          <c:showLegendKey val="0"/>
          <c:showVal val="0"/>
          <c:showCatName val="0"/>
          <c:showSerName val="0"/>
          <c:showPercent val="0"/>
          <c:showBubbleSize val="0"/>
        </c:dLbls>
        <c:marker val="1"/>
        <c:smooth val="0"/>
        <c:axId val="545305944"/>
        <c:axId val="545298400"/>
      </c:lineChart>
      <c:catAx>
        <c:axId val="54530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298400"/>
        <c:crosses val="autoZero"/>
        <c:auto val="1"/>
        <c:lblAlgn val="ctr"/>
        <c:lblOffset val="100"/>
        <c:noMultiLvlLbl val="0"/>
      </c:catAx>
      <c:valAx>
        <c:axId val="545298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Electricity</a:t>
                </a:r>
                <a:r>
                  <a:rPr lang="en-US" baseline="0"/>
                  <a:t> Consumption (kWh)</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305944"/>
        <c:crosses val="autoZero"/>
        <c:crossBetween val="between"/>
      </c:valAx>
      <c:valAx>
        <c:axId val="8499312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Potential</a:t>
                </a:r>
                <a:r>
                  <a:rPr lang="en-US" baseline="0"/>
                  <a:t> Savings (=N=)</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7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928344"/>
        <c:crosses val="max"/>
        <c:crossBetween val="between"/>
      </c:valAx>
      <c:catAx>
        <c:axId val="849928344"/>
        <c:scaling>
          <c:orientation val="minMax"/>
        </c:scaling>
        <c:delete val="1"/>
        <c:axPos val="b"/>
        <c:numFmt formatCode="General" sourceLinked="1"/>
        <c:majorTickMark val="out"/>
        <c:minorTickMark val="none"/>
        <c:tickLblPos val="nextTo"/>
        <c:crossAx val="84993129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'H4'!$D$1</c:f>
              <c:strCache>
                <c:ptCount val="1"/>
                <c:pt idx="0">
                  <c:v>Savings (=N=)</c:v>
                </c:pt>
              </c:strCache>
            </c:strRef>
          </c:tx>
          <c:spPr>
            <a:solidFill>
              <a:schemeClr val="accent6"/>
            </a:solidFill>
            <a:ln>
              <a:noFill/>
            </a:ln>
            <a:effectLst/>
          </c:spPr>
          <c:invertIfNegative val="0"/>
          <c:cat>
            <c:strRef>
              <c:f>'H4'!$A$2:$A$13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'H4'!$D$2:$D$13</c:f>
              <c:numCache>
                <c:formatCode>[$₦-470]#,##0.00</c:formatCode>
                <c:ptCount val="12"/>
                <c:pt idx="0">
                  <c:v>0</c:v>
                </c:pt>
                <c:pt idx="1">
                  <c:v>21749.122807017546</c:v>
                </c:pt>
                <c:pt idx="2">
                  <c:v>170236.31578947368</c:v>
                </c:pt>
                <c:pt idx="3">
                  <c:v>156395.9649122807</c:v>
                </c:pt>
                <c:pt idx="4">
                  <c:v>108152.45614035089</c:v>
                </c:pt>
                <c:pt idx="5">
                  <c:v>357476.49122807017</c:v>
                </c:pt>
                <c:pt idx="6">
                  <c:v>5733.8596491228072</c:v>
                </c:pt>
                <c:pt idx="7">
                  <c:v>325050.52631578944</c:v>
                </c:pt>
                <c:pt idx="8">
                  <c:v>0</c:v>
                </c:pt>
                <c:pt idx="9">
                  <c:v>13444.912280701756</c:v>
                </c:pt>
                <c:pt idx="10">
                  <c:v>220852.45614035084</c:v>
                </c:pt>
                <c:pt idx="11">
                  <c:v>79087.719298245618</c:v>
                </c:pt>
              </c:numCache>
            </c:numRef>
          </c:val>
          <c:extLst>
            <c:ext xmlns:c16="http://schemas.microsoft.com/office/drawing/2014/chart" uri="{C3380CC4-5D6E-409C-BE32-E72D297353CC}">
              <c16:uniqueId val="{00000000-E35E-4D6F-BE78-EE470BF48E45}"/>
            </c:ext>
          </c:extLst>
        </c:ser>
        <c:dLbls>
          <c:showLegendKey val="0"/>
          <c:showVal val="0"/>
          <c:showCatName val="0"/>
          <c:showSerName val="0"/>
          <c:showPercent val="0"/>
          <c:showBubbleSize val="0"/>
        </c:dLbls>
        <c:gapWidth val="219"/>
        <c:axId val="843823296"/>
        <c:axId val="843818704"/>
      </c:barChart>
      <c:lineChart>
        <c:grouping val="standard"/>
        <c:varyColors val="0"/>
        <c:ser>
          <c:idx val="0"/>
          <c:order val="0"/>
          <c:tx>
            <c:strRef>
              <c:f>'H4'!$B$1</c:f>
              <c:strCache>
                <c:ptCount val="1"/>
                <c:pt idx="0">
                  <c:v>Current Electricity Consumption (kWh)</c:v>
                </c:pt>
              </c:strCache>
            </c:strRef>
          </c:tx>
          <c:spPr>
            <a:ln w="28575" cap="rnd">
              <a:solidFill>
                <a:schemeClr val="accent2"/>
              </a:solidFill>
              <a:round/>
            </a:ln>
            <a:effectLst/>
          </c:spPr>
          <c:marker>
            <c:symbol val="none"/>
          </c:marker>
          <c:cat>
            <c:strRef>
              <c:f>'H4'!$A$2:$A$13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'H4'!$B$2:$B$13</c:f>
              <c:numCache>
                <c:formatCode>0.00</c:formatCode>
                <c:ptCount val="12"/>
                <c:pt idx="0">
                  <c:v>10478</c:v>
                </c:pt>
                <c:pt idx="1">
                  <c:v>10478</c:v>
                </c:pt>
                <c:pt idx="2">
                  <c:v>10892</c:v>
                </c:pt>
                <c:pt idx="3">
                  <c:v>15122</c:v>
                </c:pt>
                <c:pt idx="4">
                  <c:v>3438</c:v>
                </c:pt>
                <c:pt idx="5">
                  <c:v>23179</c:v>
                </c:pt>
                <c:pt idx="6">
                  <c:v>8548</c:v>
                </c:pt>
                <c:pt idx="7">
                  <c:v>11318</c:v>
                </c:pt>
                <c:pt idx="8">
                  <c:v>11418</c:v>
                </c:pt>
                <c:pt idx="9">
                  <c:v>6643</c:v>
                </c:pt>
                <c:pt idx="10">
                  <c:v>12497</c:v>
                </c:pt>
                <c:pt idx="11">
                  <c:v>9461</c:v>
                </c:pt>
              </c:numCache>
            </c:numRef>
          </c:val>
          <c:smooth val="0"/>
          <c:extLst>
            <c:ext xmlns:c16="http://schemas.microsoft.com/office/drawing/2014/chart" uri="{C3380CC4-5D6E-409C-BE32-E72D297353CC}">
              <c16:uniqueId val="{00000001-E35E-4D6F-BE78-EE470BF48E45}"/>
            </c:ext>
          </c:extLst>
        </c:ser>
        <c:ser>
          <c:idx val="1"/>
          <c:order val="1"/>
          <c:tx>
            <c:strRef>
              <c:f>'H4'!$C$1</c:f>
              <c:strCache>
                <c:ptCount val="1"/>
                <c:pt idx="0">
                  <c:v>Optimal Electricity Consumption (kWh)</c:v>
                </c:pt>
              </c:strCache>
            </c:strRef>
          </c:tx>
          <c:spPr>
            <a:ln w="28575" cap="rnd">
              <a:solidFill>
                <a:schemeClr val="accent4"/>
              </a:solidFill>
              <a:round/>
            </a:ln>
            <a:effectLst/>
          </c:spPr>
          <c:marker>
            <c:symbol val="none"/>
          </c:marker>
          <c:cat>
            <c:strRef>
              <c:f>'H4'!$A$2:$A$13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'H4'!$C$2:$C$13</c:f>
              <c:numCache>
                <c:formatCode>0.00</c:formatCode>
                <c:ptCount val="12"/>
                <c:pt idx="0">
                  <c:v>10478</c:v>
                </c:pt>
                <c:pt idx="1">
                  <c:v>10106.09</c:v>
                </c:pt>
                <c:pt idx="2">
                  <c:v>7980.9589999999998</c:v>
                </c:pt>
                <c:pt idx="3">
                  <c:v>12447.629000000001</c:v>
                </c:pt>
                <c:pt idx="4">
                  <c:v>1588.5929999999998</c:v>
                </c:pt>
                <c:pt idx="5">
                  <c:v>17066.152000000002</c:v>
                </c:pt>
                <c:pt idx="6">
                  <c:v>8449.9509999999991</c:v>
                </c:pt>
                <c:pt idx="7">
                  <c:v>5759.6360000000004</c:v>
                </c:pt>
                <c:pt idx="8">
                  <c:v>11418</c:v>
                </c:pt>
                <c:pt idx="9">
                  <c:v>6413.0919999999996</c:v>
                </c:pt>
                <c:pt idx="10">
                  <c:v>8720.4230000000007</c:v>
                </c:pt>
                <c:pt idx="11">
                  <c:v>8108.6</c:v>
                </c:pt>
              </c:numCache>
            </c:numRef>
          </c:val>
          <c:smooth val="0"/>
          <c:extLst>
            <c:ext xmlns:c16="http://schemas.microsoft.com/office/drawing/2014/chart" uri="{C3380CC4-5D6E-409C-BE32-E72D297353CC}">
              <c16:uniqueId val="{00000002-E35E-4D6F-BE78-EE470BF48E45}"/>
            </c:ext>
          </c:extLst>
        </c:ser>
        <c:dLbls>
          <c:showLegendKey val="0"/>
          <c:showVal val="0"/>
          <c:showCatName val="0"/>
          <c:showSerName val="0"/>
          <c:showPercent val="0"/>
          <c:showBubbleSize val="0"/>
        </c:dLbls>
        <c:marker val="1"/>
        <c:smooth val="0"/>
        <c:axId val="843927600"/>
        <c:axId val="843928256"/>
      </c:lineChart>
      <c:catAx>
        <c:axId val="84392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928256"/>
        <c:crosses val="autoZero"/>
        <c:auto val="1"/>
        <c:lblAlgn val="ctr"/>
        <c:lblOffset val="100"/>
        <c:noMultiLvlLbl val="0"/>
      </c:catAx>
      <c:valAx>
        <c:axId val="843928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Electricity</a:t>
                </a:r>
                <a:r>
                  <a:rPr lang="en-US" baseline="0"/>
                  <a:t> Consumption (kWh)</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927600"/>
        <c:crosses val="autoZero"/>
        <c:crossBetween val="between"/>
      </c:valAx>
      <c:valAx>
        <c:axId val="8438187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Potential</a:t>
                </a:r>
                <a:r>
                  <a:rPr lang="en-US" baseline="0"/>
                  <a:t> Savings (=N=)</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7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823296"/>
        <c:crosses val="max"/>
        <c:crossBetween val="between"/>
      </c:valAx>
      <c:catAx>
        <c:axId val="843823296"/>
        <c:scaling>
          <c:orientation val="minMax"/>
        </c:scaling>
        <c:delete val="1"/>
        <c:axPos val="b"/>
        <c:numFmt formatCode="General" sourceLinked="1"/>
        <c:majorTickMark val="out"/>
        <c:minorTickMark val="none"/>
        <c:tickLblPos val="nextTo"/>
        <c:crossAx val="84381870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'DH7'!$D$1</c:f>
              <c:strCache>
                <c:ptCount val="1"/>
                <c:pt idx="0">
                  <c:v>Savings (=N=)</c:v>
                </c:pt>
              </c:strCache>
            </c:strRef>
          </c:tx>
          <c:spPr>
            <a:solidFill>
              <a:schemeClr val="accent3"/>
            </a:solidFill>
            <a:ln>
              <a:noFill/>
            </a:ln>
            <a:effectLst/>
          </c:spPr>
          <c:invertIfNegative val="0"/>
          <c:cat>
            <c:strRef>
              <c:f>'DH7'!$A$2:$A$13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'DH7'!$D$2:$D$13</c:f>
              <c:numCache>
                <c:formatCode>[$₦-470]#,##0.00</c:formatCode>
                <c:ptCount val="12"/>
                <c:pt idx="0">
                  <c:v>303613.8</c:v>
                </c:pt>
                <c:pt idx="1">
                  <c:v>268423.67999999999</c:v>
                </c:pt>
                <c:pt idx="2">
                  <c:v>347346.16</c:v>
                </c:pt>
                <c:pt idx="3">
                  <c:v>407231.44</c:v>
                </c:pt>
                <c:pt idx="4">
                  <c:v>409773.84</c:v>
                </c:pt>
                <c:pt idx="5">
                  <c:v>216537.44</c:v>
                </c:pt>
                <c:pt idx="6">
                  <c:v>232084.72</c:v>
                </c:pt>
                <c:pt idx="7">
                  <c:v>256160.80000000002</c:v>
                </c:pt>
                <c:pt idx="8">
                  <c:v>340597.60000000003</c:v>
                </c:pt>
                <c:pt idx="9">
                  <c:v>263578</c:v>
                </c:pt>
                <c:pt idx="10">
                  <c:v>205658.88</c:v>
                </c:pt>
                <c:pt idx="11">
                  <c:v>217478.24</c:v>
                </c:pt>
              </c:numCache>
            </c:numRef>
          </c:val>
          <c:extLst>
            <c:ext xmlns:c16="http://schemas.microsoft.com/office/drawing/2014/chart" uri="{C3380CC4-5D6E-409C-BE32-E72D297353CC}">
              <c16:uniqueId val="{00000000-74B8-4F32-B2D9-E624D299CF02}"/>
            </c:ext>
          </c:extLst>
        </c:ser>
        <c:dLbls>
          <c:showLegendKey val="0"/>
          <c:showVal val="0"/>
          <c:showCatName val="0"/>
          <c:showSerName val="0"/>
          <c:showPercent val="0"/>
          <c:showBubbleSize val="0"/>
        </c:dLbls>
        <c:gapWidth val="219"/>
        <c:axId val="853941032"/>
        <c:axId val="853946280"/>
      </c:barChart>
      <c:lineChart>
        <c:grouping val="standard"/>
        <c:varyColors val="0"/>
        <c:ser>
          <c:idx val="0"/>
          <c:order val="0"/>
          <c:tx>
            <c:strRef>
              <c:f>'DH7'!$B$1</c:f>
              <c:strCache>
                <c:ptCount val="1"/>
                <c:pt idx="0">
                  <c:v>Current Diesel Consumption (Litres)</c:v>
                </c:pt>
              </c:strCache>
            </c:strRef>
          </c:tx>
          <c:spPr>
            <a:ln w="28575" cap="rnd">
              <a:solidFill>
                <a:schemeClr val="accent1"/>
              </a:solidFill>
              <a:round/>
            </a:ln>
            <a:effectLst/>
          </c:spPr>
          <c:marker>
            <c:symbol val="none"/>
          </c:marker>
          <c:cat>
            <c:strRef>
              <c:f>'DH7'!$A$2:$A$13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'DH7'!$B$2:$B$13</c:f>
              <c:numCache>
                <c:formatCode>0.00</c:formatCode>
                <c:ptCount val="12"/>
                <c:pt idx="0">
                  <c:v>2790</c:v>
                </c:pt>
                <c:pt idx="1">
                  <c:v>1430</c:v>
                </c:pt>
                <c:pt idx="2">
                  <c:v>1990</c:v>
                </c:pt>
                <c:pt idx="3">
                  <c:v>2250</c:v>
                </c:pt>
                <c:pt idx="4">
                  <c:v>1980</c:v>
                </c:pt>
                <c:pt idx="5">
                  <c:v>1400</c:v>
                </c:pt>
                <c:pt idx="6">
                  <c:v>1350</c:v>
                </c:pt>
                <c:pt idx="7">
                  <c:v>1520</c:v>
                </c:pt>
                <c:pt idx="8">
                  <c:v>2150</c:v>
                </c:pt>
                <c:pt idx="9">
                  <c:v>2300</c:v>
                </c:pt>
                <c:pt idx="10">
                  <c:v>2900</c:v>
                </c:pt>
                <c:pt idx="11">
                  <c:v>3050</c:v>
                </c:pt>
              </c:numCache>
            </c:numRef>
          </c:val>
          <c:smooth val="0"/>
          <c:extLst>
            <c:ext xmlns:c16="http://schemas.microsoft.com/office/drawing/2014/chart" uri="{C3380CC4-5D6E-409C-BE32-E72D297353CC}">
              <c16:uniqueId val="{00000001-74B8-4F32-B2D9-E624D299CF02}"/>
            </c:ext>
          </c:extLst>
        </c:ser>
        <c:ser>
          <c:idx val="1"/>
          <c:order val="1"/>
          <c:tx>
            <c:strRef>
              <c:f>'DH7'!$C$1</c:f>
              <c:strCache>
                <c:ptCount val="1"/>
                <c:pt idx="0">
                  <c:v>Optimal Diesel Consumption (Litres)</c:v>
                </c:pt>
              </c:strCache>
            </c:strRef>
          </c:tx>
          <c:spPr>
            <a:ln w="28575" cap="rnd">
              <a:solidFill>
                <a:schemeClr val="accent2"/>
              </a:solidFill>
              <a:round/>
            </a:ln>
            <a:effectLst/>
          </c:spPr>
          <c:marker>
            <c:symbol val="none"/>
          </c:marker>
          <c:cat>
            <c:strRef>
              <c:f>'DH7'!$A$2:$A$13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'DH7'!$C$2:$C$13</c:f>
              <c:numCache>
                <c:formatCode>0.00</c:formatCode>
                <c:ptCount val="12"/>
                <c:pt idx="0">
                  <c:v>1705.665</c:v>
                </c:pt>
                <c:pt idx="1">
                  <c:v>471.34400000000005</c:v>
                </c:pt>
                <c:pt idx="2">
                  <c:v>749.47800000000007</c:v>
                </c:pt>
                <c:pt idx="3">
                  <c:v>795.60200000000009</c:v>
                </c:pt>
                <c:pt idx="4">
                  <c:v>516.52199999999993</c:v>
                </c:pt>
                <c:pt idx="5">
                  <c:v>626.65200000000004</c:v>
                </c:pt>
                <c:pt idx="6">
                  <c:v>521.12599999999998</c:v>
                </c:pt>
                <c:pt idx="7">
                  <c:v>605.14</c:v>
                </c:pt>
                <c:pt idx="8">
                  <c:v>933.57999999999993</c:v>
                </c:pt>
                <c:pt idx="9">
                  <c:v>1358.65</c:v>
                </c:pt>
                <c:pt idx="10">
                  <c:v>2165.5039999999999</c:v>
                </c:pt>
                <c:pt idx="11">
                  <c:v>2273.2919999999999</c:v>
                </c:pt>
              </c:numCache>
            </c:numRef>
          </c:val>
          <c:smooth val="0"/>
          <c:extLst>
            <c:ext xmlns:c16="http://schemas.microsoft.com/office/drawing/2014/chart" uri="{C3380CC4-5D6E-409C-BE32-E72D297353CC}">
              <c16:uniqueId val="{00000002-74B8-4F32-B2D9-E624D299CF02}"/>
            </c:ext>
          </c:extLst>
        </c:ser>
        <c:dLbls>
          <c:showLegendKey val="0"/>
          <c:showVal val="0"/>
          <c:showCatName val="0"/>
          <c:showSerName val="0"/>
          <c:showPercent val="0"/>
          <c:showBubbleSize val="0"/>
        </c:dLbls>
        <c:marker val="1"/>
        <c:smooth val="0"/>
        <c:axId val="853271472"/>
        <c:axId val="853273768"/>
      </c:lineChart>
      <c:catAx>
        <c:axId val="85327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273768"/>
        <c:crosses val="autoZero"/>
        <c:auto val="1"/>
        <c:lblAlgn val="ctr"/>
        <c:lblOffset val="100"/>
        <c:noMultiLvlLbl val="0"/>
      </c:catAx>
      <c:valAx>
        <c:axId val="853273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a:t>
                </a:r>
                <a:r>
                  <a:rPr lang="en-US" baseline="0"/>
                  <a:t> Consumption (Litres)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271472"/>
        <c:crosses val="autoZero"/>
        <c:crossBetween val="between"/>
      </c:valAx>
      <c:valAx>
        <c:axId val="85394628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Potential</a:t>
                </a:r>
                <a:r>
                  <a:rPr lang="en-US" baseline="0"/>
                  <a:t> Savings (=N=)</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7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941032"/>
        <c:crosses val="max"/>
        <c:crossBetween val="between"/>
      </c:valAx>
      <c:catAx>
        <c:axId val="853941032"/>
        <c:scaling>
          <c:orientation val="minMax"/>
        </c:scaling>
        <c:delete val="1"/>
        <c:axPos val="b"/>
        <c:numFmt formatCode="General" sourceLinked="1"/>
        <c:majorTickMark val="out"/>
        <c:minorTickMark val="none"/>
        <c:tickLblPos val="nextTo"/>
        <c:crossAx val="8539462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'DH6'!$D$1</c:f>
              <c:strCache>
                <c:ptCount val="1"/>
                <c:pt idx="0">
                  <c:v>Savings (=N=)</c:v>
                </c:pt>
              </c:strCache>
            </c:strRef>
          </c:tx>
          <c:spPr>
            <a:solidFill>
              <a:schemeClr val="accent3"/>
            </a:solidFill>
            <a:ln>
              <a:noFill/>
            </a:ln>
            <a:effectLst/>
          </c:spPr>
          <c:invertIfNegative val="0"/>
          <c:cat>
            <c:strRef>
              <c:f>'DH6'!$A$2:$A$13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'DH6'!$D$2:$D$13</c:f>
              <c:numCache>
                <c:formatCode>[$₦-470]#,##0.00</c:formatCode>
                <c:ptCount val="12"/>
                <c:pt idx="0">
                  <c:v>235329.08000000002</c:v>
                </c:pt>
                <c:pt idx="1">
                  <c:v>188014.12000000002</c:v>
                </c:pt>
                <c:pt idx="2">
                  <c:v>104000.40000000001</c:v>
                </c:pt>
                <c:pt idx="3">
                  <c:v>98072.52</c:v>
                </c:pt>
                <c:pt idx="4">
                  <c:v>117600</c:v>
                </c:pt>
                <c:pt idx="5">
                  <c:v>0</c:v>
                </c:pt>
                <c:pt idx="6">
                  <c:v>57589.279999999999</c:v>
                </c:pt>
                <c:pt idx="7">
                  <c:v>70000</c:v>
                </c:pt>
                <c:pt idx="8">
                  <c:v>138251.96</c:v>
                </c:pt>
                <c:pt idx="9">
                  <c:v>4085.2</c:v>
                </c:pt>
                <c:pt idx="10">
                  <c:v>283277.40000000002</c:v>
                </c:pt>
                <c:pt idx="11">
                  <c:v>408000.04000000004</c:v>
                </c:pt>
              </c:numCache>
            </c:numRef>
          </c:val>
          <c:extLst>
            <c:ext xmlns:c16="http://schemas.microsoft.com/office/drawing/2014/chart" uri="{C3380CC4-5D6E-409C-BE32-E72D297353CC}">
              <c16:uniqueId val="{00000000-5024-487D-BA3D-600464A076A7}"/>
            </c:ext>
          </c:extLst>
        </c:ser>
        <c:dLbls>
          <c:showLegendKey val="0"/>
          <c:showVal val="0"/>
          <c:showCatName val="0"/>
          <c:showSerName val="0"/>
          <c:showPercent val="0"/>
          <c:showBubbleSize val="0"/>
        </c:dLbls>
        <c:gapWidth val="219"/>
        <c:axId val="853373480"/>
        <c:axId val="853366264"/>
      </c:barChart>
      <c:lineChart>
        <c:grouping val="standard"/>
        <c:varyColors val="0"/>
        <c:ser>
          <c:idx val="0"/>
          <c:order val="0"/>
          <c:tx>
            <c:strRef>
              <c:f>'DH6'!$B$1</c:f>
              <c:strCache>
                <c:ptCount val="1"/>
                <c:pt idx="0">
                  <c:v>Current Diesel Consumption (Litres)</c:v>
                </c:pt>
              </c:strCache>
            </c:strRef>
          </c:tx>
          <c:spPr>
            <a:ln w="28575" cap="rnd">
              <a:solidFill>
                <a:schemeClr val="accent1"/>
              </a:solidFill>
              <a:round/>
            </a:ln>
            <a:effectLst/>
          </c:spPr>
          <c:marker>
            <c:symbol val="none"/>
          </c:marker>
          <c:cat>
            <c:strRef>
              <c:f>'DH6'!$A$2:$A$13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'DH6'!$B$2:$B$13</c:f>
              <c:numCache>
                <c:formatCode>0.00</c:formatCode>
                <c:ptCount val="12"/>
                <c:pt idx="0">
                  <c:v>2500</c:v>
                </c:pt>
                <c:pt idx="1">
                  <c:v>2800</c:v>
                </c:pt>
                <c:pt idx="2">
                  <c:v>2700</c:v>
                </c:pt>
                <c:pt idx="3">
                  <c:v>2900</c:v>
                </c:pt>
                <c:pt idx="4">
                  <c:v>2000</c:v>
                </c:pt>
                <c:pt idx="5">
                  <c:v>2900</c:v>
                </c:pt>
                <c:pt idx="6">
                  <c:v>2000</c:v>
                </c:pt>
                <c:pt idx="7">
                  <c:v>2000</c:v>
                </c:pt>
                <c:pt idx="8">
                  <c:v>3200</c:v>
                </c:pt>
                <c:pt idx="9">
                  <c:v>2200</c:v>
                </c:pt>
                <c:pt idx="10">
                  <c:v>2800</c:v>
                </c:pt>
                <c:pt idx="11">
                  <c:v>3000</c:v>
                </c:pt>
              </c:numCache>
            </c:numRef>
          </c:val>
          <c:smooth val="0"/>
          <c:extLst>
            <c:ext xmlns:c16="http://schemas.microsoft.com/office/drawing/2014/chart" uri="{C3380CC4-5D6E-409C-BE32-E72D297353CC}">
              <c16:uniqueId val="{00000001-5024-487D-BA3D-600464A076A7}"/>
            </c:ext>
          </c:extLst>
        </c:ser>
        <c:ser>
          <c:idx val="1"/>
          <c:order val="1"/>
          <c:tx>
            <c:strRef>
              <c:f>'DH6'!$C$1</c:f>
              <c:strCache>
                <c:ptCount val="1"/>
                <c:pt idx="0">
                  <c:v>Optimal Diesel Consumption (Litres)</c:v>
                </c:pt>
              </c:strCache>
            </c:strRef>
          </c:tx>
          <c:spPr>
            <a:ln w="28575" cap="rnd">
              <a:solidFill>
                <a:schemeClr val="accent2"/>
              </a:solidFill>
              <a:round/>
            </a:ln>
            <a:effectLst/>
          </c:spPr>
          <c:marker>
            <c:symbol val="none"/>
          </c:marker>
          <c:cat>
            <c:strRef>
              <c:f>'DH6'!$A$2:$A$13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'DH6'!$C$2:$C$13</c:f>
              <c:numCache>
                <c:formatCode>0.00</c:formatCode>
                <c:ptCount val="12"/>
                <c:pt idx="0">
                  <c:v>1659.539</c:v>
                </c:pt>
                <c:pt idx="1">
                  <c:v>2128.5209999999997</c:v>
                </c:pt>
                <c:pt idx="2">
                  <c:v>2328.5700000000002</c:v>
                </c:pt>
                <c:pt idx="3">
                  <c:v>2549.741</c:v>
                </c:pt>
                <c:pt idx="4">
                  <c:v>1580</c:v>
                </c:pt>
                <c:pt idx="5">
                  <c:v>2900</c:v>
                </c:pt>
                <c:pt idx="6">
                  <c:v>1794.3240000000001</c:v>
                </c:pt>
                <c:pt idx="7">
                  <c:v>1750</c:v>
                </c:pt>
                <c:pt idx="8">
                  <c:v>2706.2429999999999</c:v>
                </c:pt>
                <c:pt idx="9">
                  <c:v>2185.41</c:v>
                </c:pt>
                <c:pt idx="10">
                  <c:v>1788.2950000000001</c:v>
                </c:pt>
                <c:pt idx="11">
                  <c:v>1542.857</c:v>
                </c:pt>
              </c:numCache>
            </c:numRef>
          </c:val>
          <c:smooth val="0"/>
          <c:extLst>
            <c:ext xmlns:c16="http://schemas.microsoft.com/office/drawing/2014/chart" uri="{C3380CC4-5D6E-409C-BE32-E72D297353CC}">
              <c16:uniqueId val="{00000002-5024-487D-BA3D-600464A076A7}"/>
            </c:ext>
          </c:extLst>
        </c:ser>
        <c:dLbls>
          <c:showLegendKey val="0"/>
          <c:showVal val="0"/>
          <c:showCatName val="0"/>
          <c:showSerName val="0"/>
          <c:showPercent val="0"/>
          <c:showBubbleSize val="0"/>
        </c:dLbls>
        <c:marker val="1"/>
        <c:smooth val="0"/>
        <c:axId val="853922664"/>
        <c:axId val="853923976"/>
      </c:lineChart>
      <c:catAx>
        <c:axId val="8539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923976"/>
        <c:crosses val="autoZero"/>
        <c:auto val="1"/>
        <c:lblAlgn val="ctr"/>
        <c:lblOffset val="100"/>
        <c:noMultiLvlLbl val="0"/>
      </c:catAx>
      <c:valAx>
        <c:axId val="853923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a:t>
                </a:r>
                <a:r>
                  <a:rPr lang="en-US" baseline="0"/>
                  <a:t> Consumption (Litres)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922664"/>
        <c:crosses val="autoZero"/>
        <c:crossBetween val="between"/>
      </c:valAx>
      <c:valAx>
        <c:axId val="8533662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Potential</a:t>
                </a:r>
                <a:r>
                  <a:rPr lang="en-US" baseline="0"/>
                  <a:t> Savings (=N=)</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7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373480"/>
        <c:crosses val="max"/>
        <c:crossBetween val="between"/>
      </c:valAx>
      <c:catAx>
        <c:axId val="853373480"/>
        <c:scaling>
          <c:orientation val="minMax"/>
        </c:scaling>
        <c:delete val="1"/>
        <c:axPos val="b"/>
        <c:numFmt formatCode="General" sourceLinked="1"/>
        <c:majorTickMark val="out"/>
        <c:minorTickMark val="none"/>
        <c:tickLblPos val="nextTo"/>
        <c:crossAx val="8533662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'JERRY MARRIOTT'!$B$1</c:f>
              <c:strCache>
                <c:ptCount val="1"/>
                <c:pt idx="0">
                  <c:v>Occupancy Rate</c:v>
                </c:pt>
              </c:strCache>
            </c:strRef>
          </c:tx>
          <c:spPr>
            <a:solidFill>
              <a:schemeClr val="accent1"/>
            </a:solidFill>
            <a:ln>
              <a:noFill/>
            </a:ln>
            <a:effectLst/>
          </c:spPr>
          <c:invertIfNegative val="0"/>
          <c:cat>
            <c:numRef>
              <c:f>'JERRY MARRIOTT'!$A$2:$A$13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'JERRY MARRIOTT'!$B$2:$B$13</c:f>
              <c:numCache>
                <c:formatCode>General</c:formatCode>
                <c:ptCount val="12"/>
                <c:pt idx="0">
                  <c:v>60</c:v>
                </c:pt>
                <c:pt idx="1">
                  <c:v>96</c:v>
                </c:pt>
                <c:pt idx="2">
                  <c:v>90</c:v>
                </c:pt>
                <c:pt idx="3">
                  <c:v>93</c:v>
                </c:pt>
                <c:pt idx="4">
                  <c:v>66</c:v>
                </c:pt>
                <c:pt idx="5">
                  <c:v>71</c:v>
                </c:pt>
                <c:pt idx="6">
                  <c:v>83</c:v>
                </c:pt>
                <c:pt idx="7">
                  <c:v>99</c:v>
                </c:pt>
                <c:pt idx="8">
                  <c:v>88</c:v>
                </c:pt>
                <c:pt idx="9">
                  <c:v>76</c:v>
                </c:pt>
                <c:pt idx="10">
                  <c:v>70</c:v>
                </c:pt>
                <c:pt idx="11">
                  <c:v>65</c:v>
                </c:pt>
              </c:numCache>
            </c:numRef>
          </c:val>
          <c:extLst>
            <c:ext xmlns:c16="http://schemas.microsoft.com/office/drawing/2014/chart" uri="{C3380CC4-5D6E-409C-BE32-E72D297353CC}">
              <c16:uniqueId val="{00000000-6F11-4E29-A259-450C9E7C0BE2}"/>
            </c:ext>
          </c:extLst>
        </c:ser>
        <c:dLbls>
          <c:showLegendKey val="0"/>
          <c:showVal val="0"/>
          <c:showCatName val="0"/>
          <c:showSerName val="0"/>
          <c:showPercent val="0"/>
          <c:showBubbleSize val="0"/>
        </c:dLbls>
        <c:gapWidth val="219"/>
        <c:overlap val="-27"/>
        <c:axId val="687869272"/>
        <c:axId val="687867304"/>
      </c:barChart>
      <c:dateAx>
        <c:axId val="687869272"/>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867304"/>
        <c:crosses val="autoZero"/>
        <c:auto val="1"/>
        <c:lblOffset val="100"/>
        <c:baseTimeUnit val="months"/>
      </c:dateAx>
      <c:valAx>
        <c:axId val="687867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Occupancy</a:t>
                </a:r>
                <a:r>
                  <a:rPr lang="en-US" baseline="0"/>
                  <a:t> Rate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869272"/>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'DH2'!$D$1</c:f>
              <c:strCache>
                <c:ptCount val="1"/>
                <c:pt idx="0">
                  <c:v>Savings (=N=)</c:v>
                </c:pt>
              </c:strCache>
            </c:strRef>
          </c:tx>
          <c:spPr>
            <a:solidFill>
              <a:schemeClr val="accent3"/>
            </a:solidFill>
            <a:ln>
              <a:noFill/>
            </a:ln>
            <a:effectLst/>
          </c:spPr>
          <c:invertIfNegative val="0"/>
          <c:cat>
            <c:strRef>
              <c:f>'DH2'!$A$2:$A$13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'DH2'!$D$2:$D$13</c:f>
              <c:numCache>
                <c:formatCode>[$₦-470]#,##0.00</c:formatCode>
                <c:ptCount val="12"/>
                <c:pt idx="0">
                  <c:v>498144.36</c:v>
                </c:pt>
                <c:pt idx="1">
                  <c:v>0</c:v>
                </c:pt>
                <c:pt idx="2">
                  <c:v>0</c:v>
                </c:pt>
                <c:pt idx="3">
                  <c:v>0</c:v>
                </c:pt>
                <c:pt idx="4">
                  <c:v>0</c:v>
                </c:pt>
                <c:pt idx="5">
                  <c:v>0</c:v>
                </c:pt>
                <c:pt idx="6">
                  <c:v>0</c:v>
                </c:pt>
                <c:pt idx="7">
                  <c:v>0</c:v>
                </c:pt>
                <c:pt idx="8">
                  <c:v>0</c:v>
                </c:pt>
                <c:pt idx="9">
                  <c:v>0</c:v>
                </c:pt>
                <c:pt idx="10">
                  <c:v>0</c:v>
                </c:pt>
                <c:pt idx="11">
                  <c:v>124255.32</c:v>
                </c:pt>
              </c:numCache>
            </c:numRef>
          </c:val>
          <c:extLst>
            <c:ext xmlns:c16="http://schemas.microsoft.com/office/drawing/2014/chart" uri="{C3380CC4-5D6E-409C-BE32-E72D297353CC}">
              <c16:uniqueId val="{00000000-8E37-421C-A5C5-D94025A0D47B}"/>
            </c:ext>
          </c:extLst>
        </c:ser>
        <c:dLbls>
          <c:showLegendKey val="0"/>
          <c:showVal val="0"/>
          <c:showCatName val="0"/>
          <c:showSerName val="0"/>
          <c:showPercent val="0"/>
          <c:showBubbleSize val="0"/>
        </c:dLbls>
        <c:gapWidth val="219"/>
        <c:axId val="853353800"/>
        <c:axId val="853349208"/>
      </c:barChart>
      <c:lineChart>
        <c:grouping val="standard"/>
        <c:varyColors val="0"/>
        <c:ser>
          <c:idx val="0"/>
          <c:order val="0"/>
          <c:tx>
            <c:strRef>
              <c:f>'DH2'!$B$1</c:f>
              <c:strCache>
                <c:ptCount val="1"/>
                <c:pt idx="0">
                  <c:v>Current Diesel Consumption (Litres)</c:v>
                </c:pt>
              </c:strCache>
            </c:strRef>
          </c:tx>
          <c:spPr>
            <a:ln w="28575" cap="rnd">
              <a:solidFill>
                <a:schemeClr val="accent1"/>
              </a:solidFill>
              <a:round/>
            </a:ln>
            <a:effectLst/>
          </c:spPr>
          <c:marker>
            <c:symbol val="none"/>
          </c:marker>
          <c:cat>
            <c:strRef>
              <c:f>'DH2'!$A$2:$A$13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'DH2'!$B$2:$B$13</c:f>
              <c:numCache>
                <c:formatCode>0.00</c:formatCode>
                <c:ptCount val="12"/>
                <c:pt idx="0">
                  <c:v>4000</c:v>
                </c:pt>
                <c:pt idx="1">
                  <c:v>3090</c:v>
                </c:pt>
                <c:pt idx="2">
                  <c:v>3500</c:v>
                </c:pt>
                <c:pt idx="3">
                  <c:v>4000</c:v>
                </c:pt>
                <c:pt idx="4">
                  <c:v>3200</c:v>
                </c:pt>
                <c:pt idx="5">
                  <c:v>3500</c:v>
                </c:pt>
                <c:pt idx="6">
                  <c:v>3600</c:v>
                </c:pt>
                <c:pt idx="7">
                  <c:v>2800</c:v>
                </c:pt>
                <c:pt idx="8">
                  <c:v>1900</c:v>
                </c:pt>
                <c:pt idx="9">
                  <c:v>3000</c:v>
                </c:pt>
                <c:pt idx="10">
                  <c:v>3200</c:v>
                </c:pt>
                <c:pt idx="11">
                  <c:v>4000</c:v>
                </c:pt>
              </c:numCache>
            </c:numRef>
          </c:val>
          <c:smooth val="0"/>
          <c:extLst>
            <c:ext xmlns:c16="http://schemas.microsoft.com/office/drawing/2014/chart" uri="{C3380CC4-5D6E-409C-BE32-E72D297353CC}">
              <c16:uniqueId val="{00000001-8E37-421C-A5C5-D94025A0D47B}"/>
            </c:ext>
          </c:extLst>
        </c:ser>
        <c:ser>
          <c:idx val="1"/>
          <c:order val="1"/>
          <c:tx>
            <c:strRef>
              <c:f>'DH2'!$C$1</c:f>
              <c:strCache>
                <c:ptCount val="1"/>
                <c:pt idx="0">
                  <c:v>Optimal Diesel Consumption (Litres)</c:v>
                </c:pt>
              </c:strCache>
            </c:strRef>
          </c:tx>
          <c:spPr>
            <a:ln w="28575" cap="rnd">
              <a:solidFill>
                <a:schemeClr val="accent2"/>
              </a:solidFill>
              <a:round/>
            </a:ln>
            <a:effectLst/>
          </c:spPr>
          <c:marker>
            <c:symbol val="none"/>
          </c:marker>
          <c:cat>
            <c:strRef>
              <c:f>'DH2'!$A$2:$A$13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'DH2'!$C$2:$C$13</c:f>
              <c:numCache>
                <c:formatCode>0.00</c:formatCode>
                <c:ptCount val="12"/>
                <c:pt idx="0">
                  <c:v>2220.913</c:v>
                </c:pt>
                <c:pt idx="1">
                  <c:v>3090</c:v>
                </c:pt>
                <c:pt idx="2">
                  <c:v>3500</c:v>
                </c:pt>
                <c:pt idx="3">
                  <c:v>4000</c:v>
                </c:pt>
                <c:pt idx="4">
                  <c:v>3200</c:v>
                </c:pt>
                <c:pt idx="5">
                  <c:v>3500</c:v>
                </c:pt>
                <c:pt idx="6">
                  <c:v>3600</c:v>
                </c:pt>
                <c:pt idx="7">
                  <c:v>2800</c:v>
                </c:pt>
                <c:pt idx="8">
                  <c:v>1900</c:v>
                </c:pt>
                <c:pt idx="9">
                  <c:v>3000</c:v>
                </c:pt>
                <c:pt idx="10">
                  <c:v>3200</c:v>
                </c:pt>
                <c:pt idx="11">
                  <c:v>3556.2309999999998</c:v>
                </c:pt>
              </c:numCache>
            </c:numRef>
          </c:val>
          <c:smooth val="0"/>
          <c:extLst>
            <c:ext xmlns:c16="http://schemas.microsoft.com/office/drawing/2014/chart" uri="{C3380CC4-5D6E-409C-BE32-E72D297353CC}">
              <c16:uniqueId val="{00000002-8E37-421C-A5C5-D94025A0D47B}"/>
            </c:ext>
          </c:extLst>
        </c:ser>
        <c:dLbls>
          <c:showLegendKey val="0"/>
          <c:showVal val="0"/>
          <c:showCatName val="0"/>
          <c:showSerName val="0"/>
          <c:showPercent val="0"/>
          <c:showBubbleSize val="0"/>
        </c:dLbls>
        <c:marker val="1"/>
        <c:smooth val="0"/>
        <c:axId val="543402464"/>
        <c:axId val="543402792"/>
      </c:lineChart>
      <c:catAx>
        <c:axId val="54340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402792"/>
        <c:crosses val="autoZero"/>
        <c:auto val="1"/>
        <c:lblAlgn val="ctr"/>
        <c:lblOffset val="100"/>
        <c:noMultiLvlLbl val="0"/>
      </c:catAx>
      <c:valAx>
        <c:axId val="543402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Diesel</a:t>
                </a:r>
                <a:r>
                  <a:rPr lang="en-US" baseline="0"/>
                  <a:t> Consumption (Litres)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402464"/>
        <c:crosses val="autoZero"/>
        <c:crossBetween val="between"/>
      </c:valAx>
      <c:valAx>
        <c:axId val="85334920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Potential</a:t>
                </a:r>
                <a:r>
                  <a:rPr lang="en-US" baseline="0"/>
                  <a:t> Savings (=N=)</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7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353800"/>
        <c:crosses val="max"/>
        <c:crossBetween val="between"/>
      </c:valAx>
      <c:catAx>
        <c:axId val="853353800"/>
        <c:scaling>
          <c:orientation val="minMax"/>
        </c:scaling>
        <c:delete val="1"/>
        <c:axPos val="b"/>
        <c:numFmt formatCode="General" sourceLinked="1"/>
        <c:majorTickMark val="out"/>
        <c:minorTickMark val="none"/>
        <c:tickLblPos val="nextTo"/>
        <c:crossAx val="8533492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'EH1'!$D$1</c:f>
              <c:strCache>
                <c:ptCount val="1"/>
                <c:pt idx="0">
                  <c:v>Savings (=N=)</c:v>
                </c:pt>
              </c:strCache>
            </c:strRef>
          </c:tx>
          <c:spPr>
            <a:solidFill>
              <a:schemeClr val="accent3"/>
            </a:solidFill>
            <a:ln>
              <a:noFill/>
            </a:ln>
            <a:effectLst/>
          </c:spPr>
          <c:invertIfNegative val="0"/>
          <c:cat>
            <c:strRef>
              <c:f>'EH1'!$A$2:$A$13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'EH1'!$D$2:$D$13</c:f>
              <c:numCache>
                <c:formatCode>[$₦-470]#,##0.00</c:formatCode>
                <c:ptCount val="12"/>
                <c:pt idx="0">
                  <c:v>0</c:v>
                </c:pt>
                <c:pt idx="1">
                  <c:v>0</c:v>
                </c:pt>
                <c:pt idx="2">
                  <c:v>500000</c:v>
                </c:pt>
                <c:pt idx="3">
                  <c:v>220000</c:v>
                </c:pt>
                <c:pt idx="4">
                  <c:v>0</c:v>
                </c:pt>
                <c:pt idx="5">
                  <c:v>440000</c:v>
                </c:pt>
                <c:pt idx="6">
                  <c:v>840000</c:v>
                </c:pt>
                <c:pt idx="7">
                  <c:v>880000</c:v>
                </c:pt>
                <c:pt idx="8">
                  <c:v>260000</c:v>
                </c:pt>
                <c:pt idx="9">
                  <c:v>0</c:v>
                </c:pt>
                <c:pt idx="10">
                  <c:v>0</c:v>
                </c:pt>
                <c:pt idx="11">
                  <c:v>940000</c:v>
                </c:pt>
              </c:numCache>
            </c:numRef>
          </c:val>
          <c:extLst>
            <c:ext xmlns:c16="http://schemas.microsoft.com/office/drawing/2014/chart" uri="{C3380CC4-5D6E-409C-BE32-E72D297353CC}">
              <c16:uniqueId val="{00000000-03B9-43BE-A883-2FE6EA3249E1}"/>
            </c:ext>
          </c:extLst>
        </c:ser>
        <c:dLbls>
          <c:showLegendKey val="0"/>
          <c:showVal val="0"/>
          <c:showCatName val="0"/>
          <c:showSerName val="0"/>
          <c:showPercent val="0"/>
          <c:showBubbleSize val="0"/>
        </c:dLbls>
        <c:gapWidth val="219"/>
        <c:axId val="853917088"/>
        <c:axId val="853916432"/>
      </c:barChart>
      <c:lineChart>
        <c:grouping val="standard"/>
        <c:varyColors val="0"/>
        <c:ser>
          <c:idx val="0"/>
          <c:order val="0"/>
          <c:tx>
            <c:strRef>
              <c:f>'EH1'!$B$1</c:f>
              <c:strCache>
                <c:ptCount val="1"/>
                <c:pt idx="0">
                  <c:v>Current No of Employees</c:v>
                </c:pt>
              </c:strCache>
            </c:strRef>
          </c:tx>
          <c:spPr>
            <a:ln w="28575" cap="rnd">
              <a:solidFill>
                <a:schemeClr val="accent1"/>
              </a:solidFill>
              <a:round/>
            </a:ln>
            <a:effectLst/>
          </c:spPr>
          <c:marker>
            <c:symbol val="none"/>
          </c:marker>
          <c:cat>
            <c:strRef>
              <c:f>'EH1'!$A$2:$A$13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'EH1'!$B$2:$B$13</c:f>
              <c:numCache>
                <c:formatCode>General</c:formatCode>
                <c:ptCount val="12"/>
                <c:pt idx="0">
                  <c:v>77</c:v>
                </c:pt>
                <c:pt idx="1">
                  <c:v>77</c:v>
                </c:pt>
                <c:pt idx="2">
                  <c:v>77</c:v>
                </c:pt>
                <c:pt idx="3">
                  <c:v>77</c:v>
                </c:pt>
                <c:pt idx="4">
                  <c:v>77</c:v>
                </c:pt>
                <c:pt idx="5" formatCode="0">
                  <c:v>77</c:v>
                </c:pt>
                <c:pt idx="6" formatCode="0">
                  <c:v>77</c:v>
                </c:pt>
                <c:pt idx="7" formatCode="0">
                  <c:v>77</c:v>
                </c:pt>
                <c:pt idx="8">
                  <c:v>77</c:v>
                </c:pt>
                <c:pt idx="9">
                  <c:v>77</c:v>
                </c:pt>
                <c:pt idx="10">
                  <c:v>77</c:v>
                </c:pt>
                <c:pt idx="11">
                  <c:v>77</c:v>
                </c:pt>
              </c:numCache>
            </c:numRef>
          </c:val>
          <c:smooth val="0"/>
          <c:extLst>
            <c:ext xmlns:c16="http://schemas.microsoft.com/office/drawing/2014/chart" uri="{C3380CC4-5D6E-409C-BE32-E72D297353CC}">
              <c16:uniqueId val="{00000001-03B9-43BE-A883-2FE6EA3249E1}"/>
            </c:ext>
          </c:extLst>
        </c:ser>
        <c:ser>
          <c:idx val="1"/>
          <c:order val="1"/>
          <c:tx>
            <c:strRef>
              <c:f>'EH1'!$C$1</c:f>
              <c:strCache>
                <c:ptCount val="1"/>
                <c:pt idx="0">
                  <c:v>Optimal No of Employees</c:v>
                </c:pt>
              </c:strCache>
            </c:strRef>
          </c:tx>
          <c:spPr>
            <a:ln w="28575" cap="rnd">
              <a:solidFill>
                <a:schemeClr val="accent2"/>
              </a:solidFill>
              <a:round/>
            </a:ln>
            <a:effectLst/>
          </c:spPr>
          <c:marker>
            <c:symbol val="none"/>
          </c:marker>
          <c:cat>
            <c:strRef>
              <c:f>'EH1'!$A$2:$A$13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'EH1'!$C$2:$C$13</c:f>
              <c:numCache>
                <c:formatCode>General</c:formatCode>
                <c:ptCount val="12"/>
                <c:pt idx="0">
                  <c:v>77</c:v>
                </c:pt>
                <c:pt idx="1">
                  <c:v>77</c:v>
                </c:pt>
                <c:pt idx="2">
                  <c:v>52</c:v>
                </c:pt>
                <c:pt idx="3">
                  <c:v>66</c:v>
                </c:pt>
                <c:pt idx="4">
                  <c:v>77</c:v>
                </c:pt>
                <c:pt idx="5">
                  <c:v>55</c:v>
                </c:pt>
                <c:pt idx="6" formatCode="0">
                  <c:v>35</c:v>
                </c:pt>
                <c:pt idx="7">
                  <c:v>33</c:v>
                </c:pt>
                <c:pt idx="8">
                  <c:v>64</c:v>
                </c:pt>
                <c:pt idx="9">
                  <c:v>77</c:v>
                </c:pt>
                <c:pt idx="10">
                  <c:v>77</c:v>
                </c:pt>
                <c:pt idx="11">
                  <c:v>30</c:v>
                </c:pt>
              </c:numCache>
            </c:numRef>
          </c:val>
          <c:smooth val="0"/>
          <c:extLst>
            <c:ext xmlns:c16="http://schemas.microsoft.com/office/drawing/2014/chart" uri="{C3380CC4-5D6E-409C-BE32-E72D297353CC}">
              <c16:uniqueId val="{00000002-03B9-43BE-A883-2FE6EA3249E1}"/>
            </c:ext>
          </c:extLst>
        </c:ser>
        <c:dLbls>
          <c:showLegendKey val="0"/>
          <c:showVal val="0"/>
          <c:showCatName val="0"/>
          <c:showSerName val="0"/>
          <c:showPercent val="0"/>
          <c:showBubbleSize val="0"/>
        </c:dLbls>
        <c:marker val="1"/>
        <c:smooth val="0"/>
        <c:axId val="843099432"/>
        <c:axId val="843103368"/>
      </c:lineChart>
      <c:catAx>
        <c:axId val="84309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103368"/>
        <c:crosses val="autoZero"/>
        <c:auto val="1"/>
        <c:lblAlgn val="ctr"/>
        <c:lblOffset val="100"/>
        <c:noMultiLvlLbl val="0"/>
      </c:catAx>
      <c:valAx>
        <c:axId val="843103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a:t>
                </a:r>
                <a:r>
                  <a:rPr lang="en-US" baseline="0"/>
                  <a:t> of Employees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099432"/>
        <c:crosses val="autoZero"/>
        <c:crossBetween val="between"/>
      </c:valAx>
      <c:valAx>
        <c:axId val="85391643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Potential Savings (=N=)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7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917088"/>
        <c:crosses val="max"/>
        <c:crossBetween val="between"/>
      </c:valAx>
      <c:catAx>
        <c:axId val="853917088"/>
        <c:scaling>
          <c:orientation val="minMax"/>
        </c:scaling>
        <c:delete val="1"/>
        <c:axPos val="b"/>
        <c:numFmt formatCode="General" sourceLinked="1"/>
        <c:majorTickMark val="out"/>
        <c:minorTickMark val="none"/>
        <c:tickLblPos val="nextTo"/>
        <c:crossAx val="8539164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'TOTAL SAVINGS'!$E$12</c:f>
              <c:strCache>
                <c:ptCount val="1"/>
                <c:pt idx="0">
                  <c:v>Annual Potential Savings (=N=)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w="635" cmpd="dbl">
                      <a:noFill/>
                    </a:ln>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SAVINGS'!$D$13:$D$22</c:f>
              <c:strCache>
                <c:ptCount val="10"/>
                <c:pt idx="0">
                  <c:v>H1</c:v>
                </c:pt>
                <c:pt idx="1">
                  <c:v>H2</c:v>
                </c:pt>
                <c:pt idx="2">
                  <c:v>H3</c:v>
                </c:pt>
                <c:pt idx="3">
                  <c:v>H4</c:v>
                </c:pt>
                <c:pt idx="4">
                  <c:v>H5</c:v>
                </c:pt>
                <c:pt idx="5">
                  <c:v>H6</c:v>
                </c:pt>
                <c:pt idx="6">
                  <c:v>H7</c:v>
                </c:pt>
                <c:pt idx="7">
                  <c:v>H8</c:v>
                </c:pt>
                <c:pt idx="8">
                  <c:v>H9</c:v>
                </c:pt>
                <c:pt idx="9">
                  <c:v>H10</c:v>
                </c:pt>
              </c:strCache>
            </c:strRef>
          </c:cat>
          <c:val>
            <c:numRef>
              <c:f>'TOTAL SAVINGS'!$E$13:$E$22</c:f>
              <c:numCache>
                <c:formatCode>_-[$₦-470]* #,##0.00_-;\-[$₦-470]* #,##0.00_-;_-[$₦-470]* "-"??_-;_-@_-</c:formatCode>
                <c:ptCount val="10"/>
                <c:pt idx="0">
                  <c:v>7032720.7483040933</c:v>
                </c:pt>
                <c:pt idx="1">
                  <c:v>1725239.4460818712</c:v>
                </c:pt>
                <c:pt idx="2" formatCode="General">
                  <c:v>0</c:v>
                </c:pt>
                <c:pt idx="3">
                  <c:v>4205440.3445614036</c:v>
                </c:pt>
                <c:pt idx="4">
                  <c:v>2098577.5543859648</c:v>
                </c:pt>
                <c:pt idx="5">
                  <c:v>5284461.6374269007</c:v>
                </c:pt>
                <c:pt idx="6">
                  <c:v>8905604.5999999996</c:v>
                </c:pt>
                <c:pt idx="7">
                  <c:v>1596104.5403508772</c:v>
                </c:pt>
                <c:pt idx="8">
                  <c:v>3552483.0556725143</c:v>
                </c:pt>
                <c:pt idx="9">
                  <c:v>6117817.9052631576</c:v>
                </c:pt>
              </c:numCache>
            </c:numRef>
          </c:val>
          <c:extLst>
            <c:ext xmlns:c16="http://schemas.microsoft.com/office/drawing/2014/chart" uri="{C3380CC4-5D6E-409C-BE32-E72D297353CC}">
              <c16:uniqueId val="{00000000-19D5-43F6-B985-DE04B2EB2011}"/>
            </c:ext>
          </c:extLst>
        </c:ser>
        <c:dLbls>
          <c:dLblPos val="inEnd"/>
          <c:showLegendKey val="0"/>
          <c:showVal val="1"/>
          <c:showCatName val="0"/>
          <c:showSerName val="0"/>
          <c:showPercent val="0"/>
          <c:showBubbleSize val="0"/>
        </c:dLbls>
        <c:gapWidth val="37"/>
        <c:axId val="874464832"/>
        <c:axId val="874490744"/>
      </c:barChart>
      <c:catAx>
        <c:axId val="874464832"/>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DMU</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4490744"/>
        <c:crosses val="autoZero"/>
        <c:auto val="1"/>
        <c:lblAlgn val="ctr"/>
        <c:lblOffset val="100"/>
        <c:noMultiLvlLbl val="0"/>
      </c:catAx>
      <c:valAx>
        <c:axId val="8744907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Annual</a:t>
                </a:r>
                <a:r>
                  <a:rPr lang="en-US" sz="1400" b="1" baseline="0"/>
                  <a:t> Potential Savings (=N=)</a:t>
                </a:r>
                <a:endParaRPr lang="en-US" sz="1400" b="1"/>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_-[$₦-470]* #,##0.00_-;\-[$₦-470]* #,##0.00_-;_-[$₦-470]*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4464832"/>
        <c:crosses val="autoZero"/>
        <c:crossBetween val="between"/>
        <c:dispUnits>
          <c:builtInUnit val="millions"/>
          <c:dispUnitsLbl>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'GRACE MANOR'!$B$1</c:f>
              <c:strCache>
                <c:ptCount val="1"/>
                <c:pt idx="0">
                  <c:v>Occupancy Rate</c:v>
                </c:pt>
              </c:strCache>
            </c:strRef>
          </c:tx>
          <c:spPr>
            <a:solidFill>
              <a:schemeClr val="accent1"/>
            </a:solidFill>
            <a:ln>
              <a:noFill/>
            </a:ln>
            <a:effectLst/>
          </c:spPr>
          <c:invertIfNegative val="0"/>
          <c:cat>
            <c:numRef>
              <c:f>'GRACE MANOR'!$A$2:$A$13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'GRACE MANOR'!$B$2:$B$13</c:f>
              <c:numCache>
                <c:formatCode>General</c:formatCode>
                <c:ptCount val="12"/>
                <c:pt idx="0">
                  <c:v>70</c:v>
                </c:pt>
                <c:pt idx="1">
                  <c:v>60</c:v>
                </c:pt>
                <c:pt idx="2">
                  <c:v>40</c:v>
                </c:pt>
                <c:pt idx="3">
                  <c:v>60</c:v>
                </c:pt>
                <c:pt idx="4">
                  <c:v>20</c:v>
                </c:pt>
                <c:pt idx="5">
                  <c:v>40</c:v>
                </c:pt>
                <c:pt idx="6">
                  <c:v>50</c:v>
                </c:pt>
                <c:pt idx="7">
                  <c:v>30</c:v>
                </c:pt>
                <c:pt idx="8">
                  <c:v>60</c:v>
                </c:pt>
                <c:pt idx="9">
                  <c:v>50</c:v>
                </c:pt>
                <c:pt idx="10">
                  <c:v>60</c:v>
                </c:pt>
                <c:pt idx="11">
                  <c:v>90</c:v>
                </c:pt>
              </c:numCache>
            </c:numRef>
          </c:val>
          <c:extLst>
            <c:ext xmlns:c16="http://schemas.microsoft.com/office/drawing/2014/chart" uri="{C3380CC4-5D6E-409C-BE32-E72D297353CC}">
              <c16:uniqueId val="{00000000-C75C-4A8B-BF6A-6B799AED94A0}"/>
            </c:ext>
          </c:extLst>
        </c:ser>
        <c:dLbls>
          <c:showLegendKey val="0"/>
          <c:showVal val="0"/>
          <c:showCatName val="0"/>
          <c:showSerName val="0"/>
          <c:showPercent val="0"/>
          <c:showBubbleSize val="0"/>
        </c:dLbls>
        <c:gapWidth val="219"/>
        <c:overlap val="-27"/>
        <c:axId val="697397904"/>
        <c:axId val="697401840"/>
      </c:barChart>
      <c:dateAx>
        <c:axId val="697397904"/>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401840"/>
        <c:crosses val="autoZero"/>
        <c:auto val="1"/>
        <c:lblOffset val="100"/>
        <c:baseTimeUnit val="months"/>
      </c:dateAx>
      <c:valAx>
        <c:axId val="69740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Occupancy</a:t>
                </a:r>
                <a:r>
                  <a:rPr lang="en-US" baseline="0"/>
                  <a:t> Rate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97904"/>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'KENNAN LODGE'!$B$1</c:f>
              <c:strCache>
                <c:ptCount val="1"/>
                <c:pt idx="0">
                  <c:v>Occupancy Rate</c:v>
                </c:pt>
              </c:strCache>
            </c:strRef>
          </c:tx>
          <c:spPr>
            <a:solidFill>
              <a:schemeClr val="accent1"/>
            </a:solidFill>
            <a:ln>
              <a:noFill/>
            </a:ln>
            <a:effectLst/>
          </c:spPr>
          <c:invertIfNegative val="0"/>
          <c:cat>
            <c:numRef>
              <c:f>'KENNAN LODGE'!$A$2:$A$13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'KENNAN LODGE'!$B$2:$B$13</c:f>
              <c:numCache>
                <c:formatCode>General</c:formatCode>
                <c:ptCount val="12"/>
                <c:pt idx="0">
                  <c:v>46</c:v>
                </c:pt>
                <c:pt idx="1">
                  <c:v>43</c:v>
                </c:pt>
                <c:pt idx="2">
                  <c:v>38</c:v>
                </c:pt>
                <c:pt idx="3">
                  <c:v>47</c:v>
                </c:pt>
                <c:pt idx="4">
                  <c:v>31</c:v>
                </c:pt>
                <c:pt idx="5">
                  <c:v>38</c:v>
                </c:pt>
                <c:pt idx="6">
                  <c:v>34</c:v>
                </c:pt>
                <c:pt idx="7">
                  <c:v>32</c:v>
                </c:pt>
                <c:pt idx="8">
                  <c:v>36</c:v>
                </c:pt>
                <c:pt idx="9">
                  <c:v>56</c:v>
                </c:pt>
                <c:pt idx="10">
                  <c:v>29</c:v>
                </c:pt>
                <c:pt idx="11">
                  <c:v>38</c:v>
                </c:pt>
              </c:numCache>
            </c:numRef>
          </c:val>
          <c:extLst>
            <c:ext xmlns:c16="http://schemas.microsoft.com/office/drawing/2014/chart" uri="{C3380CC4-5D6E-409C-BE32-E72D297353CC}">
              <c16:uniqueId val="{00000000-A8CB-44A7-9FDE-542BD1DD884E}"/>
            </c:ext>
          </c:extLst>
        </c:ser>
        <c:dLbls>
          <c:showLegendKey val="0"/>
          <c:showVal val="0"/>
          <c:showCatName val="0"/>
          <c:showSerName val="0"/>
          <c:showPercent val="0"/>
          <c:showBubbleSize val="0"/>
        </c:dLbls>
        <c:gapWidth val="219"/>
        <c:overlap val="-27"/>
        <c:axId val="694160272"/>
        <c:axId val="694167160"/>
      </c:barChart>
      <c:dateAx>
        <c:axId val="694160272"/>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167160"/>
        <c:crosses val="autoZero"/>
        <c:auto val="1"/>
        <c:lblOffset val="100"/>
        <c:baseTimeUnit val="months"/>
      </c:dateAx>
      <c:valAx>
        <c:axId val="694167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Occupancy</a:t>
                </a:r>
                <a:r>
                  <a:rPr lang="en-US" baseline="0"/>
                  <a:t> Rate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160272"/>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'GOLDEN VALLEY'!$J$1</c:f>
              <c:strCache>
                <c:ptCount val="1"/>
                <c:pt idx="0">
                  <c:v>Occupancy Rate</c:v>
                </c:pt>
              </c:strCache>
            </c:strRef>
          </c:tx>
          <c:spPr>
            <a:solidFill>
              <a:schemeClr val="accent1"/>
            </a:solidFill>
            <a:ln>
              <a:noFill/>
            </a:ln>
            <a:effectLst/>
          </c:spPr>
          <c:invertIfNegative val="0"/>
          <c:cat>
            <c:numRef>
              <c:f>'GOLDEN VALLEY'!$I$2:$I$13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'GOLDEN VALLEY'!$J$2:$J$13</c:f>
              <c:numCache>
                <c:formatCode>General</c:formatCode>
                <c:ptCount val="12"/>
                <c:pt idx="0">
                  <c:v>81</c:v>
                </c:pt>
                <c:pt idx="1">
                  <c:v>71</c:v>
                </c:pt>
                <c:pt idx="2">
                  <c:v>72</c:v>
                </c:pt>
                <c:pt idx="3">
                  <c:v>75</c:v>
                </c:pt>
                <c:pt idx="4">
                  <c:v>79</c:v>
                </c:pt>
                <c:pt idx="5">
                  <c:v>70</c:v>
                </c:pt>
                <c:pt idx="6">
                  <c:v>66</c:v>
                </c:pt>
                <c:pt idx="7">
                  <c:v>70</c:v>
                </c:pt>
                <c:pt idx="8">
                  <c:v>68</c:v>
                </c:pt>
                <c:pt idx="9">
                  <c:v>88</c:v>
                </c:pt>
                <c:pt idx="10">
                  <c:v>74</c:v>
                </c:pt>
                <c:pt idx="11">
                  <c:v>72</c:v>
                </c:pt>
              </c:numCache>
            </c:numRef>
          </c:val>
          <c:extLst>
            <c:ext xmlns:c16="http://schemas.microsoft.com/office/drawing/2014/chart" uri="{C3380CC4-5D6E-409C-BE32-E72D297353CC}">
              <c16:uniqueId val="{00000000-B002-41C2-BFEC-64141458581B}"/>
            </c:ext>
          </c:extLst>
        </c:ser>
        <c:dLbls>
          <c:showLegendKey val="0"/>
          <c:showVal val="0"/>
          <c:showCatName val="0"/>
          <c:showSerName val="0"/>
          <c:showPercent val="0"/>
          <c:showBubbleSize val="0"/>
        </c:dLbls>
        <c:gapWidth val="219"/>
        <c:overlap val="-27"/>
        <c:axId val="572768200"/>
        <c:axId val="572769184"/>
      </c:barChart>
      <c:dateAx>
        <c:axId val="572768200"/>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769184"/>
        <c:crosses val="autoZero"/>
        <c:auto val="1"/>
        <c:lblOffset val="100"/>
        <c:baseTimeUnit val="months"/>
      </c:dateAx>
      <c:valAx>
        <c:axId val="572769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solidFill>
                      <a:schemeClr val="tx1">
                        <a:lumMod val="65000"/>
                        <a:lumOff val="35000"/>
                      </a:schemeClr>
                    </a:solidFill>
                  </a:rPr>
                  <a:t>Occupancy</a:t>
                </a:r>
                <a:r>
                  <a:rPr lang="en-US" baseline="0">
                    <a:solidFill>
                      <a:schemeClr val="tx1">
                        <a:lumMod val="65000"/>
                        <a:lumOff val="35000"/>
                      </a:schemeClr>
                    </a:solidFill>
                  </a:rPr>
                  <a:t> Rate (%)</a:t>
                </a:r>
                <a:endParaRPr lang="en-US">
                  <a:solidFill>
                    <a:schemeClr val="tx1">
                      <a:lumMod val="65000"/>
                      <a:lumOff val="35000"/>
                    </a:schemeClr>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768200"/>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'SEE NEW HOTEL'!$B$1</c:f>
              <c:strCache>
                <c:ptCount val="1"/>
                <c:pt idx="0">
                  <c:v>Occupancy Rate</c:v>
                </c:pt>
              </c:strCache>
            </c:strRef>
          </c:tx>
          <c:spPr>
            <a:solidFill>
              <a:schemeClr val="accent1"/>
            </a:solidFill>
            <a:ln>
              <a:noFill/>
            </a:ln>
            <a:effectLst/>
          </c:spPr>
          <c:invertIfNegative val="0"/>
          <c:cat>
            <c:numRef>
              <c:f>'SEE NEW HOTEL'!$A$2:$A$13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'SEE NEW HOTEL'!$B$2:$B$13</c:f>
              <c:numCache>
                <c:formatCode>General</c:formatCode>
                <c:ptCount val="12"/>
                <c:pt idx="0">
                  <c:v>30</c:v>
                </c:pt>
                <c:pt idx="1">
                  <c:v>18</c:v>
                </c:pt>
                <c:pt idx="2">
                  <c:v>18</c:v>
                </c:pt>
                <c:pt idx="3">
                  <c:v>20</c:v>
                </c:pt>
                <c:pt idx="4">
                  <c:v>15</c:v>
                </c:pt>
                <c:pt idx="5">
                  <c:v>17</c:v>
                </c:pt>
                <c:pt idx="6">
                  <c:v>16</c:v>
                </c:pt>
                <c:pt idx="7">
                  <c:v>18</c:v>
                </c:pt>
                <c:pt idx="8">
                  <c:v>20</c:v>
                </c:pt>
                <c:pt idx="9">
                  <c:v>30</c:v>
                </c:pt>
                <c:pt idx="10">
                  <c:v>50</c:v>
                </c:pt>
                <c:pt idx="11">
                  <c:v>60</c:v>
                </c:pt>
              </c:numCache>
            </c:numRef>
          </c:val>
          <c:extLst>
            <c:ext xmlns:c16="http://schemas.microsoft.com/office/drawing/2014/chart" uri="{C3380CC4-5D6E-409C-BE32-E72D297353CC}">
              <c16:uniqueId val="{00000000-6434-4E79-8DF9-4E5E67045081}"/>
            </c:ext>
          </c:extLst>
        </c:ser>
        <c:dLbls>
          <c:showLegendKey val="0"/>
          <c:showVal val="0"/>
          <c:showCatName val="0"/>
          <c:showSerName val="0"/>
          <c:showPercent val="0"/>
          <c:showBubbleSize val="0"/>
        </c:dLbls>
        <c:gapWidth val="219"/>
        <c:overlap val="-27"/>
        <c:axId val="686987288"/>
        <c:axId val="686991224"/>
      </c:barChart>
      <c:dateAx>
        <c:axId val="686987288"/>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91224"/>
        <c:crosses val="autoZero"/>
        <c:auto val="1"/>
        <c:lblOffset val="100"/>
        <c:baseTimeUnit val="months"/>
      </c:dateAx>
      <c:valAx>
        <c:axId val="686991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Occupancy</a:t>
                </a:r>
                <a:r>
                  <a:rPr lang="en-US" baseline="0"/>
                  <a:t>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87288"/>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'JUCONY HOTEL'!$I$1</c:f>
              <c:strCache>
                <c:ptCount val="1"/>
                <c:pt idx="0">
                  <c:v>Occupancy Rate</c:v>
                </c:pt>
              </c:strCache>
            </c:strRef>
          </c:tx>
          <c:spPr>
            <a:solidFill>
              <a:schemeClr val="accent1"/>
            </a:solidFill>
            <a:ln>
              <a:noFill/>
            </a:ln>
            <a:effectLst/>
          </c:spPr>
          <c:invertIfNegative val="0"/>
          <c:cat>
            <c:numRef>
              <c:f>'JUCONY HOTEL'!$H$2:$H$13</c:f>
              <c:numCache>
                <c:formatCode>mmm</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'JUCONY HOTEL'!$I$2:$I$13</c:f>
              <c:numCache>
                <c:formatCode>General</c:formatCode>
                <c:ptCount val="12"/>
                <c:pt idx="0">
                  <c:v>71</c:v>
                </c:pt>
                <c:pt idx="1">
                  <c:v>49</c:v>
                </c:pt>
                <c:pt idx="2">
                  <c:v>45</c:v>
                </c:pt>
                <c:pt idx="3">
                  <c:v>65</c:v>
                </c:pt>
                <c:pt idx="4">
                  <c:v>67</c:v>
                </c:pt>
                <c:pt idx="5">
                  <c:v>45</c:v>
                </c:pt>
                <c:pt idx="6">
                  <c:v>47</c:v>
                </c:pt>
                <c:pt idx="7">
                  <c:v>46</c:v>
                </c:pt>
                <c:pt idx="8">
                  <c:v>45</c:v>
                </c:pt>
                <c:pt idx="9">
                  <c:v>66</c:v>
                </c:pt>
                <c:pt idx="10">
                  <c:v>57</c:v>
                </c:pt>
                <c:pt idx="11">
                  <c:v>70</c:v>
                </c:pt>
              </c:numCache>
            </c:numRef>
          </c:val>
          <c:extLst>
            <c:ext xmlns:c16="http://schemas.microsoft.com/office/drawing/2014/chart" uri="{C3380CC4-5D6E-409C-BE32-E72D297353CC}">
              <c16:uniqueId val="{00000000-D2CA-4928-A7D8-D84912C2B6BA}"/>
            </c:ext>
          </c:extLst>
        </c:ser>
        <c:dLbls>
          <c:showLegendKey val="0"/>
          <c:showVal val="0"/>
          <c:showCatName val="0"/>
          <c:showSerName val="0"/>
          <c:showPercent val="0"/>
          <c:showBubbleSize val="0"/>
        </c:dLbls>
        <c:gapWidth val="219"/>
        <c:overlap val="-27"/>
        <c:axId val="577921304"/>
        <c:axId val="577916712"/>
      </c:barChart>
      <c:dateAx>
        <c:axId val="577921304"/>
        <c:scaling>
          <c:orientation val="minMax"/>
        </c:scaling>
        <c:delete val="0"/>
        <c:axPos val="b"/>
        <c:numFmt formatCode="mmm"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916712"/>
        <c:crosses val="autoZero"/>
        <c:auto val="1"/>
        <c:lblOffset val="100"/>
        <c:baseTimeUnit val="months"/>
      </c:dateAx>
      <c:valAx>
        <c:axId val="577916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Occupancy Rate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921304"/>
        <c:crosses val="autoZero"/>
        <c:crossBetween val="between"/>
      </c:valAx>
      <c:spPr>
        <a:noFill/>
        <a:ln>
          <a:noFill/>
        </a:ln>
        <a:effectLst/>
      </c:spPr>
    </c:plotArea>
    <c:plotVisOnly val="1"/>
    <c:dispBlanksAs val="gap"/>
    <c:showDLblsOverMax val="0"/>
  </c:chart>
  <c:spPr>
    <a:noFill/>
    <a:ln>
      <a:solidFill>
        <a:schemeClr val="accent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5" Type="http://schemas.openxmlformats.org/officeDocument/2006/relationships/image" Target="../media/image6.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BC28E-B332-4394-8E41-92513BC4DB78}" type="doc">
      <dgm:prSet loTypeId="urn:microsoft.com/office/officeart/2005/8/layout/vList3" loCatId="list" qsTypeId="urn:microsoft.com/office/officeart/2005/8/quickstyle/simple1" qsCatId="simple" csTypeId="urn:microsoft.com/office/officeart/2005/8/colors/accent1_2" csCatId="accent1" phldr="1"/>
      <dgm:spPr/>
    </dgm:pt>
    <dgm:pt modelId="{EA2ABE60-6D78-403E-8A57-A097FE2EDB2B}">
      <dgm:prSet phldrT="[Text]"/>
      <dgm:spPr>
        <a:solidFill>
          <a:schemeClr val="accent1">
            <a:lumMod val="50000"/>
          </a:schemeClr>
        </a:solidFill>
        <a:scene3d>
          <a:camera prst="orthographicFront"/>
          <a:lightRig rig="threePt" dir="t"/>
        </a:scene3d>
        <a:sp3d>
          <a:bevelT w="165100" prst="coolSlant"/>
        </a:sp3d>
      </dgm:spPr>
      <dgm:t>
        <a:bodyPr/>
        <a:lstStyle/>
        <a:p>
          <a:r>
            <a:rPr lang="en-GB" dirty="0"/>
            <a:t>Introduction</a:t>
          </a:r>
        </a:p>
      </dgm:t>
    </dgm:pt>
    <dgm:pt modelId="{28B932EB-0804-4BCA-BEE5-333451407ED9}" type="parTrans" cxnId="{B5B68266-BD28-411E-8BB6-4545F152FFC7}">
      <dgm:prSet/>
      <dgm:spPr/>
      <dgm:t>
        <a:bodyPr/>
        <a:lstStyle/>
        <a:p>
          <a:endParaRPr lang="en-GB"/>
        </a:p>
      </dgm:t>
    </dgm:pt>
    <dgm:pt modelId="{7E241D1B-6CC3-4052-A91D-822E933DDA1B}" type="sibTrans" cxnId="{B5B68266-BD28-411E-8BB6-4545F152FFC7}">
      <dgm:prSet/>
      <dgm:spPr/>
      <dgm:t>
        <a:bodyPr/>
        <a:lstStyle/>
        <a:p>
          <a:endParaRPr lang="en-GB"/>
        </a:p>
      </dgm:t>
    </dgm:pt>
    <dgm:pt modelId="{F01E4EA9-56A4-4A11-BEC7-08E91F183B5C}">
      <dgm:prSet phldrT="[Text]"/>
      <dgm:spPr>
        <a:solidFill>
          <a:schemeClr val="accent1">
            <a:lumMod val="50000"/>
          </a:schemeClr>
        </a:solidFill>
        <a:scene3d>
          <a:camera prst="orthographicFront"/>
          <a:lightRig rig="threePt" dir="t"/>
        </a:scene3d>
        <a:sp3d>
          <a:bevelT w="165100" prst="coolSlant"/>
        </a:sp3d>
      </dgm:spPr>
      <dgm:t>
        <a:bodyPr/>
        <a:lstStyle/>
        <a:p>
          <a:r>
            <a:rPr lang="en-GB" dirty="0"/>
            <a:t>Literature review</a:t>
          </a:r>
        </a:p>
      </dgm:t>
    </dgm:pt>
    <dgm:pt modelId="{474E16F3-FFD9-4FF1-A2F7-3C57EB4D994C}" type="parTrans" cxnId="{F6E8DA8F-0CBB-4E13-8995-D5A0C401517F}">
      <dgm:prSet/>
      <dgm:spPr/>
      <dgm:t>
        <a:bodyPr/>
        <a:lstStyle/>
        <a:p>
          <a:endParaRPr lang="en-GB"/>
        </a:p>
      </dgm:t>
    </dgm:pt>
    <dgm:pt modelId="{C0F5BAFB-244E-4241-A065-0EA8F61E0473}" type="sibTrans" cxnId="{F6E8DA8F-0CBB-4E13-8995-D5A0C401517F}">
      <dgm:prSet/>
      <dgm:spPr/>
      <dgm:t>
        <a:bodyPr/>
        <a:lstStyle/>
        <a:p>
          <a:endParaRPr lang="en-GB"/>
        </a:p>
      </dgm:t>
    </dgm:pt>
    <dgm:pt modelId="{C9EB3A41-E417-4068-A98A-F3B5941E3725}">
      <dgm:prSet phldrT="[Text]"/>
      <dgm:spPr>
        <a:solidFill>
          <a:schemeClr val="accent1">
            <a:lumMod val="50000"/>
          </a:schemeClr>
        </a:solidFill>
        <a:scene3d>
          <a:camera prst="orthographicFront"/>
          <a:lightRig rig="threePt" dir="t"/>
        </a:scene3d>
        <a:sp3d>
          <a:bevelT w="165100" prst="coolSlant"/>
        </a:sp3d>
      </dgm:spPr>
      <dgm:t>
        <a:bodyPr/>
        <a:lstStyle/>
        <a:p>
          <a:r>
            <a:rPr lang="en-GB" dirty="0" smtClean="0"/>
            <a:t>Methodology</a:t>
          </a:r>
          <a:endParaRPr lang="en-GB" dirty="0"/>
        </a:p>
      </dgm:t>
    </dgm:pt>
    <dgm:pt modelId="{BE710BBC-2013-4D5B-AD8B-916A62389356}" type="parTrans" cxnId="{8F2033FD-9E36-40F4-BAFA-2BD5204240B2}">
      <dgm:prSet/>
      <dgm:spPr/>
      <dgm:t>
        <a:bodyPr/>
        <a:lstStyle/>
        <a:p>
          <a:endParaRPr lang="en-GB"/>
        </a:p>
      </dgm:t>
    </dgm:pt>
    <dgm:pt modelId="{8CB4AD38-7339-46B5-8215-8CBF17FF3EFF}" type="sibTrans" cxnId="{8F2033FD-9E36-40F4-BAFA-2BD5204240B2}">
      <dgm:prSet/>
      <dgm:spPr/>
      <dgm:t>
        <a:bodyPr/>
        <a:lstStyle/>
        <a:p>
          <a:endParaRPr lang="en-GB"/>
        </a:p>
      </dgm:t>
    </dgm:pt>
    <dgm:pt modelId="{B16952D1-0BC6-48D8-A9D4-3E2F31E467AA}">
      <dgm:prSet/>
      <dgm:spPr>
        <a:solidFill>
          <a:schemeClr val="accent1">
            <a:lumMod val="50000"/>
          </a:schemeClr>
        </a:solidFill>
        <a:scene3d>
          <a:camera prst="orthographicFront"/>
          <a:lightRig rig="threePt" dir="t"/>
        </a:scene3d>
        <a:sp3d>
          <a:bevelT w="165100" prst="coolSlant"/>
        </a:sp3d>
      </dgm:spPr>
      <dgm:t>
        <a:bodyPr/>
        <a:lstStyle/>
        <a:p>
          <a:r>
            <a:rPr lang="en-GB" dirty="0"/>
            <a:t>Conclusion</a:t>
          </a:r>
        </a:p>
      </dgm:t>
    </dgm:pt>
    <dgm:pt modelId="{EE28CEB6-E2BD-45C8-B519-2644A2A55C03}" type="parTrans" cxnId="{A6CF6CBC-3851-4EFD-B359-1F15CF7900F5}">
      <dgm:prSet/>
      <dgm:spPr/>
      <dgm:t>
        <a:bodyPr/>
        <a:lstStyle/>
        <a:p>
          <a:endParaRPr lang="en-GB"/>
        </a:p>
      </dgm:t>
    </dgm:pt>
    <dgm:pt modelId="{66F08B02-7D9F-4C52-9B3C-E5550C9BF104}" type="sibTrans" cxnId="{A6CF6CBC-3851-4EFD-B359-1F15CF7900F5}">
      <dgm:prSet/>
      <dgm:spPr/>
      <dgm:t>
        <a:bodyPr/>
        <a:lstStyle/>
        <a:p>
          <a:endParaRPr lang="en-GB"/>
        </a:p>
      </dgm:t>
    </dgm:pt>
    <dgm:pt modelId="{8738A47F-1865-499B-BC8E-D185F7B5B785}">
      <dgm:prSet/>
      <dgm:spPr>
        <a:solidFill>
          <a:schemeClr val="accent1">
            <a:lumMod val="50000"/>
          </a:schemeClr>
        </a:solidFill>
        <a:scene3d>
          <a:camera prst="orthographicFront"/>
          <a:lightRig rig="threePt" dir="t"/>
        </a:scene3d>
        <a:sp3d>
          <a:bevelT w="165100" prst="coolSlant"/>
        </a:sp3d>
      </dgm:spPr>
      <dgm:t>
        <a:bodyPr/>
        <a:lstStyle/>
        <a:p>
          <a:r>
            <a:rPr lang="en-GB" dirty="0"/>
            <a:t>Results and discussion</a:t>
          </a:r>
        </a:p>
      </dgm:t>
    </dgm:pt>
    <dgm:pt modelId="{5E1BF360-8870-4CDC-B67A-C8C24431ABF4}" type="parTrans" cxnId="{820C6079-BC08-495A-B68B-5C0E299DD8B9}">
      <dgm:prSet/>
      <dgm:spPr/>
      <dgm:t>
        <a:bodyPr/>
        <a:lstStyle/>
        <a:p>
          <a:endParaRPr lang="en-GB"/>
        </a:p>
      </dgm:t>
    </dgm:pt>
    <dgm:pt modelId="{1CB9D718-564C-46E9-A9B6-2A5D3FA59859}" type="sibTrans" cxnId="{820C6079-BC08-495A-B68B-5C0E299DD8B9}">
      <dgm:prSet/>
      <dgm:spPr/>
      <dgm:t>
        <a:bodyPr/>
        <a:lstStyle/>
        <a:p>
          <a:endParaRPr lang="en-GB"/>
        </a:p>
      </dgm:t>
    </dgm:pt>
    <dgm:pt modelId="{7D8D7FD7-A99F-4D41-8233-794109761473}" type="pres">
      <dgm:prSet presAssocID="{5B3BC28E-B332-4394-8E41-92513BC4DB78}" presName="linearFlow" presStyleCnt="0">
        <dgm:presLayoutVars>
          <dgm:dir/>
          <dgm:resizeHandles val="exact"/>
        </dgm:presLayoutVars>
      </dgm:prSet>
      <dgm:spPr/>
    </dgm:pt>
    <dgm:pt modelId="{F694ED21-7B4C-411F-885B-9CD05CFF9D4D}" type="pres">
      <dgm:prSet presAssocID="{EA2ABE60-6D78-403E-8A57-A097FE2EDB2B}" presName="composite" presStyleCnt="0"/>
      <dgm:spPr/>
    </dgm:pt>
    <dgm:pt modelId="{36BCCCB3-2D15-4142-8CE3-4CA56E97EE95}" type="pres">
      <dgm:prSet presAssocID="{EA2ABE60-6D78-403E-8A57-A097FE2EDB2B}" presName="imgShp" presStyleLbl="fgImgPlace1" presStyleIdx="0" presStyleCnt="5" custScaleX="120658" custScaleY="137477"/>
      <dgm:spPr>
        <a:prstGeom prst="bevel">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dgm:spPr>
    </dgm:pt>
    <dgm:pt modelId="{47C1B5E2-AFCE-42F7-ABE7-F53F6C348412}" type="pres">
      <dgm:prSet presAssocID="{EA2ABE60-6D78-403E-8A57-A097FE2EDB2B}" presName="txShp" presStyleLbl="node1" presStyleIdx="0" presStyleCnt="5">
        <dgm:presLayoutVars>
          <dgm:bulletEnabled val="1"/>
        </dgm:presLayoutVars>
      </dgm:prSet>
      <dgm:spPr/>
      <dgm:t>
        <a:bodyPr/>
        <a:lstStyle/>
        <a:p>
          <a:endParaRPr lang="en-US"/>
        </a:p>
      </dgm:t>
    </dgm:pt>
    <dgm:pt modelId="{3FD3DEE4-5A85-42B0-B420-D73F7AFF2E65}" type="pres">
      <dgm:prSet presAssocID="{7E241D1B-6CC3-4052-A91D-822E933DDA1B}" presName="spacing" presStyleCnt="0"/>
      <dgm:spPr/>
    </dgm:pt>
    <dgm:pt modelId="{CCBC53F0-02AF-4093-BB8E-4D5ED28D8BF4}" type="pres">
      <dgm:prSet presAssocID="{F01E4EA9-56A4-4A11-BEC7-08E91F183B5C}" presName="composite" presStyleCnt="0"/>
      <dgm:spPr/>
    </dgm:pt>
    <dgm:pt modelId="{5D2DB61F-62A1-4BBB-B635-3E96A6CE3802}" type="pres">
      <dgm:prSet presAssocID="{F01E4EA9-56A4-4A11-BEC7-08E91F183B5C}" presName="imgShp" presStyleLbl="fgImgPlace1" presStyleIdx="1" presStyleCnt="5" custScaleX="131891" custScaleY="127816"/>
      <dgm:spPr>
        <a:prstGeom prst="bevel">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FF12CF67-EA8D-4080-84C4-62A84E06F771}" type="pres">
      <dgm:prSet presAssocID="{F01E4EA9-56A4-4A11-BEC7-08E91F183B5C}" presName="txShp" presStyleLbl="node1" presStyleIdx="1" presStyleCnt="5">
        <dgm:presLayoutVars>
          <dgm:bulletEnabled val="1"/>
        </dgm:presLayoutVars>
      </dgm:prSet>
      <dgm:spPr/>
      <dgm:t>
        <a:bodyPr/>
        <a:lstStyle/>
        <a:p>
          <a:endParaRPr lang="en-US"/>
        </a:p>
      </dgm:t>
    </dgm:pt>
    <dgm:pt modelId="{A9671B86-32B8-46D3-AB12-009A9C9A90AD}" type="pres">
      <dgm:prSet presAssocID="{C0F5BAFB-244E-4241-A065-0EA8F61E0473}" presName="spacing" presStyleCnt="0"/>
      <dgm:spPr/>
    </dgm:pt>
    <dgm:pt modelId="{65788FB3-5940-4ED3-BBE3-DF1CCCEBEDBC}" type="pres">
      <dgm:prSet presAssocID="{C9EB3A41-E417-4068-A98A-F3B5941E3725}" presName="composite" presStyleCnt="0"/>
      <dgm:spPr/>
    </dgm:pt>
    <dgm:pt modelId="{E46FAA6B-68B4-4302-B7C9-D30F34C695F1}" type="pres">
      <dgm:prSet presAssocID="{C9EB3A41-E417-4068-A98A-F3B5941E3725}" presName="imgShp" presStyleLbl="fgImgPlace1" presStyleIdx="2" presStyleCnt="5" custScaleX="139431" custScaleY="143240"/>
      <dgm:spPr>
        <a:prstGeom prst="bevel">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pt>
    <dgm:pt modelId="{7304B74F-6066-475E-9C7C-05CED84A1F3C}" type="pres">
      <dgm:prSet presAssocID="{C9EB3A41-E417-4068-A98A-F3B5941E3725}" presName="txShp" presStyleLbl="node1" presStyleIdx="2" presStyleCnt="5">
        <dgm:presLayoutVars>
          <dgm:bulletEnabled val="1"/>
        </dgm:presLayoutVars>
      </dgm:prSet>
      <dgm:spPr/>
      <dgm:t>
        <a:bodyPr/>
        <a:lstStyle/>
        <a:p>
          <a:endParaRPr lang="en-US"/>
        </a:p>
      </dgm:t>
    </dgm:pt>
    <dgm:pt modelId="{3650C2D5-9914-4C21-BA92-A96B7B964B5B}" type="pres">
      <dgm:prSet presAssocID="{8CB4AD38-7339-46B5-8215-8CBF17FF3EFF}" presName="spacing" presStyleCnt="0"/>
      <dgm:spPr/>
    </dgm:pt>
    <dgm:pt modelId="{678A1698-B34F-4273-A99E-A9A27D6368CF}" type="pres">
      <dgm:prSet presAssocID="{8738A47F-1865-499B-BC8E-D185F7B5B785}" presName="composite" presStyleCnt="0"/>
      <dgm:spPr/>
    </dgm:pt>
    <dgm:pt modelId="{A3953CD3-8588-4A21-AB20-E12E63FD4AA4}" type="pres">
      <dgm:prSet presAssocID="{8738A47F-1865-499B-BC8E-D185F7B5B785}" presName="imgShp" presStyleLbl="fgImgPlace1" presStyleIdx="3" presStyleCnt="5"/>
      <dgm:spPr>
        <a:prstGeom prst="bevel">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pt>
    <dgm:pt modelId="{29C15F54-3DEA-4A18-A477-4806CF0573AC}" type="pres">
      <dgm:prSet presAssocID="{8738A47F-1865-499B-BC8E-D185F7B5B785}" presName="txShp" presStyleLbl="node1" presStyleIdx="3" presStyleCnt="5">
        <dgm:presLayoutVars>
          <dgm:bulletEnabled val="1"/>
        </dgm:presLayoutVars>
      </dgm:prSet>
      <dgm:spPr/>
      <dgm:t>
        <a:bodyPr/>
        <a:lstStyle/>
        <a:p>
          <a:endParaRPr lang="en-US"/>
        </a:p>
      </dgm:t>
    </dgm:pt>
    <dgm:pt modelId="{9BB8215F-193D-4F71-AE0C-14768FF48B2F}" type="pres">
      <dgm:prSet presAssocID="{1CB9D718-564C-46E9-A9B6-2A5D3FA59859}" presName="spacing" presStyleCnt="0"/>
      <dgm:spPr/>
    </dgm:pt>
    <dgm:pt modelId="{2E8AC36D-8BF1-42AB-9F86-371400F10825}" type="pres">
      <dgm:prSet presAssocID="{B16952D1-0BC6-48D8-A9D4-3E2F31E467AA}" presName="composite" presStyleCnt="0"/>
      <dgm:spPr/>
    </dgm:pt>
    <dgm:pt modelId="{9E25CD0C-0723-47CE-8542-250E8EAB8BAD}" type="pres">
      <dgm:prSet presAssocID="{B16952D1-0BC6-48D8-A9D4-3E2F31E467AA}" presName="imgShp" presStyleLbl="fgImgPlace1" presStyleIdx="4" presStyleCnt="5"/>
      <dgm:spPr>
        <a:prstGeom prst="bevel">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A67F8E57-0C4F-4311-9E49-6B0CE8A74699}" type="pres">
      <dgm:prSet presAssocID="{B16952D1-0BC6-48D8-A9D4-3E2F31E467AA}" presName="txShp" presStyleLbl="node1" presStyleIdx="4" presStyleCnt="5">
        <dgm:presLayoutVars>
          <dgm:bulletEnabled val="1"/>
        </dgm:presLayoutVars>
      </dgm:prSet>
      <dgm:spPr/>
      <dgm:t>
        <a:bodyPr/>
        <a:lstStyle/>
        <a:p>
          <a:endParaRPr lang="en-US"/>
        </a:p>
      </dgm:t>
    </dgm:pt>
  </dgm:ptLst>
  <dgm:cxnLst>
    <dgm:cxn modelId="{F6E8DA8F-0CBB-4E13-8995-D5A0C401517F}" srcId="{5B3BC28E-B332-4394-8E41-92513BC4DB78}" destId="{F01E4EA9-56A4-4A11-BEC7-08E91F183B5C}" srcOrd="1" destOrd="0" parTransId="{474E16F3-FFD9-4FF1-A2F7-3C57EB4D994C}" sibTransId="{C0F5BAFB-244E-4241-A065-0EA8F61E0473}"/>
    <dgm:cxn modelId="{0FEE6FA7-E330-4EAD-9AF4-AC2574B38724}" type="presOf" srcId="{EA2ABE60-6D78-403E-8A57-A097FE2EDB2B}" destId="{47C1B5E2-AFCE-42F7-ABE7-F53F6C348412}" srcOrd="0" destOrd="0" presId="urn:microsoft.com/office/officeart/2005/8/layout/vList3"/>
    <dgm:cxn modelId="{820C6079-BC08-495A-B68B-5C0E299DD8B9}" srcId="{5B3BC28E-B332-4394-8E41-92513BC4DB78}" destId="{8738A47F-1865-499B-BC8E-D185F7B5B785}" srcOrd="3" destOrd="0" parTransId="{5E1BF360-8870-4CDC-B67A-C8C24431ABF4}" sibTransId="{1CB9D718-564C-46E9-A9B6-2A5D3FA59859}"/>
    <dgm:cxn modelId="{B047258B-054B-4F70-8265-3ABC061E674A}" type="presOf" srcId="{C9EB3A41-E417-4068-A98A-F3B5941E3725}" destId="{7304B74F-6066-475E-9C7C-05CED84A1F3C}" srcOrd="0" destOrd="0" presId="urn:microsoft.com/office/officeart/2005/8/layout/vList3"/>
    <dgm:cxn modelId="{B7BEECF7-0E97-46C8-B073-D0FC84CE4999}" type="presOf" srcId="{5B3BC28E-B332-4394-8E41-92513BC4DB78}" destId="{7D8D7FD7-A99F-4D41-8233-794109761473}" srcOrd="0" destOrd="0" presId="urn:microsoft.com/office/officeart/2005/8/layout/vList3"/>
    <dgm:cxn modelId="{6AD8BCF9-D8CF-4750-B53F-BB3867DC8658}" type="presOf" srcId="{F01E4EA9-56A4-4A11-BEC7-08E91F183B5C}" destId="{FF12CF67-EA8D-4080-84C4-62A84E06F771}" srcOrd="0" destOrd="0" presId="urn:microsoft.com/office/officeart/2005/8/layout/vList3"/>
    <dgm:cxn modelId="{3EE2763F-76CD-4EBE-B74B-9BA8B64A0D20}" type="presOf" srcId="{8738A47F-1865-499B-BC8E-D185F7B5B785}" destId="{29C15F54-3DEA-4A18-A477-4806CF0573AC}" srcOrd="0" destOrd="0" presId="urn:microsoft.com/office/officeart/2005/8/layout/vList3"/>
    <dgm:cxn modelId="{B5B68266-BD28-411E-8BB6-4545F152FFC7}" srcId="{5B3BC28E-B332-4394-8E41-92513BC4DB78}" destId="{EA2ABE60-6D78-403E-8A57-A097FE2EDB2B}" srcOrd="0" destOrd="0" parTransId="{28B932EB-0804-4BCA-BEE5-333451407ED9}" sibTransId="{7E241D1B-6CC3-4052-A91D-822E933DDA1B}"/>
    <dgm:cxn modelId="{FED897A7-100F-4419-AE78-A9D633114EC3}" type="presOf" srcId="{B16952D1-0BC6-48D8-A9D4-3E2F31E467AA}" destId="{A67F8E57-0C4F-4311-9E49-6B0CE8A74699}" srcOrd="0" destOrd="0" presId="urn:microsoft.com/office/officeart/2005/8/layout/vList3"/>
    <dgm:cxn modelId="{A6CF6CBC-3851-4EFD-B359-1F15CF7900F5}" srcId="{5B3BC28E-B332-4394-8E41-92513BC4DB78}" destId="{B16952D1-0BC6-48D8-A9D4-3E2F31E467AA}" srcOrd="4" destOrd="0" parTransId="{EE28CEB6-E2BD-45C8-B519-2644A2A55C03}" sibTransId="{66F08B02-7D9F-4C52-9B3C-E5550C9BF104}"/>
    <dgm:cxn modelId="{8F2033FD-9E36-40F4-BAFA-2BD5204240B2}" srcId="{5B3BC28E-B332-4394-8E41-92513BC4DB78}" destId="{C9EB3A41-E417-4068-A98A-F3B5941E3725}" srcOrd="2" destOrd="0" parTransId="{BE710BBC-2013-4D5B-AD8B-916A62389356}" sibTransId="{8CB4AD38-7339-46B5-8215-8CBF17FF3EFF}"/>
    <dgm:cxn modelId="{F6086BFE-09BA-432C-97B4-C84CEECCBD78}" type="presParOf" srcId="{7D8D7FD7-A99F-4D41-8233-794109761473}" destId="{F694ED21-7B4C-411F-885B-9CD05CFF9D4D}" srcOrd="0" destOrd="0" presId="urn:microsoft.com/office/officeart/2005/8/layout/vList3"/>
    <dgm:cxn modelId="{7C89ACC9-89F6-4F46-99C0-0CF8EDD3B842}" type="presParOf" srcId="{F694ED21-7B4C-411F-885B-9CD05CFF9D4D}" destId="{36BCCCB3-2D15-4142-8CE3-4CA56E97EE95}" srcOrd="0" destOrd="0" presId="urn:microsoft.com/office/officeart/2005/8/layout/vList3"/>
    <dgm:cxn modelId="{C07B49B6-FB91-477F-82FF-3D64A19F7F36}" type="presParOf" srcId="{F694ED21-7B4C-411F-885B-9CD05CFF9D4D}" destId="{47C1B5E2-AFCE-42F7-ABE7-F53F6C348412}" srcOrd="1" destOrd="0" presId="urn:microsoft.com/office/officeart/2005/8/layout/vList3"/>
    <dgm:cxn modelId="{B400ACC0-4996-42E0-83A5-799C3EF687DC}" type="presParOf" srcId="{7D8D7FD7-A99F-4D41-8233-794109761473}" destId="{3FD3DEE4-5A85-42B0-B420-D73F7AFF2E65}" srcOrd="1" destOrd="0" presId="urn:microsoft.com/office/officeart/2005/8/layout/vList3"/>
    <dgm:cxn modelId="{738BEA67-52A3-4BDF-BE05-58C8811975E7}" type="presParOf" srcId="{7D8D7FD7-A99F-4D41-8233-794109761473}" destId="{CCBC53F0-02AF-4093-BB8E-4D5ED28D8BF4}" srcOrd="2" destOrd="0" presId="urn:microsoft.com/office/officeart/2005/8/layout/vList3"/>
    <dgm:cxn modelId="{FD6AA4A4-9147-41BE-9920-026B88B0BB5F}" type="presParOf" srcId="{CCBC53F0-02AF-4093-BB8E-4D5ED28D8BF4}" destId="{5D2DB61F-62A1-4BBB-B635-3E96A6CE3802}" srcOrd="0" destOrd="0" presId="urn:microsoft.com/office/officeart/2005/8/layout/vList3"/>
    <dgm:cxn modelId="{82C9DE78-37CB-4100-84D9-64271CD07DA4}" type="presParOf" srcId="{CCBC53F0-02AF-4093-BB8E-4D5ED28D8BF4}" destId="{FF12CF67-EA8D-4080-84C4-62A84E06F771}" srcOrd="1" destOrd="0" presId="urn:microsoft.com/office/officeart/2005/8/layout/vList3"/>
    <dgm:cxn modelId="{AF3A8D19-AA93-432E-AA3A-6A6A8C4B50D2}" type="presParOf" srcId="{7D8D7FD7-A99F-4D41-8233-794109761473}" destId="{A9671B86-32B8-46D3-AB12-009A9C9A90AD}" srcOrd="3" destOrd="0" presId="urn:microsoft.com/office/officeart/2005/8/layout/vList3"/>
    <dgm:cxn modelId="{00BC2DB6-6417-4763-B1A3-F9D787C94BC0}" type="presParOf" srcId="{7D8D7FD7-A99F-4D41-8233-794109761473}" destId="{65788FB3-5940-4ED3-BBE3-DF1CCCEBEDBC}" srcOrd="4" destOrd="0" presId="urn:microsoft.com/office/officeart/2005/8/layout/vList3"/>
    <dgm:cxn modelId="{7434A2D7-E513-4EF6-94EF-E5E54F13C1F6}" type="presParOf" srcId="{65788FB3-5940-4ED3-BBE3-DF1CCCEBEDBC}" destId="{E46FAA6B-68B4-4302-B7C9-D30F34C695F1}" srcOrd="0" destOrd="0" presId="urn:microsoft.com/office/officeart/2005/8/layout/vList3"/>
    <dgm:cxn modelId="{8CB6B4B1-708A-4B0B-B20C-F032FF0F778C}" type="presParOf" srcId="{65788FB3-5940-4ED3-BBE3-DF1CCCEBEDBC}" destId="{7304B74F-6066-475E-9C7C-05CED84A1F3C}" srcOrd="1" destOrd="0" presId="urn:microsoft.com/office/officeart/2005/8/layout/vList3"/>
    <dgm:cxn modelId="{96DD7D19-25E9-4E13-A27E-504D15B39E40}" type="presParOf" srcId="{7D8D7FD7-A99F-4D41-8233-794109761473}" destId="{3650C2D5-9914-4C21-BA92-A96B7B964B5B}" srcOrd="5" destOrd="0" presId="urn:microsoft.com/office/officeart/2005/8/layout/vList3"/>
    <dgm:cxn modelId="{F7A9A30D-8C0C-43F1-982D-51C7F7119D42}" type="presParOf" srcId="{7D8D7FD7-A99F-4D41-8233-794109761473}" destId="{678A1698-B34F-4273-A99E-A9A27D6368CF}" srcOrd="6" destOrd="0" presId="urn:microsoft.com/office/officeart/2005/8/layout/vList3"/>
    <dgm:cxn modelId="{F2034659-138D-4715-A95B-D1A13923A3BE}" type="presParOf" srcId="{678A1698-B34F-4273-A99E-A9A27D6368CF}" destId="{A3953CD3-8588-4A21-AB20-E12E63FD4AA4}" srcOrd="0" destOrd="0" presId="urn:microsoft.com/office/officeart/2005/8/layout/vList3"/>
    <dgm:cxn modelId="{7963F693-807B-467D-BFC5-DD73C7C4B1F7}" type="presParOf" srcId="{678A1698-B34F-4273-A99E-A9A27D6368CF}" destId="{29C15F54-3DEA-4A18-A477-4806CF0573AC}" srcOrd="1" destOrd="0" presId="urn:microsoft.com/office/officeart/2005/8/layout/vList3"/>
    <dgm:cxn modelId="{C7220AE7-C6EB-4927-AC8C-33E03CA75D19}" type="presParOf" srcId="{7D8D7FD7-A99F-4D41-8233-794109761473}" destId="{9BB8215F-193D-4F71-AE0C-14768FF48B2F}" srcOrd="7" destOrd="0" presId="urn:microsoft.com/office/officeart/2005/8/layout/vList3"/>
    <dgm:cxn modelId="{C3E251FF-BA5A-42C2-A838-28E8669CDF1F}" type="presParOf" srcId="{7D8D7FD7-A99F-4D41-8233-794109761473}" destId="{2E8AC36D-8BF1-42AB-9F86-371400F10825}" srcOrd="8" destOrd="0" presId="urn:microsoft.com/office/officeart/2005/8/layout/vList3"/>
    <dgm:cxn modelId="{09E1F3CA-B00A-415A-95A1-B538AD671BF6}" type="presParOf" srcId="{2E8AC36D-8BF1-42AB-9F86-371400F10825}" destId="{9E25CD0C-0723-47CE-8542-250E8EAB8BAD}" srcOrd="0" destOrd="0" presId="urn:microsoft.com/office/officeart/2005/8/layout/vList3"/>
    <dgm:cxn modelId="{284CC612-0489-4FBE-B997-DFD290C4189D}" type="presParOf" srcId="{2E8AC36D-8BF1-42AB-9F86-371400F10825}" destId="{A67F8E57-0C4F-4311-9E49-6B0CE8A7469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1B5E2-AFCE-42F7-ABE7-F53F6C348412}">
      <dsp:nvSpPr>
        <dsp:cNvPr id="0" name=""/>
        <dsp:cNvSpPr/>
      </dsp:nvSpPr>
      <dsp:spPr>
        <a:xfrm rot="10800000">
          <a:off x="2084828" y="154631"/>
          <a:ext cx="7296912" cy="818459"/>
        </a:xfrm>
        <a:prstGeom prst="homePlat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60918" tIns="140970" rIns="263144" bIns="140970" numCol="1" spcCol="1270" anchor="ctr" anchorCtr="0">
          <a:noAutofit/>
        </a:bodyPr>
        <a:lstStyle/>
        <a:p>
          <a:pPr lvl="0" algn="ctr" defTabSz="1644650">
            <a:lnSpc>
              <a:spcPct val="90000"/>
            </a:lnSpc>
            <a:spcBef>
              <a:spcPct val="0"/>
            </a:spcBef>
            <a:spcAft>
              <a:spcPct val="35000"/>
            </a:spcAft>
          </a:pPr>
          <a:r>
            <a:rPr lang="en-GB" sz="3700" kern="1200" dirty="0"/>
            <a:t>Introduction</a:t>
          </a:r>
        </a:p>
      </dsp:txBody>
      <dsp:txXfrm rot="10800000">
        <a:off x="2289443" y="154631"/>
        <a:ext cx="7092297" cy="818459"/>
      </dsp:txXfrm>
    </dsp:sp>
    <dsp:sp modelId="{36BCCCB3-2D15-4142-8CE3-4CA56E97EE95}">
      <dsp:nvSpPr>
        <dsp:cNvPr id="0" name=""/>
        <dsp:cNvSpPr/>
      </dsp:nvSpPr>
      <dsp:spPr>
        <a:xfrm>
          <a:off x="1591059" y="1264"/>
          <a:ext cx="987536" cy="1125193"/>
        </a:xfrm>
        <a:prstGeom prst="bevel">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12CF67-EA8D-4080-84C4-62A84E06F771}">
      <dsp:nvSpPr>
        <dsp:cNvPr id="0" name=""/>
        <dsp:cNvSpPr/>
      </dsp:nvSpPr>
      <dsp:spPr>
        <a:xfrm rot="10800000">
          <a:off x="2107812" y="1484605"/>
          <a:ext cx="7296912" cy="818459"/>
        </a:xfrm>
        <a:prstGeom prst="homePlat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60918" tIns="140970" rIns="263144" bIns="140970" numCol="1" spcCol="1270" anchor="ctr" anchorCtr="0">
          <a:noAutofit/>
        </a:bodyPr>
        <a:lstStyle/>
        <a:p>
          <a:pPr lvl="0" algn="ctr" defTabSz="1644650">
            <a:lnSpc>
              <a:spcPct val="90000"/>
            </a:lnSpc>
            <a:spcBef>
              <a:spcPct val="0"/>
            </a:spcBef>
            <a:spcAft>
              <a:spcPct val="35000"/>
            </a:spcAft>
          </a:pPr>
          <a:r>
            <a:rPr lang="en-GB" sz="3700" kern="1200" dirty="0"/>
            <a:t>Literature review</a:t>
          </a:r>
        </a:p>
      </dsp:txBody>
      <dsp:txXfrm rot="10800000">
        <a:off x="2312427" y="1484605"/>
        <a:ext cx="7092297" cy="818459"/>
      </dsp:txXfrm>
    </dsp:sp>
    <dsp:sp modelId="{5D2DB61F-62A1-4BBB-B635-3E96A6CE3802}">
      <dsp:nvSpPr>
        <dsp:cNvPr id="0" name=""/>
        <dsp:cNvSpPr/>
      </dsp:nvSpPr>
      <dsp:spPr>
        <a:xfrm>
          <a:off x="1568075" y="1370773"/>
          <a:ext cx="1079474" cy="1046122"/>
        </a:xfrm>
        <a:prstGeom prst="bevel">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04B74F-6066-475E-9C7C-05CED84A1F3C}">
      <dsp:nvSpPr>
        <dsp:cNvPr id="0" name=""/>
        <dsp:cNvSpPr/>
      </dsp:nvSpPr>
      <dsp:spPr>
        <a:xfrm rot="10800000">
          <a:off x="2123240" y="2838163"/>
          <a:ext cx="7296912" cy="818459"/>
        </a:xfrm>
        <a:prstGeom prst="homePlat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60918" tIns="140970" rIns="263144" bIns="140970" numCol="1" spcCol="1270" anchor="ctr" anchorCtr="0">
          <a:noAutofit/>
        </a:bodyPr>
        <a:lstStyle/>
        <a:p>
          <a:pPr lvl="0" algn="ctr" defTabSz="1644650">
            <a:lnSpc>
              <a:spcPct val="90000"/>
            </a:lnSpc>
            <a:spcBef>
              <a:spcPct val="0"/>
            </a:spcBef>
            <a:spcAft>
              <a:spcPct val="35000"/>
            </a:spcAft>
          </a:pPr>
          <a:r>
            <a:rPr lang="en-GB" sz="3700" kern="1200" dirty="0" smtClean="0"/>
            <a:t>Methodology</a:t>
          </a:r>
          <a:endParaRPr lang="en-GB" sz="3700" kern="1200" dirty="0"/>
        </a:p>
      </dsp:txBody>
      <dsp:txXfrm rot="10800000">
        <a:off x="2327855" y="2838163"/>
        <a:ext cx="7092297" cy="818459"/>
      </dsp:txXfrm>
    </dsp:sp>
    <dsp:sp modelId="{E46FAA6B-68B4-4302-B7C9-D30F34C695F1}">
      <dsp:nvSpPr>
        <dsp:cNvPr id="0" name=""/>
        <dsp:cNvSpPr/>
      </dsp:nvSpPr>
      <dsp:spPr>
        <a:xfrm>
          <a:off x="1552647" y="2661212"/>
          <a:ext cx="1141186" cy="1172361"/>
        </a:xfrm>
        <a:prstGeom prst="bevel">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C15F54-3DEA-4A18-A477-4806CF0573AC}">
      <dsp:nvSpPr>
        <dsp:cNvPr id="0" name=""/>
        <dsp:cNvSpPr/>
      </dsp:nvSpPr>
      <dsp:spPr>
        <a:xfrm rot="10800000">
          <a:off x="2042558" y="4077889"/>
          <a:ext cx="7296912" cy="818459"/>
        </a:xfrm>
        <a:prstGeom prst="homePlat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60918" tIns="140970" rIns="263144" bIns="140970" numCol="1" spcCol="1270" anchor="ctr" anchorCtr="0">
          <a:noAutofit/>
        </a:bodyPr>
        <a:lstStyle/>
        <a:p>
          <a:pPr lvl="0" algn="ctr" defTabSz="1644650">
            <a:lnSpc>
              <a:spcPct val="90000"/>
            </a:lnSpc>
            <a:spcBef>
              <a:spcPct val="0"/>
            </a:spcBef>
            <a:spcAft>
              <a:spcPct val="35000"/>
            </a:spcAft>
          </a:pPr>
          <a:r>
            <a:rPr lang="en-GB" sz="3700" kern="1200" dirty="0"/>
            <a:t>Results and discussion</a:t>
          </a:r>
        </a:p>
      </dsp:txBody>
      <dsp:txXfrm rot="10800000">
        <a:off x="2247173" y="4077889"/>
        <a:ext cx="7092297" cy="818459"/>
      </dsp:txXfrm>
    </dsp:sp>
    <dsp:sp modelId="{A3953CD3-8588-4A21-AB20-E12E63FD4AA4}">
      <dsp:nvSpPr>
        <dsp:cNvPr id="0" name=""/>
        <dsp:cNvSpPr/>
      </dsp:nvSpPr>
      <dsp:spPr>
        <a:xfrm>
          <a:off x="1633329" y="4077889"/>
          <a:ext cx="818459" cy="818459"/>
        </a:xfrm>
        <a:prstGeom prst="bevel">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7F8E57-0C4F-4311-9E49-6B0CE8A74699}">
      <dsp:nvSpPr>
        <dsp:cNvPr id="0" name=""/>
        <dsp:cNvSpPr/>
      </dsp:nvSpPr>
      <dsp:spPr>
        <a:xfrm rot="10800000">
          <a:off x="2042558" y="5140665"/>
          <a:ext cx="7296912" cy="818459"/>
        </a:xfrm>
        <a:prstGeom prst="homePlat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60918" tIns="140970" rIns="263144" bIns="140970" numCol="1" spcCol="1270" anchor="ctr" anchorCtr="0">
          <a:noAutofit/>
        </a:bodyPr>
        <a:lstStyle/>
        <a:p>
          <a:pPr lvl="0" algn="ctr" defTabSz="1644650">
            <a:lnSpc>
              <a:spcPct val="90000"/>
            </a:lnSpc>
            <a:spcBef>
              <a:spcPct val="0"/>
            </a:spcBef>
            <a:spcAft>
              <a:spcPct val="35000"/>
            </a:spcAft>
          </a:pPr>
          <a:r>
            <a:rPr lang="en-GB" sz="3700" kern="1200" dirty="0"/>
            <a:t>Conclusion</a:t>
          </a:r>
        </a:p>
      </dsp:txBody>
      <dsp:txXfrm rot="10800000">
        <a:off x="2247173" y="5140665"/>
        <a:ext cx="7092297" cy="818459"/>
      </dsp:txXfrm>
    </dsp:sp>
    <dsp:sp modelId="{9E25CD0C-0723-47CE-8542-250E8EAB8BAD}">
      <dsp:nvSpPr>
        <dsp:cNvPr id="0" name=""/>
        <dsp:cNvSpPr/>
      </dsp:nvSpPr>
      <dsp:spPr>
        <a:xfrm>
          <a:off x="1633329" y="5140665"/>
          <a:ext cx="818459" cy="818459"/>
        </a:xfrm>
        <a:prstGeom prst="bevel">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AC1B6-7B1D-499A-A930-CCFD0A58C8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381598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C1B6-7B1D-499A-A930-CCFD0A58C8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403245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C1B6-7B1D-499A-A930-CCFD0A58C8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291083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C1B6-7B1D-499A-A930-CCFD0A58C8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250413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FAC1B6-7B1D-499A-A930-CCFD0A58C84A}"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318600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AC1B6-7B1D-499A-A930-CCFD0A58C84A}"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373424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AC1B6-7B1D-499A-A930-CCFD0A58C84A}"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116636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AC1B6-7B1D-499A-A930-CCFD0A58C84A}"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197998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C1B6-7B1D-499A-A930-CCFD0A58C84A}"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393769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FAC1B6-7B1D-499A-A930-CCFD0A58C84A}"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113945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FAC1B6-7B1D-499A-A930-CCFD0A58C84A}"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98ACD-7A8A-4D00-A937-D2164BBB386F}" type="slidenum">
              <a:rPr lang="en-US" smtClean="0"/>
              <a:t>‹#›</a:t>
            </a:fld>
            <a:endParaRPr lang="en-US"/>
          </a:p>
        </p:txBody>
      </p:sp>
    </p:spTree>
    <p:extLst>
      <p:ext uri="{BB962C8B-B14F-4D97-AF65-F5344CB8AC3E}">
        <p14:creationId xmlns:p14="http://schemas.microsoft.com/office/powerpoint/2010/main" val="88327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AC1B6-7B1D-499A-A930-CCFD0A58C84A}" type="datetimeFigureOut">
              <a:rPr lang="en-US" smtClean="0"/>
              <a:t>9/19/2023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98ACD-7A8A-4D00-A937-D2164BBB386F}" type="slidenum">
              <a:rPr lang="en-US" smtClean="0"/>
              <a:t>‹#›</a:t>
            </a:fld>
            <a:endParaRPr lang="en-US"/>
          </a:p>
        </p:txBody>
      </p:sp>
    </p:spTree>
    <p:extLst>
      <p:ext uri="{BB962C8B-B14F-4D97-AF65-F5344CB8AC3E}">
        <p14:creationId xmlns:p14="http://schemas.microsoft.com/office/powerpoint/2010/main" val="4133799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xml"/><Relationship Id="rId5" Type="http://schemas.openxmlformats.org/officeDocument/2006/relationships/chart" Target="../charts/chart22.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chart" Target="../charts/chart29.xml"/><Relationship Id="rId2" Type="http://schemas.openxmlformats.org/officeDocument/2006/relationships/chart" Target="../charts/chart24.xml"/><Relationship Id="rId1" Type="http://schemas.openxmlformats.org/officeDocument/2006/relationships/slideLayout" Target="../slideLayouts/slideLayout1.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1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xml"/><Relationship Id="rId5" Type="http://schemas.openxmlformats.org/officeDocument/2006/relationships/chart" Target="../charts/chart33.xml"/><Relationship Id="rId4" Type="http://schemas.openxmlformats.org/officeDocument/2006/relationships/chart" Target="../charts/chart3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xml"/><Relationship Id="rId4" Type="http://schemas.openxmlformats.org/officeDocument/2006/relationships/chart" Target="../charts/chart40.xml"/></Relationships>
</file>

<file path=ppt/slides/_rels/slide2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7" descr="Divider slide image">
            <a:extLst>
              <a:ext uri="{FF2B5EF4-FFF2-40B4-BE49-F238E27FC236}">
                <a16:creationId xmlns:a16="http://schemas.microsoft.com/office/drawing/2014/main" id="{177FEC3E-B2FE-9045-8D49-89B1E3D20CB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2406698"/>
            <a:ext cx="6005015" cy="4451303"/>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p:spPr>
      </p:pic>
      <p:sp>
        <p:nvSpPr>
          <p:cNvPr id="23" name="Title 2">
            <a:extLst>
              <a:ext uri="{FF2B5EF4-FFF2-40B4-BE49-F238E27FC236}">
                <a16:creationId xmlns:a16="http://schemas.microsoft.com/office/drawing/2014/main" id="{200B3D2B-613A-41BE-987D-E6A1324B456D}"/>
              </a:ext>
            </a:extLst>
          </p:cNvPr>
          <p:cNvSpPr>
            <a:spLocks noGrp="1"/>
          </p:cNvSpPr>
          <p:nvPr>
            <p:ph type="ctrTitle"/>
          </p:nvPr>
        </p:nvSpPr>
        <p:spPr>
          <a:xfrm>
            <a:off x="5372529" y="1427730"/>
            <a:ext cx="6269011" cy="1166646"/>
          </a:xfrm>
        </p:spPr>
        <p:txBody>
          <a:bodyPr>
            <a:noAutofit/>
          </a:bodyPr>
          <a:lstStyle/>
          <a:p>
            <a:pPr algn="r"/>
            <a:r>
              <a:rPr lang="en-US" sz="3200" b="1" dirty="0" smtClean="0">
                <a:solidFill>
                  <a:schemeClr val="accent6">
                    <a:lumMod val="75000"/>
                  </a:schemeClr>
                </a:solidFill>
                <a:latin typeface="+mn-lt"/>
              </a:rPr>
              <a:t>A Data Envelopment Analysis to Benchmark Hotel Energy Consumption in an Urban Locality</a:t>
            </a:r>
            <a:endParaRPr lang="en-US" sz="3200" b="1" dirty="0">
              <a:solidFill>
                <a:schemeClr val="accent6">
                  <a:lumMod val="75000"/>
                </a:schemeClr>
              </a:solidFill>
              <a:latin typeface="+mn-lt"/>
            </a:endParaRPr>
          </a:p>
        </p:txBody>
      </p:sp>
      <p:sp>
        <p:nvSpPr>
          <p:cNvPr id="2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5254388" y="3927519"/>
            <a:ext cx="6387152" cy="780580"/>
          </a:xfrm>
        </p:spPr>
        <p:txBody>
          <a:bodyPr>
            <a:noAutofit/>
          </a:bodyPr>
          <a:lstStyle/>
          <a:p>
            <a:pPr algn="r"/>
            <a:r>
              <a:rPr lang="en-US" sz="1700" b="1" dirty="0" smtClean="0">
                <a:solidFill>
                  <a:schemeClr val="accent6">
                    <a:lumMod val="75000"/>
                  </a:schemeClr>
                </a:solidFill>
              </a:rPr>
              <a:t>By</a:t>
            </a:r>
          </a:p>
          <a:p>
            <a:pPr algn="r"/>
            <a:r>
              <a:rPr lang="en-US" sz="1700" b="1" dirty="0" err="1" smtClean="0">
                <a:solidFill>
                  <a:schemeClr val="accent6">
                    <a:lumMod val="75000"/>
                  </a:schemeClr>
                </a:solidFill>
              </a:rPr>
              <a:t>Chukwudi</a:t>
            </a:r>
            <a:r>
              <a:rPr lang="en-US" sz="1700" b="1" dirty="0" smtClean="0">
                <a:solidFill>
                  <a:schemeClr val="accent6">
                    <a:lumMod val="75000"/>
                  </a:schemeClr>
                </a:solidFill>
              </a:rPr>
              <a:t> Okpala (presenting author), Howard </a:t>
            </a:r>
            <a:r>
              <a:rPr lang="en-US" sz="1700" b="1" dirty="0" err="1" smtClean="0">
                <a:solidFill>
                  <a:schemeClr val="accent6">
                    <a:lumMod val="75000"/>
                  </a:schemeClr>
                </a:solidFill>
              </a:rPr>
              <a:t>Njoku</a:t>
            </a:r>
            <a:r>
              <a:rPr lang="en-US" sz="1700" b="1" dirty="0" smtClean="0">
                <a:solidFill>
                  <a:schemeClr val="accent6">
                    <a:lumMod val="75000"/>
                  </a:schemeClr>
                </a:solidFill>
              </a:rPr>
              <a:t>, and Paul </a:t>
            </a:r>
            <a:r>
              <a:rPr lang="en-US" sz="1700" b="1" dirty="0" err="1" smtClean="0">
                <a:solidFill>
                  <a:schemeClr val="accent6">
                    <a:lumMod val="75000"/>
                  </a:schemeClr>
                </a:solidFill>
              </a:rPr>
              <a:t>Ako</a:t>
            </a:r>
            <a:endParaRPr lang="en-US" sz="1700" b="1" dirty="0">
              <a:solidFill>
                <a:schemeClr val="accent6">
                  <a:lumMod val="75000"/>
                </a:schemeClr>
              </a:solidFill>
            </a:endParaRPr>
          </a:p>
        </p:txBody>
      </p:sp>
      <p:sp>
        <p:nvSpPr>
          <p:cNvPr id="25" name="Freeform 5">
            <a:extLst>
              <a:ext uri="{FF2B5EF4-FFF2-40B4-BE49-F238E27FC236}">
                <a16:creationId xmlns:a16="http://schemas.microsoft.com/office/drawing/2014/main" id="{7746F873-A4ED-4E4C-BB89-CA0FBB9E9582}"/>
              </a:ext>
              <a:ext uri="{C183D7F6-B498-43B3-948B-1728B52AA6E4}">
                <adec:decorative xmlns=""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Subtitle 3">
            <a:extLst>
              <a:ext uri="{FF2B5EF4-FFF2-40B4-BE49-F238E27FC236}">
                <a16:creationId xmlns:a16="http://schemas.microsoft.com/office/drawing/2014/main" id="{4772945D-CA91-4CFE-8EB7-941C7618C994}"/>
              </a:ext>
            </a:extLst>
          </p:cNvPr>
          <p:cNvSpPr txBox="1">
            <a:spLocks/>
          </p:cNvSpPr>
          <p:nvPr/>
        </p:nvSpPr>
        <p:spPr>
          <a:xfrm>
            <a:off x="7641040" y="3013887"/>
            <a:ext cx="4000500" cy="463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b="1" dirty="0" smtClean="0">
                <a:solidFill>
                  <a:schemeClr val="accent6">
                    <a:lumMod val="75000"/>
                  </a:schemeClr>
                </a:solidFill>
              </a:rPr>
              <a:t>Presented at International Online Conference on Buildings (October 2023)</a:t>
            </a:r>
            <a:endParaRPr lang="en-US" sz="1800" b="1" dirty="0">
              <a:solidFill>
                <a:schemeClr val="accent6">
                  <a:lumMod val="75000"/>
                </a:schemeClr>
              </a:solidFill>
            </a:endParaRPr>
          </a:p>
        </p:txBody>
      </p:sp>
      <p:sp>
        <p:nvSpPr>
          <p:cNvPr id="34" name="Rounded Rectangle 33"/>
          <p:cNvSpPr/>
          <p:nvPr/>
        </p:nvSpPr>
        <p:spPr>
          <a:xfrm>
            <a:off x="327546" y="418374"/>
            <a:ext cx="11505063" cy="6118904"/>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3">
            <a:extLst>
              <a:ext uri="{FF2B5EF4-FFF2-40B4-BE49-F238E27FC236}">
                <a16:creationId xmlns:a16="http://schemas.microsoft.com/office/drawing/2014/main" id="{4772945D-CA91-4CFE-8EB7-941C7618C994}"/>
              </a:ext>
            </a:extLst>
          </p:cNvPr>
          <p:cNvSpPr txBox="1">
            <a:spLocks/>
          </p:cNvSpPr>
          <p:nvPr/>
        </p:nvSpPr>
        <p:spPr>
          <a:xfrm>
            <a:off x="6462747" y="4708099"/>
            <a:ext cx="5178793" cy="7805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smtClean="0">
                <a:solidFill>
                  <a:schemeClr val="accent6">
                    <a:lumMod val="75000"/>
                  </a:schemeClr>
                </a:solidFill>
              </a:rPr>
              <a:t>Sustainable Energy Engineering Research Group, Department of Mechanical Engineering, University of Nigeria, </a:t>
            </a:r>
            <a:r>
              <a:rPr lang="en-US" sz="1500" dirty="0" err="1" smtClean="0">
                <a:solidFill>
                  <a:schemeClr val="accent6">
                    <a:lumMod val="75000"/>
                  </a:schemeClr>
                </a:solidFill>
              </a:rPr>
              <a:t>Nsukka</a:t>
            </a:r>
            <a:r>
              <a:rPr lang="en-US" sz="1500" dirty="0" smtClean="0">
                <a:solidFill>
                  <a:schemeClr val="accent6">
                    <a:lumMod val="75000"/>
                  </a:schemeClr>
                </a:solidFill>
              </a:rPr>
              <a:t> 410001, Nigeria.</a:t>
            </a:r>
            <a:endParaRPr lang="en-US" sz="1500" dirty="0">
              <a:solidFill>
                <a:schemeClr val="accent6">
                  <a:lumMod val="75000"/>
                </a:schemeClr>
              </a:solidFill>
            </a:endParaRPr>
          </a:p>
        </p:txBody>
      </p:sp>
    </p:spTree>
    <p:extLst>
      <p:ext uri="{BB962C8B-B14F-4D97-AF65-F5344CB8AC3E}">
        <p14:creationId xmlns:p14="http://schemas.microsoft.com/office/powerpoint/2010/main" val="393873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n>
                  <a:solidFill>
                    <a:schemeClr val="accent6">
                      <a:lumMod val="75000"/>
                    </a:schemeClr>
                  </a:solidFill>
                </a:ln>
                <a:solidFill>
                  <a:schemeClr val="accent6">
                    <a:lumMod val="75000"/>
                  </a:schemeClr>
                </a:solidFill>
              </a:rPr>
              <a:t>Methodology</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816859" y="674663"/>
            <a:ext cx="2352010" cy="1148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3" y="852179"/>
            <a:ext cx="3168872" cy="985000"/>
          </a:xfrm>
          <a:prstGeom prst="rect">
            <a:avLst/>
          </a:prstGeom>
          <a:solidFill>
            <a:schemeClr val="bg1"/>
          </a:solidFill>
        </p:spPr>
        <p:txBody>
          <a:bodyPr vert="horz" lIns="180000" tIns="180000" rIns="180000" bIns="180000" rtlCol="0" anchor="ctr">
            <a:normAutofit fontScale="75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Methodology</a:t>
            </a:r>
            <a:endParaRPr lang="en-US" dirty="0">
              <a:solidFill>
                <a:schemeClr val="accent6">
                  <a:lumMod val="75000"/>
                </a:schemeClr>
              </a:solidFill>
            </a:endParaRPr>
          </a:p>
        </p:txBody>
      </p:sp>
      <p:sp>
        <p:nvSpPr>
          <p:cNvPr id="12" name="Text Placeholder 2">
            <a:extLst>
              <a:ext uri="{FF2B5EF4-FFF2-40B4-BE49-F238E27FC236}">
                <a16:creationId xmlns:a16="http://schemas.microsoft.com/office/drawing/2014/main" id="{611DC577-0A95-47D0-95D9-5F8DA763D46B}"/>
              </a:ext>
            </a:extLst>
          </p:cNvPr>
          <p:cNvSpPr txBox="1">
            <a:spLocks/>
          </p:cNvSpPr>
          <p:nvPr/>
        </p:nvSpPr>
        <p:spPr>
          <a:xfrm>
            <a:off x="-3" y="1837180"/>
            <a:ext cx="3168872" cy="1162800"/>
          </a:xfrm>
          <a:prstGeom prst="rect">
            <a:avLst/>
          </a:prstGeom>
          <a:solidFill>
            <a:schemeClr val="accent6">
              <a:lumMod val="75000"/>
              <a:alpha val="80000"/>
            </a:schemeClr>
          </a:solidFill>
        </p:spPr>
        <p:txBody>
          <a:bodyPr vert="horz" lIns="180000" tIns="180000" rIns="180000" bIns="180000" rtlCol="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400" dirty="0">
              <a:ln>
                <a:solidFill>
                  <a:schemeClr val="bg1"/>
                </a:solidFill>
              </a:ln>
            </a:endParaRPr>
          </a:p>
        </p:txBody>
      </p:sp>
      <p:sp>
        <p:nvSpPr>
          <p:cNvPr id="3" name="TextBox 2"/>
          <p:cNvSpPr txBox="1"/>
          <p:nvPr/>
        </p:nvSpPr>
        <p:spPr>
          <a:xfrm>
            <a:off x="4606152" y="903033"/>
            <a:ext cx="2490952" cy="408623"/>
          </a:xfrm>
          <a:prstGeom prst="roundRect">
            <a:avLst/>
          </a:prstGeom>
          <a:noFill/>
          <a:ln>
            <a:solidFill>
              <a:schemeClr val="accent6">
                <a:lumMod val="75000"/>
              </a:schemeClr>
            </a:solidFill>
          </a:ln>
        </p:spPr>
        <p:txBody>
          <a:bodyPr wrap="square" rtlCol="0">
            <a:spAutoFit/>
          </a:bodyPr>
          <a:lstStyle/>
          <a:p>
            <a:pPr algn="ctr"/>
            <a:r>
              <a:rPr lang="en-US" dirty="0" smtClean="0"/>
              <a:t>Design of Questionnaire</a:t>
            </a:r>
            <a:endParaRPr lang="en-US" dirty="0"/>
          </a:p>
        </p:txBody>
      </p:sp>
      <p:sp>
        <p:nvSpPr>
          <p:cNvPr id="21" name="TextBox 20"/>
          <p:cNvSpPr txBox="1"/>
          <p:nvPr/>
        </p:nvSpPr>
        <p:spPr>
          <a:xfrm>
            <a:off x="4600892" y="1544167"/>
            <a:ext cx="2490952" cy="408623"/>
          </a:xfrm>
          <a:prstGeom prst="roundRect">
            <a:avLst/>
          </a:prstGeom>
          <a:noFill/>
          <a:ln>
            <a:solidFill>
              <a:schemeClr val="accent6">
                <a:lumMod val="75000"/>
              </a:schemeClr>
            </a:solidFill>
          </a:ln>
        </p:spPr>
        <p:txBody>
          <a:bodyPr wrap="square" rtlCol="0">
            <a:spAutoFit/>
          </a:bodyPr>
          <a:lstStyle/>
          <a:p>
            <a:pPr algn="ctr"/>
            <a:r>
              <a:rPr lang="en-US" dirty="0" smtClean="0"/>
              <a:t>DMU selection</a:t>
            </a:r>
            <a:endParaRPr lang="en-US" dirty="0"/>
          </a:p>
        </p:txBody>
      </p:sp>
      <p:sp>
        <p:nvSpPr>
          <p:cNvPr id="22" name="TextBox 21"/>
          <p:cNvSpPr txBox="1"/>
          <p:nvPr/>
        </p:nvSpPr>
        <p:spPr>
          <a:xfrm>
            <a:off x="4019872" y="2169541"/>
            <a:ext cx="3657599" cy="715089"/>
          </a:xfrm>
          <a:prstGeom prst="roundRect">
            <a:avLst/>
          </a:prstGeom>
          <a:noFill/>
          <a:ln>
            <a:solidFill>
              <a:schemeClr val="accent6">
                <a:lumMod val="75000"/>
              </a:schemeClr>
            </a:solidFill>
          </a:ln>
        </p:spPr>
        <p:txBody>
          <a:bodyPr wrap="square" rtlCol="0">
            <a:spAutoFit/>
          </a:bodyPr>
          <a:lstStyle/>
          <a:p>
            <a:pPr algn="ctr"/>
            <a:r>
              <a:rPr lang="en-US" dirty="0" smtClean="0"/>
              <a:t>Administration of questionnaires to the selected Hotels</a:t>
            </a:r>
            <a:endParaRPr lang="en-US" dirty="0"/>
          </a:p>
        </p:txBody>
      </p:sp>
      <p:sp>
        <p:nvSpPr>
          <p:cNvPr id="23" name="TextBox 22"/>
          <p:cNvSpPr txBox="1"/>
          <p:nvPr/>
        </p:nvSpPr>
        <p:spPr>
          <a:xfrm>
            <a:off x="4014941" y="3125995"/>
            <a:ext cx="3657599" cy="408623"/>
          </a:xfrm>
          <a:prstGeom prst="roundRect">
            <a:avLst/>
          </a:prstGeom>
          <a:noFill/>
          <a:ln>
            <a:solidFill>
              <a:schemeClr val="accent6">
                <a:lumMod val="75000"/>
              </a:schemeClr>
            </a:solidFill>
          </a:ln>
        </p:spPr>
        <p:txBody>
          <a:bodyPr wrap="square" rtlCol="0">
            <a:spAutoFit/>
          </a:bodyPr>
          <a:lstStyle/>
          <a:p>
            <a:pPr algn="ctr"/>
            <a:r>
              <a:rPr lang="en-US" dirty="0" smtClean="0"/>
              <a:t>Correlation coefficients of variables</a:t>
            </a:r>
            <a:endParaRPr lang="en-US" dirty="0"/>
          </a:p>
        </p:txBody>
      </p:sp>
      <p:sp>
        <p:nvSpPr>
          <p:cNvPr id="24" name="TextBox 23"/>
          <p:cNvSpPr txBox="1"/>
          <p:nvPr/>
        </p:nvSpPr>
        <p:spPr>
          <a:xfrm>
            <a:off x="4009684" y="3767135"/>
            <a:ext cx="3657599" cy="715089"/>
          </a:xfrm>
          <a:prstGeom prst="roundRect">
            <a:avLst/>
          </a:prstGeom>
          <a:noFill/>
          <a:ln>
            <a:solidFill>
              <a:schemeClr val="accent6">
                <a:lumMod val="75000"/>
              </a:schemeClr>
            </a:solidFill>
          </a:ln>
        </p:spPr>
        <p:txBody>
          <a:bodyPr wrap="square" rtlCol="0">
            <a:spAutoFit/>
          </a:bodyPr>
          <a:lstStyle/>
          <a:p>
            <a:pPr algn="ctr"/>
            <a:r>
              <a:rPr lang="en-US" dirty="0" smtClean="0"/>
              <a:t>Selection of input and output variables</a:t>
            </a:r>
            <a:endParaRPr lang="en-US" dirty="0"/>
          </a:p>
        </p:txBody>
      </p:sp>
      <p:sp>
        <p:nvSpPr>
          <p:cNvPr id="25" name="TextBox 24"/>
          <p:cNvSpPr txBox="1"/>
          <p:nvPr/>
        </p:nvSpPr>
        <p:spPr>
          <a:xfrm>
            <a:off x="8105775" y="3172648"/>
            <a:ext cx="1432363" cy="408623"/>
          </a:xfrm>
          <a:prstGeom prst="roundRect">
            <a:avLst/>
          </a:prstGeom>
          <a:noFill/>
          <a:ln>
            <a:solidFill>
              <a:schemeClr val="accent6">
                <a:lumMod val="75000"/>
              </a:schemeClr>
            </a:solidFill>
          </a:ln>
        </p:spPr>
        <p:txBody>
          <a:bodyPr wrap="square" rtlCol="0">
            <a:spAutoFit/>
          </a:bodyPr>
          <a:lstStyle/>
          <a:p>
            <a:pPr algn="ctr"/>
            <a:r>
              <a:rPr lang="en-US" dirty="0"/>
              <a:t>I</a:t>
            </a:r>
            <a:r>
              <a:rPr lang="en-US" dirty="0" smtClean="0"/>
              <a:t>nputs</a:t>
            </a:r>
            <a:endParaRPr lang="en-US" dirty="0"/>
          </a:p>
        </p:txBody>
      </p:sp>
      <p:sp>
        <p:nvSpPr>
          <p:cNvPr id="26" name="TextBox 25"/>
          <p:cNvSpPr txBox="1"/>
          <p:nvPr/>
        </p:nvSpPr>
        <p:spPr>
          <a:xfrm>
            <a:off x="8105775" y="4241765"/>
            <a:ext cx="1432363" cy="408623"/>
          </a:xfrm>
          <a:prstGeom prst="roundRect">
            <a:avLst/>
          </a:prstGeom>
          <a:noFill/>
          <a:ln>
            <a:solidFill>
              <a:schemeClr val="accent6">
                <a:lumMod val="75000"/>
              </a:schemeClr>
            </a:solidFill>
          </a:ln>
        </p:spPr>
        <p:txBody>
          <a:bodyPr wrap="square" rtlCol="0">
            <a:spAutoFit/>
          </a:bodyPr>
          <a:lstStyle/>
          <a:p>
            <a:pPr algn="ctr"/>
            <a:r>
              <a:rPr lang="en-US" dirty="0" smtClean="0"/>
              <a:t>Output</a:t>
            </a:r>
            <a:endParaRPr lang="en-US" dirty="0"/>
          </a:p>
        </p:txBody>
      </p:sp>
      <p:sp>
        <p:nvSpPr>
          <p:cNvPr id="27" name="TextBox 26"/>
          <p:cNvSpPr txBox="1"/>
          <p:nvPr/>
        </p:nvSpPr>
        <p:spPr>
          <a:xfrm>
            <a:off x="9616968" y="887589"/>
            <a:ext cx="1432363" cy="1021556"/>
          </a:xfrm>
          <a:prstGeom prst="roundRect">
            <a:avLst/>
          </a:prstGeom>
          <a:noFill/>
          <a:ln>
            <a:solidFill>
              <a:schemeClr val="accent6">
                <a:lumMod val="75000"/>
              </a:schemeClr>
            </a:solidFill>
          </a:ln>
        </p:spPr>
        <p:txBody>
          <a:bodyPr wrap="square" rtlCol="0">
            <a:spAutoFit/>
          </a:bodyPr>
          <a:lstStyle/>
          <a:p>
            <a:pPr algn="ctr"/>
            <a:r>
              <a:rPr lang="en-US" dirty="0" smtClean="0"/>
              <a:t>Energy Use Intensity (EUI)</a:t>
            </a:r>
            <a:endParaRPr lang="en-US" dirty="0"/>
          </a:p>
        </p:txBody>
      </p:sp>
      <p:sp>
        <p:nvSpPr>
          <p:cNvPr id="28" name="TextBox 27"/>
          <p:cNvSpPr txBox="1"/>
          <p:nvPr/>
        </p:nvSpPr>
        <p:spPr>
          <a:xfrm>
            <a:off x="9616968" y="1983607"/>
            <a:ext cx="1432363" cy="715089"/>
          </a:xfrm>
          <a:prstGeom prst="roundRect">
            <a:avLst/>
          </a:prstGeom>
          <a:noFill/>
          <a:ln>
            <a:solidFill>
              <a:schemeClr val="accent6">
                <a:lumMod val="75000"/>
              </a:schemeClr>
            </a:solidFill>
          </a:ln>
        </p:spPr>
        <p:txBody>
          <a:bodyPr wrap="square" rtlCol="0">
            <a:spAutoFit/>
          </a:bodyPr>
          <a:lstStyle/>
          <a:p>
            <a:pPr algn="ctr"/>
            <a:r>
              <a:rPr lang="en-US" dirty="0" smtClean="0"/>
              <a:t>Number of employees</a:t>
            </a:r>
            <a:endParaRPr lang="en-US" dirty="0"/>
          </a:p>
        </p:txBody>
      </p:sp>
      <p:sp>
        <p:nvSpPr>
          <p:cNvPr id="29" name="TextBox 28"/>
          <p:cNvSpPr txBox="1"/>
          <p:nvPr/>
        </p:nvSpPr>
        <p:spPr>
          <a:xfrm>
            <a:off x="9616968" y="2795847"/>
            <a:ext cx="1545018" cy="715089"/>
          </a:xfrm>
          <a:prstGeom prst="roundRect">
            <a:avLst/>
          </a:prstGeom>
          <a:noFill/>
          <a:ln>
            <a:solidFill>
              <a:schemeClr val="accent6">
                <a:lumMod val="75000"/>
              </a:schemeClr>
            </a:solidFill>
          </a:ln>
        </p:spPr>
        <p:txBody>
          <a:bodyPr wrap="square" rtlCol="0">
            <a:spAutoFit/>
          </a:bodyPr>
          <a:lstStyle/>
          <a:p>
            <a:pPr algn="ctr"/>
            <a:r>
              <a:rPr lang="en-US" dirty="0" smtClean="0"/>
              <a:t>Diesel Consumption</a:t>
            </a:r>
            <a:endParaRPr lang="en-US" dirty="0"/>
          </a:p>
        </p:txBody>
      </p:sp>
      <p:sp>
        <p:nvSpPr>
          <p:cNvPr id="30" name="TextBox 29"/>
          <p:cNvSpPr txBox="1"/>
          <p:nvPr/>
        </p:nvSpPr>
        <p:spPr>
          <a:xfrm>
            <a:off x="4016908" y="4865458"/>
            <a:ext cx="3657599" cy="715089"/>
          </a:xfrm>
          <a:prstGeom prst="roundRect">
            <a:avLst/>
          </a:prstGeom>
          <a:noFill/>
          <a:ln>
            <a:solidFill>
              <a:schemeClr val="accent6">
                <a:lumMod val="75000"/>
              </a:schemeClr>
            </a:solidFill>
          </a:ln>
        </p:spPr>
        <p:txBody>
          <a:bodyPr wrap="square" rtlCol="0">
            <a:spAutoFit/>
          </a:bodyPr>
          <a:lstStyle/>
          <a:p>
            <a:pPr algn="ctr"/>
            <a:r>
              <a:rPr lang="en-US" dirty="0" smtClean="0"/>
              <a:t>Application of CCR-</a:t>
            </a:r>
            <a:r>
              <a:rPr lang="en-US" dirty="0" err="1" smtClean="0"/>
              <a:t>i</a:t>
            </a:r>
            <a:r>
              <a:rPr lang="en-US" dirty="0" smtClean="0"/>
              <a:t> DEA model under CRS</a:t>
            </a:r>
            <a:endParaRPr lang="en-US" dirty="0"/>
          </a:p>
        </p:txBody>
      </p:sp>
      <p:sp>
        <p:nvSpPr>
          <p:cNvPr id="31" name="TextBox 30"/>
          <p:cNvSpPr txBox="1"/>
          <p:nvPr/>
        </p:nvSpPr>
        <p:spPr>
          <a:xfrm>
            <a:off x="1855050" y="5695783"/>
            <a:ext cx="840838" cy="1003697"/>
          </a:xfrm>
          <a:prstGeom prst="roundRect">
            <a:avLst/>
          </a:prstGeom>
          <a:noFill/>
          <a:ln>
            <a:solidFill>
              <a:schemeClr val="accent6">
                <a:lumMod val="75000"/>
              </a:schemeClr>
            </a:solidFill>
          </a:ln>
        </p:spPr>
        <p:txBody>
          <a:bodyPr wrap="square" rtlCol="0">
            <a:spAutoFit/>
          </a:bodyPr>
          <a:lstStyle/>
          <a:p>
            <a:pPr algn="ctr"/>
            <a:r>
              <a:rPr lang="en-US" dirty="0" smtClean="0"/>
              <a:t>T.E for </a:t>
            </a:r>
          </a:p>
          <a:p>
            <a:pPr algn="ctr"/>
            <a:r>
              <a:rPr lang="en-US" dirty="0" smtClean="0"/>
              <a:t>DMU H1</a:t>
            </a:r>
            <a:endParaRPr lang="en-US" dirty="0"/>
          </a:p>
        </p:txBody>
      </p:sp>
      <p:sp>
        <p:nvSpPr>
          <p:cNvPr id="32" name="TextBox 31"/>
          <p:cNvSpPr txBox="1"/>
          <p:nvPr/>
        </p:nvSpPr>
        <p:spPr>
          <a:xfrm>
            <a:off x="2795736" y="5706289"/>
            <a:ext cx="840838" cy="1003697"/>
          </a:xfrm>
          <a:prstGeom prst="roundRect">
            <a:avLst/>
          </a:prstGeom>
          <a:noFill/>
          <a:ln>
            <a:solidFill>
              <a:schemeClr val="accent6">
                <a:lumMod val="75000"/>
              </a:schemeClr>
            </a:solidFill>
          </a:ln>
        </p:spPr>
        <p:txBody>
          <a:bodyPr wrap="square" rtlCol="0">
            <a:spAutoFit/>
          </a:bodyPr>
          <a:lstStyle/>
          <a:p>
            <a:pPr algn="ctr"/>
            <a:r>
              <a:rPr lang="en-US" dirty="0" smtClean="0"/>
              <a:t>T.E for </a:t>
            </a:r>
          </a:p>
          <a:p>
            <a:pPr algn="ctr"/>
            <a:r>
              <a:rPr lang="en-US" dirty="0" smtClean="0"/>
              <a:t>DMU H2</a:t>
            </a:r>
            <a:endParaRPr lang="en-US" dirty="0"/>
          </a:p>
        </p:txBody>
      </p:sp>
      <p:sp>
        <p:nvSpPr>
          <p:cNvPr id="33" name="TextBox 32"/>
          <p:cNvSpPr txBox="1"/>
          <p:nvPr/>
        </p:nvSpPr>
        <p:spPr>
          <a:xfrm>
            <a:off x="3736422" y="5716795"/>
            <a:ext cx="840838" cy="1003697"/>
          </a:xfrm>
          <a:prstGeom prst="roundRect">
            <a:avLst/>
          </a:prstGeom>
          <a:noFill/>
          <a:ln>
            <a:solidFill>
              <a:schemeClr val="accent6">
                <a:lumMod val="75000"/>
              </a:schemeClr>
            </a:solidFill>
          </a:ln>
        </p:spPr>
        <p:txBody>
          <a:bodyPr wrap="square" rtlCol="0">
            <a:spAutoFit/>
          </a:bodyPr>
          <a:lstStyle/>
          <a:p>
            <a:pPr algn="ctr"/>
            <a:r>
              <a:rPr lang="en-US" dirty="0" smtClean="0"/>
              <a:t>T.E for </a:t>
            </a:r>
          </a:p>
          <a:p>
            <a:pPr algn="ctr"/>
            <a:r>
              <a:rPr lang="en-US" dirty="0" smtClean="0"/>
              <a:t>DMU H3</a:t>
            </a:r>
            <a:endParaRPr lang="en-US" dirty="0"/>
          </a:p>
        </p:txBody>
      </p:sp>
      <p:sp>
        <p:nvSpPr>
          <p:cNvPr id="34" name="TextBox 33"/>
          <p:cNvSpPr txBox="1"/>
          <p:nvPr/>
        </p:nvSpPr>
        <p:spPr>
          <a:xfrm>
            <a:off x="4671834" y="5706292"/>
            <a:ext cx="840838" cy="1003697"/>
          </a:xfrm>
          <a:prstGeom prst="roundRect">
            <a:avLst/>
          </a:prstGeom>
          <a:noFill/>
          <a:ln>
            <a:solidFill>
              <a:schemeClr val="accent6">
                <a:lumMod val="75000"/>
              </a:schemeClr>
            </a:solidFill>
          </a:ln>
        </p:spPr>
        <p:txBody>
          <a:bodyPr wrap="square" rtlCol="0">
            <a:spAutoFit/>
          </a:bodyPr>
          <a:lstStyle/>
          <a:p>
            <a:pPr algn="ctr"/>
            <a:r>
              <a:rPr lang="en-US" dirty="0" smtClean="0"/>
              <a:t>T.E for </a:t>
            </a:r>
          </a:p>
          <a:p>
            <a:pPr algn="ctr"/>
            <a:r>
              <a:rPr lang="en-US" dirty="0" smtClean="0"/>
              <a:t>DMU H4</a:t>
            </a:r>
            <a:endParaRPr lang="en-US" dirty="0"/>
          </a:p>
        </p:txBody>
      </p:sp>
      <p:sp>
        <p:nvSpPr>
          <p:cNvPr id="35" name="TextBox 34"/>
          <p:cNvSpPr txBox="1"/>
          <p:nvPr/>
        </p:nvSpPr>
        <p:spPr>
          <a:xfrm>
            <a:off x="5612520" y="5716798"/>
            <a:ext cx="840838" cy="1003697"/>
          </a:xfrm>
          <a:prstGeom prst="roundRect">
            <a:avLst/>
          </a:prstGeom>
          <a:noFill/>
          <a:ln>
            <a:solidFill>
              <a:schemeClr val="accent6">
                <a:lumMod val="75000"/>
              </a:schemeClr>
            </a:solidFill>
          </a:ln>
        </p:spPr>
        <p:txBody>
          <a:bodyPr wrap="square" rtlCol="0">
            <a:spAutoFit/>
          </a:bodyPr>
          <a:lstStyle/>
          <a:p>
            <a:pPr algn="ctr"/>
            <a:r>
              <a:rPr lang="en-US" dirty="0" smtClean="0"/>
              <a:t>T.E for </a:t>
            </a:r>
          </a:p>
          <a:p>
            <a:pPr algn="ctr"/>
            <a:r>
              <a:rPr lang="en-US" dirty="0" smtClean="0"/>
              <a:t>DMU H5</a:t>
            </a:r>
            <a:endParaRPr lang="en-US" dirty="0"/>
          </a:p>
        </p:txBody>
      </p:sp>
      <p:sp>
        <p:nvSpPr>
          <p:cNvPr id="36" name="TextBox 35"/>
          <p:cNvSpPr txBox="1"/>
          <p:nvPr/>
        </p:nvSpPr>
        <p:spPr>
          <a:xfrm>
            <a:off x="6553206" y="5727304"/>
            <a:ext cx="840838" cy="1003697"/>
          </a:xfrm>
          <a:prstGeom prst="roundRect">
            <a:avLst/>
          </a:prstGeom>
          <a:noFill/>
          <a:ln>
            <a:solidFill>
              <a:schemeClr val="accent6">
                <a:lumMod val="75000"/>
              </a:schemeClr>
            </a:solidFill>
          </a:ln>
        </p:spPr>
        <p:txBody>
          <a:bodyPr wrap="square" rtlCol="0">
            <a:spAutoFit/>
          </a:bodyPr>
          <a:lstStyle/>
          <a:p>
            <a:pPr algn="ctr"/>
            <a:r>
              <a:rPr lang="en-US" dirty="0" smtClean="0"/>
              <a:t>T.E for </a:t>
            </a:r>
          </a:p>
          <a:p>
            <a:pPr algn="ctr"/>
            <a:r>
              <a:rPr lang="en-US" dirty="0" smtClean="0"/>
              <a:t>DMU H6</a:t>
            </a:r>
            <a:endParaRPr lang="en-US" dirty="0"/>
          </a:p>
        </p:txBody>
      </p:sp>
      <p:sp>
        <p:nvSpPr>
          <p:cNvPr id="37" name="TextBox 36"/>
          <p:cNvSpPr txBox="1"/>
          <p:nvPr/>
        </p:nvSpPr>
        <p:spPr>
          <a:xfrm>
            <a:off x="7504389" y="5716798"/>
            <a:ext cx="840838" cy="1003697"/>
          </a:xfrm>
          <a:prstGeom prst="roundRect">
            <a:avLst/>
          </a:prstGeom>
          <a:noFill/>
          <a:ln>
            <a:solidFill>
              <a:schemeClr val="accent6">
                <a:lumMod val="75000"/>
              </a:schemeClr>
            </a:solidFill>
          </a:ln>
        </p:spPr>
        <p:txBody>
          <a:bodyPr wrap="square" rtlCol="0">
            <a:spAutoFit/>
          </a:bodyPr>
          <a:lstStyle/>
          <a:p>
            <a:pPr algn="ctr"/>
            <a:r>
              <a:rPr lang="en-US" dirty="0" smtClean="0"/>
              <a:t>T.E for </a:t>
            </a:r>
          </a:p>
          <a:p>
            <a:pPr algn="ctr"/>
            <a:r>
              <a:rPr lang="en-US" dirty="0" smtClean="0"/>
              <a:t>DMU H7</a:t>
            </a:r>
            <a:endParaRPr lang="en-US" dirty="0"/>
          </a:p>
        </p:txBody>
      </p:sp>
      <p:sp>
        <p:nvSpPr>
          <p:cNvPr id="38" name="TextBox 37"/>
          <p:cNvSpPr txBox="1"/>
          <p:nvPr/>
        </p:nvSpPr>
        <p:spPr>
          <a:xfrm>
            <a:off x="8445075" y="5727304"/>
            <a:ext cx="840838" cy="1003697"/>
          </a:xfrm>
          <a:prstGeom prst="roundRect">
            <a:avLst/>
          </a:prstGeom>
          <a:noFill/>
          <a:ln>
            <a:solidFill>
              <a:schemeClr val="accent6">
                <a:lumMod val="75000"/>
              </a:schemeClr>
            </a:solidFill>
          </a:ln>
        </p:spPr>
        <p:txBody>
          <a:bodyPr wrap="square" rtlCol="0">
            <a:spAutoFit/>
          </a:bodyPr>
          <a:lstStyle/>
          <a:p>
            <a:pPr algn="ctr"/>
            <a:r>
              <a:rPr lang="en-US" dirty="0" smtClean="0"/>
              <a:t>T.E for </a:t>
            </a:r>
          </a:p>
          <a:p>
            <a:pPr algn="ctr"/>
            <a:r>
              <a:rPr lang="en-US" dirty="0" smtClean="0"/>
              <a:t>DMU H8</a:t>
            </a:r>
            <a:endParaRPr lang="en-US" dirty="0"/>
          </a:p>
        </p:txBody>
      </p:sp>
      <p:sp>
        <p:nvSpPr>
          <p:cNvPr id="39" name="TextBox 38"/>
          <p:cNvSpPr txBox="1"/>
          <p:nvPr/>
        </p:nvSpPr>
        <p:spPr>
          <a:xfrm>
            <a:off x="9385761" y="5737810"/>
            <a:ext cx="840838" cy="1003697"/>
          </a:xfrm>
          <a:prstGeom prst="roundRect">
            <a:avLst/>
          </a:prstGeom>
          <a:noFill/>
          <a:ln>
            <a:solidFill>
              <a:schemeClr val="accent6">
                <a:lumMod val="75000"/>
              </a:schemeClr>
            </a:solidFill>
          </a:ln>
        </p:spPr>
        <p:txBody>
          <a:bodyPr wrap="square" rtlCol="0">
            <a:spAutoFit/>
          </a:bodyPr>
          <a:lstStyle/>
          <a:p>
            <a:pPr algn="ctr"/>
            <a:r>
              <a:rPr lang="en-US" dirty="0" smtClean="0"/>
              <a:t>T.E for </a:t>
            </a:r>
          </a:p>
          <a:p>
            <a:pPr algn="ctr"/>
            <a:r>
              <a:rPr lang="en-US" dirty="0" smtClean="0"/>
              <a:t>DMU H9</a:t>
            </a:r>
            <a:endParaRPr lang="en-US" dirty="0"/>
          </a:p>
        </p:txBody>
      </p:sp>
      <p:sp>
        <p:nvSpPr>
          <p:cNvPr id="40" name="TextBox 39"/>
          <p:cNvSpPr txBox="1"/>
          <p:nvPr/>
        </p:nvSpPr>
        <p:spPr>
          <a:xfrm>
            <a:off x="10326449" y="5748316"/>
            <a:ext cx="840838" cy="1003697"/>
          </a:xfrm>
          <a:prstGeom prst="roundRect">
            <a:avLst/>
          </a:prstGeom>
          <a:noFill/>
          <a:ln>
            <a:solidFill>
              <a:schemeClr val="accent6">
                <a:lumMod val="75000"/>
              </a:schemeClr>
            </a:solidFill>
          </a:ln>
        </p:spPr>
        <p:txBody>
          <a:bodyPr wrap="square" rtlCol="0">
            <a:spAutoFit/>
          </a:bodyPr>
          <a:lstStyle/>
          <a:p>
            <a:pPr algn="ctr"/>
            <a:r>
              <a:rPr lang="en-US" dirty="0" smtClean="0"/>
              <a:t>T.E for </a:t>
            </a:r>
          </a:p>
          <a:p>
            <a:pPr algn="ctr"/>
            <a:r>
              <a:rPr lang="en-US" dirty="0" smtClean="0"/>
              <a:t>DMU H10</a:t>
            </a:r>
            <a:endParaRPr lang="en-US" dirty="0"/>
          </a:p>
        </p:txBody>
      </p:sp>
      <p:sp>
        <p:nvSpPr>
          <p:cNvPr id="41" name="TextBox 40"/>
          <p:cNvSpPr txBox="1"/>
          <p:nvPr/>
        </p:nvSpPr>
        <p:spPr>
          <a:xfrm>
            <a:off x="9645554" y="3716233"/>
            <a:ext cx="1432363" cy="715089"/>
          </a:xfrm>
          <a:prstGeom prst="roundRect">
            <a:avLst/>
          </a:prstGeom>
          <a:noFill/>
          <a:ln>
            <a:solidFill>
              <a:schemeClr val="accent6">
                <a:lumMod val="75000"/>
              </a:schemeClr>
            </a:solidFill>
          </a:ln>
        </p:spPr>
        <p:txBody>
          <a:bodyPr wrap="square" rtlCol="0">
            <a:spAutoFit/>
          </a:bodyPr>
          <a:lstStyle/>
          <a:p>
            <a:pPr algn="ctr"/>
            <a:r>
              <a:rPr lang="en-US" dirty="0" smtClean="0"/>
              <a:t>Occupancy ratio</a:t>
            </a:r>
            <a:endParaRPr lang="en-US" dirty="0"/>
          </a:p>
        </p:txBody>
      </p:sp>
      <p:cxnSp>
        <p:nvCxnSpPr>
          <p:cNvPr id="5" name="Straight Arrow Connector 4"/>
          <p:cNvCxnSpPr>
            <a:stCxn id="3" idx="2"/>
            <a:endCxn id="21" idx="0"/>
          </p:cNvCxnSpPr>
          <p:nvPr/>
        </p:nvCxnSpPr>
        <p:spPr>
          <a:xfrm flipH="1">
            <a:off x="5846368" y="1311656"/>
            <a:ext cx="5260" cy="2325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1" idx="2"/>
            <a:endCxn id="22" idx="0"/>
          </p:cNvCxnSpPr>
          <p:nvPr/>
        </p:nvCxnSpPr>
        <p:spPr>
          <a:xfrm>
            <a:off x="5846368" y="1952790"/>
            <a:ext cx="2304" cy="216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2" idx="2"/>
            <a:endCxn id="23" idx="0"/>
          </p:cNvCxnSpPr>
          <p:nvPr/>
        </p:nvCxnSpPr>
        <p:spPr>
          <a:xfrm flipH="1">
            <a:off x="5843741" y="2884630"/>
            <a:ext cx="4931" cy="241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3" idx="2"/>
            <a:endCxn id="24" idx="0"/>
          </p:cNvCxnSpPr>
          <p:nvPr/>
        </p:nvCxnSpPr>
        <p:spPr>
          <a:xfrm flipH="1">
            <a:off x="5838484" y="3534618"/>
            <a:ext cx="5257" cy="2325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4" idx="2"/>
            <a:endCxn id="30" idx="0"/>
          </p:cNvCxnSpPr>
          <p:nvPr/>
        </p:nvCxnSpPr>
        <p:spPr>
          <a:xfrm>
            <a:off x="5838484" y="4482224"/>
            <a:ext cx="7224" cy="383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34" idx="0"/>
          </p:cNvCxnSpPr>
          <p:nvPr/>
        </p:nvCxnSpPr>
        <p:spPr>
          <a:xfrm rot="16200000" flipH="1">
            <a:off x="5026429" y="5640467"/>
            <a:ext cx="125745" cy="5903"/>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35" idx="0"/>
          </p:cNvCxnSpPr>
          <p:nvPr/>
        </p:nvCxnSpPr>
        <p:spPr>
          <a:xfrm flipH="1">
            <a:off x="6032939" y="5580545"/>
            <a:ext cx="5911" cy="1362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6" idx="0"/>
          </p:cNvCxnSpPr>
          <p:nvPr/>
        </p:nvCxnSpPr>
        <p:spPr>
          <a:xfrm>
            <a:off x="6972300" y="5580545"/>
            <a:ext cx="1325" cy="1467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33" idx="0"/>
          </p:cNvCxnSpPr>
          <p:nvPr/>
        </p:nvCxnSpPr>
        <p:spPr>
          <a:xfrm flipH="1">
            <a:off x="4156841" y="5580545"/>
            <a:ext cx="33" cy="1362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a:endCxn id="37" idx="0"/>
          </p:cNvCxnSpPr>
          <p:nvPr/>
        </p:nvCxnSpPr>
        <p:spPr>
          <a:xfrm>
            <a:off x="7674507" y="5480790"/>
            <a:ext cx="250301" cy="236008"/>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endCxn id="38" idx="0"/>
          </p:cNvCxnSpPr>
          <p:nvPr/>
        </p:nvCxnSpPr>
        <p:spPr>
          <a:xfrm>
            <a:off x="7924808" y="5480790"/>
            <a:ext cx="940686" cy="246514"/>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p:cNvCxnSpPr>
            <a:endCxn id="39" idx="0"/>
          </p:cNvCxnSpPr>
          <p:nvPr/>
        </p:nvCxnSpPr>
        <p:spPr>
          <a:xfrm>
            <a:off x="8865494" y="5480790"/>
            <a:ext cx="940686" cy="257020"/>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endCxn id="40" idx="0"/>
          </p:cNvCxnSpPr>
          <p:nvPr/>
        </p:nvCxnSpPr>
        <p:spPr>
          <a:xfrm>
            <a:off x="9806180" y="5480790"/>
            <a:ext cx="940688" cy="267526"/>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32" idx="0"/>
          </p:cNvCxnSpPr>
          <p:nvPr/>
        </p:nvCxnSpPr>
        <p:spPr>
          <a:xfrm rot="10800000" flipV="1">
            <a:off x="3216156" y="5435911"/>
            <a:ext cx="793529" cy="27037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a:endCxn id="31" idx="0"/>
          </p:cNvCxnSpPr>
          <p:nvPr/>
        </p:nvCxnSpPr>
        <p:spPr>
          <a:xfrm rot="10800000" flipV="1">
            <a:off x="2275469" y="5435911"/>
            <a:ext cx="940686" cy="259872"/>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24" idx="3"/>
            <a:endCxn id="26" idx="1"/>
          </p:cNvCxnSpPr>
          <p:nvPr/>
        </p:nvCxnSpPr>
        <p:spPr>
          <a:xfrm>
            <a:off x="7667283" y="4124680"/>
            <a:ext cx="438492" cy="321397"/>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a:endCxn id="25" idx="1"/>
          </p:cNvCxnSpPr>
          <p:nvPr/>
        </p:nvCxnSpPr>
        <p:spPr>
          <a:xfrm rot="5400000" flipH="1" flipV="1">
            <a:off x="7622293" y="3641197"/>
            <a:ext cx="747719" cy="219246"/>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26" idx="0"/>
            <a:endCxn id="41" idx="1"/>
          </p:cNvCxnSpPr>
          <p:nvPr/>
        </p:nvCxnSpPr>
        <p:spPr>
          <a:xfrm rot="5400000" flipH="1" flipV="1">
            <a:off x="9149762" y="3745974"/>
            <a:ext cx="167987" cy="82359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25" idx="0"/>
          </p:cNvCxnSpPr>
          <p:nvPr/>
        </p:nvCxnSpPr>
        <p:spPr>
          <a:xfrm rot="5400000" flipH="1" flipV="1">
            <a:off x="9133128" y="2688809"/>
            <a:ext cx="172668" cy="795011"/>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endCxn id="28" idx="1"/>
          </p:cNvCxnSpPr>
          <p:nvPr/>
        </p:nvCxnSpPr>
        <p:spPr>
          <a:xfrm flipV="1">
            <a:off x="8821956" y="2341152"/>
            <a:ext cx="795012" cy="658828"/>
          </a:xfrm>
          <a:prstGeom prst="bentConnector3">
            <a:avLst>
              <a:gd name="adj1" fmla="val -9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564384" y="1583112"/>
            <a:ext cx="1973754" cy="469344"/>
          </a:xfrm>
          <a:prstGeom prst="parallelogram">
            <a:avLst/>
          </a:prstGeom>
          <a:noFill/>
          <a:ln>
            <a:solidFill>
              <a:srgbClr val="FFC000"/>
            </a:solidFill>
          </a:ln>
        </p:spPr>
        <p:txBody>
          <a:bodyPr wrap="square" rtlCol="0">
            <a:spAutoFit/>
          </a:bodyPr>
          <a:lstStyle/>
          <a:p>
            <a:r>
              <a:rPr lang="en-US" dirty="0" smtClean="0"/>
              <a:t>Normalization</a:t>
            </a:r>
            <a:endParaRPr lang="en-US" dirty="0"/>
          </a:p>
        </p:txBody>
      </p:sp>
      <p:cxnSp>
        <p:nvCxnSpPr>
          <p:cNvPr id="98" name="Straight Arrow Connector 97"/>
          <p:cNvCxnSpPr/>
          <p:nvPr/>
        </p:nvCxnSpPr>
        <p:spPr>
          <a:xfrm flipV="1">
            <a:off x="8821956" y="2052456"/>
            <a:ext cx="0" cy="288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endCxn id="27" idx="1"/>
          </p:cNvCxnSpPr>
          <p:nvPr/>
        </p:nvCxnSpPr>
        <p:spPr>
          <a:xfrm flipV="1">
            <a:off x="8821956" y="1398367"/>
            <a:ext cx="795012" cy="184745"/>
          </a:xfrm>
          <a:prstGeom prst="bentConnector3">
            <a:avLst>
              <a:gd name="adj1" fmla="val -80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27" idx="3"/>
            <a:endCxn id="30" idx="3"/>
          </p:cNvCxnSpPr>
          <p:nvPr/>
        </p:nvCxnSpPr>
        <p:spPr>
          <a:xfrm flipH="1">
            <a:off x="7674507" y="1398367"/>
            <a:ext cx="3374824" cy="3824636"/>
          </a:xfrm>
          <a:prstGeom prst="bentConnector3">
            <a:avLst>
              <a:gd name="adj1" fmla="val -2344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28" idx="3"/>
          </p:cNvCxnSpPr>
          <p:nvPr/>
        </p:nvCxnSpPr>
        <p:spPr>
          <a:xfrm>
            <a:off x="11049331" y="2341152"/>
            <a:ext cx="795666" cy="8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9" idx="3"/>
          </p:cNvCxnSpPr>
          <p:nvPr/>
        </p:nvCxnSpPr>
        <p:spPr>
          <a:xfrm>
            <a:off x="11161986" y="3153392"/>
            <a:ext cx="682357" cy="192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41" idx="3"/>
          </p:cNvCxnSpPr>
          <p:nvPr/>
        </p:nvCxnSpPr>
        <p:spPr>
          <a:xfrm>
            <a:off x="11077917" y="4073778"/>
            <a:ext cx="766426"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30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n>
                  <a:solidFill>
                    <a:schemeClr val="accent6">
                      <a:lumMod val="75000"/>
                    </a:schemeClr>
                  </a:solidFill>
                </a:ln>
                <a:solidFill>
                  <a:schemeClr val="accent6">
                    <a:lumMod val="75000"/>
                  </a:schemeClr>
                </a:solidFill>
              </a:rPr>
              <a:t>Methodology</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84964310"/>
              </p:ext>
            </p:extLst>
          </p:nvPr>
        </p:nvGraphicFramePr>
        <p:xfrm>
          <a:off x="838201" y="1089780"/>
          <a:ext cx="9628162" cy="2849175"/>
        </p:xfrm>
        <a:graphic>
          <a:graphicData uri="http://schemas.openxmlformats.org/drawingml/2006/table">
            <a:tbl>
              <a:tblPr firstRow="1" firstCol="1" bandRow="1">
                <a:tableStyleId>{E8B1032C-EA38-4F05-BA0D-38AFFFC7BED3}</a:tableStyleId>
              </a:tblPr>
              <a:tblGrid>
                <a:gridCol w="3208103">
                  <a:extLst>
                    <a:ext uri="{9D8B030D-6E8A-4147-A177-3AD203B41FA5}">
                      <a16:colId xmlns:a16="http://schemas.microsoft.com/office/drawing/2014/main" val="2699283693"/>
                    </a:ext>
                  </a:extLst>
                </a:gridCol>
                <a:gridCol w="2212551">
                  <a:extLst>
                    <a:ext uri="{9D8B030D-6E8A-4147-A177-3AD203B41FA5}">
                      <a16:colId xmlns:a16="http://schemas.microsoft.com/office/drawing/2014/main" val="3975393629"/>
                    </a:ext>
                  </a:extLst>
                </a:gridCol>
                <a:gridCol w="2495620">
                  <a:extLst>
                    <a:ext uri="{9D8B030D-6E8A-4147-A177-3AD203B41FA5}">
                      <a16:colId xmlns:a16="http://schemas.microsoft.com/office/drawing/2014/main" val="4155206525"/>
                    </a:ext>
                  </a:extLst>
                </a:gridCol>
                <a:gridCol w="1711888">
                  <a:extLst>
                    <a:ext uri="{9D8B030D-6E8A-4147-A177-3AD203B41FA5}">
                      <a16:colId xmlns:a16="http://schemas.microsoft.com/office/drawing/2014/main" val="723023124"/>
                    </a:ext>
                  </a:extLst>
                </a:gridCol>
              </a:tblGrid>
              <a:tr h="918925">
                <a:tc gridSpan="4">
                  <a:txBody>
                    <a:bodyPr/>
                    <a:lstStyle/>
                    <a:p>
                      <a:pPr marL="0" marR="0" indent="0" algn="l">
                        <a:lnSpc>
                          <a:spcPct val="110000"/>
                        </a:lnSpc>
                        <a:spcBef>
                          <a:spcPts val="0"/>
                        </a:spcBef>
                        <a:spcAft>
                          <a:spcPts val="0"/>
                        </a:spcAft>
                      </a:pPr>
                      <a:r>
                        <a:rPr lang="en-US" sz="1600" dirty="0" smtClean="0">
                          <a:effectLst/>
                          <a:latin typeface="+mn-lt"/>
                        </a:rPr>
                        <a:t>Table</a:t>
                      </a:r>
                      <a:r>
                        <a:rPr lang="en-US" sz="1600" baseline="0" dirty="0" smtClean="0">
                          <a:effectLst/>
                          <a:latin typeface="+mn-lt"/>
                        </a:rPr>
                        <a:t> showing correlation between our inputs and output variables.</a:t>
                      </a:r>
                      <a:endParaRPr lang="en-US" sz="1600" dirty="0">
                        <a:effectLst/>
                        <a:latin typeface="+mn-lt"/>
                      </a:endParaRPr>
                    </a:p>
                    <a:p>
                      <a:pPr marL="0" marR="0" indent="0" algn="l">
                        <a:lnSpc>
                          <a:spcPct val="110000"/>
                        </a:lnSpc>
                        <a:spcBef>
                          <a:spcPts val="0"/>
                        </a:spcBef>
                        <a:spcAft>
                          <a:spcPts val="0"/>
                        </a:spcAft>
                      </a:pPr>
                      <a:r>
                        <a:rPr lang="en-US" sz="1600" dirty="0">
                          <a:effectLst/>
                          <a:latin typeface="+mn-lt"/>
                        </a:rPr>
                        <a:t> </a:t>
                      </a:r>
                    </a:p>
                    <a:p>
                      <a:pPr marL="0" marR="0" indent="0" algn="l">
                        <a:lnSpc>
                          <a:spcPct val="110000"/>
                        </a:lnSpc>
                        <a:spcBef>
                          <a:spcPts val="0"/>
                        </a:spcBef>
                        <a:spcAft>
                          <a:spcPts val="0"/>
                        </a:spcAft>
                      </a:pPr>
                      <a:r>
                        <a:rPr lang="en-US" sz="1600" dirty="0">
                          <a:effectLst/>
                          <a:latin typeface="+mn-lt"/>
                        </a:rPr>
                        <a:t>Zero-order correlation coefficients for all variables in the study</a:t>
                      </a:r>
                      <a:endParaRPr lang="en-US" sz="1600"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9099841"/>
                  </a:ext>
                </a:extLst>
              </a:tr>
              <a:tr h="316435">
                <a:tc>
                  <a:txBody>
                    <a:bodyPr/>
                    <a:lstStyle/>
                    <a:p>
                      <a:pPr>
                        <a:lnSpc>
                          <a:spcPct val="107000"/>
                        </a:lnSpc>
                      </a:pPr>
                      <a:endParaRPr lang="en-US" sz="1600" dirty="0">
                        <a:effectLst/>
                        <a:latin typeface="+mn-lt"/>
                        <a:cs typeface="Times New Roman" panose="02020603050405020304" pitchFamily="18" charset="0"/>
                      </a:endParaRPr>
                    </a:p>
                  </a:txBody>
                  <a:tcPr marL="68580" marR="68580" marT="0" marB="0"/>
                </a:tc>
                <a:tc>
                  <a:txBody>
                    <a:bodyPr/>
                    <a:lstStyle/>
                    <a:p>
                      <a:pPr marL="0" marR="0" indent="0" algn="ctr">
                        <a:lnSpc>
                          <a:spcPct val="110000"/>
                        </a:lnSpc>
                        <a:spcBef>
                          <a:spcPts val="0"/>
                        </a:spcBef>
                        <a:spcAft>
                          <a:spcPts val="0"/>
                        </a:spcAft>
                      </a:pPr>
                      <a:r>
                        <a:rPr lang="en-US" sz="1600">
                          <a:effectLst/>
                          <a:latin typeface="+mn-lt"/>
                        </a:rPr>
                        <a:t>1.</a:t>
                      </a:r>
                      <a:endParaRPr lang="en-US" sz="160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a:txBody>
                    <a:bodyPr/>
                    <a:lstStyle/>
                    <a:p>
                      <a:pPr marL="0" marR="0" indent="0" algn="ctr">
                        <a:lnSpc>
                          <a:spcPct val="110000"/>
                        </a:lnSpc>
                        <a:spcBef>
                          <a:spcPts val="0"/>
                        </a:spcBef>
                        <a:spcAft>
                          <a:spcPts val="0"/>
                        </a:spcAft>
                      </a:pPr>
                      <a:r>
                        <a:rPr lang="en-US" sz="1600">
                          <a:effectLst/>
                          <a:latin typeface="+mn-lt"/>
                        </a:rPr>
                        <a:t>2.</a:t>
                      </a:r>
                      <a:endParaRPr lang="en-US" sz="160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a:txBody>
                    <a:bodyPr/>
                    <a:lstStyle/>
                    <a:p>
                      <a:pPr marL="0" marR="0" indent="0" algn="ctr">
                        <a:lnSpc>
                          <a:spcPct val="110000"/>
                        </a:lnSpc>
                        <a:spcBef>
                          <a:spcPts val="0"/>
                        </a:spcBef>
                        <a:spcAft>
                          <a:spcPts val="0"/>
                        </a:spcAft>
                      </a:pPr>
                      <a:r>
                        <a:rPr lang="en-US" sz="1600" dirty="0">
                          <a:effectLst/>
                          <a:latin typeface="+mn-lt"/>
                        </a:rPr>
                        <a:t>3.</a:t>
                      </a:r>
                      <a:endParaRPr lang="en-US" sz="1600"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extLst>
                  <a:ext uri="{0D108BD9-81ED-4DB2-BD59-A6C34878D82A}">
                    <a16:rowId xmlns:a16="http://schemas.microsoft.com/office/drawing/2014/main" val="712622918"/>
                  </a:ext>
                </a:extLst>
              </a:tr>
              <a:tr h="316435">
                <a:tc>
                  <a:txBody>
                    <a:bodyPr/>
                    <a:lstStyle/>
                    <a:p>
                      <a:pPr marL="0" marR="0" indent="0" algn="l">
                        <a:lnSpc>
                          <a:spcPct val="110000"/>
                        </a:lnSpc>
                        <a:spcBef>
                          <a:spcPts val="0"/>
                        </a:spcBef>
                        <a:spcAft>
                          <a:spcPts val="0"/>
                        </a:spcAft>
                      </a:pPr>
                      <a:r>
                        <a:rPr lang="en-US" sz="1600" dirty="0">
                          <a:effectLst/>
                          <a:latin typeface="+mn-lt"/>
                        </a:rPr>
                        <a:t>1. Occupancy </a:t>
                      </a:r>
                      <a:r>
                        <a:rPr lang="en-US" sz="1600" dirty="0" smtClean="0">
                          <a:effectLst/>
                          <a:latin typeface="+mn-lt"/>
                        </a:rPr>
                        <a:t>ratio</a:t>
                      </a:r>
                      <a:endParaRPr lang="en-US" sz="1600"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tc>
                <a:tc>
                  <a:txBody>
                    <a:bodyPr/>
                    <a:lstStyle/>
                    <a:p>
                      <a:pPr marL="0" marR="0" indent="0" algn="ctr">
                        <a:lnSpc>
                          <a:spcPct val="110000"/>
                        </a:lnSpc>
                        <a:spcBef>
                          <a:spcPts val="0"/>
                        </a:spcBef>
                        <a:spcAft>
                          <a:spcPts val="0"/>
                        </a:spcAft>
                      </a:pPr>
                      <a:r>
                        <a:rPr lang="en-US" sz="1600" dirty="0">
                          <a:effectLst/>
                          <a:latin typeface="+mn-lt"/>
                        </a:rPr>
                        <a:t>---</a:t>
                      </a:r>
                      <a:endParaRPr lang="en-US" sz="1600"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a:txBody>
                    <a:bodyPr/>
                    <a:lstStyle/>
                    <a:p>
                      <a:pPr>
                        <a:lnSpc>
                          <a:spcPct val="107000"/>
                        </a:lnSpc>
                      </a:pPr>
                      <a:endParaRPr lang="en-US" sz="1600" dirty="0">
                        <a:effectLst/>
                        <a:latin typeface="+mn-lt"/>
                        <a:cs typeface="Times New Roman" panose="02020603050405020304" pitchFamily="18" charset="0"/>
                      </a:endParaRPr>
                    </a:p>
                  </a:txBody>
                  <a:tcPr marL="68580" marR="68580" marT="0" marB="0" anchor="ctr"/>
                </a:tc>
                <a:tc>
                  <a:txBody>
                    <a:bodyPr/>
                    <a:lstStyle/>
                    <a:p>
                      <a:pPr>
                        <a:lnSpc>
                          <a:spcPct val="107000"/>
                        </a:lnSpc>
                      </a:pPr>
                      <a:endParaRPr lang="en-US" sz="1600" dirty="0">
                        <a:effectLst/>
                        <a:latin typeface="+mn-lt"/>
                        <a:cs typeface="Times New Roman" panose="02020603050405020304" pitchFamily="18" charset="0"/>
                      </a:endParaRPr>
                    </a:p>
                  </a:txBody>
                  <a:tcPr marL="68580" marR="68580" marT="0" marB="0" anchor="ctr"/>
                </a:tc>
                <a:extLst>
                  <a:ext uri="{0D108BD9-81ED-4DB2-BD59-A6C34878D82A}">
                    <a16:rowId xmlns:a16="http://schemas.microsoft.com/office/drawing/2014/main" val="1554027326"/>
                  </a:ext>
                </a:extLst>
              </a:tr>
              <a:tr h="316435">
                <a:tc>
                  <a:txBody>
                    <a:bodyPr/>
                    <a:lstStyle/>
                    <a:p>
                      <a:pPr marL="0" marR="0" indent="0" algn="l">
                        <a:lnSpc>
                          <a:spcPct val="110000"/>
                        </a:lnSpc>
                        <a:spcBef>
                          <a:spcPts val="0"/>
                        </a:spcBef>
                        <a:spcAft>
                          <a:spcPts val="0"/>
                        </a:spcAft>
                      </a:pPr>
                      <a:r>
                        <a:rPr lang="en-US" sz="1600">
                          <a:effectLst/>
                          <a:latin typeface="+mn-lt"/>
                        </a:rPr>
                        <a:t>2. Number of employees</a:t>
                      </a:r>
                      <a:endParaRPr lang="en-US" sz="1600">
                        <a:solidFill>
                          <a:srgbClr val="000000"/>
                        </a:solidFill>
                        <a:effectLst/>
                        <a:latin typeface="+mn-lt"/>
                        <a:ea typeface="Cambria" panose="02040503050406030204" pitchFamily="18" charset="0"/>
                        <a:cs typeface="Cambria" panose="02040503050406030204" pitchFamily="18" charset="0"/>
                      </a:endParaRPr>
                    </a:p>
                  </a:txBody>
                  <a:tcPr marL="68580" marR="68580" marT="0" marB="0"/>
                </a:tc>
                <a:tc>
                  <a:txBody>
                    <a:bodyPr/>
                    <a:lstStyle/>
                    <a:p>
                      <a:pPr marL="0" marR="0" indent="0" algn="ctr">
                        <a:lnSpc>
                          <a:spcPct val="110000"/>
                        </a:lnSpc>
                        <a:spcBef>
                          <a:spcPts val="0"/>
                        </a:spcBef>
                        <a:spcAft>
                          <a:spcPts val="0"/>
                        </a:spcAft>
                      </a:pPr>
                      <a:r>
                        <a:rPr lang="en-US" sz="1600" b="1" dirty="0">
                          <a:effectLst/>
                          <a:latin typeface="+mn-lt"/>
                        </a:rPr>
                        <a:t>0.42</a:t>
                      </a:r>
                      <a:endParaRPr lang="en-US" sz="1600" b="1"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a:txBody>
                    <a:bodyPr/>
                    <a:lstStyle/>
                    <a:p>
                      <a:pPr marL="0" marR="0" indent="0" algn="ctr">
                        <a:lnSpc>
                          <a:spcPct val="110000"/>
                        </a:lnSpc>
                        <a:spcBef>
                          <a:spcPts val="0"/>
                        </a:spcBef>
                        <a:spcAft>
                          <a:spcPts val="0"/>
                        </a:spcAft>
                      </a:pPr>
                      <a:r>
                        <a:rPr lang="en-US" sz="1600">
                          <a:effectLst/>
                          <a:latin typeface="+mn-lt"/>
                        </a:rPr>
                        <a:t>---</a:t>
                      </a:r>
                      <a:endParaRPr lang="en-US" sz="160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a:txBody>
                    <a:bodyPr/>
                    <a:lstStyle/>
                    <a:p>
                      <a:pPr>
                        <a:lnSpc>
                          <a:spcPct val="107000"/>
                        </a:lnSpc>
                      </a:pPr>
                      <a:endParaRPr lang="en-US" sz="1600" dirty="0">
                        <a:effectLst/>
                        <a:latin typeface="+mn-lt"/>
                        <a:cs typeface="Times New Roman" panose="02020603050405020304" pitchFamily="18" charset="0"/>
                      </a:endParaRPr>
                    </a:p>
                  </a:txBody>
                  <a:tcPr marL="68580" marR="68580" marT="0" marB="0" anchor="ctr"/>
                </a:tc>
                <a:extLst>
                  <a:ext uri="{0D108BD9-81ED-4DB2-BD59-A6C34878D82A}">
                    <a16:rowId xmlns:a16="http://schemas.microsoft.com/office/drawing/2014/main" val="4285905240"/>
                  </a:ext>
                </a:extLst>
              </a:tr>
              <a:tr h="316435">
                <a:tc>
                  <a:txBody>
                    <a:bodyPr/>
                    <a:lstStyle/>
                    <a:p>
                      <a:pPr marL="0" marR="0" indent="0" algn="l">
                        <a:lnSpc>
                          <a:spcPct val="110000"/>
                        </a:lnSpc>
                        <a:spcBef>
                          <a:spcPts val="0"/>
                        </a:spcBef>
                        <a:spcAft>
                          <a:spcPts val="0"/>
                        </a:spcAft>
                      </a:pPr>
                      <a:r>
                        <a:rPr lang="en-US" sz="1600">
                          <a:effectLst/>
                          <a:latin typeface="+mn-lt"/>
                        </a:rPr>
                        <a:t>3. Electricity unit</a:t>
                      </a:r>
                      <a:endParaRPr lang="en-US" sz="1600">
                        <a:solidFill>
                          <a:srgbClr val="000000"/>
                        </a:solidFill>
                        <a:effectLst/>
                        <a:latin typeface="+mn-lt"/>
                        <a:ea typeface="Cambria" panose="02040503050406030204" pitchFamily="18" charset="0"/>
                        <a:cs typeface="Cambria" panose="02040503050406030204" pitchFamily="18" charset="0"/>
                      </a:endParaRPr>
                    </a:p>
                  </a:txBody>
                  <a:tcPr marL="68580" marR="68580" marT="0" marB="0"/>
                </a:tc>
                <a:tc>
                  <a:txBody>
                    <a:bodyPr/>
                    <a:lstStyle/>
                    <a:p>
                      <a:pPr marL="0" marR="0" indent="0" algn="ctr">
                        <a:lnSpc>
                          <a:spcPct val="110000"/>
                        </a:lnSpc>
                        <a:spcBef>
                          <a:spcPts val="0"/>
                        </a:spcBef>
                        <a:spcAft>
                          <a:spcPts val="0"/>
                        </a:spcAft>
                      </a:pPr>
                      <a:r>
                        <a:rPr lang="en-US" sz="1600" b="1" dirty="0">
                          <a:effectLst/>
                          <a:latin typeface="+mn-lt"/>
                        </a:rPr>
                        <a:t>0.54</a:t>
                      </a:r>
                      <a:endParaRPr lang="en-US" sz="1600" b="1"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a:txBody>
                    <a:bodyPr/>
                    <a:lstStyle/>
                    <a:p>
                      <a:pPr marL="0" marR="0" indent="0" algn="ctr">
                        <a:lnSpc>
                          <a:spcPct val="110000"/>
                        </a:lnSpc>
                        <a:spcBef>
                          <a:spcPts val="0"/>
                        </a:spcBef>
                        <a:spcAft>
                          <a:spcPts val="0"/>
                        </a:spcAft>
                      </a:pPr>
                      <a:r>
                        <a:rPr lang="en-US" sz="1600">
                          <a:effectLst/>
                          <a:latin typeface="+mn-lt"/>
                        </a:rPr>
                        <a:t>0.03</a:t>
                      </a:r>
                      <a:endParaRPr lang="en-US" sz="160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a:txBody>
                    <a:bodyPr/>
                    <a:lstStyle/>
                    <a:p>
                      <a:pPr marL="0" marR="0" indent="0" algn="ctr">
                        <a:lnSpc>
                          <a:spcPct val="110000"/>
                        </a:lnSpc>
                        <a:spcBef>
                          <a:spcPts val="0"/>
                        </a:spcBef>
                        <a:spcAft>
                          <a:spcPts val="0"/>
                        </a:spcAft>
                      </a:pPr>
                      <a:r>
                        <a:rPr lang="en-US" sz="1600" dirty="0">
                          <a:effectLst/>
                          <a:latin typeface="+mn-lt"/>
                        </a:rPr>
                        <a:t>---</a:t>
                      </a:r>
                      <a:endParaRPr lang="en-US" sz="1600"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extLst>
                  <a:ext uri="{0D108BD9-81ED-4DB2-BD59-A6C34878D82A}">
                    <a16:rowId xmlns:a16="http://schemas.microsoft.com/office/drawing/2014/main" val="459180466"/>
                  </a:ext>
                </a:extLst>
              </a:tr>
              <a:tr h="332255">
                <a:tc>
                  <a:txBody>
                    <a:bodyPr/>
                    <a:lstStyle/>
                    <a:p>
                      <a:pPr marL="0" marR="0" indent="0" algn="l">
                        <a:lnSpc>
                          <a:spcPct val="110000"/>
                        </a:lnSpc>
                        <a:spcBef>
                          <a:spcPts val="0"/>
                        </a:spcBef>
                        <a:spcAft>
                          <a:spcPts val="0"/>
                        </a:spcAft>
                      </a:pPr>
                      <a:r>
                        <a:rPr lang="en-US" sz="1600">
                          <a:effectLst/>
                          <a:latin typeface="+mn-lt"/>
                        </a:rPr>
                        <a:t>4. Diesel Consumption</a:t>
                      </a:r>
                      <a:endParaRPr lang="en-US" sz="1600">
                        <a:solidFill>
                          <a:srgbClr val="000000"/>
                        </a:solidFill>
                        <a:effectLst/>
                        <a:latin typeface="+mn-lt"/>
                        <a:ea typeface="Cambria" panose="02040503050406030204" pitchFamily="18" charset="0"/>
                        <a:cs typeface="Cambria" panose="02040503050406030204" pitchFamily="18" charset="0"/>
                      </a:endParaRPr>
                    </a:p>
                  </a:txBody>
                  <a:tcPr marL="68580" marR="68580" marT="0" marB="0"/>
                </a:tc>
                <a:tc>
                  <a:txBody>
                    <a:bodyPr/>
                    <a:lstStyle/>
                    <a:p>
                      <a:pPr marL="0" marR="0" indent="0" algn="ctr">
                        <a:lnSpc>
                          <a:spcPct val="110000"/>
                        </a:lnSpc>
                        <a:spcBef>
                          <a:spcPts val="0"/>
                        </a:spcBef>
                        <a:spcAft>
                          <a:spcPts val="0"/>
                        </a:spcAft>
                      </a:pPr>
                      <a:r>
                        <a:rPr lang="en-US" sz="1600" b="1" dirty="0">
                          <a:effectLst/>
                          <a:latin typeface="+mn-lt"/>
                        </a:rPr>
                        <a:t>0.55</a:t>
                      </a:r>
                      <a:endParaRPr lang="en-US" sz="1600" b="1"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a:txBody>
                    <a:bodyPr/>
                    <a:lstStyle/>
                    <a:p>
                      <a:pPr marL="0" marR="0" indent="0" algn="ctr">
                        <a:lnSpc>
                          <a:spcPct val="110000"/>
                        </a:lnSpc>
                        <a:spcBef>
                          <a:spcPts val="0"/>
                        </a:spcBef>
                        <a:spcAft>
                          <a:spcPts val="0"/>
                        </a:spcAft>
                      </a:pPr>
                      <a:r>
                        <a:rPr lang="en-US" sz="1600" b="1" dirty="0">
                          <a:effectLst/>
                          <a:latin typeface="+mn-lt"/>
                        </a:rPr>
                        <a:t>0.32</a:t>
                      </a:r>
                      <a:endParaRPr lang="en-US" sz="1600" b="1"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a:txBody>
                    <a:bodyPr/>
                    <a:lstStyle/>
                    <a:p>
                      <a:pPr marL="0" marR="0" indent="0" algn="ctr">
                        <a:lnSpc>
                          <a:spcPct val="110000"/>
                        </a:lnSpc>
                        <a:spcBef>
                          <a:spcPts val="0"/>
                        </a:spcBef>
                        <a:spcAft>
                          <a:spcPts val="0"/>
                        </a:spcAft>
                      </a:pPr>
                      <a:r>
                        <a:rPr lang="en-US" sz="1600" b="1" dirty="0">
                          <a:effectLst/>
                          <a:latin typeface="+mn-lt"/>
                        </a:rPr>
                        <a:t>0.58</a:t>
                      </a:r>
                      <a:endParaRPr lang="en-US" sz="1600" b="1"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extLst>
                  <a:ext uri="{0D108BD9-81ED-4DB2-BD59-A6C34878D82A}">
                    <a16:rowId xmlns:a16="http://schemas.microsoft.com/office/drawing/2014/main" val="3177129603"/>
                  </a:ext>
                </a:extLst>
              </a:tr>
              <a:tr h="332255">
                <a:tc gridSpan="4">
                  <a:txBody>
                    <a:bodyPr/>
                    <a:lstStyle/>
                    <a:p>
                      <a:pPr marL="0" marR="0" indent="0" algn="l">
                        <a:lnSpc>
                          <a:spcPct val="110000"/>
                        </a:lnSpc>
                        <a:spcBef>
                          <a:spcPts val="0"/>
                        </a:spcBef>
                        <a:spcAft>
                          <a:spcPts val="0"/>
                        </a:spcAft>
                      </a:pPr>
                      <a:r>
                        <a:rPr lang="en-US" sz="1600" dirty="0">
                          <a:effectLst/>
                          <a:latin typeface="+mn-lt"/>
                        </a:rPr>
                        <a:t> Note. Bold coefficients are significant (p&gt;.05).</a:t>
                      </a:r>
                      <a:endParaRPr lang="en-US" sz="1600" dirty="0">
                        <a:solidFill>
                          <a:srgbClr val="000000"/>
                        </a:solidFill>
                        <a:effectLst/>
                        <a:latin typeface="+mn-lt"/>
                        <a:ea typeface="Cambria" panose="02040503050406030204" pitchFamily="18" charset="0"/>
                        <a:cs typeface="Cambria" panose="020405030504060302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3737560"/>
                  </a:ext>
                </a:extLst>
              </a:tr>
            </a:tbl>
          </a:graphicData>
        </a:graphic>
      </p:graphicFrame>
    </p:spTree>
    <p:extLst>
      <p:ext uri="{BB962C8B-B14F-4D97-AF65-F5344CB8AC3E}">
        <p14:creationId xmlns:p14="http://schemas.microsoft.com/office/powerpoint/2010/main" val="145714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08241"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0" y="762771"/>
            <a:ext cx="2157898"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graphicFrame>
        <p:nvGraphicFramePr>
          <p:cNvPr id="20" name="Chart 19">
            <a:extLst>
              <a:ext uri="{FF2B5EF4-FFF2-40B4-BE49-F238E27FC236}">
                <a16:creationId xmlns:a16="http://schemas.microsoft.com/office/drawing/2014/main" id="{235EE7BC-1187-449C-A35C-23F023FC9D55}"/>
              </a:ext>
            </a:extLst>
          </p:cNvPr>
          <p:cNvGraphicFramePr/>
          <p:nvPr>
            <p:extLst>
              <p:ext uri="{D42A27DB-BD31-4B8C-83A1-F6EECF244321}">
                <p14:modId xmlns:p14="http://schemas.microsoft.com/office/powerpoint/2010/main" val="3412827110"/>
              </p:ext>
            </p:extLst>
          </p:nvPr>
        </p:nvGraphicFramePr>
        <p:xfrm>
          <a:off x="2794449" y="710727"/>
          <a:ext cx="2870200" cy="21297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84718E92-F67C-260E-4F48-35EF38774A8B}"/>
              </a:ext>
            </a:extLst>
          </p:cNvPr>
          <p:cNvGraphicFramePr/>
          <p:nvPr>
            <p:extLst>
              <p:ext uri="{D42A27DB-BD31-4B8C-83A1-F6EECF244321}">
                <p14:modId xmlns:p14="http://schemas.microsoft.com/office/powerpoint/2010/main" val="1836355589"/>
              </p:ext>
            </p:extLst>
          </p:nvPr>
        </p:nvGraphicFramePr>
        <p:xfrm>
          <a:off x="6905079" y="762771"/>
          <a:ext cx="3019425" cy="21297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84718E92-F67C-260E-4F48-35EF38774A8B}"/>
              </a:ext>
            </a:extLst>
          </p:cNvPr>
          <p:cNvGraphicFramePr/>
          <p:nvPr>
            <p:extLst>
              <p:ext uri="{D42A27DB-BD31-4B8C-83A1-F6EECF244321}">
                <p14:modId xmlns:p14="http://schemas.microsoft.com/office/powerpoint/2010/main" val="161960638"/>
              </p:ext>
            </p:extLst>
          </p:nvPr>
        </p:nvGraphicFramePr>
        <p:xfrm>
          <a:off x="465131" y="3479571"/>
          <a:ext cx="2941009" cy="21297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162C352A-601E-55F1-F839-DFD541AD1F9C}"/>
              </a:ext>
            </a:extLst>
          </p:cNvPr>
          <p:cNvGraphicFramePr/>
          <p:nvPr>
            <p:extLst>
              <p:ext uri="{D42A27DB-BD31-4B8C-83A1-F6EECF244321}">
                <p14:modId xmlns:p14="http://schemas.microsoft.com/office/powerpoint/2010/main" val="1758524561"/>
              </p:ext>
            </p:extLst>
          </p:nvPr>
        </p:nvGraphicFramePr>
        <p:xfrm>
          <a:off x="4535021" y="3464832"/>
          <a:ext cx="2867054" cy="2159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CE6327A9-E64B-866D-2FD6-CDB474731838}"/>
              </a:ext>
            </a:extLst>
          </p:cNvPr>
          <p:cNvGraphicFramePr/>
          <p:nvPr>
            <p:extLst>
              <p:ext uri="{D42A27DB-BD31-4B8C-83A1-F6EECF244321}">
                <p14:modId xmlns:p14="http://schemas.microsoft.com/office/powerpoint/2010/main" val="9367252"/>
              </p:ext>
            </p:extLst>
          </p:nvPr>
        </p:nvGraphicFramePr>
        <p:xfrm>
          <a:off x="8473211" y="3500480"/>
          <a:ext cx="2902585" cy="2184824"/>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p:cNvSpPr txBox="1"/>
          <p:nvPr/>
        </p:nvSpPr>
        <p:spPr>
          <a:xfrm>
            <a:off x="2179854" y="6243042"/>
            <a:ext cx="7518782" cy="369332"/>
          </a:xfrm>
          <a:prstGeom prst="rect">
            <a:avLst/>
          </a:prstGeom>
          <a:noFill/>
        </p:spPr>
        <p:txBody>
          <a:bodyPr wrap="square" rtlCol="0">
            <a:spAutoFit/>
          </a:bodyPr>
          <a:lstStyle/>
          <a:p>
            <a:r>
              <a:rPr lang="en-US" dirty="0" smtClean="0"/>
              <a:t>Fig. 4.1. Monthly occupancy rates of the surveyed hotels in Nsukka metropolis</a:t>
            </a:r>
            <a:endParaRPr lang="en-US" dirty="0"/>
          </a:p>
        </p:txBody>
      </p:sp>
      <p:sp>
        <p:nvSpPr>
          <p:cNvPr id="5" name="TextBox 4"/>
          <p:cNvSpPr txBox="1"/>
          <p:nvPr/>
        </p:nvSpPr>
        <p:spPr>
          <a:xfrm>
            <a:off x="3216834" y="2837850"/>
            <a:ext cx="2025429" cy="369332"/>
          </a:xfrm>
          <a:prstGeom prst="rect">
            <a:avLst/>
          </a:prstGeom>
          <a:noFill/>
        </p:spPr>
        <p:txBody>
          <a:bodyPr wrap="square" rtlCol="0">
            <a:spAutoFit/>
          </a:bodyPr>
          <a:lstStyle/>
          <a:p>
            <a:r>
              <a:rPr lang="en-US" dirty="0" smtClean="0"/>
              <a:t>Hotel 1 (DMU H1)</a:t>
            </a:r>
            <a:endParaRPr lang="en-US" dirty="0"/>
          </a:p>
        </p:txBody>
      </p:sp>
      <p:sp>
        <p:nvSpPr>
          <p:cNvPr id="25" name="TextBox 24"/>
          <p:cNvSpPr txBox="1"/>
          <p:nvPr/>
        </p:nvSpPr>
        <p:spPr>
          <a:xfrm>
            <a:off x="7402075" y="2903348"/>
            <a:ext cx="2025429" cy="369332"/>
          </a:xfrm>
          <a:prstGeom prst="rect">
            <a:avLst/>
          </a:prstGeom>
          <a:noFill/>
        </p:spPr>
        <p:txBody>
          <a:bodyPr wrap="square" rtlCol="0">
            <a:spAutoFit/>
          </a:bodyPr>
          <a:lstStyle/>
          <a:p>
            <a:r>
              <a:rPr lang="en-US" dirty="0" smtClean="0"/>
              <a:t>Hotel 2 (DMU H2)</a:t>
            </a:r>
            <a:endParaRPr lang="en-US" dirty="0"/>
          </a:p>
        </p:txBody>
      </p:sp>
      <p:sp>
        <p:nvSpPr>
          <p:cNvPr id="26" name="TextBox 25"/>
          <p:cNvSpPr txBox="1"/>
          <p:nvPr/>
        </p:nvSpPr>
        <p:spPr>
          <a:xfrm>
            <a:off x="904417" y="5606859"/>
            <a:ext cx="2025429" cy="369332"/>
          </a:xfrm>
          <a:prstGeom prst="rect">
            <a:avLst/>
          </a:prstGeom>
          <a:noFill/>
        </p:spPr>
        <p:txBody>
          <a:bodyPr wrap="square" rtlCol="0">
            <a:spAutoFit/>
          </a:bodyPr>
          <a:lstStyle/>
          <a:p>
            <a:r>
              <a:rPr lang="en-US" dirty="0" smtClean="0"/>
              <a:t>Hotel 3 (DMU H3)</a:t>
            </a:r>
            <a:endParaRPr lang="en-US" dirty="0"/>
          </a:p>
        </p:txBody>
      </p:sp>
      <p:sp>
        <p:nvSpPr>
          <p:cNvPr id="27" name="TextBox 26"/>
          <p:cNvSpPr txBox="1"/>
          <p:nvPr/>
        </p:nvSpPr>
        <p:spPr>
          <a:xfrm>
            <a:off x="4839588" y="5614274"/>
            <a:ext cx="2025429" cy="369332"/>
          </a:xfrm>
          <a:prstGeom prst="rect">
            <a:avLst/>
          </a:prstGeom>
          <a:noFill/>
        </p:spPr>
        <p:txBody>
          <a:bodyPr wrap="square" rtlCol="0">
            <a:spAutoFit/>
          </a:bodyPr>
          <a:lstStyle/>
          <a:p>
            <a:r>
              <a:rPr lang="en-US" dirty="0" smtClean="0"/>
              <a:t>Hotel 4 (DMU H4)</a:t>
            </a:r>
            <a:endParaRPr lang="en-US" dirty="0"/>
          </a:p>
        </p:txBody>
      </p:sp>
      <p:sp>
        <p:nvSpPr>
          <p:cNvPr id="28" name="TextBox 27"/>
          <p:cNvSpPr txBox="1"/>
          <p:nvPr/>
        </p:nvSpPr>
        <p:spPr>
          <a:xfrm>
            <a:off x="8840956" y="5685304"/>
            <a:ext cx="2025429" cy="369332"/>
          </a:xfrm>
          <a:prstGeom prst="rect">
            <a:avLst/>
          </a:prstGeom>
          <a:noFill/>
        </p:spPr>
        <p:txBody>
          <a:bodyPr wrap="square" rtlCol="0">
            <a:spAutoFit/>
          </a:bodyPr>
          <a:lstStyle/>
          <a:p>
            <a:r>
              <a:rPr lang="en-US" dirty="0" smtClean="0"/>
              <a:t>Hotel 5 (DMU H5)</a:t>
            </a:r>
            <a:endParaRPr lang="en-US" dirty="0"/>
          </a:p>
        </p:txBody>
      </p:sp>
      <p:sp>
        <p:nvSpPr>
          <p:cNvPr id="33" name="Rectangle 32">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08241"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Tree>
    <p:extLst>
      <p:ext uri="{BB962C8B-B14F-4D97-AF65-F5344CB8AC3E}">
        <p14:creationId xmlns:p14="http://schemas.microsoft.com/office/powerpoint/2010/main" val="362637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graphicFrame>
        <p:nvGraphicFramePr>
          <p:cNvPr id="25" name="Chart 24">
            <a:extLst>
              <a:ext uri="{FF2B5EF4-FFF2-40B4-BE49-F238E27FC236}">
                <a16:creationId xmlns:a16="http://schemas.microsoft.com/office/drawing/2014/main" id="{9AF35049-F5D1-7859-3685-EEF731AF4750}"/>
              </a:ext>
            </a:extLst>
          </p:cNvPr>
          <p:cNvGraphicFramePr/>
          <p:nvPr>
            <p:extLst>
              <p:ext uri="{D42A27DB-BD31-4B8C-83A1-F6EECF244321}">
                <p14:modId xmlns:p14="http://schemas.microsoft.com/office/powerpoint/2010/main" val="2495180070"/>
              </p:ext>
            </p:extLst>
          </p:nvPr>
        </p:nvGraphicFramePr>
        <p:xfrm>
          <a:off x="8806624" y="589602"/>
          <a:ext cx="2945130" cy="2397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a:extLst>
              <a:ext uri="{FF2B5EF4-FFF2-40B4-BE49-F238E27FC236}">
                <a16:creationId xmlns:a16="http://schemas.microsoft.com/office/drawing/2014/main" id="{55B026A3-A572-4875-ABB2-436EFDFD4069}"/>
              </a:ext>
            </a:extLst>
          </p:cNvPr>
          <p:cNvGraphicFramePr/>
          <p:nvPr>
            <p:extLst>
              <p:ext uri="{D42A27DB-BD31-4B8C-83A1-F6EECF244321}">
                <p14:modId xmlns:p14="http://schemas.microsoft.com/office/powerpoint/2010/main" val="3674675249"/>
              </p:ext>
            </p:extLst>
          </p:nvPr>
        </p:nvGraphicFramePr>
        <p:xfrm>
          <a:off x="161355" y="3524647"/>
          <a:ext cx="2923540" cy="229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713D4FCF-5589-C560-C471-52D32A529C61}"/>
              </a:ext>
            </a:extLst>
          </p:cNvPr>
          <p:cNvGraphicFramePr/>
          <p:nvPr>
            <p:extLst>
              <p:ext uri="{D42A27DB-BD31-4B8C-83A1-F6EECF244321}">
                <p14:modId xmlns:p14="http://schemas.microsoft.com/office/powerpoint/2010/main" val="2856705967"/>
              </p:ext>
            </p:extLst>
          </p:nvPr>
        </p:nvGraphicFramePr>
        <p:xfrm>
          <a:off x="3235650" y="3517143"/>
          <a:ext cx="2902585" cy="229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D535C2AE-3E99-4660-C46D-D9F23BFBCEC9}"/>
              </a:ext>
            </a:extLst>
          </p:cNvPr>
          <p:cNvGraphicFramePr/>
          <p:nvPr>
            <p:extLst>
              <p:ext uri="{D42A27DB-BD31-4B8C-83A1-F6EECF244321}">
                <p14:modId xmlns:p14="http://schemas.microsoft.com/office/powerpoint/2010/main" val="832179877"/>
              </p:ext>
            </p:extLst>
          </p:nvPr>
        </p:nvGraphicFramePr>
        <p:xfrm>
          <a:off x="6254048" y="3485393"/>
          <a:ext cx="2955290" cy="23279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3DDE69D5-FF94-4238-8B9C-7F9BAF8ECBA8}"/>
              </a:ext>
            </a:extLst>
          </p:cNvPr>
          <p:cNvGraphicFramePr/>
          <p:nvPr>
            <p:extLst>
              <p:ext uri="{D42A27DB-BD31-4B8C-83A1-F6EECF244321}">
                <p14:modId xmlns:p14="http://schemas.microsoft.com/office/powerpoint/2010/main" val="3849003426"/>
              </p:ext>
            </p:extLst>
          </p:nvPr>
        </p:nvGraphicFramePr>
        <p:xfrm>
          <a:off x="9387887" y="3508772"/>
          <a:ext cx="2730111" cy="2327910"/>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29"/>
          <p:cNvSpPr txBox="1"/>
          <p:nvPr/>
        </p:nvSpPr>
        <p:spPr>
          <a:xfrm>
            <a:off x="3351463" y="5815751"/>
            <a:ext cx="2025429" cy="369332"/>
          </a:xfrm>
          <a:prstGeom prst="rect">
            <a:avLst/>
          </a:prstGeom>
          <a:noFill/>
        </p:spPr>
        <p:txBody>
          <a:bodyPr wrap="square" rtlCol="0">
            <a:spAutoFit/>
          </a:bodyPr>
          <a:lstStyle/>
          <a:p>
            <a:r>
              <a:rPr lang="en-US" dirty="0" smtClean="0"/>
              <a:t>Hotel 8 (DMU H8)</a:t>
            </a:r>
            <a:endParaRPr lang="en-US" dirty="0"/>
          </a:p>
        </p:txBody>
      </p:sp>
      <p:sp>
        <p:nvSpPr>
          <p:cNvPr id="31" name="TextBox 30"/>
          <p:cNvSpPr txBox="1"/>
          <p:nvPr/>
        </p:nvSpPr>
        <p:spPr>
          <a:xfrm>
            <a:off x="9582381" y="2976872"/>
            <a:ext cx="2025429" cy="369332"/>
          </a:xfrm>
          <a:prstGeom prst="rect">
            <a:avLst/>
          </a:prstGeom>
          <a:noFill/>
        </p:spPr>
        <p:txBody>
          <a:bodyPr wrap="square" rtlCol="0">
            <a:spAutoFit/>
          </a:bodyPr>
          <a:lstStyle/>
          <a:p>
            <a:r>
              <a:rPr lang="en-US" dirty="0" smtClean="0"/>
              <a:t>Hotel 6 (DMU H6)</a:t>
            </a:r>
            <a:endParaRPr lang="en-US" dirty="0"/>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75335"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0" y="852179"/>
            <a:ext cx="2260382"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TextBox 31"/>
          <p:cNvSpPr txBox="1"/>
          <p:nvPr/>
        </p:nvSpPr>
        <p:spPr>
          <a:xfrm>
            <a:off x="169493" y="5784715"/>
            <a:ext cx="2025429" cy="369332"/>
          </a:xfrm>
          <a:prstGeom prst="rect">
            <a:avLst/>
          </a:prstGeom>
          <a:noFill/>
        </p:spPr>
        <p:txBody>
          <a:bodyPr wrap="square" rtlCol="0">
            <a:spAutoFit/>
          </a:bodyPr>
          <a:lstStyle/>
          <a:p>
            <a:r>
              <a:rPr lang="en-US" dirty="0" smtClean="0"/>
              <a:t>Hotel 7 (DMU H7)</a:t>
            </a:r>
            <a:endParaRPr lang="en-US" dirty="0"/>
          </a:p>
        </p:txBody>
      </p:sp>
      <p:sp>
        <p:nvSpPr>
          <p:cNvPr id="33" name="TextBox 32"/>
          <p:cNvSpPr txBox="1"/>
          <p:nvPr/>
        </p:nvSpPr>
        <p:spPr>
          <a:xfrm>
            <a:off x="6432597" y="5769300"/>
            <a:ext cx="2025429" cy="369332"/>
          </a:xfrm>
          <a:prstGeom prst="rect">
            <a:avLst/>
          </a:prstGeom>
          <a:noFill/>
        </p:spPr>
        <p:txBody>
          <a:bodyPr wrap="square" rtlCol="0">
            <a:spAutoFit/>
          </a:bodyPr>
          <a:lstStyle/>
          <a:p>
            <a:r>
              <a:rPr lang="en-US" dirty="0" smtClean="0"/>
              <a:t>Hotel 9 (DMU H9)</a:t>
            </a:r>
            <a:endParaRPr lang="en-US" dirty="0"/>
          </a:p>
        </p:txBody>
      </p:sp>
      <p:sp>
        <p:nvSpPr>
          <p:cNvPr id="34" name="TextBox 33"/>
          <p:cNvSpPr txBox="1"/>
          <p:nvPr/>
        </p:nvSpPr>
        <p:spPr>
          <a:xfrm>
            <a:off x="9582381" y="5833461"/>
            <a:ext cx="2169373" cy="369332"/>
          </a:xfrm>
          <a:prstGeom prst="rect">
            <a:avLst/>
          </a:prstGeom>
          <a:noFill/>
        </p:spPr>
        <p:txBody>
          <a:bodyPr wrap="square" rtlCol="0">
            <a:spAutoFit/>
          </a:bodyPr>
          <a:lstStyle/>
          <a:p>
            <a:r>
              <a:rPr lang="en-US" dirty="0" smtClean="0"/>
              <a:t>Hotel 10 (DMU H10)</a:t>
            </a:r>
            <a:endParaRPr lang="en-US" dirty="0"/>
          </a:p>
        </p:txBody>
      </p:sp>
      <p:sp>
        <p:nvSpPr>
          <p:cNvPr id="40" name="TextBox 39"/>
          <p:cNvSpPr txBox="1"/>
          <p:nvPr/>
        </p:nvSpPr>
        <p:spPr>
          <a:xfrm>
            <a:off x="2367338" y="6243042"/>
            <a:ext cx="8290687" cy="369332"/>
          </a:xfrm>
          <a:prstGeom prst="rect">
            <a:avLst/>
          </a:prstGeom>
          <a:noFill/>
        </p:spPr>
        <p:txBody>
          <a:bodyPr wrap="square" rtlCol="0">
            <a:spAutoFit/>
          </a:bodyPr>
          <a:lstStyle/>
          <a:p>
            <a:r>
              <a:rPr lang="en-US" dirty="0" smtClean="0"/>
              <a:t>Fig 4.1. Monthly occupancy rates of the surveyed hotels in Nsukka metropolis (cont’d)</a:t>
            </a:r>
            <a:endParaRPr lang="en-US" dirty="0"/>
          </a:p>
        </p:txBody>
      </p:sp>
      <p:sp>
        <p:nvSpPr>
          <p:cNvPr id="35" name="Rectangle 34">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75335"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37" name="TextBox 36"/>
          <p:cNvSpPr txBox="1"/>
          <p:nvPr/>
        </p:nvSpPr>
        <p:spPr>
          <a:xfrm>
            <a:off x="2367338" y="843915"/>
            <a:ext cx="6312168" cy="1938992"/>
          </a:xfrm>
          <a:prstGeom prst="rect">
            <a:avLst/>
          </a:prstGeom>
          <a:noFill/>
        </p:spPr>
        <p:txBody>
          <a:bodyPr wrap="square" rtlCol="0">
            <a:spAutoFit/>
          </a:bodyPr>
          <a:lstStyle/>
          <a:p>
            <a:pPr algn="just"/>
            <a:r>
              <a:rPr lang="en-US" sz="2400" dirty="0"/>
              <a:t>DMU H2 recorded the highest mean occupancy rate of 79.75% while DMU H7 had the lowest mean occupancy rate of 26%. Most of the DMUs recorded their highest occupancy </a:t>
            </a:r>
            <a:r>
              <a:rPr lang="en-US" sz="2400" dirty="0" smtClean="0"/>
              <a:t>ratios </a:t>
            </a:r>
            <a:r>
              <a:rPr lang="en-US" sz="2400" dirty="0"/>
              <a:t>in the </a:t>
            </a:r>
            <a:r>
              <a:rPr lang="en-US" sz="2400" dirty="0" smtClean="0"/>
              <a:t>months </a:t>
            </a:r>
            <a:r>
              <a:rPr lang="en-US" sz="2400" dirty="0"/>
              <a:t>of </a:t>
            </a:r>
            <a:r>
              <a:rPr lang="en-US" sz="2400" dirty="0" smtClean="0"/>
              <a:t>December, January. </a:t>
            </a:r>
            <a:endParaRPr lang="en-US" sz="2400" dirty="0"/>
          </a:p>
        </p:txBody>
      </p:sp>
    </p:spTree>
    <p:extLst>
      <p:ext uri="{BB962C8B-B14F-4D97-AF65-F5344CB8AC3E}">
        <p14:creationId xmlns:p14="http://schemas.microsoft.com/office/powerpoint/2010/main" val="387454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60354"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9389" y="852179"/>
            <a:ext cx="2236011"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graphicFrame>
        <p:nvGraphicFramePr>
          <p:cNvPr id="20" name="Chart 19">
            <a:extLst>
              <a:ext uri="{FF2B5EF4-FFF2-40B4-BE49-F238E27FC236}">
                <a16:creationId xmlns:a16="http://schemas.microsoft.com/office/drawing/2014/main" id="{67BB1B98-CBB2-A6AC-C40A-B6E393CEC558}"/>
              </a:ext>
            </a:extLst>
          </p:cNvPr>
          <p:cNvGraphicFramePr/>
          <p:nvPr>
            <p:extLst>
              <p:ext uri="{D42A27DB-BD31-4B8C-83A1-F6EECF244321}">
                <p14:modId xmlns:p14="http://schemas.microsoft.com/office/powerpoint/2010/main" val="1623200305"/>
              </p:ext>
            </p:extLst>
          </p:nvPr>
        </p:nvGraphicFramePr>
        <p:xfrm>
          <a:off x="2476204" y="1043979"/>
          <a:ext cx="5629571" cy="469590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3240702" y="5791035"/>
            <a:ext cx="3999548" cy="646331"/>
          </a:xfrm>
          <a:prstGeom prst="rect">
            <a:avLst/>
          </a:prstGeom>
          <a:solidFill>
            <a:schemeClr val="accent6">
              <a:lumMod val="75000"/>
            </a:schemeClr>
          </a:solidFill>
        </p:spPr>
        <p:txBody>
          <a:bodyPr wrap="square" rtlCol="0">
            <a:spAutoFit/>
          </a:bodyPr>
          <a:lstStyle/>
          <a:p>
            <a:r>
              <a:rPr lang="en-US" dirty="0" smtClean="0">
                <a:solidFill>
                  <a:schemeClr val="bg1"/>
                </a:solidFill>
              </a:rPr>
              <a:t>Fig. 4.2. Annual </a:t>
            </a:r>
            <a:r>
              <a:rPr lang="en-US" dirty="0">
                <a:solidFill>
                  <a:schemeClr val="bg1"/>
                </a:solidFill>
              </a:rPr>
              <a:t>Energy Use Intensities </a:t>
            </a:r>
            <a:endParaRPr lang="en-US" dirty="0" smtClean="0">
              <a:solidFill>
                <a:schemeClr val="bg1"/>
              </a:solidFill>
            </a:endParaRPr>
          </a:p>
          <a:p>
            <a:r>
              <a:rPr lang="en-US" dirty="0" smtClean="0">
                <a:solidFill>
                  <a:schemeClr val="bg1"/>
                </a:solidFill>
              </a:rPr>
              <a:t>of </a:t>
            </a:r>
            <a:r>
              <a:rPr lang="en-US" dirty="0">
                <a:solidFill>
                  <a:schemeClr val="bg1"/>
                </a:solidFill>
              </a:rPr>
              <a:t>the surveyed hotels (DMUs</a:t>
            </a:r>
            <a:r>
              <a:rPr lang="en-US" dirty="0" smtClean="0">
                <a:solidFill>
                  <a:schemeClr val="bg1"/>
                </a:solidFill>
              </a:rPr>
              <a:t>)</a:t>
            </a:r>
            <a:endParaRPr lang="en-US" dirty="0">
              <a:solidFill>
                <a:schemeClr val="bg1"/>
              </a:solidFill>
            </a:endParaRPr>
          </a:p>
        </p:txBody>
      </p:sp>
      <p:sp>
        <p:nvSpPr>
          <p:cNvPr id="22" name="Rectangle 21">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60354"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extBox 1"/>
          <p:cNvSpPr txBox="1"/>
          <p:nvPr/>
        </p:nvSpPr>
        <p:spPr>
          <a:xfrm>
            <a:off x="8274570" y="1424066"/>
            <a:ext cx="3552669"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t>The </a:t>
            </a:r>
            <a:r>
              <a:rPr lang="en-US" sz="2400" dirty="0"/>
              <a:t>surveyed hotels had a mean EUI of 51.42kWh/m</a:t>
            </a:r>
            <a:r>
              <a:rPr lang="en-US" sz="2400" baseline="30000" dirty="0"/>
              <a:t>2</a:t>
            </a:r>
            <a:r>
              <a:rPr lang="en-US" sz="2400" dirty="0"/>
              <a:t>/year. </a:t>
            </a:r>
            <a:endParaRPr lang="en-US" sz="2400" dirty="0" smtClean="0"/>
          </a:p>
          <a:p>
            <a:pPr marL="285750" indent="-285750" algn="just">
              <a:buFont typeface="Arial" panose="020B0604020202020204" pitchFamily="34" charset="0"/>
              <a:buChar char="•"/>
            </a:pPr>
            <a:r>
              <a:rPr lang="en-US" sz="2400" dirty="0" smtClean="0"/>
              <a:t>DMU </a:t>
            </a:r>
            <a:r>
              <a:rPr lang="en-US" sz="2400" dirty="0"/>
              <a:t>H5 recorded the highest EUI of 97.77kWh/m</a:t>
            </a:r>
            <a:r>
              <a:rPr lang="en-US" sz="2400" baseline="30000" dirty="0"/>
              <a:t>2</a:t>
            </a:r>
            <a:r>
              <a:rPr lang="en-US" sz="2400" dirty="0"/>
              <a:t>/year and the lowest from the set was recorded by DMU H10 with 17.68kWh/m</a:t>
            </a:r>
            <a:r>
              <a:rPr lang="en-US" sz="2400" baseline="30000" dirty="0"/>
              <a:t>2</a:t>
            </a:r>
            <a:r>
              <a:rPr lang="en-US" sz="2400" dirty="0"/>
              <a:t>/year.</a:t>
            </a:r>
          </a:p>
        </p:txBody>
      </p:sp>
    </p:spTree>
    <p:extLst>
      <p:ext uri="{BB962C8B-B14F-4D97-AF65-F5344CB8AC3E}">
        <p14:creationId xmlns:p14="http://schemas.microsoft.com/office/powerpoint/2010/main" val="103856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60351"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9386" y="852179"/>
            <a:ext cx="2236011"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sp>
        <p:nvSpPr>
          <p:cNvPr id="21" name="TextBox 20"/>
          <p:cNvSpPr txBox="1"/>
          <p:nvPr/>
        </p:nvSpPr>
        <p:spPr>
          <a:xfrm>
            <a:off x="3956715" y="6204654"/>
            <a:ext cx="4989524" cy="369332"/>
          </a:xfrm>
          <a:prstGeom prst="rect">
            <a:avLst/>
          </a:prstGeom>
          <a:solidFill>
            <a:schemeClr val="accent6">
              <a:lumMod val="75000"/>
            </a:schemeClr>
          </a:solidFill>
        </p:spPr>
        <p:txBody>
          <a:bodyPr wrap="square" rtlCol="0">
            <a:spAutoFit/>
          </a:bodyPr>
          <a:lstStyle/>
          <a:p>
            <a:r>
              <a:rPr lang="en-US" dirty="0" smtClean="0">
                <a:solidFill>
                  <a:schemeClr val="bg1"/>
                </a:solidFill>
              </a:rPr>
              <a:t>Fig. 4.3. Monthly EUIs for surveyed Hotels (DMUs)</a:t>
            </a:r>
            <a:endParaRPr lang="en-US" dirty="0">
              <a:solidFill>
                <a:schemeClr val="bg1"/>
              </a:solidFill>
            </a:endParaRPr>
          </a:p>
        </p:txBody>
      </p:sp>
      <p:graphicFrame>
        <p:nvGraphicFramePr>
          <p:cNvPr id="22" name="Chart 21">
            <a:extLst>
              <a:ext uri="{FF2B5EF4-FFF2-40B4-BE49-F238E27FC236}">
                <a16:creationId xmlns:a16="http://schemas.microsoft.com/office/drawing/2014/main" id="{F595F05A-E326-1E15-B78B-A99D8E16F4E5}"/>
              </a:ext>
            </a:extLst>
          </p:cNvPr>
          <p:cNvGraphicFramePr/>
          <p:nvPr>
            <p:extLst>
              <p:ext uri="{D42A27DB-BD31-4B8C-83A1-F6EECF244321}">
                <p14:modId xmlns:p14="http://schemas.microsoft.com/office/powerpoint/2010/main" val="3582836290"/>
              </p:ext>
            </p:extLst>
          </p:nvPr>
        </p:nvGraphicFramePr>
        <p:xfrm>
          <a:off x="2565750" y="816708"/>
          <a:ext cx="2924175" cy="2158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2E3AEAE2-BD71-3DF2-58E5-8C3F9A9E1262}"/>
              </a:ext>
            </a:extLst>
          </p:cNvPr>
          <p:cNvGraphicFramePr/>
          <p:nvPr>
            <p:extLst>
              <p:ext uri="{D42A27DB-BD31-4B8C-83A1-F6EECF244321}">
                <p14:modId xmlns:p14="http://schemas.microsoft.com/office/powerpoint/2010/main" val="1407778097"/>
              </p:ext>
            </p:extLst>
          </p:nvPr>
        </p:nvGraphicFramePr>
        <p:xfrm>
          <a:off x="5810278" y="832210"/>
          <a:ext cx="3009900" cy="2155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E806800A-7BD8-89A7-D667-93FDB4A85148}"/>
              </a:ext>
            </a:extLst>
          </p:cNvPr>
          <p:cNvGraphicFramePr/>
          <p:nvPr>
            <p:extLst>
              <p:ext uri="{D42A27DB-BD31-4B8C-83A1-F6EECF244321}">
                <p14:modId xmlns:p14="http://schemas.microsoft.com/office/powerpoint/2010/main" val="3775340024"/>
              </p:ext>
            </p:extLst>
          </p:nvPr>
        </p:nvGraphicFramePr>
        <p:xfrm>
          <a:off x="8956418" y="852179"/>
          <a:ext cx="2943225" cy="21158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F340503D-8360-EC42-675D-A9B8F513C1B3}"/>
              </a:ext>
            </a:extLst>
          </p:cNvPr>
          <p:cNvGraphicFramePr/>
          <p:nvPr>
            <p:extLst>
              <p:ext uri="{D42A27DB-BD31-4B8C-83A1-F6EECF244321}">
                <p14:modId xmlns:p14="http://schemas.microsoft.com/office/powerpoint/2010/main" val="2590394179"/>
              </p:ext>
            </p:extLst>
          </p:nvPr>
        </p:nvGraphicFramePr>
        <p:xfrm>
          <a:off x="276510" y="3528409"/>
          <a:ext cx="3028950" cy="21221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a16="http://schemas.microsoft.com/office/drawing/2014/main" id="{CCE12E30-8D3A-0573-4008-B70A8C81E70E}"/>
              </a:ext>
            </a:extLst>
          </p:cNvPr>
          <p:cNvGraphicFramePr/>
          <p:nvPr>
            <p:extLst>
              <p:ext uri="{D42A27DB-BD31-4B8C-83A1-F6EECF244321}">
                <p14:modId xmlns:p14="http://schemas.microsoft.com/office/powerpoint/2010/main" val="3297740560"/>
              </p:ext>
            </p:extLst>
          </p:nvPr>
        </p:nvGraphicFramePr>
        <p:xfrm>
          <a:off x="4151349" y="3361732"/>
          <a:ext cx="2952750" cy="2291715"/>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p:cNvSpPr txBox="1"/>
          <p:nvPr/>
        </p:nvSpPr>
        <p:spPr>
          <a:xfrm>
            <a:off x="2838553" y="2960412"/>
            <a:ext cx="2025429" cy="369332"/>
          </a:xfrm>
          <a:prstGeom prst="rect">
            <a:avLst/>
          </a:prstGeom>
          <a:noFill/>
        </p:spPr>
        <p:txBody>
          <a:bodyPr wrap="square" rtlCol="0">
            <a:spAutoFit/>
          </a:bodyPr>
          <a:lstStyle/>
          <a:p>
            <a:r>
              <a:rPr lang="en-US" dirty="0" smtClean="0"/>
              <a:t>Hotel 1 (DMU H1)</a:t>
            </a:r>
            <a:endParaRPr lang="en-US" dirty="0"/>
          </a:p>
        </p:txBody>
      </p:sp>
      <p:sp>
        <p:nvSpPr>
          <p:cNvPr id="28" name="TextBox 27"/>
          <p:cNvSpPr txBox="1"/>
          <p:nvPr/>
        </p:nvSpPr>
        <p:spPr>
          <a:xfrm>
            <a:off x="6134147" y="2953801"/>
            <a:ext cx="2025429" cy="369332"/>
          </a:xfrm>
          <a:prstGeom prst="rect">
            <a:avLst/>
          </a:prstGeom>
          <a:noFill/>
        </p:spPr>
        <p:txBody>
          <a:bodyPr wrap="square" rtlCol="0">
            <a:spAutoFit/>
          </a:bodyPr>
          <a:lstStyle/>
          <a:p>
            <a:r>
              <a:rPr lang="en-US" dirty="0" smtClean="0"/>
              <a:t>Hotel 2 (DMU H2)</a:t>
            </a:r>
            <a:endParaRPr lang="en-US" dirty="0"/>
          </a:p>
        </p:txBody>
      </p:sp>
      <p:sp>
        <p:nvSpPr>
          <p:cNvPr id="29" name="TextBox 28"/>
          <p:cNvSpPr txBox="1"/>
          <p:nvPr/>
        </p:nvSpPr>
        <p:spPr>
          <a:xfrm>
            <a:off x="9393874" y="2933677"/>
            <a:ext cx="2025429" cy="369332"/>
          </a:xfrm>
          <a:prstGeom prst="rect">
            <a:avLst/>
          </a:prstGeom>
          <a:noFill/>
        </p:spPr>
        <p:txBody>
          <a:bodyPr wrap="square" rtlCol="0">
            <a:spAutoFit/>
          </a:bodyPr>
          <a:lstStyle/>
          <a:p>
            <a:r>
              <a:rPr lang="en-US" dirty="0" smtClean="0"/>
              <a:t>Hotel 3 (DMU H3)</a:t>
            </a:r>
            <a:endParaRPr lang="en-US" dirty="0"/>
          </a:p>
        </p:txBody>
      </p:sp>
      <p:sp>
        <p:nvSpPr>
          <p:cNvPr id="30" name="TextBox 29"/>
          <p:cNvSpPr txBox="1"/>
          <p:nvPr/>
        </p:nvSpPr>
        <p:spPr>
          <a:xfrm>
            <a:off x="778271" y="5612867"/>
            <a:ext cx="2025429" cy="369332"/>
          </a:xfrm>
          <a:prstGeom prst="rect">
            <a:avLst/>
          </a:prstGeom>
          <a:noFill/>
        </p:spPr>
        <p:txBody>
          <a:bodyPr wrap="square" rtlCol="0">
            <a:spAutoFit/>
          </a:bodyPr>
          <a:lstStyle/>
          <a:p>
            <a:r>
              <a:rPr lang="en-US" dirty="0" smtClean="0"/>
              <a:t>Hotel 4 (DMU H4)</a:t>
            </a:r>
            <a:endParaRPr lang="en-US" dirty="0"/>
          </a:p>
        </p:txBody>
      </p:sp>
      <p:sp>
        <p:nvSpPr>
          <p:cNvPr id="31" name="TextBox 30"/>
          <p:cNvSpPr txBox="1"/>
          <p:nvPr/>
        </p:nvSpPr>
        <p:spPr>
          <a:xfrm>
            <a:off x="4603408" y="5685436"/>
            <a:ext cx="2025429" cy="369332"/>
          </a:xfrm>
          <a:prstGeom prst="rect">
            <a:avLst/>
          </a:prstGeom>
          <a:noFill/>
        </p:spPr>
        <p:txBody>
          <a:bodyPr wrap="square" rtlCol="0">
            <a:spAutoFit/>
          </a:bodyPr>
          <a:lstStyle/>
          <a:p>
            <a:r>
              <a:rPr lang="en-US" dirty="0" smtClean="0"/>
              <a:t>Hotel 5 (DMU H5)</a:t>
            </a:r>
            <a:endParaRPr lang="en-US" dirty="0"/>
          </a:p>
        </p:txBody>
      </p:sp>
      <p:sp>
        <p:nvSpPr>
          <p:cNvPr id="36" name="Rectangle 35">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60351"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38" name="TextBox 37"/>
          <p:cNvSpPr txBox="1"/>
          <p:nvPr/>
        </p:nvSpPr>
        <p:spPr>
          <a:xfrm>
            <a:off x="8757817" y="5797533"/>
            <a:ext cx="2025429" cy="369332"/>
          </a:xfrm>
          <a:prstGeom prst="rect">
            <a:avLst/>
          </a:prstGeom>
          <a:noFill/>
        </p:spPr>
        <p:txBody>
          <a:bodyPr wrap="square" rtlCol="0">
            <a:spAutoFit/>
          </a:bodyPr>
          <a:lstStyle/>
          <a:p>
            <a:r>
              <a:rPr lang="en-US" dirty="0" smtClean="0"/>
              <a:t>Hotel 6 (DMU H6)</a:t>
            </a:r>
            <a:endParaRPr lang="en-US" dirty="0"/>
          </a:p>
        </p:txBody>
      </p:sp>
      <p:graphicFrame>
        <p:nvGraphicFramePr>
          <p:cNvPr id="39" name="Chart 38">
            <a:extLst>
              <a:ext uri="{FF2B5EF4-FFF2-40B4-BE49-F238E27FC236}">
                <a16:creationId xmlns:a16="http://schemas.microsoft.com/office/drawing/2014/main" id="{4CF01B74-6E97-5CED-5396-A835654BC1ED}"/>
              </a:ext>
            </a:extLst>
          </p:cNvPr>
          <p:cNvGraphicFramePr/>
          <p:nvPr>
            <p:extLst>
              <p:ext uri="{D42A27DB-BD31-4B8C-83A1-F6EECF244321}">
                <p14:modId xmlns:p14="http://schemas.microsoft.com/office/powerpoint/2010/main" val="976584484"/>
              </p:ext>
            </p:extLst>
          </p:nvPr>
        </p:nvGraphicFramePr>
        <p:xfrm>
          <a:off x="7942945" y="3437922"/>
          <a:ext cx="3038475" cy="230314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4868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60352"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9387" y="852179"/>
            <a:ext cx="2236011"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graphicFrame>
        <p:nvGraphicFramePr>
          <p:cNvPr id="27" name="Chart 26">
            <a:extLst>
              <a:ext uri="{FF2B5EF4-FFF2-40B4-BE49-F238E27FC236}">
                <a16:creationId xmlns:a16="http://schemas.microsoft.com/office/drawing/2014/main" id="{16846F09-4E9C-BCAB-EC80-64FEC9332E1B}"/>
              </a:ext>
            </a:extLst>
          </p:cNvPr>
          <p:cNvGraphicFramePr/>
          <p:nvPr>
            <p:extLst>
              <p:ext uri="{D42A27DB-BD31-4B8C-83A1-F6EECF244321}">
                <p14:modId xmlns:p14="http://schemas.microsoft.com/office/powerpoint/2010/main" val="776975980"/>
              </p:ext>
            </p:extLst>
          </p:nvPr>
        </p:nvGraphicFramePr>
        <p:xfrm>
          <a:off x="8876978" y="634296"/>
          <a:ext cx="2943225" cy="2303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a:extLst>
              <a:ext uri="{FF2B5EF4-FFF2-40B4-BE49-F238E27FC236}">
                <a16:creationId xmlns:a16="http://schemas.microsoft.com/office/drawing/2014/main" id="{D70FB073-1A56-9731-1B37-9DA0DE0446FE}"/>
              </a:ext>
            </a:extLst>
          </p:cNvPr>
          <p:cNvGraphicFramePr/>
          <p:nvPr>
            <p:extLst>
              <p:ext uri="{D42A27DB-BD31-4B8C-83A1-F6EECF244321}">
                <p14:modId xmlns:p14="http://schemas.microsoft.com/office/powerpoint/2010/main" val="284097834"/>
              </p:ext>
            </p:extLst>
          </p:nvPr>
        </p:nvGraphicFramePr>
        <p:xfrm>
          <a:off x="1079316" y="3387943"/>
          <a:ext cx="3028950" cy="2291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8F1A62C6-5DFF-4318-098B-506BCBA9BDFA}"/>
              </a:ext>
            </a:extLst>
          </p:cNvPr>
          <p:cNvGraphicFramePr/>
          <p:nvPr>
            <p:extLst>
              <p:ext uri="{D42A27DB-BD31-4B8C-83A1-F6EECF244321}">
                <p14:modId xmlns:p14="http://schemas.microsoft.com/office/powerpoint/2010/main" val="3671700781"/>
              </p:ext>
            </p:extLst>
          </p:nvPr>
        </p:nvGraphicFramePr>
        <p:xfrm>
          <a:off x="4605337" y="3340636"/>
          <a:ext cx="2981325" cy="23863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57C897B7-9A72-99B3-89EF-CD17A4E97697}"/>
              </a:ext>
            </a:extLst>
          </p:cNvPr>
          <p:cNvGraphicFramePr/>
          <p:nvPr>
            <p:extLst>
              <p:ext uri="{D42A27DB-BD31-4B8C-83A1-F6EECF244321}">
                <p14:modId xmlns:p14="http://schemas.microsoft.com/office/powerpoint/2010/main" val="3232989603"/>
              </p:ext>
            </p:extLst>
          </p:nvPr>
        </p:nvGraphicFramePr>
        <p:xfrm>
          <a:off x="8105775" y="3451394"/>
          <a:ext cx="2952750" cy="2300989"/>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p:cNvSpPr txBox="1"/>
          <p:nvPr/>
        </p:nvSpPr>
        <p:spPr>
          <a:xfrm>
            <a:off x="4242216" y="6183082"/>
            <a:ext cx="4916774" cy="369332"/>
          </a:xfrm>
          <a:prstGeom prst="rect">
            <a:avLst/>
          </a:prstGeom>
          <a:solidFill>
            <a:schemeClr val="accent6">
              <a:lumMod val="75000"/>
            </a:schemeClr>
          </a:solidFill>
        </p:spPr>
        <p:txBody>
          <a:bodyPr wrap="square" rtlCol="0">
            <a:spAutoFit/>
          </a:bodyPr>
          <a:lstStyle/>
          <a:p>
            <a:r>
              <a:rPr lang="en-US" dirty="0" smtClean="0">
                <a:solidFill>
                  <a:schemeClr val="bg1"/>
                </a:solidFill>
              </a:rPr>
              <a:t>Fig. 4.3. Monthly EUIs for surveyed Hotels (cont’d)</a:t>
            </a:r>
            <a:endParaRPr lang="en-US" dirty="0">
              <a:solidFill>
                <a:schemeClr val="bg1"/>
              </a:solidFill>
            </a:endParaRPr>
          </a:p>
        </p:txBody>
      </p:sp>
      <p:sp>
        <p:nvSpPr>
          <p:cNvPr id="43" name="TextBox 42"/>
          <p:cNvSpPr txBox="1"/>
          <p:nvPr/>
        </p:nvSpPr>
        <p:spPr>
          <a:xfrm>
            <a:off x="9913572" y="2986835"/>
            <a:ext cx="2025429" cy="369332"/>
          </a:xfrm>
          <a:prstGeom prst="rect">
            <a:avLst/>
          </a:prstGeom>
          <a:noFill/>
        </p:spPr>
        <p:txBody>
          <a:bodyPr wrap="square" rtlCol="0">
            <a:spAutoFit/>
          </a:bodyPr>
          <a:lstStyle/>
          <a:p>
            <a:r>
              <a:rPr lang="en-US" dirty="0" smtClean="0"/>
              <a:t>Hotel 7 (DMU H7)</a:t>
            </a:r>
            <a:endParaRPr lang="en-US" dirty="0"/>
          </a:p>
        </p:txBody>
      </p:sp>
      <p:sp>
        <p:nvSpPr>
          <p:cNvPr id="44" name="TextBox 43"/>
          <p:cNvSpPr txBox="1"/>
          <p:nvPr/>
        </p:nvSpPr>
        <p:spPr>
          <a:xfrm>
            <a:off x="1597683" y="5625368"/>
            <a:ext cx="2025429" cy="369332"/>
          </a:xfrm>
          <a:prstGeom prst="rect">
            <a:avLst/>
          </a:prstGeom>
          <a:noFill/>
        </p:spPr>
        <p:txBody>
          <a:bodyPr wrap="square" rtlCol="0">
            <a:spAutoFit/>
          </a:bodyPr>
          <a:lstStyle/>
          <a:p>
            <a:r>
              <a:rPr lang="en-US" dirty="0" smtClean="0"/>
              <a:t>Hotel 8 (DMU H8)</a:t>
            </a:r>
            <a:endParaRPr lang="en-US" dirty="0"/>
          </a:p>
        </p:txBody>
      </p:sp>
      <p:sp>
        <p:nvSpPr>
          <p:cNvPr id="45" name="TextBox 44"/>
          <p:cNvSpPr txBox="1"/>
          <p:nvPr/>
        </p:nvSpPr>
        <p:spPr>
          <a:xfrm>
            <a:off x="4900518" y="5726966"/>
            <a:ext cx="2025429" cy="369332"/>
          </a:xfrm>
          <a:prstGeom prst="rect">
            <a:avLst/>
          </a:prstGeom>
          <a:noFill/>
        </p:spPr>
        <p:txBody>
          <a:bodyPr wrap="square" rtlCol="0">
            <a:spAutoFit/>
          </a:bodyPr>
          <a:lstStyle/>
          <a:p>
            <a:r>
              <a:rPr lang="en-US" dirty="0" smtClean="0"/>
              <a:t>Hotel 9 (DMU H9)</a:t>
            </a:r>
            <a:endParaRPr lang="en-US" dirty="0"/>
          </a:p>
        </p:txBody>
      </p:sp>
      <p:sp>
        <p:nvSpPr>
          <p:cNvPr id="46" name="TextBox 45"/>
          <p:cNvSpPr txBox="1"/>
          <p:nvPr/>
        </p:nvSpPr>
        <p:spPr>
          <a:xfrm>
            <a:off x="8766473" y="5774951"/>
            <a:ext cx="2243142" cy="369332"/>
          </a:xfrm>
          <a:prstGeom prst="rect">
            <a:avLst/>
          </a:prstGeom>
          <a:noFill/>
        </p:spPr>
        <p:txBody>
          <a:bodyPr wrap="square" rtlCol="0">
            <a:spAutoFit/>
          </a:bodyPr>
          <a:lstStyle/>
          <a:p>
            <a:r>
              <a:rPr lang="en-US" dirty="0" smtClean="0"/>
              <a:t>Hotel 10 (DMU H10)</a:t>
            </a:r>
            <a:endParaRPr lang="en-US" dirty="0"/>
          </a:p>
        </p:txBody>
      </p:sp>
      <p:sp>
        <p:nvSpPr>
          <p:cNvPr id="24" name="Rectangle 23">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60352"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extBox 1"/>
          <p:cNvSpPr txBox="1"/>
          <p:nvPr/>
        </p:nvSpPr>
        <p:spPr>
          <a:xfrm>
            <a:off x="2503356" y="748577"/>
            <a:ext cx="6145021" cy="2308324"/>
          </a:xfrm>
          <a:prstGeom prst="rect">
            <a:avLst/>
          </a:prstGeom>
          <a:noFill/>
        </p:spPr>
        <p:txBody>
          <a:bodyPr wrap="square" rtlCol="0">
            <a:spAutoFit/>
          </a:bodyPr>
          <a:lstStyle/>
          <a:p>
            <a:pPr algn="just"/>
            <a:r>
              <a:rPr lang="en-US" sz="2400" dirty="0"/>
              <a:t>Though the EUI varied for each hotel, most of them showed that electricity consumption in January, April and December were above the mean electricity consumption. These months were also the top three in terms of the occupancy </a:t>
            </a:r>
            <a:r>
              <a:rPr lang="en-US" sz="2400" dirty="0" smtClean="0"/>
              <a:t>ratios</a:t>
            </a:r>
            <a:r>
              <a:rPr lang="en-US" sz="2400" dirty="0"/>
              <a:t>.</a:t>
            </a:r>
          </a:p>
        </p:txBody>
      </p:sp>
    </p:spTree>
    <p:extLst>
      <p:ext uri="{BB962C8B-B14F-4D97-AF65-F5344CB8AC3E}">
        <p14:creationId xmlns:p14="http://schemas.microsoft.com/office/powerpoint/2010/main" val="1015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04924"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3" y="852179"/>
            <a:ext cx="2889974"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sp>
        <p:nvSpPr>
          <p:cNvPr id="31" name="TextBox 30"/>
          <p:cNvSpPr txBox="1"/>
          <p:nvPr/>
        </p:nvSpPr>
        <p:spPr>
          <a:xfrm>
            <a:off x="5256787" y="4835834"/>
            <a:ext cx="5211045" cy="646331"/>
          </a:xfrm>
          <a:prstGeom prst="rect">
            <a:avLst/>
          </a:prstGeom>
          <a:solidFill>
            <a:schemeClr val="accent1"/>
          </a:solidFill>
        </p:spPr>
        <p:txBody>
          <a:bodyPr wrap="square" rtlCol="0">
            <a:spAutoFit/>
          </a:bodyPr>
          <a:lstStyle/>
          <a:p>
            <a:r>
              <a:rPr lang="en-US" dirty="0" smtClean="0"/>
              <a:t>Fig. 4.4. Annual diesel consumption of surveyed hotels</a:t>
            </a:r>
            <a:endParaRPr lang="en-US" dirty="0"/>
          </a:p>
        </p:txBody>
      </p:sp>
      <p:graphicFrame>
        <p:nvGraphicFramePr>
          <p:cNvPr id="24" name="Chart 23">
            <a:extLst>
              <a:ext uri="{FF2B5EF4-FFF2-40B4-BE49-F238E27FC236}">
                <a16:creationId xmlns:a16="http://schemas.microsoft.com/office/drawing/2014/main" id="{047BAA77-3FD8-048F-EF1D-C3B947F1D2B0}"/>
              </a:ext>
            </a:extLst>
          </p:cNvPr>
          <p:cNvGraphicFramePr/>
          <p:nvPr>
            <p:extLst>
              <p:ext uri="{D42A27DB-BD31-4B8C-83A1-F6EECF244321}">
                <p14:modId xmlns:p14="http://schemas.microsoft.com/office/powerpoint/2010/main" val="4040028630"/>
              </p:ext>
            </p:extLst>
          </p:nvPr>
        </p:nvGraphicFramePr>
        <p:xfrm>
          <a:off x="3904343" y="976884"/>
          <a:ext cx="7233349" cy="3745018"/>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04924"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extBox 1"/>
          <p:cNvSpPr txBox="1"/>
          <p:nvPr/>
        </p:nvSpPr>
        <p:spPr>
          <a:xfrm>
            <a:off x="228600" y="2458387"/>
            <a:ext cx="3473969" cy="3416320"/>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The DMUs consumed an average of 22,970 </a:t>
            </a:r>
            <a:r>
              <a:rPr lang="en-US" sz="2400" dirty="0" err="1"/>
              <a:t>litres</a:t>
            </a:r>
            <a:r>
              <a:rPr lang="en-US" sz="2400" dirty="0"/>
              <a:t> of diesel annually to run their businesses</a:t>
            </a:r>
            <a:r>
              <a:rPr lang="en-US" sz="2400" dirty="0" smtClean="0"/>
              <a:t>. DMU H2 had the highest consumption with a value more than thrice the volume consumed by DMU H3.</a:t>
            </a:r>
            <a:endParaRPr lang="en-US" sz="2400" dirty="0"/>
          </a:p>
        </p:txBody>
      </p:sp>
    </p:spTree>
    <p:extLst>
      <p:ext uri="{BB962C8B-B14F-4D97-AF65-F5344CB8AC3E}">
        <p14:creationId xmlns:p14="http://schemas.microsoft.com/office/powerpoint/2010/main" val="119861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04924"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3" y="852179"/>
            <a:ext cx="2889974"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graphicFrame>
        <p:nvGraphicFramePr>
          <p:cNvPr id="20" name="Chart 19">
            <a:extLst>
              <a:ext uri="{FF2B5EF4-FFF2-40B4-BE49-F238E27FC236}">
                <a16:creationId xmlns:a16="http://schemas.microsoft.com/office/drawing/2014/main" id="{D3F9334D-698D-1BA8-4E98-8C3D9660EABD}"/>
              </a:ext>
            </a:extLst>
          </p:cNvPr>
          <p:cNvGraphicFramePr/>
          <p:nvPr>
            <p:extLst>
              <p:ext uri="{D42A27DB-BD31-4B8C-83A1-F6EECF244321}">
                <p14:modId xmlns:p14="http://schemas.microsoft.com/office/powerpoint/2010/main" val="1691542109"/>
              </p:ext>
            </p:extLst>
          </p:nvPr>
        </p:nvGraphicFramePr>
        <p:xfrm>
          <a:off x="3118571" y="657296"/>
          <a:ext cx="2914650" cy="2327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4D45011E-4D85-E7C5-3423-7B895206CDB4}"/>
              </a:ext>
            </a:extLst>
          </p:cNvPr>
          <p:cNvGraphicFramePr/>
          <p:nvPr>
            <p:extLst>
              <p:ext uri="{D42A27DB-BD31-4B8C-83A1-F6EECF244321}">
                <p14:modId xmlns:p14="http://schemas.microsoft.com/office/powerpoint/2010/main" val="947463971"/>
              </p:ext>
            </p:extLst>
          </p:nvPr>
        </p:nvGraphicFramePr>
        <p:xfrm>
          <a:off x="6096000" y="662810"/>
          <a:ext cx="3067050" cy="2315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B4A0C14C-87E8-07BC-7B68-A4A4ADBAF9D1}"/>
              </a:ext>
            </a:extLst>
          </p:cNvPr>
          <p:cNvGraphicFramePr/>
          <p:nvPr>
            <p:extLst>
              <p:ext uri="{D42A27DB-BD31-4B8C-83A1-F6EECF244321}">
                <p14:modId xmlns:p14="http://schemas.microsoft.com/office/powerpoint/2010/main" val="3500138992"/>
              </p:ext>
            </p:extLst>
          </p:nvPr>
        </p:nvGraphicFramePr>
        <p:xfrm>
          <a:off x="9113181" y="702815"/>
          <a:ext cx="2905125" cy="22752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780B9B89-33C3-EF1C-9CCE-98D65350573E}"/>
              </a:ext>
            </a:extLst>
          </p:cNvPr>
          <p:cNvGraphicFramePr/>
          <p:nvPr>
            <p:extLst>
              <p:ext uri="{D42A27DB-BD31-4B8C-83A1-F6EECF244321}">
                <p14:modId xmlns:p14="http://schemas.microsoft.com/office/powerpoint/2010/main" val="3443084317"/>
              </p:ext>
            </p:extLst>
          </p:nvPr>
        </p:nvGraphicFramePr>
        <p:xfrm>
          <a:off x="542961" y="3497427"/>
          <a:ext cx="3067050" cy="2286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46B4988F-62C3-69D6-C823-3E5A164D0F5C}"/>
              </a:ext>
            </a:extLst>
          </p:cNvPr>
          <p:cNvGraphicFramePr/>
          <p:nvPr>
            <p:extLst>
              <p:ext uri="{D42A27DB-BD31-4B8C-83A1-F6EECF244321}">
                <p14:modId xmlns:p14="http://schemas.microsoft.com/office/powerpoint/2010/main" val="1185455554"/>
              </p:ext>
            </p:extLst>
          </p:nvPr>
        </p:nvGraphicFramePr>
        <p:xfrm>
          <a:off x="4086225" y="3482724"/>
          <a:ext cx="2905125" cy="238125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p:cNvSpPr txBox="1"/>
          <p:nvPr/>
        </p:nvSpPr>
        <p:spPr>
          <a:xfrm>
            <a:off x="3118571" y="6299193"/>
            <a:ext cx="6735113" cy="369332"/>
          </a:xfrm>
          <a:prstGeom prst="rect">
            <a:avLst/>
          </a:prstGeom>
          <a:solidFill>
            <a:schemeClr val="accent1"/>
          </a:solidFill>
        </p:spPr>
        <p:txBody>
          <a:bodyPr wrap="square" rtlCol="0">
            <a:spAutoFit/>
          </a:bodyPr>
          <a:lstStyle/>
          <a:p>
            <a:r>
              <a:rPr lang="en-US" dirty="0" smtClean="0">
                <a:solidFill>
                  <a:schemeClr val="bg1"/>
                </a:solidFill>
              </a:rPr>
              <a:t>Fig. 4.5. Monthly diesel consumption for the surveyed hotels (DMUs)</a:t>
            </a:r>
            <a:endParaRPr lang="en-US" dirty="0">
              <a:solidFill>
                <a:schemeClr val="bg1"/>
              </a:solidFill>
            </a:endParaRPr>
          </a:p>
        </p:txBody>
      </p:sp>
      <p:sp>
        <p:nvSpPr>
          <p:cNvPr id="27" name="TextBox 26"/>
          <p:cNvSpPr txBox="1"/>
          <p:nvPr/>
        </p:nvSpPr>
        <p:spPr>
          <a:xfrm>
            <a:off x="3610011" y="2955333"/>
            <a:ext cx="2025429" cy="369332"/>
          </a:xfrm>
          <a:prstGeom prst="rect">
            <a:avLst/>
          </a:prstGeom>
          <a:noFill/>
        </p:spPr>
        <p:txBody>
          <a:bodyPr wrap="square" rtlCol="0">
            <a:spAutoFit/>
          </a:bodyPr>
          <a:lstStyle/>
          <a:p>
            <a:r>
              <a:rPr lang="en-US" dirty="0" smtClean="0"/>
              <a:t>Hotel 1 (DMU H1)</a:t>
            </a:r>
            <a:endParaRPr lang="en-US" dirty="0"/>
          </a:p>
        </p:txBody>
      </p:sp>
      <p:sp>
        <p:nvSpPr>
          <p:cNvPr id="28" name="TextBox 27"/>
          <p:cNvSpPr txBox="1"/>
          <p:nvPr/>
        </p:nvSpPr>
        <p:spPr>
          <a:xfrm>
            <a:off x="6719959" y="2942606"/>
            <a:ext cx="2025429" cy="369332"/>
          </a:xfrm>
          <a:prstGeom prst="rect">
            <a:avLst/>
          </a:prstGeom>
          <a:noFill/>
        </p:spPr>
        <p:txBody>
          <a:bodyPr wrap="square" rtlCol="0">
            <a:spAutoFit/>
          </a:bodyPr>
          <a:lstStyle/>
          <a:p>
            <a:r>
              <a:rPr lang="en-US" dirty="0" smtClean="0"/>
              <a:t>Hotel 2 (DMU H2)</a:t>
            </a:r>
            <a:endParaRPr lang="en-US" dirty="0"/>
          </a:p>
        </p:txBody>
      </p:sp>
      <p:sp>
        <p:nvSpPr>
          <p:cNvPr id="29" name="TextBox 28"/>
          <p:cNvSpPr txBox="1"/>
          <p:nvPr/>
        </p:nvSpPr>
        <p:spPr>
          <a:xfrm>
            <a:off x="9344945" y="2879757"/>
            <a:ext cx="2025429" cy="369332"/>
          </a:xfrm>
          <a:prstGeom prst="rect">
            <a:avLst/>
          </a:prstGeom>
          <a:noFill/>
        </p:spPr>
        <p:txBody>
          <a:bodyPr wrap="square" rtlCol="0">
            <a:spAutoFit/>
          </a:bodyPr>
          <a:lstStyle/>
          <a:p>
            <a:r>
              <a:rPr lang="en-US" dirty="0" smtClean="0"/>
              <a:t>Hotel 3 (DMU H3)</a:t>
            </a:r>
            <a:endParaRPr lang="en-US" dirty="0"/>
          </a:p>
        </p:txBody>
      </p:sp>
      <p:sp>
        <p:nvSpPr>
          <p:cNvPr id="30" name="TextBox 29"/>
          <p:cNvSpPr txBox="1"/>
          <p:nvPr/>
        </p:nvSpPr>
        <p:spPr>
          <a:xfrm>
            <a:off x="939060" y="5700314"/>
            <a:ext cx="2025429" cy="369332"/>
          </a:xfrm>
          <a:prstGeom prst="rect">
            <a:avLst/>
          </a:prstGeom>
          <a:noFill/>
        </p:spPr>
        <p:txBody>
          <a:bodyPr wrap="square" rtlCol="0">
            <a:spAutoFit/>
          </a:bodyPr>
          <a:lstStyle/>
          <a:p>
            <a:r>
              <a:rPr lang="en-US" dirty="0" smtClean="0"/>
              <a:t>Hotel 4 (DMU H4)</a:t>
            </a:r>
            <a:endParaRPr lang="en-US" dirty="0"/>
          </a:p>
        </p:txBody>
      </p:sp>
      <p:sp>
        <p:nvSpPr>
          <p:cNvPr id="32" name="TextBox 31"/>
          <p:cNvSpPr txBox="1"/>
          <p:nvPr/>
        </p:nvSpPr>
        <p:spPr>
          <a:xfrm>
            <a:off x="4731747" y="5742728"/>
            <a:ext cx="2025429" cy="369332"/>
          </a:xfrm>
          <a:prstGeom prst="rect">
            <a:avLst/>
          </a:prstGeom>
          <a:noFill/>
        </p:spPr>
        <p:txBody>
          <a:bodyPr wrap="square" rtlCol="0">
            <a:spAutoFit/>
          </a:bodyPr>
          <a:lstStyle/>
          <a:p>
            <a:r>
              <a:rPr lang="en-US" dirty="0" smtClean="0"/>
              <a:t>Hotel 5 (DMU H5)</a:t>
            </a:r>
            <a:endParaRPr lang="en-US" dirty="0"/>
          </a:p>
        </p:txBody>
      </p:sp>
      <p:sp>
        <p:nvSpPr>
          <p:cNvPr id="24" name="Rectangle 23">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04924"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graphicFrame>
        <p:nvGraphicFramePr>
          <p:cNvPr id="31" name="Chart 30">
            <a:extLst>
              <a:ext uri="{FF2B5EF4-FFF2-40B4-BE49-F238E27FC236}">
                <a16:creationId xmlns:a16="http://schemas.microsoft.com/office/drawing/2014/main" id="{8836D260-7F87-5A54-47EA-4B018CE546F3}"/>
              </a:ext>
            </a:extLst>
          </p:cNvPr>
          <p:cNvGraphicFramePr/>
          <p:nvPr>
            <p:extLst>
              <p:ext uri="{D42A27DB-BD31-4B8C-83A1-F6EECF244321}">
                <p14:modId xmlns:p14="http://schemas.microsoft.com/office/powerpoint/2010/main" val="3428119820"/>
              </p:ext>
            </p:extLst>
          </p:nvPr>
        </p:nvGraphicFramePr>
        <p:xfrm>
          <a:off x="7882857" y="3436591"/>
          <a:ext cx="2924175" cy="2363470"/>
        </p:xfrm>
        <a:graphic>
          <a:graphicData uri="http://schemas.openxmlformats.org/drawingml/2006/chart">
            <c:chart xmlns:c="http://schemas.openxmlformats.org/drawingml/2006/chart" xmlns:r="http://schemas.openxmlformats.org/officeDocument/2006/relationships" r:id="rId7"/>
          </a:graphicData>
        </a:graphic>
      </p:graphicFrame>
      <p:sp>
        <p:nvSpPr>
          <p:cNvPr id="33" name="TextBox 32"/>
          <p:cNvSpPr txBox="1"/>
          <p:nvPr/>
        </p:nvSpPr>
        <p:spPr>
          <a:xfrm>
            <a:off x="8332230" y="5767882"/>
            <a:ext cx="2025429" cy="369332"/>
          </a:xfrm>
          <a:prstGeom prst="rect">
            <a:avLst/>
          </a:prstGeom>
          <a:noFill/>
        </p:spPr>
        <p:txBody>
          <a:bodyPr wrap="square" rtlCol="0">
            <a:spAutoFit/>
          </a:bodyPr>
          <a:lstStyle/>
          <a:p>
            <a:r>
              <a:rPr lang="en-US" dirty="0" smtClean="0"/>
              <a:t>Hotel 6 (DMU H6)</a:t>
            </a:r>
            <a:endParaRPr lang="en-US" dirty="0"/>
          </a:p>
        </p:txBody>
      </p:sp>
    </p:spTree>
    <p:extLst>
      <p:ext uri="{BB962C8B-B14F-4D97-AF65-F5344CB8AC3E}">
        <p14:creationId xmlns:p14="http://schemas.microsoft.com/office/powerpoint/2010/main" val="1443359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60354"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9389" y="852179"/>
            <a:ext cx="2236011"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sp>
        <p:nvSpPr>
          <p:cNvPr id="31" name="TextBox 30"/>
          <p:cNvSpPr txBox="1"/>
          <p:nvPr/>
        </p:nvSpPr>
        <p:spPr>
          <a:xfrm>
            <a:off x="3002507" y="6299193"/>
            <a:ext cx="7315200" cy="369332"/>
          </a:xfrm>
          <a:prstGeom prst="rect">
            <a:avLst/>
          </a:prstGeom>
          <a:solidFill>
            <a:schemeClr val="accent1"/>
          </a:solidFill>
        </p:spPr>
        <p:txBody>
          <a:bodyPr wrap="square" rtlCol="0">
            <a:spAutoFit/>
          </a:bodyPr>
          <a:lstStyle/>
          <a:p>
            <a:r>
              <a:rPr lang="en-US" dirty="0" smtClean="0">
                <a:solidFill>
                  <a:schemeClr val="bg1"/>
                </a:solidFill>
              </a:rPr>
              <a:t>Fig. 4.5. Monthly diesel consumption for the surveyed hotels (DMUs)[cont’d]</a:t>
            </a:r>
            <a:endParaRPr lang="en-US" dirty="0">
              <a:solidFill>
                <a:schemeClr val="bg1"/>
              </a:solidFill>
            </a:endParaRPr>
          </a:p>
        </p:txBody>
      </p:sp>
      <p:graphicFrame>
        <p:nvGraphicFramePr>
          <p:cNvPr id="26" name="Chart 25">
            <a:extLst>
              <a:ext uri="{FF2B5EF4-FFF2-40B4-BE49-F238E27FC236}">
                <a16:creationId xmlns:a16="http://schemas.microsoft.com/office/drawing/2014/main" id="{088037A2-DA8E-42DD-58A1-3FFFA4991F3F}"/>
              </a:ext>
            </a:extLst>
          </p:cNvPr>
          <p:cNvGraphicFramePr/>
          <p:nvPr>
            <p:extLst>
              <p:ext uri="{D42A27DB-BD31-4B8C-83A1-F6EECF244321}">
                <p14:modId xmlns:p14="http://schemas.microsoft.com/office/powerpoint/2010/main" val="1404956918"/>
              </p:ext>
            </p:extLst>
          </p:nvPr>
        </p:nvGraphicFramePr>
        <p:xfrm>
          <a:off x="8766473" y="677809"/>
          <a:ext cx="2943225" cy="2397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F7A25C2A-D2C1-C7A7-2645-25DC7DEF9B2E}"/>
              </a:ext>
            </a:extLst>
          </p:cNvPr>
          <p:cNvGraphicFramePr/>
          <p:nvPr>
            <p:extLst>
              <p:ext uri="{D42A27DB-BD31-4B8C-83A1-F6EECF244321}">
                <p14:modId xmlns:p14="http://schemas.microsoft.com/office/powerpoint/2010/main" val="660751962"/>
              </p:ext>
            </p:extLst>
          </p:nvPr>
        </p:nvGraphicFramePr>
        <p:xfrm>
          <a:off x="1079316" y="3460668"/>
          <a:ext cx="3019425" cy="24149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06C95876-DC6F-2324-7520-48EC5BC1C7EB}"/>
              </a:ext>
            </a:extLst>
          </p:cNvPr>
          <p:cNvGraphicFramePr/>
          <p:nvPr>
            <p:extLst>
              <p:ext uri="{D42A27DB-BD31-4B8C-83A1-F6EECF244321}">
                <p14:modId xmlns:p14="http://schemas.microsoft.com/office/powerpoint/2010/main" val="634443567"/>
              </p:ext>
            </p:extLst>
          </p:nvPr>
        </p:nvGraphicFramePr>
        <p:xfrm>
          <a:off x="4319587" y="3440983"/>
          <a:ext cx="2943225" cy="2434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410A06C1-BF3F-6CA7-CFDC-C0E9404C7923}"/>
              </a:ext>
            </a:extLst>
          </p:cNvPr>
          <p:cNvGraphicFramePr/>
          <p:nvPr>
            <p:extLst>
              <p:ext uri="{D42A27DB-BD31-4B8C-83A1-F6EECF244321}">
                <p14:modId xmlns:p14="http://schemas.microsoft.com/office/powerpoint/2010/main" val="2578586741"/>
              </p:ext>
            </p:extLst>
          </p:nvPr>
        </p:nvGraphicFramePr>
        <p:xfrm>
          <a:off x="8105775" y="3332257"/>
          <a:ext cx="3038475" cy="2428875"/>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31"/>
          <p:cNvSpPr txBox="1"/>
          <p:nvPr/>
        </p:nvSpPr>
        <p:spPr>
          <a:xfrm>
            <a:off x="9410814" y="3002653"/>
            <a:ext cx="2025429" cy="369332"/>
          </a:xfrm>
          <a:prstGeom prst="rect">
            <a:avLst/>
          </a:prstGeom>
          <a:noFill/>
        </p:spPr>
        <p:txBody>
          <a:bodyPr wrap="square" rtlCol="0">
            <a:spAutoFit/>
          </a:bodyPr>
          <a:lstStyle/>
          <a:p>
            <a:r>
              <a:rPr lang="en-US" dirty="0" smtClean="0"/>
              <a:t>Hotel 7 (DMU H7)</a:t>
            </a:r>
            <a:endParaRPr lang="en-US" dirty="0"/>
          </a:p>
        </p:txBody>
      </p:sp>
      <p:sp>
        <p:nvSpPr>
          <p:cNvPr id="33" name="TextBox 32"/>
          <p:cNvSpPr txBox="1"/>
          <p:nvPr/>
        </p:nvSpPr>
        <p:spPr>
          <a:xfrm>
            <a:off x="1597683" y="5755994"/>
            <a:ext cx="2025429" cy="369332"/>
          </a:xfrm>
          <a:prstGeom prst="rect">
            <a:avLst/>
          </a:prstGeom>
          <a:noFill/>
        </p:spPr>
        <p:txBody>
          <a:bodyPr wrap="square" rtlCol="0">
            <a:spAutoFit/>
          </a:bodyPr>
          <a:lstStyle/>
          <a:p>
            <a:r>
              <a:rPr lang="en-US" dirty="0" smtClean="0"/>
              <a:t>Hotel 8 (DMU H8)</a:t>
            </a:r>
            <a:endParaRPr lang="en-US" dirty="0"/>
          </a:p>
        </p:txBody>
      </p:sp>
      <p:sp>
        <p:nvSpPr>
          <p:cNvPr id="34" name="TextBox 33"/>
          <p:cNvSpPr txBox="1"/>
          <p:nvPr/>
        </p:nvSpPr>
        <p:spPr>
          <a:xfrm>
            <a:off x="4900518" y="5770508"/>
            <a:ext cx="2025429" cy="369332"/>
          </a:xfrm>
          <a:prstGeom prst="rect">
            <a:avLst/>
          </a:prstGeom>
          <a:noFill/>
        </p:spPr>
        <p:txBody>
          <a:bodyPr wrap="square" rtlCol="0">
            <a:spAutoFit/>
          </a:bodyPr>
          <a:lstStyle/>
          <a:p>
            <a:r>
              <a:rPr lang="en-US" dirty="0" smtClean="0"/>
              <a:t>Hotel 9 (DMU H9)</a:t>
            </a:r>
            <a:endParaRPr lang="en-US" dirty="0"/>
          </a:p>
        </p:txBody>
      </p:sp>
      <p:sp>
        <p:nvSpPr>
          <p:cNvPr id="35" name="TextBox 34"/>
          <p:cNvSpPr txBox="1"/>
          <p:nvPr/>
        </p:nvSpPr>
        <p:spPr>
          <a:xfrm>
            <a:off x="8766473" y="5774951"/>
            <a:ext cx="2243142" cy="369332"/>
          </a:xfrm>
          <a:prstGeom prst="rect">
            <a:avLst/>
          </a:prstGeom>
          <a:noFill/>
        </p:spPr>
        <p:txBody>
          <a:bodyPr wrap="square" rtlCol="0">
            <a:spAutoFit/>
          </a:bodyPr>
          <a:lstStyle/>
          <a:p>
            <a:r>
              <a:rPr lang="en-US" dirty="0" smtClean="0"/>
              <a:t>Hotel 10 (DMU H10)</a:t>
            </a:r>
            <a:endParaRPr lang="en-US" dirty="0"/>
          </a:p>
        </p:txBody>
      </p:sp>
      <p:sp>
        <p:nvSpPr>
          <p:cNvPr id="25" name="Rectangle 24">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60354"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extBox 1"/>
          <p:cNvSpPr txBox="1"/>
          <p:nvPr/>
        </p:nvSpPr>
        <p:spPr>
          <a:xfrm>
            <a:off x="2443397" y="852179"/>
            <a:ext cx="5662378" cy="2308324"/>
          </a:xfrm>
          <a:prstGeom prst="rect">
            <a:avLst/>
          </a:prstGeom>
          <a:noFill/>
        </p:spPr>
        <p:txBody>
          <a:bodyPr wrap="square" rtlCol="0">
            <a:spAutoFit/>
          </a:bodyPr>
          <a:lstStyle/>
          <a:p>
            <a:r>
              <a:rPr lang="en-US" sz="2400" dirty="0"/>
              <a:t>T</a:t>
            </a:r>
            <a:r>
              <a:rPr lang="en-US" sz="2400" dirty="0" smtClean="0"/>
              <a:t>he </a:t>
            </a:r>
            <a:r>
              <a:rPr lang="en-US" sz="2400" dirty="0"/>
              <a:t>DMUs used the most quantity of diesel in December and April where they had high average occupancy </a:t>
            </a:r>
            <a:r>
              <a:rPr lang="en-US" sz="2400" dirty="0" smtClean="0"/>
              <a:t>ratios </a:t>
            </a:r>
            <a:r>
              <a:rPr lang="en-US" sz="2400" dirty="0"/>
              <a:t>of 62.3 and 57.9, respectively. It generally appeared that the quantity of diesel consumed increased as the occupancy </a:t>
            </a:r>
            <a:r>
              <a:rPr lang="en-US" sz="2400" dirty="0" smtClean="0"/>
              <a:t>ratios </a:t>
            </a:r>
            <a:r>
              <a:rPr lang="en-US" sz="2400" dirty="0"/>
              <a:t>increased. </a:t>
            </a:r>
          </a:p>
        </p:txBody>
      </p:sp>
    </p:spTree>
    <p:extLst>
      <p:ext uri="{BB962C8B-B14F-4D97-AF65-F5344CB8AC3E}">
        <p14:creationId xmlns:p14="http://schemas.microsoft.com/office/powerpoint/2010/main" val="100866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p:grpSpPr>
        <p:sp>
          <p:nvSpPr>
            <p:cNvPr id="13" name="Chevron 12"/>
            <p:cNvSpPr/>
            <p:nvPr/>
          </p:nvSpPr>
          <p:spPr>
            <a:xfrm>
              <a:off x="0" y="709687"/>
              <a:ext cx="573206" cy="477672"/>
            </a:xfrm>
            <a:prstGeom prst="chevron">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12" name="Diagram 11">
            <a:extLst>
              <a:ext uri="{FF2B5EF4-FFF2-40B4-BE49-F238E27FC236}">
                <a16:creationId xmlns:a16="http://schemas.microsoft.com/office/drawing/2014/main" id="{E21AE14D-21BB-DD68-1945-914DCEE21E40}"/>
              </a:ext>
            </a:extLst>
          </p:cNvPr>
          <p:cNvGraphicFramePr/>
          <p:nvPr>
            <p:extLst>
              <p:ext uri="{D42A27DB-BD31-4B8C-83A1-F6EECF244321}">
                <p14:modId xmlns:p14="http://schemas.microsoft.com/office/powerpoint/2010/main" val="1185082726"/>
              </p:ext>
            </p:extLst>
          </p:nvPr>
        </p:nvGraphicFramePr>
        <p:xfrm>
          <a:off x="1956990" y="631484"/>
          <a:ext cx="10972800" cy="5960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651" y="1290891"/>
            <a:ext cx="2957155" cy="4652709"/>
          </a:xfrm>
          <a:prstGeom prst="rect">
            <a:avLst/>
          </a:prstGeom>
        </p:spPr>
      </p:pic>
      <p:sp>
        <p:nvSpPr>
          <p:cNvPr id="20" name="Rectangle 1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20438" y="737355"/>
            <a:ext cx="2185369" cy="1125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1" name="Title 1">
            <a:extLst>
              <a:ext uri="{FF2B5EF4-FFF2-40B4-BE49-F238E27FC236}">
                <a16:creationId xmlns:a16="http://schemas.microsoft.com/office/drawing/2014/main" id="{3560F281-4FF6-4617-A809-AC9C15ECF18A}"/>
              </a:ext>
            </a:extLst>
          </p:cNvPr>
          <p:cNvSpPr txBox="1">
            <a:spLocks/>
          </p:cNvSpPr>
          <p:nvPr/>
        </p:nvSpPr>
        <p:spPr>
          <a:xfrm>
            <a:off x="-3" y="852179"/>
            <a:ext cx="3105810"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Outline</a:t>
            </a:r>
            <a:endParaRPr lang="en-US" dirty="0">
              <a:solidFill>
                <a:schemeClr val="accent6">
                  <a:lumMod val="75000"/>
                </a:schemeClr>
              </a:solidFill>
            </a:endParaRPr>
          </a:p>
        </p:txBody>
      </p:sp>
      <p:sp>
        <p:nvSpPr>
          <p:cNvPr id="22" name="Text Placeholder 2">
            <a:extLst>
              <a:ext uri="{FF2B5EF4-FFF2-40B4-BE49-F238E27FC236}">
                <a16:creationId xmlns:a16="http://schemas.microsoft.com/office/drawing/2014/main" id="{611DC577-0A95-47D0-95D9-5F8DA763D46B}"/>
              </a:ext>
            </a:extLst>
          </p:cNvPr>
          <p:cNvSpPr txBox="1">
            <a:spLocks/>
          </p:cNvSpPr>
          <p:nvPr/>
        </p:nvSpPr>
        <p:spPr>
          <a:xfrm>
            <a:off x="-3" y="1837180"/>
            <a:ext cx="3105810" cy="1162800"/>
          </a:xfrm>
          <a:prstGeom prst="rect">
            <a:avLst/>
          </a:prstGeom>
          <a:solidFill>
            <a:schemeClr val="accent6">
              <a:lumMod val="75000"/>
              <a:alpha val="80000"/>
            </a:schemeClr>
          </a:solidFill>
        </p:spPr>
        <p:txBody>
          <a:bodyPr vert="horz" lIns="180000" tIns="180000" rIns="180000" bIns="180000" rtlCol="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Things to follow</a:t>
            </a:r>
          </a:p>
        </p:txBody>
      </p:sp>
    </p:spTree>
    <p:extLst>
      <p:ext uri="{BB962C8B-B14F-4D97-AF65-F5344CB8AC3E}">
        <p14:creationId xmlns:p14="http://schemas.microsoft.com/office/powerpoint/2010/main" val="51837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04924"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3" y="852179"/>
            <a:ext cx="2889974"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sp>
        <p:nvSpPr>
          <p:cNvPr id="21" name="TextBox 20"/>
          <p:cNvSpPr txBox="1"/>
          <p:nvPr/>
        </p:nvSpPr>
        <p:spPr>
          <a:xfrm>
            <a:off x="4659085" y="6183082"/>
            <a:ext cx="5767805" cy="369332"/>
          </a:xfrm>
          <a:prstGeom prst="rect">
            <a:avLst/>
          </a:prstGeom>
          <a:solidFill>
            <a:schemeClr val="accent1"/>
          </a:solidFill>
        </p:spPr>
        <p:txBody>
          <a:bodyPr wrap="square" rtlCol="0">
            <a:spAutoFit/>
          </a:bodyPr>
          <a:lstStyle/>
          <a:p>
            <a:r>
              <a:rPr lang="en-US" dirty="0" smtClean="0">
                <a:solidFill>
                  <a:schemeClr val="bg1"/>
                </a:solidFill>
              </a:rPr>
              <a:t>Fig. 4.6. Technical Efficiencies of DMUs over one year period</a:t>
            </a:r>
            <a:endParaRPr lang="en-US" dirty="0">
              <a:solidFill>
                <a:schemeClr val="bg1"/>
              </a:solidFill>
            </a:endParaRPr>
          </a:p>
        </p:txBody>
      </p:sp>
      <p:graphicFrame>
        <p:nvGraphicFramePr>
          <p:cNvPr id="22" name="Chart 21">
            <a:extLst>
              <a:ext uri="{FF2B5EF4-FFF2-40B4-BE49-F238E27FC236}">
                <a16:creationId xmlns:a16="http://schemas.microsoft.com/office/drawing/2014/main" id="{B4E328C7-0DF0-FFE3-AEFA-D9E033A802A1}"/>
              </a:ext>
            </a:extLst>
          </p:cNvPr>
          <p:cNvGraphicFramePr/>
          <p:nvPr>
            <p:extLst>
              <p:ext uri="{D42A27DB-BD31-4B8C-83A1-F6EECF244321}">
                <p14:modId xmlns:p14="http://schemas.microsoft.com/office/powerpoint/2010/main" val="1012101565"/>
              </p:ext>
            </p:extLst>
          </p:nvPr>
        </p:nvGraphicFramePr>
        <p:xfrm>
          <a:off x="3759200" y="976884"/>
          <a:ext cx="7692571" cy="476300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04924"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extBox 1"/>
          <p:cNvSpPr txBox="1"/>
          <p:nvPr/>
        </p:nvSpPr>
        <p:spPr>
          <a:xfrm>
            <a:off x="374754" y="2113613"/>
            <a:ext cx="310296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DMU H3 was most efficient with a technical efficiency score of 1. </a:t>
            </a:r>
            <a:endParaRPr lang="en-US" dirty="0" smtClean="0"/>
          </a:p>
          <a:p>
            <a:pPr marL="285750" indent="-285750">
              <a:buFont typeface="Arial" panose="020B0604020202020204" pitchFamily="34" charset="0"/>
              <a:buChar char="•"/>
            </a:pPr>
            <a:r>
              <a:rPr lang="en-US" dirty="0" smtClean="0"/>
              <a:t>DMUs </a:t>
            </a:r>
            <a:r>
              <a:rPr lang="en-US" dirty="0"/>
              <a:t>H2, H5, H8 and H9 were closest to the efficiency frontier, DMUs H1, H4, and H6 were average while DMUs H7 and H10 were lowest. </a:t>
            </a:r>
            <a:endParaRPr lang="en-US" dirty="0" smtClean="0"/>
          </a:p>
          <a:p>
            <a:pPr marL="285750" indent="-285750">
              <a:buFont typeface="Arial" panose="020B0604020202020204" pitchFamily="34" charset="0"/>
              <a:buChar char="•"/>
            </a:pPr>
            <a:r>
              <a:rPr lang="en-US" dirty="0"/>
              <a:t>The least efficiency score of 0.474 was recorded by DMU H7</a:t>
            </a:r>
            <a:r>
              <a:rPr lang="en-US" dirty="0" smtClean="0"/>
              <a:t>.</a:t>
            </a:r>
            <a:endParaRPr lang="en-US" dirty="0"/>
          </a:p>
        </p:txBody>
      </p:sp>
    </p:spTree>
    <p:extLst>
      <p:ext uri="{BB962C8B-B14F-4D97-AF65-F5344CB8AC3E}">
        <p14:creationId xmlns:p14="http://schemas.microsoft.com/office/powerpoint/2010/main" val="3867080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04924"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3" y="852179"/>
            <a:ext cx="2889974"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sp>
        <p:nvSpPr>
          <p:cNvPr id="21" name="TextBox 20"/>
          <p:cNvSpPr txBox="1"/>
          <p:nvPr/>
        </p:nvSpPr>
        <p:spPr>
          <a:xfrm>
            <a:off x="4659086" y="6183082"/>
            <a:ext cx="5763984" cy="369332"/>
          </a:xfrm>
          <a:prstGeom prst="rect">
            <a:avLst/>
          </a:prstGeom>
          <a:solidFill>
            <a:schemeClr val="accent6">
              <a:lumMod val="75000"/>
            </a:schemeClr>
          </a:solidFill>
        </p:spPr>
        <p:txBody>
          <a:bodyPr wrap="square" rtlCol="0">
            <a:spAutoFit/>
          </a:bodyPr>
          <a:lstStyle/>
          <a:p>
            <a:r>
              <a:rPr lang="en-US" dirty="0" smtClean="0">
                <a:solidFill>
                  <a:schemeClr val="bg1"/>
                </a:solidFill>
              </a:rPr>
              <a:t>Fig. 4.7. Monthly Technical Efficiencies of the Hotels (DMUs)</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65944475"/>
              </p:ext>
            </p:extLst>
          </p:nvPr>
        </p:nvGraphicFramePr>
        <p:xfrm>
          <a:off x="3062512" y="852183"/>
          <a:ext cx="8887993" cy="4650119"/>
        </p:xfrm>
        <a:graphic>
          <a:graphicData uri="http://schemas.openxmlformats.org/drawingml/2006/table">
            <a:tbl>
              <a:tblPr firstRow="1" firstCol="1" bandRow="1"/>
              <a:tblGrid>
                <a:gridCol w="695180">
                  <a:extLst>
                    <a:ext uri="{9D8B030D-6E8A-4147-A177-3AD203B41FA5}">
                      <a16:colId xmlns:a16="http://schemas.microsoft.com/office/drawing/2014/main" val="3222105890"/>
                    </a:ext>
                  </a:extLst>
                </a:gridCol>
                <a:gridCol w="673845">
                  <a:extLst>
                    <a:ext uri="{9D8B030D-6E8A-4147-A177-3AD203B41FA5}">
                      <a16:colId xmlns:a16="http://schemas.microsoft.com/office/drawing/2014/main" val="4178692664"/>
                    </a:ext>
                  </a:extLst>
                </a:gridCol>
                <a:gridCol w="673845">
                  <a:extLst>
                    <a:ext uri="{9D8B030D-6E8A-4147-A177-3AD203B41FA5}">
                      <a16:colId xmlns:a16="http://schemas.microsoft.com/office/drawing/2014/main" val="1363631827"/>
                    </a:ext>
                  </a:extLst>
                </a:gridCol>
                <a:gridCol w="673845">
                  <a:extLst>
                    <a:ext uri="{9D8B030D-6E8A-4147-A177-3AD203B41FA5}">
                      <a16:colId xmlns:a16="http://schemas.microsoft.com/office/drawing/2014/main" val="1050480973"/>
                    </a:ext>
                  </a:extLst>
                </a:gridCol>
                <a:gridCol w="673845">
                  <a:extLst>
                    <a:ext uri="{9D8B030D-6E8A-4147-A177-3AD203B41FA5}">
                      <a16:colId xmlns:a16="http://schemas.microsoft.com/office/drawing/2014/main" val="2079188281"/>
                    </a:ext>
                  </a:extLst>
                </a:gridCol>
                <a:gridCol w="673845">
                  <a:extLst>
                    <a:ext uri="{9D8B030D-6E8A-4147-A177-3AD203B41FA5}">
                      <a16:colId xmlns:a16="http://schemas.microsoft.com/office/drawing/2014/main" val="1995870994"/>
                    </a:ext>
                  </a:extLst>
                </a:gridCol>
                <a:gridCol w="728960">
                  <a:extLst>
                    <a:ext uri="{9D8B030D-6E8A-4147-A177-3AD203B41FA5}">
                      <a16:colId xmlns:a16="http://schemas.microsoft.com/office/drawing/2014/main" val="3739323476"/>
                    </a:ext>
                  </a:extLst>
                </a:gridCol>
                <a:gridCol w="673845">
                  <a:extLst>
                    <a:ext uri="{9D8B030D-6E8A-4147-A177-3AD203B41FA5}">
                      <a16:colId xmlns:a16="http://schemas.microsoft.com/office/drawing/2014/main" val="3075383378"/>
                    </a:ext>
                  </a:extLst>
                </a:gridCol>
                <a:gridCol w="673845">
                  <a:extLst>
                    <a:ext uri="{9D8B030D-6E8A-4147-A177-3AD203B41FA5}">
                      <a16:colId xmlns:a16="http://schemas.microsoft.com/office/drawing/2014/main" val="2983485000"/>
                    </a:ext>
                  </a:extLst>
                </a:gridCol>
                <a:gridCol w="673845">
                  <a:extLst>
                    <a:ext uri="{9D8B030D-6E8A-4147-A177-3AD203B41FA5}">
                      <a16:colId xmlns:a16="http://schemas.microsoft.com/office/drawing/2014/main" val="4026268743"/>
                    </a:ext>
                  </a:extLst>
                </a:gridCol>
                <a:gridCol w="728960">
                  <a:extLst>
                    <a:ext uri="{9D8B030D-6E8A-4147-A177-3AD203B41FA5}">
                      <a16:colId xmlns:a16="http://schemas.microsoft.com/office/drawing/2014/main" val="2450881364"/>
                    </a:ext>
                  </a:extLst>
                </a:gridCol>
                <a:gridCol w="673845">
                  <a:extLst>
                    <a:ext uri="{9D8B030D-6E8A-4147-A177-3AD203B41FA5}">
                      <a16:colId xmlns:a16="http://schemas.microsoft.com/office/drawing/2014/main" val="3718204771"/>
                    </a:ext>
                  </a:extLst>
                </a:gridCol>
                <a:gridCol w="670288">
                  <a:extLst>
                    <a:ext uri="{9D8B030D-6E8A-4147-A177-3AD203B41FA5}">
                      <a16:colId xmlns:a16="http://schemas.microsoft.com/office/drawing/2014/main" val="565559775"/>
                    </a:ext>
                  </a:extLst>
                </a:gridCol>
              </a:tblGrid>
              <a:tr h="420753">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DMUs</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Jan</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Feb</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Mar</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Apr</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May</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Jun</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Jul</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Aug</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Sep</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Oct</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Nov</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Dec</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400034"/>
                  </a:ext>
                </a:extLst>
              </a:tr>
              <a:tr h="420753">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H1</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0.687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0.867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D12F"/>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0.719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0.460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3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0.435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6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0.836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0.401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41182523"/>
                  </a:ext>
                </a:extLst>
              </a:tr>
              <a:tr h="420753">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H2</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0.555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0.889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DD23"/>
                    </a:solidFill>
                  </a:tcPr>
                </a:tc>
                <a:extLst>
                  <a:ext uri="{0D108BD9-81ED-4DB2-BD59-A6C34878D82A}">
                    <a16:rowId xmlns:a16="http://schemas.microsoft.com/office/drawing/2014/main" val="2607985670"/>
                  </a:ext>
                </a:extLst>
              </a:tr>
              <a:tr h="420753">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H3</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1863819"/>
                  </a:ext>
                </a:extLst>
              </a:tr>
              <a:tr h="420753">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H4</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0.964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C63A"/>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0.733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40B"/>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0.823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DC24"/>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0.463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9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0.736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C03"/>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0.989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BB45"/>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0.509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3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0.965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0.698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7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0.857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916"/>
                    </a:solidFill>
                  </a:tcPr>
                </a:tc>
                <a:extLst>
                  <a:ext uri="{0D108BD9-81ED-4DB2-BD59-A6C34878D82A}">
                    <a16:rowId xmlns:a16="http://schemas.microsoft.com/office/drawing/2014/main" val="2486653651"/>
                  </a:ext>
                </a:extLst>
              </a:tr>
              <a:tr h="420753">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H5</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0.812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F30C"/>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0.931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C23E"/>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0.892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CB35"/>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0.729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F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0.941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2CA36"/>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0.550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0.639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700"/>
                    </a:solidFill>
                  </a:tcPr>
                </a:tc>
                <a:extLst>
                  <a:ext uri="{0D108BD9-81ED-4DB2-BD59-A6C34878D82A}">
                    <a16:rowId xmlns:a16="http://schemas.microsoft.com/office/drawing/2014/main" val="2618564583"/>
                  </a:ext>
                </a:extLst>
              </a:tr>
              <a:tr h="420753">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H6</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0.664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0.760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D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0.862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D32C"/>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0.879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CE32"/>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0.790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0.897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0.875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E619"/>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0.846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0.993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C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0.639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4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0.514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800"/>
                    </a:solidFill>
                  </a:tcPr>
                </a:tc>
                <a:extLst>
                  <a:ext uri="{0D108BD9-81ED-4DB2-BD59-A6C34878D82A}">
                    <a16:rowId xmlns:a16="http://schemas.microsoft.com/office/drawing/2014/main" val="3804331760"/>
                  </a:ext>
                </a:extLst>
              </a:tr>
              <a:tr h="420753">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H7</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0.611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0.330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4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0.377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0.354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0.261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0.448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0.386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0.398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0.434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0.591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0.747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0.745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00"/>
                    </a:solidFill>
                  </a:tcPr>
                </a:tc>
                <a:extLst>
                  <a:ext uri="{0D108BD9-81ED-4DB2-BD59-A6C34878D82A}">
                    <a16:rowId xmlns:a16="http://schemas.microsoft.com/office/drawing/2014/main" val="1866330107"/>
                  </a:ext>
                </a:extLst>
              </a:tr>
              <a:tr h="420753">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H8</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0.803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609"/>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0.769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0.950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BD43"/>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0.993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B44C"/>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0.993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B34D"/>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0.941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A15"/>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0.855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E11"/>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0.908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0.889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D728"/>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44534525"/>
                  </a:ext>
                </a:extLst>
              </a:tr>
              <a:tr h="420753">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H9</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0.750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0.719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A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0.880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A15"/>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0.862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D828"/>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0.653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0.775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0.772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0.750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30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0.943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C739"/>
                    </a:solidFill>
                  </a:tcPr>
                </a:tc>
                <a:extLst>
                  <a:ext uri="{0D108BD9-81ED-4DB2-BD59-A6C34878D82A}">
                    <a16:rowId xmlns:a16="http://schemas.microsoft.com/office/drawing/2014/main" val="2731581245"/>
                  </a:ext>
                </a:extLst>
              </a:tr>
              <a:tr h="442589">
                <a:tc>
                  <a:txBody>
                    <a:bodyPr/>
                    <a:lstStyle/>
                    <a:p>
                      <a:pPr marL="0" marR="0" indent="0" algn="l">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H10</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0.593</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B00"/>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0.320</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0.713</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F708"/>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0.592</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300"/>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0.596</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800"/>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0.598</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00"/>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0.767</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00"/>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1.000</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0.834</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800"/>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0.580</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100"/>
                    </a:solidFill>
                  </a:tcPr>
                </a:tc>
                <a:tc>
                  <a:txBody>
                    <a:bodyPr/>
                    <a:lstStyle/>
                    <a:p>
                      <a:pPr marL="0" marR="0" indent="0" algn="r">
                        <a:lnSpc>
                          <a:spcPct val="110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0.504</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7593" marR="67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100"/>
                    </a:solidFill>
                  </a:tcPr>
                </a:tc>
                <a:extLst>
                  <a:ext uri="{0D108BD9-81ED-4DB2-BD59-A6C34878D82A}">
                    <a16:rowId xmlns:a16="http://schemas.microsoft.com/office/drawing/2014/main" val="3723166532"/>
                  </a:ext>
                </a:extLst>
              </a:tr>
            </a:tbl>
          </a:graphicData>
        </a:graphic>
      </p:graphicFrame>
      <p:sp>
        <p:nvSpPr>
          <p:cNvPr id="20" name="Rectangle 19"/>
          <p:cNvSpPr>
            <a:spLocks/>
          </p:cNvSpPr>
          <p:nvPr/>
        </p:nvSpPr>
        <p:spPr>
          <a:xfrm>
            <a:off x="3167743" y="5786658"/>
            <a:ext cx="457200" cy="171450"/>
          </a:xfrm>
          <a:prstGeom prst="rect">
            <a:avLst/>
          </a:prstGeom>
          <a:solidFill>
            <a:srgbClr val="00B05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3" name="Rectangle 22"/>
          <p:cNvSpPr>
            <a:spLocks/>
          </p:cNvSpPr>
          <p:nvPr/>
        </p:nvSpPr>
        <p:spPr>
          <a:xfrm>
            <a:off x="5638800" y="5786658"/>
            <a:ext cx="457200" cy="171450"/>
          </a:xfrm>
          <a:prstGeom prst="rect">
            <a:avLst/>
          </a:prstGeom>
          <a:solidFill>
            <a:srgbClr val="FFFF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Rectangle 23"/>
          <p:cNvSpPr>
            <a:spLocks/>
          </p:cNvSpPr>
          <p:nvPr/>
        </p:nvSpPr>
        <p:spPr>
          <a:xfrm>
            <a:off x="8479971" y="5786658"/>
            <a:ext cx="457200" cy="171450"/>
          </a:xfrm>
          <a:prstGeom prst="rect">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 name="TextBox 4"/>
          <p:cNvSpPr txBox="1"/>
          <p:nvPr/>
        </p:nvSpPr>
        <p:spPr>
          <a:xfrm>
            <a:off x="3728358" y="5687717"/>
            <a:ext cx="1436914" cy="323165"/>
          </a:xfrm>
          <a:prstGeom prst="rect">
            <a:avLst/>
          </a:prstGeom>
          <a:noFill/>
        </p:spPr>
        <p:txBody>
          <a:bodyPr wrap="square" rtlCol="0">
            <a:spAutoFit/>
          </a:bodyPr>
          <a:lstStyle/>
          <a:p>
            <a:r>
              <a:rPr lang="en-US" sz="1500" dirty="0" smtClean="0"/>
              <a:t>Highest value</a:t>
            </a:r>
            <a:endParaRPr lang="en-US" sz="1500" dirty="0"/>
          </a:p>
        </p:txBody>
      </p:sp>
      <p:sp>
        <p:nvSpPr>
          <p:cNvPr id="25" name="TextBox 24"/>
          <p:cNvSpPr txBox="1"/>
          <p:nvPr/>
        </p:nvSpPr>
        <p:spPr>
          <a:xfrm>
            <a:off x="6144985" y="5694916"/>
            <a:ext cx="1436914" cy="323165"/>
          </a:xfrm>
          <a:prstGeom prst="rect">
            <a:avLst/>
          </a:prstGeom>
          <a:noFill/>
        </p:spPr>
        <p:txBody>
          <a:bodyPr wrap="square" rtlCol="0">
            <a:spAutoFit/>
          </a:bodyPr>
          <a:lstStyle/>
          <a:p>
            <a:r>
              <a:rPr lang="en-US" sz="15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50</a:t>
            </a:r>
            <a:r>
              <a:rPr lang="en-US" sz="1500" baseline="30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a:t>
            </a:r>
            <a:r>
              <a:rPr lang="en-US" sz="15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percentile </a:t>
            </a:r>
            <a:endParaRPr lang="en-US" sz="1500" dirty="0">
              <a:latin typeface="Calibri" panose="020F0502020204030204" pitchFamily="34" charset="0"/>
              <a:cs typeface="Calibri" panose="020F0502020204030204" pitchFamily="34" charset="0"/>
            </a:endParaRPr>
          </a:p>
        </p:txBody>
      </p:sp>
      <p:sp>
        <p:nvSpPr>
          <p:cNvPr id="26" name="TextBox 25"/>
          <p:cNvSpPr txBox="1"/>
          <p:nvPr/>
        </p:nvSpPr>
        <p:spPr>
          <a:xfrm>
            <a:off x="8986156" y="5667303"/>
            <a:ext cx="1436914" cy="323165"/>
          </a:xfrm>
          <a:prstGeom prst="rect">
            <a:avLst/>
          </a:prstGeom>
          <a:noFill/>
        </p:spPr>
        <p:txBody>
          <a:bodyPr wrap="square" rtlCol="0">
            <a:spAutoFit/>
          </a:bodyPr>
          <a:lstStyle/>
          <a:p>
            <a:r>
              <a:rPr lang="en-US" sz="1500" dirty="0" smtClean="0"/>
              <a:t>Lowest value</a:t>
            </a:r>
            <a:endParaRPr lang="en-US" sz="1500" dirty="0"/>
          </a:p>
        </p:txBody>
      </p:sp>
      <p:sp>
        <p:nvSpPr>
          <p:cNvPr id="22" name="Rectangle 21">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04924"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Tree>
    <p:extLst>
      <p:ext uri="{BB962C8B-B14F-4D97-AF65-F5344CB8AC3E}">
        <p14:creationId xmlns:p14="http://schemas.microsoft.com/office/powerpoint/2010/main" val="209708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60354" y="64572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9389" y="852179"/>
            <a:ext cx="2236011"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Results</a:t>
            </a:r>
            <a:endParaRPr lang="en-US" dirty="0">
              <a:solidFill>
                <a:schemeClr val="accent6">
                  <a:lumMod val="75000"/>
                </a:schemeClr>
              </a:solidFill>
            </a:endParaRPr>
          </a:p>
        </p:txBody>
      </p:sp>
      <p:sp>
        <p:nvSpPr>
          <p:cNvPr id="21" name="TextBox 20"/>
          <p:cNvSpPr txBox="1"/>
          <p:nvPr/>
        </p:nvSpPr>
        <p:spPr>
          <a:xfrm>
            <a:off x="6086901" y="6248850"/>
            <a:ext cx="2752298" cy="369332"/>
          </a:xfrm>
          <a:prstGeom prst="rect">
            <a:avLst/>
          </a:prstGeom>
          <a:solidFill>
            <a:schemeClr val="accent6">
              <a:lumMod val="75000"/>
            </a:schemeClr>
          </a:solidFill>
        </p:spPr>
        <p:txBody>
          <a:bodyPr wrap="square" rtlCol="0">
            <a:spAutoFit/>
          </a:bodyPr>
          <a:lstStyle/>
          <a:p>
            <a:r>
              <a:rPr lang="en-US" dirty="0" smtClean="0">
                <a:solidFill>
                  <a:schemeClr val="bg1"/>
                </a:solidFill>
              </a:rPr>
              <a:t>Fig. 4.8. Summary of peers</a:t>
            </a:r>
            <a:endParaRPr lang="en-US"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64103190"/>
              </p:ext>
            </p:extLst>
          </p:nvPr>
        </p:nvGraphicFramePr>
        <p:xfrm>
          <a:off x="3251200" y="909371"/>
          <a:ext cx="8699302" cy="5225976"/>
        </p:xfrm>
        <a:graphic>
          <a:graphicData uri="http://schemas.openxmlformats.org/drawingml/2006/table">
            <a:tbl>
              <a:tblPr firstRow="1" firstCol="1" bandRow="1">
                <a:tableStyleId>{93296810-A885-4BE3-A3E7-6D5BEEA58F35}</a:tableStyleId>
              </a:tblPr>
              <a:tblGrid>
                <a:gridCol w="696083">
                  <a:extLst>
                    <a:ext uri="{9D8B030D-6E8A-4147-A177-3AD203B41FA5}">
                      <a16:colId xmlns:a16="http://schemas.microsoft.com/office/drawing/2014/main" val="1128027732"/>
                    </a:ext>
                  </a:extLst>
                </a:gridCol>
                <a:gridCol w="626474">
                  <a:extLst>
                    <a:ext uri="{9D8B030D-6E8A-4147-A177-3AD203B41FA5}">
                      <a16:colId xmlns:a16="http://schemas.microsoft.com/office/drawing/2014/main" val="3903678760"/>
                    </a:ext>
                  </a:extLst>
                </a:gridCol>
                <a:gridCol w="650838">
                  <a:extLst>
                    <a:ext uri="{9D8B030D-6E8A-4147-A177-3AD203B41FA5}">
                      <a16:colId xmlns:a16="http://schemas.microsoft.com/office/drawing/2014/main" val="2993807476"/>
                    </a:ext>
                  </a:extLst>
                </a:gridCol>
                <a:gridCol w="823119">
                  <a:extLst>
                    <a:ext uri="{9D8B030D-6E8A-4147-A177-3AD203B41FA5}">
                      <a16:colId xmlns:a16="http://schemas.microsoft.com/office/drawing/2014/main" val="4265895027"/>
                    </a:ext>
                  </a:extLst>
                </a:gridCol>
                <a:gridCol w="823119">
                  <a:extLst>
                    <a:ext uri="{9D8B030D-6E8A-4147-A177-3AD203B41FA5}">
                      <a16:colId xmlns:a16="http://schemas.microsoft.com/office/drawing/2014/main" val="3350148766"/>
                    </a:ext>
                  </a:extLst>
                </a:gridCol>
                <a:gridCol w="589931">
                  <a:extLst>
                    <a:ext uri="{9D8B030D-6E8A-4147-A177-3AD203B41FA5}">
                      <a16:colId xmlns:a16="http://schemas.microsoft.com/office/drawing/2014/main" val="2171537435"/>
                    </a:ext>
                  </a:extLst>
                </a:gridCol>
                <a:gridCol w="823119">
                  <a:extLst>
                    <a:ext uri="{9D8B030D-6E8A-4147-A177-3AD203B41FA5}">
                      <a16:colId xmlns:a16="http://schemas.microsoft.com/office/drawing/2014/main" val="644016642"/>
                    </a:ext>
                  </a:extLst>
                </a:gridCol>
                <a:gridCol w="588191">
                  <a:extLst>
                    <a:ext uri="{9D8B030D-6E8A-4147-A177-3AD203B41FA5}">
                      <a16:colId xmlns:a16="http://schemas.microsoft.com/office/drawing/2014/main" val="184041330"/>
                    </a:ext>
                  </a:extLst>
                </a:gridCol>
                <a:gridCol w="588191">
                  <a:extLst>
                    <a:ext uri="{9D8B030D-6E8A-4147-A177-3AD203B41FA5}">
                      <a16:colId xmlns:a16="http://schemas.microsoft.com/office/drawing/2014/main" val="3603881795"/>
                    </a:ext>
                  </a:extLst>
                </a:gridCol>
                <a:gridCol w="663019">
                  <a:extLst>
                    <a:ext uri="{9D8B030D-6E8A-4147-A177-3AD203B41FA5}">
                      <a16:colId xmlns:a16="http://schemas.microsoft.com/office/drawing/2014/main" val="1498131734"/>
                    </a:ext>
                  </a:extLst>
                </a:gridCol>
                <a:gridCol w="640397">
                  <a:extLst>
                    <a:ext uri="{9D8B030D-6E8A-4147-A177-3AD203B41FA5}">
                      <a16:colId xmlns:a16="http://schemas.microsoft.com/office/drawing/2014/main" val="238257953"/>
                    </a:ext>
                  </a:extLst>
                </a:gridCol>
                <a:gridCol w="626474">
                  <a:extLst>
                    <a:ext uri="{9D8B030D-6E8A-4147-A177-3AD203B41FA5}">
                      <a16:colId xmlns:a16="http://schemas.microsoft.com/office/drawing/2014/main" val="277292028"/>
                    </a:ext>
                  </a:extLst>
                </a:gridCol>
                <a:gridCol w="560347">
                  <a:extLst>
                    <a:ext uri="{9D8B030D-6E8A-4147-A177-3AD203B41FA5}">
                      <a16:colId xmlns:a16="http://schemas.microsoft.com/office/drawing/2014/main" val="297439091"/>
                    </a:ext>
                  </a:extLst>
                </a:gridCol>
              </a:tblGrid>
              <a:tr h="365729">
                <a:tc>
                  <a:txBody>
                    <a:bodyPr/>
                    <a:lstStyle/>
                    <a:p>
                      <a:pPr marL="0" marR="0" indent="0" algn="l">
                        <a:lnSpc>
                          <a:spcPct val="110000"/>
                        </a:lnSpc>
                        <a:spcBef>
                          <a:spcPts val="0"/>
                        </a:spcBef>
                        <a:spcAft>
                          <a:spcPts val="0"/>
                        </a:spcAft>
                      </a:pPr>
                      <a:r>
                        <a:rPr lang="en-US" sz="1400" dirty="0">
                          <a:effectLst/>
                        </a:rPr>
                        <a:t>DMUs</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Jan</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Feb</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Mar</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Apr</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May</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Jun</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Jul</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Aug</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Sep</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Oct</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Nov</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Dec</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20632304"/>
                  </a:ext>
                </a:extLst>
              </a:tr>
              <a:tr h="365729">
                <a:tc>
                  <a:txBody>
                    <a:bodyPr/>
                    <a:lstStyle/>
                    <a:p>
                      <a:pPr marL="0" marR="0" indent="0" algn="l">
                        <a:lnSpc>
                          <a:spcPct val="110000"/>
                        </a:lnSpc>
                        <a:spcBef>
                          <a:spcPts val="0"/>
                        </a:spcBef>
                        <a:spcAft>
                          <a:spcPts val="0"/>
                        </a:spcAft>
                      </a:pPr>
                      <a:r>
                        <a:rPr lang="en-US" sz="1400" dirty="0">
                          <a:effectLst/>
                        </a:rPr>
                        <a:t>H1</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H10,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H10,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1608968063"/>
                  </a:ext>
                </a:extLst>
              </a:tr>
              <a:tr h="365729">
                <a:tc>
                  <a:txBody>
                    <a:bodyPr/>
                    <a:lstStyle/>
                    <a:p>
                      <a:pPr marL="0" marR="0" indent="0" algn="l">
                        <a:lnSpc>
                          <a:spcPct val="110000"/>
                        </a:lnSpc>
                        <a:spcBef>
                          <a:spcPts val="0"/>
                        </a:spcBef>
                        <a:spcAft>
                          <a:spcPts val="0"/>
                        </a:spcAft>
                      </a:pPr>
                      <a:r>
                        <a:rPr lang="en-US" sz="1400" dirty="0">
                          <a:effectLst/>
                        </a:rPr>
                        <a:t>H2</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H4, H1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H2</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707387200"/>
                  </a:ext>
                </a:extLst>
              </a:tr>
              <a:tr h="365729">
                <a:tc>
                  <a:txBody>
                    <a:bodyPr/>
                    <a:lstStyle/>
                    <a:p>
                      <a:pPr marL="0" marR="0" indent="0" algn="l">
                        <a:lnSpc>
                          <a:spcPct val="110000"/>
                        </a:lnSpc>
                        <a:spcBef>
                          <a:spcPts val="0"/>
                        </a:spcBef>
                        <a:spcAft>
                          <a:spcPts val="0"/>
                        </a:spcAft>
                      </a:pPr>
                      <a:r>
                        <a:rPr lang="en-US" sz="1400" dirty="0">
                          <a:effectLst/>
                        </a:rPr>
                        <a:t>H3</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1047582482"/>
                  </a:ext>
                </a:extLst>
              </a:tr>
              <a:tr h="365729">
                <a:tc>
                  <a:txBody>
                    <a:bodyPr/>
                    <a:lstStyle/>
                    <a:p>
                      <a:pPr marL="0" marR="0" indent="0" algn="l">
                        <a:lnSpc>
                          <a:spcPct val="110000"/>
                        </a:lnSpc>
                        <a:spcBef>
                          <a:spcPts val="0"/>
                        </a:spcBef>
                        <a:spcAft>
                          <a:spcPts val="0"/>
                        </a:spcAft>
                      </a:pPr>
                      <a:r>
                        <a:rPr lang="en-US" sz="1400" dirty="0">
                          <a:effectLst/>
                        </a:rPr>
                        <a:t>H4</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H9,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H9,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H6,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1281909201"/>
                  </a:ext>
                </a:extLst>
              </a:tr>
              <a:tr h="365729">
                <a:tc>
                  <a:txBody>
                    <a:bodyPr/>
                    <a:lstStyle/>
                    <a:p>
                      <a:pPr marL="0" marR="0" indent="0" algn="l">
                        <a:lnSpc>
                          <a:spcPct val="110000"/>
                        </a:lnSpc>
                        <a:spcBef>
                          <a:spcPts val="0"/>
                        </a:spcBef>
                        <a:spcAft>
                          <a:spcPts val="0"/>
                        </a:spcAft>
                      </a:pPr>
                      <a:r>
                        <a:rPr lang="en-US" sz="1400" dirty="0">
                          <a:effectLst/>
                        </a:rPr>
                        <a:t>H5</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3124861181"/>
                  </a:ext>
                </a:extLst>
              </a:tr>
              <a:tr h="708050">
                <a:tc>
                  <a:txBody>
                    <a:bodyPr/>
                    <a:lstStyle/>
                    <a:p>
                      <a:pPr marL="0" marR="0" indent="0" algn="l">
                        <a:lnSpc>
                          <a:spcPct val="110000"/>
                        </a:lnSpc>
                        <a:spcBef>
                          <a:spcPts val="0"/>
                        </a:spcBef>
                        <a:spcAft>
                          <a:spcPts val="0"/>
                        </a:spcAft>
                      </a:pPr>
                      <a:r>
                        <a:rPr lang="en-US" sz="1400" dirty="0">
                          <a:effectLst/>
                        </a:rPr>
                        <a:t>H6</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H8, H9,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H9,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H3, H8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3987845984"/>
                  </a:ext>
                </a:extLst>
              </a:tr>
              <a:tr h="365729">
                <a:tc>
                  <a:txBody>
                    <a:bodyPr/>
                    <a:lstStyle/>
                    <a:p>
                      <a:pPr marL="0" marR="0" indent="0" algn="l">
                        <a:lnSpc>
                          <a:spcPct val="110000"/>
                        </a:lnSpc>
                        <a:spcBef>
                          <a:spcPts val="0"/>
                        </a:spcBef>
                        <a:spcAft>
                          <a:spcPts val="0"/>
                        </a:spcAft>
                      </a:pPr>
                      <a:r>
                        <a:rPr lang="en-US" sz="1400" dirty="0">
                          <a:effectLst/>
                        </a:rPr>
                        <a:t>H7</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H4, H1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H9,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H9,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H6,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H2,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H4, H5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H9,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1851308363"/>
                  </a:ext>
                </a:extLst>
              </a:tr>
              <a:tr h="365729">
                <a:tc>
                  <a:txBody>
                    <a:bodyPr/>
                    <a:lstStyle/>
                    <a:p>
                      <a:pPr marL="0" marR="0" indent="0" algn="l">
                        <a:lnSpc>
                          <a:spcPct val="110000"/>
                        </a:lnSpc>
                        <a:spcBef>
                          <a:spcPts val="0"/>
                        </a:spcBef>
                        <a:spcAft>
                          <a:spcPts val="0"/>
                        </a:spcAft>
                      </a:pPr>
                      <a:r>
                        <a:rPr lang="en-US" sz="1400" dirty="0">
                          <a:effectLst/>
                        </a:rPr>
                        <a:t>H8</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H9,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1039189808"/>
                  </a:ext>
                </a:extLst>
              </a:tr>
              <a:tr h="365729">
                <a:tc>
                  <a:txBody>
                    <a:bodyPr/>
                    <a:lstStyle/>
                    <a:p>
                      <a:pPr marL="0" marR="0" indent="0" algn="l">
                        <a:lnSpc>
                          <a:spcPct val="110000"/>
                        </a:lnSpc>
                        <a:spcBef>
                          <a:spcPts val="0"/>
                        </a:spcBef>
                        <a:spcAft>
                          <a:spcPts val="0"/>
                        </a:spcAft>
                      </a:pPr>
                      <a:r>
                        <a:rPr lang="en-US" sz="1400" dirty="0">
                          <a:effectLst/>
                        </a:rPr>
                        <a:t>H9</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 H5, H6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H5, 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a:effectLst/>
                        </a:rPr>
                        <a:t>H3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1198295405"/>
                  </a:ext>
                </a:extLst>
              </a:tr>
              <a:tr h="708050">
                <a:tc>
                  <a:txBody>
                    <a:bodyPr/>
                    <a:lstStyle/>
                    <a:p>
                      <a:pPr marL="0" marR="0" indent="0" algn="l">
                        <a:lnSpc>
                          <a:spcPct val="110000"/>
                        </a:lnSpc>
                        <a:spcBef>
                          <a:spcPts val="0"/>
                        </a:spcBef>
                        <a:spcAft>
                          <a:spcPts val="0"/>
                        </a:spcAft>
                      </a:pPr>
                      <a:r>
                        <a:rPr lang="en-US" sz="1400" dirty="0">
                          <a:effectLst/>
                        </a:rPr>
                        <a:t>H10</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H1, H3</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H3, H2, H1</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H10</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H3, H2</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H3, H1</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H2, H3</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H2, H3</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H3, H2</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H10</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H1, H2</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H2, H3</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0" marR="0" indent="0" algn="l">
                        <a:lnSpc>
                          <a:spcPct val="110000"/>
                        </a:lnSpc>
                        <a:spcBef>
                          <a:spcPts val="0"/>
                        </a:spcBef>
                        <a:spcAft>
                          <a:spcPts val="0"/>
                        </a:spcAft>
                      </a:pPr>
                      <a:r>
                        <a:rPr lang="en-US" sz="1400" dirty="0">
                          <a:effectLst/>
                        </a:rPr>
                        <a:t>H3</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3450607778"/>
                  </a:ext>
                </a:extLst>
              </a:tr>
            </a:tbl>
          </a:graphicData>
        </a:graphic>
      </p:graphicFrame>
      <p:sp>
        <p:nvSpPr>
          <p:cNvPr id="20" name="Rectangle 1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60354" y="1684031"/>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extBox 1"/>
          <p:cNvSpPr txBox="1"/>
          <p:nvPr/>
        </p:nvSpPr>
        <p:spPr>
          <a:xfrm>
            <a:off x="228600" y="2008682"/>
            <a:ext cx="2829393" cy="3139321"/>
          </a:xfrm>
          <a:prstGeom prst="rect">
            <a:avLst/>
          </a:prstGeom>
          <a:noFill/>
        </p:spPr>
        <p:txBody>
          <a:bodyPr wrap="square" rtlCol="0">
            <a:spAutoFit/>
          </a:bodyPr>
          <a:lstStyle/>
          <a:p>
            <a:r>
              <a:rPr lang="en-US" dirty="0"/>
              <a:t>From the result of the analysis for the month of January, three DMUs had an efficiency score of 1 with DMU H2 having the least technical efficiency of 0.555. Therefore, DMU H2 </a:t>
            </a:r>
            <a:r>
              <a:rPr lang="en-US" dirty="0" smtClean="0"/>
              <a:t>can </a:t>
            </a:r>
            <a:r>
              <a:rPr lang="en-US" dirty="0"/>
              <a:t>improve </a:t>
            </a:r>
            <a:r>
              <a:rPr lang="en-US" dirty="0" smtClean="0"/>
              <a:t>her efficiency score to unity </a:t>
            </a:r>
            <a:r>
              <a:rPr lang="en-US" dirty="0"/>
              <a:t>by following input-output trends of any of </a:t>
            </a:r>
            <a:r>
              <a:rPr lang="en-US" dirty="0" smtClean="0"/>
              <a:t>DMUs H4 or H1.</a:t>
            </a:r>
            <a:endParaRPr lang="en-US" dirty="0"/>
          </a:p>
        </p:txBody>
      </p:sp>
    </p:spTree>
    <p:extLst>
      <p:ext uri="{BB962C8B-B14F-4D97-AF65-F5344CB8AC3E}">
        <p14:creationId xmlns:p14="http://schemas.microsoft.com/office/powerpoint/2010/main" val="380250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46499" y="5859611"/>
            <a:ext cx="4963885" cy="923330"/>
          </a:xfrm>
          <a:prstGeom prst="rect">
            <a:avLst/>
          </a:prstGeom>
          <a:solidFill>
            <a:schemeClr val="accent6">
              <a:lumMod val="75000"/>
            </a:schemeClr>
          </a:solidFill>
        </p:spPr>
        <p:txBody>
          <a:bodyPr wrap="square" rtlCol="0">
            <a:spAutoFit/>
          </a:bodyPr>
          <a:lstStyle/>
          <a:p>
            <a:r>
              <a:rPr lang="en-US" dirty="0" smtClean="0">
                <a:solidFill>
                  <a:schemeClr val="bg1"/>
                </a:solidFill>
              </a:rPr>
              <a:t>Fig. 4.9. Monthly Current Electricity consumption, Optimum Electricity consumption and Potential Savings in electricity costs for surveyed hotels</a:t>
            </a:r>
            <a:endParaRPr lang="en-US" dirty="0">
              <a:solidFill>
                <a:schemeClr val="bg1"/>
              </a:solidFill>
            </a:endParaRPr>
          </a:p>
        </p:txBody>
      </p:sp>
      <p:graphicFrame>
        <p:nvGraphicFramePr>
          <p:cNvPr id="20" name="Chart 19">
            <a:extLst>
              <a:ext uri="{FF2B5EF4-FFF2-40B4-BE49-F238E27FC236}">
                <a16:creationId xmlns:a16="http://schemas.microsoft.com/office/drawing/2014/main" id="{4B48F52F-70E5-9C00-656D-1DA8851AC5F9}"/>
              </a:ext>
            </a:extLst>
          </p:cNvPr>
          <p:cNvGraphicFramePr/>
          <p:nvPr>
            <p:extLst>
              <p:ext uri="{D42A27DB-BD31-4B8C-83A1-F6EECF244321}">
                <p14:modId xmlns:p14="http://schemas.microsoft.com/office/powerpoint/2010/main" val="79014346"/>
              </p:ext>
            </p:extLst>
          </p:nvPr>
        </p:nvGraphicFramePr>
        <p:xfrm>
          <a:off x="6727825" y="546750"/>
          <a:ext cx="5267325" cy="23779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4241218F-C98A-57FB-3E4D-703A7B0710F5}"/>
              </a:ext>
            </a:extLst>
          </p:cNvPr>
          <p:cNvGraphicFramePr/>
          <p:nvPr>
            <p:extLst>
              <p:ext uri="{D42A27DB-BD31-4B8C-83A1-F6EECF244321}">
                <p14:modId xmlns:p14="http://schemas.microsoft.com/office/powerpoint/2010/main" val="3819757345"/>
              </p:ext>
            </p:extLst>
          </p:nvPr>
        </p:nvGraphicFramePr>
        <p:xfrm>
          <a:off x="515203" y="3349241"/>
          <a:ext cx="5400675" cy="2444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DC6553DC-8AB8-B704-0C13-C132B8471ECB}"/>
              </a:ext>
            </a:extLst>
          </p:cNvPr>
          <p:cNvGraphicFramePr/>
          <p:nvPr>
            <p:extLst>
              <p:ext uri="{D42A27DB-BD31-4B8C-83A1-F6EECF244321}">
                <p14:modId xmlns:p14="http://schemas.microsoft.com/office/powerpoint/2010/main" val="2709604198"/>
              </p:ext>
            </p:extLst>
          </p:nvPr>
        </p:nvGraphicFramePr>
        <p:xfrm>
          <a:off x="6651624" y="3367878"/>
          <a:ext cx="5419725" cy="2446839"/>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9419585" y="2972903"/>
            <a:ext cx="1026676" cy="357545"/>
          </a:xfrm>
          <a:prstGeom prst="roundRect">
            <a:avLst/>
          </a:prstGeom>
          <a:solidFill>
            <a:srgbClr val="FF0000"/>
          </a:solidFill>
        </p:spPr>
        <p:txBody>
          <a:bodyPr wrap="square" rtlCol="0">
            <a:spAutoFit/>
          </a:bodyPr>
          <a:lstStyle/>
          <a:p>
            <a:r>
              <a:rPr lang="en-US" sz="1500" dirty="0" smtClean="0">
                <a:solidFill>
                  <a:schemeClr val="bg1"/>
                </a:solidFill>
              </a:rPr>
              <a:t>DMU H7</a:t>
            </a:r>
            <a:endParaRPr lang="en-US" sz="1500" dirty="0">
              <a:solidFill>
                <a:schemeClr val="bg1"/>
              </a:solidFill>
            </a:endParaRPr>
          </a:p>
        </p:txBody>
      </p:sp>
      <p:sp>
        <p:nvSpPr>
          <p:cNvPr id="25" name="TextBox 24"/>
          <p:cNvSpPr txBox="1"/>
          <p:nvPr/>
        </p:nvSpPr>
        <p:spPr>
          <a:xfrm>
            <a:off x="2188864" y="5885993"/>
            <a:ext cx="1026676" cy="408623"/>
          </a:xfrm>
          <a:prstGeom prst="roundRect">
            <a:avLst/>
          </a:prstGeom>
          <a:solidFill>
            <a:srgbClr val="FF0000"/>
          </a:solidFill>
        </p:spPr>
        <p:txBody>
          <a:bodyPr wrap="square" rtlCol="0">
            <a:spAutoFit/>
          </a:bodyPr>
          <a:lstStyle/>
          <a:p>
            <a:r>
              <a:rPr lang="en-US" dirty="0" smtClean="0">
                <a:solidFill>
                  <a:schemeClr val="bg1"/>
                </a:solidFill>
              </a:rPr>
              <a:t>DMU H6</a:t>
            </a:r>
            <a:endParaRPr lang="en-US" dirty="0">
              <a:solidFill>
                <a:schemeClr val="bg1"/>
              </a:solidFill>
            </a:endParaRPr>
          </a:p>
        </p:txBody>
      </p:sp>
      <p:sp>
        <p:nvSpPr>
          <p:cNvPr id="26" name="TextBox 25"/>
          <p:cNvSpPr txBox="1"/>
          <p:nvPr/>
        </p:nvSpPr>
        <p:spPr>
          <a:xfrm>
            <a:off x="9932923" y="5929089"/>
            <a:ext cx="1026676" cy="408623"/>
          </a:xfrm>
          <a:prstGeom prst="roundRect">
            <a:avLst/>
          </a:prstGeom>
          <a:solidFill>
            <a:srgbClr val="FF0000"/>
          </a:solidFill>
        </p:spPr>
        <p:txBody>
          <a:bodyPr wrap="square" rtlCol="0">
            <a:spAutoFit/>
          </a:bodyPr>
          <a:lstStyle/>
          <a:p>
            <a:r>
              <a:rPr lang="en-US" dirty="0" smtClean="0">
                <a:solidFill>
                  <a:schemeClr val="bg1"/>
                </a:solidFill>
              </a:rPr>
              <a:t>DMU H4</a:t>
            </a:r>
            <a:endParaRPr lang="en-US" dirty="0">
              <a:solidFill>
                <a:schemeClr val="bg1"/>
              </a:solidFill>
            </a:endParaRPr>
          </a:p>
        </p:txBody>
      </p:sp>
      <p:sp>
        <p:nvSpPr>
          <p:cNvPr id="2" name="TextBox 1"/>
          <p:cNvSpPr txBox="1"/>
          <p:nvPr/>
        </p:nvSpPr>
        <p:spPr>
          <a:xfrm>
            <a:off x="196850" y="737388"/>
            <a:ext cx="6373342"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DMU </a:t>
            </a:r>
            <a:r>
              <a:rPr lang="en-US" dirty="0"/>
              <a:t>H7 had the highest potential for savings in electricity consumption to the tune of N2,437,120 in the year. It was closely followed by DMU H9 with potential savings of N1,807,480 and then DMU H6 with N1,640,241. </a:t>
            </a:r>
            <a:endParaRPr lang="en-US" dirty="0" smtClean="0"/>
          </a:p>
          <a:p>
            <a:pPr algn="just"/>
            <a:endParaRPr lang="en-US" dirty="0" smtClean="0"/>
          </a:p>
          <a:p>
            <a:pPr marL="285750" indent="-285750" algn="just">
              <a:buFont typeface="Arial" panose="020B0604020202020204" pitchFamily="34" charset="0"/>
              <a:buChar char="•"/>
            </a:pPr>
            <a:r>
              <a:rPr lang="en-US" dirty="0" smtClean="0"/>
              <a:t>Although </a:t>
            </a:r>
            <a:r>
              <a:rPr lang="en-US" dirty="0"/>
              <a:t>DMU H2 had optimum electricity consumption in 10 out of 12 months, it had the highest potential savings for electricity in a month. </a:t>
            </a:r>
            <a:r>
              <a:rPr lang="en-US" dirty="0" smtClean="0"/>
              <a:t>DMU </a:t>
            </a:r>
            <a:r>
              <a:rPr lang="en-US" dirty="0"/>
              <a:t>H2 could potentially save N409,304 in January alone.</a:t>
            </a:r>
          </a:p>
        </p:txBody>
      </p:sp>
    </p:spTree>
    <p:extLst>
      <p:ext uri="{BB962C8B-B14F-4D97-AF65-F5344CB8AC3E}">
        <p14:creationId xmlns:p14="http://schemas.microsoft.com/office/powerpoint/2010/main" val="1398675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95628" y="5878084"/>
            <a:ext cx="4963885" cy="923330"/>
          </a:xfrm>
          <a:prstGeom prst="rect">
            <a:avLst/>
          </a:prstGeom>
          <a:solidFill>
            <a:schemeClr val="accent6">
              <a:lumMod val="75000"/>
            </a:schemeClr>
          </a:solidFill>
        </p:spPr>
        <p:txBody>
          <a:bodyPr wrap="square" rtlCol="0">
            <a:spAutoFit/>
          </a:bodyPr>
          <a:lstStyle/>
          <a:p>
            <a:r>
              <a:rPr lang="en-US" dirty="0" smtClean="0">
                <a:solidFill>
                  <a:schemeClr val="bg1"/>
                </a:solidFill>
              </a:rPr>
              <a:t>Fig. 4.10. Monthly Current diesel consumption, Optimum diesel consumption and Potential Savings in diesel costs for surveyed hotels</a:t>
            </a:r>
            <a:endParaRPr lang="en-US" dirty="0">
              <a:solidFill>
                <a:schemeClr val="bg1"/>
              </a:solidFill>
            </a:endParaRPr>
          </a:p>
        </p:txBody>
      </p:sp>
      <p:sp>
        <p:nvSpPr>
          <p:cNvPr id="24" name="TextBox 23"/>
          <p:cNvSpPr txBox="1"/>
          <p:nvPr/>
        </p:nvSpPr>
        <p:spPr>
          <a:xfrm>
            <a:off x="9391068" y="3089736"/>
            <a:ext cx="1026676" cy="357545"/>
          </a:xfrm>
          <a:prstGeom prst="roundRect">
            <a:avLst/>
          </a:prstGeom>
          <a:solidFill>
            <a:srgbClr val="FF0000"/>
          </a:solidFill>
        </p:spPr>
        <p:txBody>
          <a:bodyPr wrap="square" rtlCol="0">
            <a:spAutoFit/>
          </a:bodyPr>
          <a:lstStyle/>
          <a:p>
            <a:r>
              <a:rPr lang="en-US" sz="1500" dirty="0" smtClean="0">
                <a:solidFill>
                  <a:schemeClr val="bg1"/>
                </a:solidFill>
              </a:rPr>
              <a:t>DMU H7</a:t>
            </a:r>
            <a:endParaRPr lang="en-US" sz="1500" dirty="0">
              <a:solidFill>
                <a:schemeClr val="bg1"/>
              </a:solidFill>
            </a:endParaRPr>
          </a:p>
        </p:txBody>
      </p:sp>
      <p:sp>
        <p:nvSpPr>
          <p:cNvPr id="25" name="TextBox 24"/>
          <p:cNvSpPr txBox="1"/>
          <p:nvPr/>
        </p:nvSpPr>
        <p:spPr>
          <a:xfrm>
            <a:off x="2844193" y="5820581"/>
            <a:ext cx="1026676" cy="408623"/>
          </a:xfrm>
          <a:prstGeom prst="roundRect">
            <a:avLst/>
          </a:prstGeom>
          <a:solidFill>
            <a:srgbClr val="FF0000"/>
          </a:solidFill>
        </p:spPr>
        <p:txBody>
          <a:bodyPr wrap="square" rtlCol="0">
            <a:spAutoFit/>
          </a:bodyPr>
          <a:lstStyle/>
          <a:p>
            <a:r>
              <a:rPr lang="en-US" dirty="0" smtClean="0">
                <a:solidFill>
                  <a:schemeClr val="bg1"/>
                </a:solidFill>
              </a:rPr>
              <a:t>DMU H6</a:t>
            </a:r>
            <a:endParaRPr lang="en-US" dirty="0">
              <a:solidFill>
                <a:schemeClr val="bg1"/>
              </a:solidFill>
            </a:endParaRPr>
          </a:p>
        </p:txBody>
      </p:sp>
      <p:sp>
        <p:nvSpPr>
          <p:cNvPr id="26" name="TextBox 25"/>
          <p:cNvSpPr txBox="1"/>
          <p:nvPr/>
        </p:nvSpPr>
        <p:spPr>
          <a:xfrm>
            <a:off x="10148887" y="5862047"/>
            <a:ext cx="1026676" cy="408623"/>
          </a:xfrm>
          <a:prstGeom prst="roundRect">
            <a:avLst/>
          </a:prstGeom>
          <a:solidFill>
            <a:srgbClr val="FF0000"/>
          </a:solidFill>
        </p:spPr>
        <p:txBody>
          <a:bodyPr wrap="square" rtlCol="0">
            <a:spAutoFit/>
          </a:bodyPr>
          <a:lstStyle/>
          <a:p>
            <a:r>
              <a:rPr lang="en-US" dirty="0" smtClean="0">
                <a:solidFill>
                  <a:schemeClr val="bg1"/>
                </a:solidFill>
              </a:rPr>
              <a:t>DMU H2</a:t>
            </a:r>
            <a:endParaRPr lang="en-US" dirty="0">
              <a:solidFill>
                <a:schemeClr val="bg1"/>
              </a:solidFill>
            </a:endParaRPr>
          </a:p>
        </p:txBody>
      </p:sp>
      <p:graphicFrame>
        <p:nvGraphicFramePr>
          <p:cNvPr id="27" name="Chart 26">
            <a:extLst>
              <a:ext uri="{FF2B5EF4-FFF2-40B4-BE49-F238E27FC236}">
                <a16:creationId xmlns:a16="http://schemas.microsoft.com/office/drawing/2014/main" id="{DFCFDAFE-34EC-1116-12BB-1344499FAB44}"/>
              </a:ext>
            </a:extLst>
          </p:cNvPr>
          <p:cNvGraphicFramePr/>
          <p:nvPr>
            <p:extLst>
              <p:ext uri="{D42A27DB-BD31-4B8C-83A1-F6EECF244321}">
                <p14:modId xmlns:p14="http://schemas.microsoft.com/office/powerpoint/2010/main" val="4076584113"/>
              </p:ext>
            </p:extLst>
          </p:nvPr>
        </p:nvGraphicFramePr>
        <p:xfrm>
          <a:off x="7105650" y="574587"/>
          <a:ext cx="4857750" cy="24770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a:extLst>
              <a:ext uri="{FF2B5EF4-FFF2-40B4-BE49-F238E27FC236}">
                <a16:creationId xmlns:a16="http://schemas.microsoft.com/office/drawing/2014/main" id="{98721F8F-B935-AC80-C3E3-8170997A8A92}"/>
              </a:ext>
            </a:extLst>
          </p:cNvPr>
          <p:cNvGraphicFramePr/>
          <p:nvPr>
            <p:extLst>
              <p:ext uri="{D42A27DB-BD31-4B8C-83A1-F6EECF244321}">
                <p14:modId xmlns:p14="http://schemas.microsoft.com/office/powerpoint/2010/main" val="2632793262"/>
              </p:ext>
            </p:extLst>
          </p:nvPr>
        </p:nvGraphicFramePr>
        <p:xfrm>
          <a:off x="1079316" y="3472192"/>
          <a:ext cx="4838700" cy="222023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600" y="734518"/>
            <a:ext cx="6548971" cy="2308324"/>
          </a:xfrm>
          <a:prstGeom prst="rect">
            <a:avLst/>
          </a:prstGeom>
          <a:noFill/>
        </p:spPr>
        <p:txBody>
          <a:bodyPr wrap="square" rtlCol="0">
            <a:spAutoFit/>
          </a:bodyPr>
          <a:lstStyle/>
          <a:p>
            <a:r>
              <a:rPr lang="en-US" dirty="0"/>
              <a:t>DMU H3 </a:t>
            </a:r>
            <a:r>
              <a:rPr lang="en-US" dirty="0" smtClean="0"/>
              <a:t>recorded </a:t>
            </a:r>
            <a:r>
              <a:rPr lang="en-US" dirty="0"/>
              <a:t>optimum diesel consumption in the 12 months considered. </a:t>
            </a:r>
            <a:endParaRPr lang="en-US" dirty="0" smtClean="0"/>
          </a:p>
          <a:p>
            <a:r>
              <a:rPr lang="en-US" dirty="0" smtClean="0"/>
              <a:t>DMU </a:t>
            </a:r>
            <a:r>
              <a:rPr lang="en-US" dirty="0"/>
              <a:t>H7 on the other hand, had all 12 months recording potential savings for diesel </a:t>
            </a:r>
            <a:r>
              <a:rPr lang="en-US" dirty="0" smtClean="0"/>
              <a:t>consumption followed </a:t>
            </a:r>
            <a:r>
              <a:rPr lang="en-US" dirty="0"/>
              <a:t>by DMU H6, then DMU H4 and H10 with 11, 10 and 10 months respectively</a:t>
            </a:r>
            <a:r>
              <a:rPr lang="en-US" dirty="0" smtClean="0"/>
              <a:t>.</a:t>
            </a:r>
          </a:p>
          <a:p>
            <a:r>
              <a:rPr lang="en-US" dirty="0"/>
              <a:t>As regards potential monthly savings, DMU H2 recorded the highest for an individual month in January – N498,144, followed by DMU H1 with N480,327 in July.</a:t>
            </a:r>
          </a:p>
        </p:txBody>
      </p:sp>
      <p:graphicFrame>
        <p:nvGraphicFramePr>
          <p:cNvPr id="23" name="Chart 22">
            <a:extLst>
              <a:ext uri="{FF2B5EF4-FFF2-40B4-BE49-F238E27FC236}">
                <a16:creationId xmlns:a16="http://schemas.microsoft.com/office/drawing/2014/main" id="{91FE2A7C-4801-E1DF-917A-1005751E1B08}"/>
              </a:ext>
            </a:extLst>
          </p:cNvPr>
          <p:cNvGraphicFramePr/>
          <p:nvPr>
            <p:extLst>
              <p:ext uri="{D42A27DB-BD31-4B8C-83A1-F6EECF244321}">
                <p14:modId xmlns:p14="http://schemas.microsoft.com/office/powerpoint/2010/main" val="331405565"/>
              </p:ext>
            </p:extLst>
          </p:nvPr>
        </p:nvGraphicFramePr>
        <p:xfrm>
          <a:off x="6862763" y="3457415"/>
          <a:ext cx="5100638" cy="234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6664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23313" y="5256502"/>
            <a:ext cx="5609318" cy="646331"/>
          </a:xfrm>
          <a:prstGeom prst="rect">
            <a:avLst/>
          </a:prstGeom>
          <a:solidFill>
            <a:schemeClr val="accent6">
              <a:lumMod val="75000"/>
            </a:schemeClr>
          </a:solidFill>
        </p:spPr>
        <p:txBody>
          <a:bodyPr wrap="square" rtlCol="0">
            <a:spAutoFit/>
          </a:bodyPr>
          <a:lstStyle/>
          <a:p>
            <a:pPr algn="ctr"/>
            <a:r>
              <a:rPr lang="en-US" dirty="0" smtClean="0">
                <a:solidFill>
                  <a:schemeClr val="bg1"/>
                </a:solidFill>
              </a:rPr>
              <a:t>Fig. 4.11. Monthly No. of employees, Optimum No. of employees and Potential Savings in staff costs for DMU H1</a:t>
            </a:r>
            <a:endParaRPr lang="en-US" dirty="0">
              <a:solidFill>
                <a:schemeClr val="bg1"/>
              </a:solidFill>
            </a:endParaRPr>
          </a:p>
        </p:txBody>
      </p:sp>
      <p:sp>
        <p:nvSpPr>
          <p:cNvPr id="24" name="TextBox 23"/>
          <p:cNvSpPr txBox="1"/>
          <p:nvPr/>
        </p:nvSpPr>
        <p:spPr>
          <a:xfrm>
            <a:off x="8437834" y="927107"/>
            <a:ext cx="1026676" cy="408623"/>
          </a:xfrm>
          <a:prstGeom prst="roundRect">
            <a:avLst/>
          </a:prstGeom>
          <a:solidFill>
            <a:srgbClr val="FF0000"/>
          </a:solidFill>
        </p:spPr>
        <p:txBody>
          <a:bodyPr wrap="square" rtlCol="0">
            <a:spAutoFit/>
          </a:bodyPr>
          <a:lstStyle/>
          <a:p>
            <a:r>
              <a:rPr lang="en-US" dirty="0" smtClean="0">
                <a:solidFill>
                  <a:schemeClr val="bg1"/>
                </a:solidFill>
              </a:rPr>
              <a:t>DMU H1</a:t>
            </a:r>
            <a:endParaRPr lang="en-US" dirty="0">
              <a:solidFill>
                <a:schemeClr val="bg1"/>
              </a:solidFill>
            </a:endParaRPr>
          </a:p>
        </p:txBody>
      </p:sp>
      <p:graphicFrame>
        <p:nvGraphicFramePr>
          <p:cNvPr id="20" name="Chart 19">
            <a:extLst>
              <a:ext uri="{FF2B5EF4-FFF2-40B4-BE49-F238E27FC236}">
                <a16:creationId xmlns:a16="http://schemas.microsoft.com/office/drawing/2014/main" id="{CE34E99F-DBCE-77B6-793A-4674CFC33ABB}"/>
              </a:ext>
            </a:extLst>
          </p:cNvPr>
          <p:cNvGraphicFramePr/>
          <p:nvPr>
            <p:extLst>
              <p:ext uri="{D42A27DB-BD31-4B8C-83A1-F6EECF244321}">
                <p14:modId xmlns:p14="http://schemas.microsoft.com/office/powerpoint/2010/main" val="1782424594"/>
              </p:ext>
            </p:extLst>
          </p:nvPr>
        </p:nvGraphicFramePr>
        <p:xfrm>
          <a:off x="5824644" y="855297"/>
          <a:ext cx="6253056" cy="41241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28600" y="855297"/>
            <a:ext cx="5596044"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DMU H1 had the highest total potential savings for staffing in excess of N4,080,000 even though it recorded optimum staffing in 5 out of 12 months. It also recorded potential savings of N880,000 in the month of August alone, making it the DMU with the highest potential savings for staffing in a single month. These figures emanating from DMU H1 are not unrelated to its high number of employees in relation to its occupancy rates in many of the months considered. </a:t>
            </a:r>
            <a:endParaRPr lang="en-US" sz="2000" dirty="0" smtClean="0"/>
          </a:p>
          <a:p>
            <a:pPr marL="285750" indent="-285750">
              <a:buFont typeface="Arial" panose="020B0604020202020204" pitchFamily="34" charset="0"/>
              <a:buChar char="•"/>
            </a:pPr>
            <a:r>
              <a:rPr lang="en-US" sz="2000" dirty="0" smtClean="0"/>
              <a:t>DMU </a:t>
            </a:r>
            <a:r>
              <a:rPr lang="en-US" sz="2000" dirty="0"/>
              <a:t>H7, although not having optimum staffing in all 12 months, was ranked third in total potential savings from staffing after DMU H10. </a:t>
            </a:r>
          </a:p>
        </p:txBody>
      </p:sp>
    </p:spTree>
    <p:extLst>
      <p:ext uri="{BB962C8B-B14F-4D97-AF65-F5344CB8AC3E}">
        <p14:creationId xmlns:p14="http://schemas.microsoft.com/office/powerpoint/2010/main" val="1999009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Results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11238" y="5467870"/>
            <a:ext cx="5629802" cy="646331"/>
          </a:xfrm>
          <a:prstGeom prst="rect">
            <a:avLst/>
          </a:prstGeom>
          <a:solidFill>
            <a:schemeClr val="accent1"/>
          </a:solidFill>
        </p:spPr>
        <p:txBody>
          <a:bodyPr wrap="square" rtlCol="0">
            <a:spAutoFit/>
          </a:bodyPr>
          <a:lstStyle/>
          <a:p>
            <a:pPr algn="ctr"/>
            <a:r>
              <a:rPr lang="en-US" dirty="0" smtClean="0">
                <a:solidFill>
                  <a:schemeClr val="bg1"/>
                </a:solidFill>
              </a:rPr>
              <a:t>Fig. 4.12. Potential </a:t>
            </a:r>
            <a:r>
              <a:rPr lang="en-US" dirty="0">
                <a:solidFill>
                  <a:schemeClr val="bg1"/>
                </a:solidFill>
              </a:rPr>
              <a:t>annual savings from recommended </a:t>
            </a:r>
            <a:endParaRPr lang="en-US" dirty="0" smtClean="0">
              <a:solidFill>
                <a:schemeClr val="bg1"/>
              </a:solidFill>
            </a:endParaRPr>
          </a:p>
          <a:p>
            <a:pPr algn="ctr"/>
            <a:r>
              <a:rPr lang="en-US" dirty="0" smtClean="0">
                <a:solidFill>
                  <a:schemeClr val="bg1"/>
                </a:solidFill>
              </a:rPr>
              <a:t>adjustments for </a:t>
            </a:r>
            <a:r>
              <a:rPr lang="en-US" dirty="0">
                <a:solidFill>
                  <a:schemeClr val="bg1"/>
                </a:solidFill>
              </a:rPr>
              <a:t>surveyed hotels</a:t>
            </a:r>
            <a:r>
              <a:rPr lang="en-US" dirty="0" smtClean="0">
                <a:solidFill>
                  <a:schemeClr val="bg1"/>
                </a:solidFill>
              </a:rPr>
              <a:t>.</a:t>
            </a:r>
            <a:endParaRPr lang="en-US" dirty="0">
              <a:solidFill>
                <a:schemeClr val="bg1"/>
              </a:solidFill>
            </a:endParaRPr>
          </a:p>
        </p:txBody>
      </p:sp>
      <p:graphicFrame>
        <p:nvGraphicFramePr>
          <p:cNvPr id="22" name="Chart 21">
            <a:extLst>
              <a:ext uri="{FF2B5EF4-FFF2-40B4-BE49-F238E27FC236}">
                <a16:creationId xmlns:a16="http://schemas.microsoft.com/office/drawing/2014/main" id="{DDD5264B-F7E9-6277-1301-7B1190345D54}"/>
              </a:ext>
            </a:extLst>
          </p:cNvPr>
          <p:cNvGraphicFramePr/>
          <p:nvPr>
            <p:extLst>
              <p:ext uri="{D42A27DB-BD31-4B8C-83A1-F6EECF244321}">
                <p14:modId xmlns:p14="http://schemas.microsoft.com/office/powerpoint/2010/main" val="2344934460"/>
              </p:ext>
            </p:extLst>
          </p:nvPr>
        </p:nvGraphicFramePr>
        <p:xfrm>
          <a:off x="4542020" y="944880"/>
          <a:ext cx="6965810" cy="443778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28600" y="944880"/>
            <a:ext cx="431342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This shows </a:t>
            </a:r>
            <a:r>
              <a:rPr lang="en-US" sz="2000" dirty="0"/>
              <a:t>that all but one of the surveyed hotels had some amount of potential savings should they implement the recommended adjustments to improve their energy performances. </a:t>
            </a:r>
            <a:endParaRPr lang="en-US" sz="2000" dirty="0" smtClean="0"/>
          </a:p>
          <a:p>
            <a:pPr marL="285750" indent="-285750">
              <a:buFont typeface="Arial" panose="020B0604020202020204" pitchFamily="34" charset="0"/>
              <a:buChar char="•"/>
            </a:pPr>
            <a:r>
              <a:rPr lang="en-US" sz="2000" dirty="0" smtClean="0"/>
              <a:t>DMU </a:t>
            </a:r>
            <a:r>
              <a:rPr lang="en-US" sz="2000" dirty="0"/>
              <a:t>H7, H1 and H10 had the highest potential savings of over N8.91 million, N7.03 million and N6.12 million </a:t>
            </a:r>
            <a:r>
              <a:rPr lang="en-US" sz="2000" dirty="0" smtClean="0"/>
              <a:t>respectively. </a:t>
            </a:r>
          </a:p>
          <a:p>
            <a:pPr marL="285750" indent="-285750">
              <a:buFont typeface="Arial" panose="020B0604020202020204" pitchFamily="34" charset="0"/>
              <a:buChar char="•"/>
            </a:pPr>
            <a:r>
              <a:rPr lang="en-US" sz="2000" dirty="0" smtClean="0"/>
              <a:t>While </a:t>
            </a:r>
            <a:r>
              <a:rPr lang="en-US" sz="2000" dirty="0"/>
              <a:t>DMU H2, H8 and H3 operated more efficiently with potential savings of less than N2 million in a year.</a:t>
            </a:r>
          </a:p>
        </p:txBody>
      </p:sp>
    </p:spTree>
    <p:extLst>
      <p:ext uri="{BB962C8B-B14F-4D97-AF65-F5344CB8AC3E}">
        <p14:creationId xmlns:p14="http://schemas.microsoft.com/office/powerpoint/2010/main" val="3930271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n>
                  <a:solidFill>
                    <a:schemeClr val="accent6">
                      <a:lumMod val="75000"/>
                    </a:schemeClr>
                  </a:solidFill>
                </a:ln>
                <a:solidFill>
                  <a:schemeClr val="accent6">
                    <a:lumMod val="75000"/>
                  </a:schemeClr>
                </a:solidFill>
              </a:rPr>
              <a:t>Conclusions</a:t>
            </a: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590813" y="649120"/>
            <a:ext cx="1964884" cy="1028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Title 1">
            <a:extLst>
              <a:ext uri="{FF2B5EF4-FFF2-40B4-BE49-F238E27FC236}">
                <a16:creationId xmlns:a16="http://schemas.microsoft.com/office/drawing/2014/main" id="{3560F281-4FF6-4617-A809-AC9C15ECF18A}"/>
              </a:ext>
            </a:extLst>
          </p:cNvPr>
          <p:cNvSpPr txBox="1">
            <a:spLocks/>
          </p:cNvSpPr>
          <p:nvPr/>
        </p:nvSpPr>
        <p:spPr>
          <a:xfrm>
            <a:off x="-4" y="852179"/>
            <a:ext cx="2565783" cy="584735"/>
          </a:xfrm>
          <a:prstGeom prst="rect">
            <a:avLst/>
          </a:prstGeom>
          <a:solidFill>
            <a:schemeClr val="bg1"/>
          </a:solidFill>
        </p:spPr>
        <p:txBody>
          <a:bodyPr vert="horz" lIns="91440" tIns="0" rIns="91440" bIns="0" rtlCol="0" anchor="ctr">
            <a:normAutofit fontScale="975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sz="3300" dirty="0" smtClean="0">
                <a:solidFill>
                  <a:schemeClr val="accent6">
                    <a:lumMod val="75000"/>
                  </a:schemeClr>
                </a:solidFill>
              </a:rPr>
              <a:t>Conclusions and</a:t>
            </a:r>
            <a:endParaRPr lang="en-US" sz="3300" dirty="0">
              <a:solidFill>
                <a:schemeClr val="accent6">
                  <a:lumMod val="75000"/>
                </a:schemeClr>
              </a:solidFill>
            </a:endParaRPr>
          </a:p>
        </p:txBody>
      </p:sp>
      <p:sp>
        <p:nvSpPr>
          <p:cNvPr id="12" name="Text Placeholder 2">
            <a:extLst>
              <a:ext uri="{FF2B5EF4-FFF2-40B4-BE49-F238E27FC236}">
                <a16:creationId xmlns:a16="http://schemas.microsoft.com/office/drawing/2014/main" id="{611DC577-0A95-47D0-95D9-5F8DA763D46B}"/>
              </a:ext>
            </a:extLst>
          </p:cNvPr>
          <p:cNvSpPr txBox="1">
            <a:spLocks/>
          </p:cNvSpPr>
          <p:nvPr/>
        </p:nvSpPr>
        <p:spPr>
          <a:xfrm>
            <a:off x="10076" y="1436915"/>
            <a:ext cx="2545621" cy="493486"/>
          </a:xfrm>
          <a:prstGeom prst="rect">
            <a:avLst/>
          </a:prstGeom>
          <a:solidFill>
            <a:schemeClr val="accent6">
              <a:lumMod val="75000"/>
              <a:alpha val="80000"/>
            </a:schemeClr>
          </a:solidFill>
        </p:spPr>
        <p:txBody>
          <a:bodyPr vert="horz" lIns="91440" tIns="91440" rIns="9144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smtClean="0">
                <a:ln>
                  <a:solidFill>
                    <a:schemeClr val="bg1"/>
                  </a:solidFill>
                </a:ln>
              </a:rPr>
              <a:t>Recommendations</a:t>
            </a:r>
            <a:endParaRPr lang="en-US" sz="2300" dirty="0">
              <a:ln>
                <a:solidFill>
                  <a:schemeClr val="bg1"/>
                </a:solidFill>
              </a:ln>
            </a:endParaRPr>
          </a:p>
        </p:txBody>
      </p:sp>
      <p:sp>
        <p:nvSpPr>
          <p:cNvPr id="4" name="TextBox 3"/>
          <p:cNvSpPr txBox="1"/>
          <p:nvPr/>
        </p:nvSpPr>
        <p:spPr>
          <a:xfrm>
            <a:off x="2833207" y="852179"/>
            <a:ext cx="9130193"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Notably, the hotels depended more on electricity for their energy needs complemented by diesel for their back-up electricity generators and gas for cooking. It was also observed that more than 70% of the electricity was used for HVAC indicating the weight impact of cooling energy use on the total energy used by hotels in the study environment</a:t>
            </a:r>
            <a:r>
              <a:rPr lang="en-US" sz="2200" dirty="0" smtClean="0"/>
              <a:t>.</a:t>
            </a:r>
          </a:p>
          <a:p>
            <a:endParaRPr lang="en-US" sz="2200" dirty="0" smtClean="0"/>
          </a:p>
          <a:p>
            <a:pPr marL="342900" indent="-342900">
              <a:buFont typeface="Arial" panose="020B0604020202020204" pitchFamily="34" charset="0"/>
              <a:buChar char="•"/>
            </a:pPr>
            <a:r>
              <a:rPr lang="en-US" sz="2200" dirty="0" smtClean="0"/>
              <a:t>We have shown that significant savings opportunities exist in the studied hotels. Such potentials can similarly be identified in other hotels to improve profitability and reduce the environmental burden of their operations</a:t>
            </a:r>
            <a:r>
              <a:rPr lang="en-US" sz="2200" dirty="0"/>
              <a:t>. </a:t>
            </a:r>
            <a:endParaRPr lang="en-US" sz="2200" dirty="0" smtClean="0"/>
          </a:p>
          <a:p>
            <a:endParaRPr lang="en-US" sz="2200" dirty="0" smtClean="0"/>
          </a:p>
          <a:p>
            <a:pPr marL="342900" indent="-342900">
              <a:buFont typeface="Arial" panose="020B0604020202020204" pitchFamily="34" charset="0"/>
              <a:buChar char="•"/>
            </a:pPr>
            <a:r>
              <a:rPr lang="en-US" sz="2200" dirty="0" smtClean="0"/>
              <a:t>This </a:t>
            </a:r>
            <a:r>
              <a:rPr lang="en-US" sz="2200" dirty="0"/>
              <a:t>research is significant due to Nigeria's energy supply challenges, including </a:t>
            </a:r>
            <a:r>
              <a:rPr lang="en-US" sz="2200" dirty="0" smtClean="0"/>
              <a:t>inadequate </a:t>
            </a:r>
            <a:r>
              <a:rPr lang="en-US" sz="2200" dirty="0"/>
              <a:t>power supply from the national grid. Hoteliers can benefit from this study as it </a:t>
            </a:r>
            <a:r>
              <a:rPr lang="en-US" sz="2200" dirty="0" smtClean="0"/>
              <a:t>explores </a:t>
            </a:r>
            <a:r>
              <a:rPr lang="en-US" sz="2200" dirty="0"/>
              <a:t>a methodology for assessing energy losses, improving energy efficiency, and </a:t>
            </a:r>
            <a:r>
              <a:rPr lang="en-US" sz="2200" dirty="0" smtClean="0"/>
              <a:t>exploring </a:t>
            </a:r>
            <a:r>
              <a:rPr lang="en-US" sz="2200" dirty="0"/>
              <a:t>alternative energy sources like solar and generators. </a:t>
            </a:r>
            <a:endParaRPr lang="en-US" sz="2200" dirty="0" smtClean="0"/>
          </a:p>
        </p:txBody>
      </p:sp>
    </p:spTree>
    <p:extLst>
      <p:ext uri="{BB962C8B-B14F-4D97-AF65-F5344CB8AC3E}">
        <p14:creationId xmlns:p14="http://schemas.microsoft.com/office/powerpoint/2010/main" val="3964581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n>
                  <a:solidFill>
                    <a:schemeClr val="accent6">
                      <a:lumMod val="75000"/>
                    </a:schemeClr>
                  </a:solidFill>
                </a:ln>
                <a:solidFill>
                  <a:schemeClr val="accent6">
                    <a:lumMod val="75000"/>
                  </a:schemeClr>
                </a:solidFill>
              </a:rPr>
              <a:t>Thank you</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458" y="958465"/>
            <a:ext cx="8273142" cy="5678246"/>
          </a:xfrm>
          <a:prstGeom prst="rect">
            <a:avLst/>
          </a:prstGeom>
        </p:spPr>
      </p:pic>
    </p:spTree>
    <p:extLst>
      <p:ext uri="{BB962C8B-B14F-4D97-AF65-F5344CB8AC3E}">
        <p14:creationId xmlns:p14="http://schemas.microsoft.com/office/powerpoint/2010/main" val="92482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4956" y="1686120"/>
            <a:ext cx="6946710" cy="4893647"/>
          </a:xfrm>
          <a:prstGeom prst="rect">
            <a:avLst/>
          </a:prstGeom>
          <a:noFill/>
        </p:spPr>
        <p:txBody>
          <a:bodyPr wrap="square" rtlCol="0">
            <a:spAutoFit/>
          </a:bodyPr>
          <a:lstStyle/>
          <a:p>
            <a:pPr marL="171450" indent="-171450" algn="just">
              <a:buFont typeface="Arial" panose="020B0604020202020204" pitchFamily="34" charset="0"/>
              <a:buChar char="•"/>
            </a:pPr>
            <a:r>
              <a:rPr lang="en-US" sz="2400" dirty="0" smtClean="0"/>
              <a:t>The hospitality industry, including hotels, relies heavily on energy for its operations. Efficient energy management can significantly impact customer experiences and overall revenue. Energy efficiency involves using less energy to achieve the same or better results.</a:t>
            </a:r>
          </a:p>
          <a:p>
            <a:pPr marL="171450" indent="-171450" algn="just">
              <a:buFont typeface="Arial" panose="020B0604020202020204" pitchFamily="34" charset="0"/>
              <a:buChar char="•"/>
            </a:pPr>
            <a:endParaRPr lang="en-US" sz="2400" dirty="0" smtClean="0"/>
          </a:p>
          <a:p>
            <a:pPr marL="171450" indent="-171450" algn="just">
              <a:buFont typeface="Arial" panose="020B0604020202020204" pitchFamily="34" charset="0"/>
              <a:buChar char="•"/>
            </a:pPr>
            <a:r>
              <a:rPr lang="en-US" sz="2400" dirty="0" smtClean="0"/>
              <a:t>As of January 2022, Nsukka has around 30 hotels consuming a substantial amount of electrical energy monthly (over 130MWh). The challenge faced by hoteliers is to find a balance between providing an optimal guest experience and effective energy management practices.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724767" cy="6858000"/>
          </a:xfrm>
          <a:prstGeom prst="rect">
            <a:avLst/>
          </a:prstGeom>
        </p:spPr>
      </p:pic>
      <p:sp>
        <p:nvSpPr>
          <p:cNvPr id="5" name="Rectangle 4">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181685" y="548163"/>
            <a:ext cx="2352010"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itle 1">
            <a:extLst>
              <a:ext uri="{FF2B5EF4-FFF2-40B4-BE49-F238E27FC236}">
                <a16:creationId xmlns:a16="http://schemas.microsoft.com/office/drawing/2014/main" id="{3560F281-4FF6-4617-A809-AC9C15ECF18A}"/>
              </a:ext>
            </a:extLst>
          </p:cNvPr>
          <p:cNvSpPr txBox="1">
            <a:spLocks/>
          </p:cNvSpPr>
          <p:nvPr/>
        </p:nvSpPr>
        <p:spPr>
          <a:xfrm>
            <a:off x="-3" y="662987"/>
            <a:ext cx="4533698"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Introduction</a:t>
            </a:r>
            <a:endParaRPr lang="en-US" dirty="0">
              <a:solidFill>
                <a:schemeClr val="accent6">
                  <a:lumMod val="75000"/>
                </a:schemeClr>
              </a:solidFill>
            </a:endParaRPr>
          </a:p>
        </p:txBody>
      </p:sp>
      <p:sp>
        <p:nvSpPr>
          <p:cNvPr id="7" name="Text Placeholder 2">
            <a:extLst>
              <a:ext uri="{FF2B5EF4-FFF2-40B4-BE49-F238E27FC236}">
                <a16:creationId xmlns:a16="http://schemas.microsoft.com/office/drawing/2014/main" id="{611DC577-0A95-47D0-95D9-5F8DA763D46B}"/>
              </a:ext>
            </a:extLst>
          </p:cNvPr>
          <p:cNvSpPr txBox="1">
            <a:spLocks/>
          </p:cNvSpPr>
          <p:nvPr/>
        </p:nvSpPr>
        <p:spPr>
          <a:xfrm>
            <a:off x="-3" y="1647988"/>
            <a:ext cx="4533698" cy="1162800"/>
          </a:xfrm>
          <a:prstGeom prst="rect">
            <a:avLst/>
          </a:prstGeom>
          <a:solidFill>
            <a:schemeClr val="accent6">
              <a:lumMod val="75000"/>
              <a:alpha val="80000"/>
            </a:schemeClr>
          </a:solidFill>
        </p:spPr>
        <p:txBody>
          <a:bodyPr vert="horz" lIns="180000" tIns="180000" rIns="180000" bIns="180000" rtlCol="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Background of study</a:t>
            </a:r>
            <a:endParaRPr lang="en-US" dirty="0"/>
          </a:p>
        </p:txBody>
      </p:sp>
    </p:spTree>
    <p:extLst>
      <p:ext uri="{BB962C8B-B14F-4D97-AF65-F5344CB8AC3E}">
        <p14:creationId xmlns:p14="http://schemas.microsoft.com/office/powerpoint/2010/main" val="58914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n>
                  <a:solidFill>
                    <a:schemeClr val="accent6">
                      <a:lumMod val="75000"/>
                    </a:schemeClr>
                  </a:solidFill>
                </a:ln>
                <a:solidFill>
                  <a:schemeClr val="accent6">
                    <a:lumMod val="75000"/>
                  </a:schemeClr>
                </a:solidFill>
              </a:rPr>
              <a:t>Introduction</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57" y="1126568"/>
            <a:ext cx="3577987" cy="3599456"/>
          </a:xfrm>
          <a:prstGeom prst="rect">
            <a:avLst/>
          </a:prstGeom>
        </p:spPr>
      </p:pic>
      <p:sp>
        <p:nvSpPr>
          <p:cNvPr id="2" name="TextBox 1"/>
          <p:cNvSpPr txBox="1"/>
          <p:nvPr/>
        </p:nvSpPr>
        <p:spPr>
          <a:xfrm>
            <a:off x="9062113" y="1596792"/>
            <a:ext cx="2739363"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t>Just like in </a:t>
            </a:r>
            <a:r>
              <a:rPr lang="en-US" sz="2400" dirty="0"/>
              <a:t>other parts of Nigeria, hotel owners </a:t>
            </a:r>
            <a:r>
              <a:rPr lang="en-US" sz="2400" dirty="0" smtClean="0"/>
              <a:t>in Nsukka face </a:t>
            </a:r>
            <a:r>
              <a:rPr lang="en-US" sz="2400" dirty="0"/>
              <a:t>this challenge in the midst of managing increasing energy costs.</a:t>
            </a:r>
          </a:p>
          <a:p>
            <a:pPr algn="just"/>
            <a:endParaRPr lang="en-US" sz="2400" dirty="0"/>
          </a:p>
        </p:txBody>
      </p:sp>
      <p:graphicFrame>
        <p:nvGraphicFramePr>
          <p:cNvPr id="20" name="Chart 19"/>
          <p:cNvGraphicFramePr>
            <a:graphicFrameLocks/>
          </p:cNvGraphicFramePr>
          <p:nvPr>
            <p:extLst>
              <p:ext uri="{D42A27DB-BD31-4B8C-83A1-F6EECF244321}">
                <p14:modId xmlns:p14="http://schemas.microsoft.com/office/powerpoint/2010/main" val="237705955"/>
              </p:ext>
            </p:extLst>
          </p:nvPr>
        </p:nvGraphicFramePr>
        <p:xfrm>
          <a:off x="4303986" y="1126568"/>
          <a:ext cx="4508938" cy="3599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05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 y="1762811"/>
            <a:ext cx="4534466" cy="4349118"/>
          </a:xfrm>
          <a:prstGeom prst="rect">
            <a:avLst/>
          </a:prstGeom>
        </p:spPr>
      </p:pic>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n>
                  <a:solidFill>
                    <a:schemeClr val="accent6">
                      <a:lumMod val="75000"/>
                    </a:schemeClr>
                  </a:solidFill>
                </a:ln>
                <a:solidFill>
                  <a:schemeClr val="accent6">
                    <a:lumMod val="75000"/>
                  </a:schemeClr>
                </a:solidFill>
              </a:rPr>
              <a:t>Aim and Objectives</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02620" y="1702675"/>
            <a:ext cx="6321973" cy="4154984"/>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t>To benchmark the energy consumption of hotels within Nsukka Metropolis.</a:t>
            </a:r>
          </a:p>
          <a:p>
            <a:pPr marL="285750" indent="-285750" algn="just">
              <a:buFont typeface="Arial" panose="020B0604020202020204" pitchFamily="34" charset="0"/>
              <a:buChar char="•"/>
            </a:pPr>
            <a:r>
              <a:rPr lang="en-US" sz="2400" dirty="0" smtClean="0"/>
              <a:t>To determine the current energy costs incurred by the hotels.</a:t>
            </a:r>
          </a:p>
          <a:p>
            <a:pPr marL="285750" indent="-285750" algn="just">
              <a:buFont typeface="Arial" panose="020B0604020202020204" pitchFamily="34" charset="0"/>
              <a:buChar char="•"/>
            </a:pPr>
            <a:r>
              <a:rPr lang="en-US" sz="2400" dirty="0" smtClean="0"/>
              <a:t>To identify energy wastage avenues observed in the hotels.</a:t>
            </a:r>
          </a:p>
          <a:p>
            <a:pPr marL="285750" indent="-285750" algn="just">
              <a:buFont typeface="Arial" panose="020B0604020202020204" pitchFamily="34" charset="0"/>
              <a:buChar char="•"/>
            </a:pPr>
            <a:r>
              <a:rPr lang="en-US" sz="2400" dirty="0" smtClean="0"/>
              <a:t>To identify possible energy management recommendations to be implemented by the hotels.</a:t>
            </a:r>
          </a:p>
          <a:p>
            <a:pPr marL="285750" indent="-285750" algn="just">
              <a:buFont typeface="Arial" panose="020B0604020202020204" pitchFamily="34" charset="0"/>
              <a:buChar char="•"/>
            </a:pPr>
            <a:r>
              <a:rPr lang="en-US" sz="2400" dirty="0" smtClean="0"/>
              <a:t>To compare cost savings achieved by the implementation of these recommendations.</a:t>
            </a:r>
            <a:endParaRPr lang="en-US" sz="2400" dirty="0"/>
          </a:p>
        </p:txBody>
      </p:sp>
      <p:sp>
        <p:nvSpPr>
          <p:cNvPr id="12" name="Rectangle 11">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2181685" y="737355"/>
            <a:ext cx="2352010" cy="1148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0" name="Title 1">
            <a:extLst>
              <a:ext uri="{FF2B5EF4-FFF2-40B4-BE49-F238E27FC236}">
                <a16:creationId xmlns:a16="http://schemas.microsoft.com/office/drawing/2014/main" id="{3560F281-4FF6-4617-A809-AC9C15ECF18A}"/>
              </a:ext>
            </a:extLst>
          </p:cNvPr>
          <p:cNvSpPr txBox="1">
            <a:spLocks/>
          </p:cNvSpPr>
          <p:nvPr/>
        </p:nvSpPr>
        <p:spPr>
          <a:xfrm>
            <a:off x="-3" y="852179"/>
            <a:ext cx="4533698" cy="985000"/>
          </a:xfrm>
          <a:prstGeom prst="rect">
            <a:avLst/>
          </a:prstGeom>
          <a:solidFill>
            <a:schemeClr val="bg1"/>
          </a:solidFill>
        </p:spPr>
        <p:txBody>
          <a:bodyPr vert="horz" lIns="180000" tIns="180000" rIns="180000" bIns="180000" rtlCol="0" anchor="ctr">
            <a:normAutofit fontScale="82500" lnSpcReduction="1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Aim and Objectives</a:t>
            </a:r>
            <a:endParaRPr lang="en-US" dirty="0">
              <a:solidFill>
                <a:schemeClr val="accent6">
                  <a:lumMod val="75000"/>
                </a:schemeClr>
              </a:solidFill>
            </a:endParaRPr>
          </a:p>
        </p:txBody>
      </p:sp>
      <p:sp>
        <p:nvSpPr>
          <p:cNvPr id="21" name="Text Placeholder 2">
            <a:extLst>
              <a:ext uri="{FF2B5EF4-FFF2-40B4-BE49-F238E27FC236}">
                <a16:creationId xmlns:a16="http://schemas.microsoft.com/office/drawing/2014/main" id="{611DC577-0A95-47D0-95D9-5F8DA763D46B}"/>
              </a:ext>
            </a:extLst>
          </p:cNvPr>
          <p:cNvSpPr txBox="1">
            <a:spLocks/>
          </p:cNvSpPr>
          <p:nvPr/>
        </p:nvSpPr>
        <p:spPr>
          <a:xfrm>
            <a:off x="-3" y="1837180"/>
            <a:ext cx="4533698" cy="1162800"/>
          </a:xfrm>
          <a:prstGeom prst="rect">
            <a:avLst/>
          </a:prstGeom>
          <a:solidFill>
            <a:schemeClr val="accent6">
              <a:lumMod val="75000"/>
              <a:alpha val="80000"/>
            </a:schemeClr>
          </a:solidFill>
        </p:spPr>
        <p:txBody>
          <a:bodyPr vert="horz" lIns="180000" tIns="180000" rIns="180000" bIns="180000" rtlCol="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 to expect</a:t>
            </a:r>
          </a:p>
        </p:txBody>
      </p:sp>
    </p:spTree>
    <p:extLst>
      <p:ext uri="{BB962C8B-B14F-4D97-AF65-F5344CB8AC3E}">
        <p14:creationId xmlns:p14="http://schemas.microsoft.com/office/powerpoint/2010/main" val="347889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n>
                  <a:solidFill>
                    <a:schemeClr val="accent6">
                      <a:lumMod val="75000"/>
                    </a:schemeClr>
                  </a:solidFill>
                </a:ln>
                <a:solidFill>
                  <a:schemeClr val="accent6">
                    <a:lumMod val="75000"/>
                  </a:schemeClr>
                </a:solidFill>
              </a:rPr>
              <a:t>Literature Review</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892" r="8342"/>
          <a:stretch/>
        </p:blipFill>
        <p:spPr>
          <a:xfrm>
            <a:off x="15760" y="807952"/>
            <a:ext cx="3153109" cy="5106011"/>
          </a:xfrm>
          <a:prstGeom prst="rect">
            <a:avLst/>
          </a:prstGeom>
        </p:spPr>
      </p:pic>
      <p:sp>
        <p:nvSpPr>
          <p:cNvPr id="11" name="Rectangle 10">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816859" y="674663"/>
            <a:ext cx="2352010" cy="1148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2" name="Title 1">
            <a:extLst>
              <a:ext uri="{FF2B5EF4-FFF2-40B4-BE49-F238E27FC236}">
                <a16:creationId xmlns:a16="http://schemas.microsoft.com/office/drawing/2014/main" id="{3560F281-4FF6-4617-A809-AC9C15ECF18A}"/>
              </a:ext>
            </a:extLst>
          </p:cNvPr>
          <p:cNvSpPr txBox="1">
            <a:spLocks/>
          </p:cNvSpPr>
          <p:nvPr/>
        </p:nvSpPr>
        <p:spPr>
          <a:xfrm>
            <a:off x="-3" y="852179"/>
            <a:ext cx="3168872" cy="985000"/>
          </a:xfrm>
          <a:prstGeom prst="rect">
            <a:avLst/>
          </a:prstGeom>
          <a:solidFill>
            <a:schemeClr val="bg1"/>
          </a:solidFill>
        </p:spPr>
        <p:txBody>
          <a:bodyPr vert="horz" lIns="180000" tIns="180000" rIns="180000" bIns="180000" rtlCol="0" anchor="ctr">
            <a:normAutofit fontScale="90000" lnSpcReduction="20000"/>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r>
              <a:rPr lang="en-US" dirty="0" smtClean="0">
                <a:solidFill>
                  <a:schemeClr val="accent6">
                    <a:lumMod val="75000"/>
                  </a:schemeClr>
                </a:solidFill>
              </a:rPr>
              <a:t>Literature</a:t>
            </a:r>
            <a:endParaRPr lang="en-US" dirty="0">
              <a:solidFill>
                <a:schemeClr val="accent6">
                  <a:lumMod val="75000"/>
                </a:schemeClr>
              </a:solidFill>
            </a:endParaRPr>
          </a:p>
        </p:txBody>
      </p:sp>
      <p:sp>
        <p:nvSpPr>
          <p:cNvPr id="20" name="Text Placeholder 2">
            <a:extLst>
              <a:ext uri="{FF2B5EF4-FFF2-40B4-BE49-F238E27FC236}">
                <a16:creationId xmlns:a16="http://schemas.microsoft.com/office/drawing/2014/main" id="{611DC577-0A95-47D0-95D9-5F8DA763D46B}"/>
              </a:ext>
            </a:extLst>
          </p:cNvPr>
          <p:cNvSpPr txBox="1">
            <a:spLocks/>
          </p:cNvSpPr>
          <p:nvPr/>
        </p:nvSpPr>
        <p:spPr>
          <a:xfrm>
            <a:off x="-3" y="1837180"/>
            <a:ext cx="3168872" cy="1162800"/>
          </a:xfrm>
          <a:prstGeom prst="rect">
            <a:avLst/>
          </a:prstGeom>
          <a:solidFill>
            <a:schemeClr val="accent6">
              <a:lumMod val="75000"/>
              <a:alpha val="80000"/>
            </a:schemeClr>
          </a:solidFill>
        </p:spPr>
        <p:txBody>
          <a:bodyPr vert="horz" lIns="180000" tIns="180000" rIns="180000" bIns="180000" rtlCol="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smtClean="0">
                <a:ln>
                  <a:solidFill>
                    <a:schemeClr val="bg1"/>
                  </a:solidFill>
                </a:ln>
              </a:rPr>
              <a:t>Review</a:t>
            </a:r>
            <a:endParaRPr lang="en-US" sz="5400" dirty="0">
              <a:ln>
                <a:solidFill>
                  <a:schemeClr val="bg1"/>
                </a:solidFill>
              </a:ln>
            </a:endParaRPr>
          </a:p>
        </p:txBody>
      </p:sp>
      <p:sp>
        <p:nvSpPr>
          <p:cNvPr id="4" name="TextBox 3"/>
          <p:cNvSpPr txBox="1"/>
          <p:nvPr/>
        </p:nvSpPr>
        <p:spPr>
          <a:xfrm>
            <a:off x="3563007" y="762901"/>
            <a:ext cx="8174426" cy="6001643"/>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smtClean="0"/>
              <a:t>Many authors have written on Hotel energy management and energy efficiency in the hotel sector while employing various methods of analysis such as energy benchmarking, regression-based analysis, clustering technique and data envelopment analysis (DEA).</a:t>
            </a:r>
          </a:p>
          <a:p>
            <a:pPr marL="342900" indent="-342900" algn="just">
              <a:buFont typeface="Arial" panose="020B0604020202020204" pitchFamily="34" charset="0"/>
              <a:buChar char="•"/>
            </a:pPr>
            <a:r>
              <a:rPr lang="en-US" sz="2400" dirty="0" smtClean="0"/>
              <a:t>There are several factors that affect hotel energy consumption and these </a:t>
            </a:r>
            <a:r>
              <a:rPr lang="en-US" sz="2400" dirty="0"/>
              <a:t>factors play a significant role in determining energy efficiency.</a:t>
            </a:r>
            <a:endParaRPr lang="en-US" sz="2400" dirty="0" smtClean="0"/>
          </a:p>
          <a:p>
            <a:pPr marL="342900" indent="-342900" algn="just">
              <a:buFont typeface="Arial" panose="020B0604020202020204" pitchFamily="34" charset="0"/>
              <a:buChar char="•"/>
            </a:pPr>
            <a:r>
              <a:rPr lang="en-US" sz="2400" dirty="0"/>
              <a:t>Energy conservation is also synonymous to energy efficiency and is defined by </a:t>
            </a:r>
            <a:r>
              <a:rPr lang="en-US" sz="2400" dirty="0" err="1"/>
              <a:t>Unachukwu</a:t>
            </a:r>
            <a:r>
              <a:rPr lang="en-US" sz="2400" dirty="0"/>
              <a:t> and </a:t>
            </a:r>
            <a:r>
              <a:rPr lang="en-US" sz="2400" dirty="0" err="1"/>
              <a:t>Onyegegbu</a:t>
            </a:r>
            <a:r>
              <a:rPr lang="en-US" sz="2400" dirty="0"/>
              <a:t> (2000) in their publication on electrical energy consumption pattern of a cement company in Nigeria. That is, the strategy of modifying energy utilizing systems and processes in an optimal way to minimize the energy input per unit output while maintaining or reducing overall costs of using these systems to provide the output</a:t>
            </a:r>
            <a:r>
              <a:rPr lang="en-US" sz="2400" dirty="0" smtClean="0"/>
              <a:t>.</a:t>
            </a:r>
          </a:p>
        </p:txBody>
      </p:sp>
    </p:spTree>
    <p:extLst>
      <p:ext uri="{BB962C8B-B14F-4D97-AF65-F5344CB8AC3E}">
        <p14:creationId xmlns:p14="http://schemas.microsoft.com/office/powerpoint/2010/main" val="87268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n>
                  <a:solidFill>
                    <a:schemeClr val="accent6">
                      <a:lumMod val="75000"/>
                    </a:schemeClr>
                  </a:solidFill>
                </a:ln>
                <a:solidFill>
                  <a:schemeClr val="accent6">
                    <a:lumMod val="75000"/>
                  </a:schemeClr>
                </a:solidFill>
              </a:rPr>
              <a:t>Literature Review</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21" name="Picture 20"/>
          <p:cNvPicPr/>
          <p:nvPr/>
        </p:nvPicPr>
        <p:blipFill>
          <a:blip r:embed="rId2"/>
          <a:stretch>
            <a:fillRect/>
          </a:stretch>
        </p:blipFill>
        <p:spPr>
          <a:xfrm>
            <a:off x="3255587" y="2830286"/>
            <a:ext cx="5556710" cy="3200718"/>
          </a:xfrm>
          <a:prstGeom prst="rect">
            <a:avLst/>
          </a:prstGeom>
        </p:spPr>
      </p:pic>
      <p:sp>
        <p:nvSpPr>
          <p:cNvPr id="3" name="TextBox 2"/>
          <p:cNvSpPr txBox="1"/>
          <p:nvPr/>
        </p:nvSpPr>
        <p:spPr>
          <a:xfrm>
            <a:off x="3531484" y="6248895"/>
            <a:ext cx="5108027" cy="408623"/>
          </a:xfrm>
          <a:prstGeom prst="roundRect">
            <a:avLst/>
          </a:prstGeom>
          <a:solidFill>
            <a:schemeClr val="accent6">
              <a:lumMod val="75000"/>
            </a:schemeClr>
          </a:solidFill>
        </p:spPr>
        <p:txBody>
          <a:bodyPr wrap="square" rtlCol="0">
            <a:spAutoFit/>
          </a:bodyPr>
          <a:lstStyle/>
          <a:p>
            <a:r>
              <a:rPr lang="en-US" b="1" dirty="0">
                <a:solidFill>
                  <a:schemeClr val="bg1"/>
                </a:solidFill>
              </a:rPr>
              <a:t>Basic Concept of Data Envelopment Analysis (DEA)</a:t>
            </a:r>
          </a:p>
        </p:txBody>
      </p:sp>
      <p:sp>
        <p:nvSpPr>
          <p:cNvPr id="11" name="TextBox 10"/>
          <p:cNvSpPr txBox="1"/>
          <p:nvPr/>
        </p:nvSpPr>
        <p:spPr>
          <a:xfrm>
            <a:off x="391886" y="777415"/>
            <a:ext cx="11345547"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While other methods may be considered proficient, DEA is most often used because it is a multivariate mathematical method that can absorb multiple inputs and outputs simultaneously.</a:t>
            </a:r>
          </a:p>
          <a:p>
            <a:pPr marL="342900" indent="-342900" algn="just">
              <a:buFont typeface="Arial" panose="020B0604020202020204" pitchFamily="34" charset="0"/>
              <a:buChar char="•"/>
            </a:pPr>
            <a:r>
              <a:rPr lang="en-US" sz="2400" dirty="0"/>
              <a:t>The DEA is a linear programming technique that measures relative performances of decision making units (DMUs).</a:t>
            </a:r>
          </a:p>
        </p:txBody>
      </p:sp>
    </p:spTree>
    <p:extLst>
      <p:ext uri="{BB962C8B-B14F-4D97-AF65-F5344CB8AC3E}">
        <p14:creationId xmlns:p14="http://schemas.microsoft.com/office/powerpoint/2010/main" val="28775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n>
                  <a:solidFill>
                    <a:schemeClr val="accent6">
                      <a:lumMod val="75000"/>
                    </a:schemeClr>
                  </a:solidFill>
                </a:ln>
                <a:solidFill>
                  <a:schemeClr val="accent6">
                    <a:lumMod val="75000"/>
                  </a:schemeClr>
                </a:solidFill>
              </a:rPr>
              <a:t>Literature Review</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653960" y="966097"/>
                <a:ext cx="11154412" cy="5115952"/>
              </a:xfrm>
              <a:prstGeom prst="rect">
                <a:avLst/>
              </a:prstGeom>
              <a:noFill/>
            </p:spPr>
            <p:txBody>
              <a:bodyPr wrap="square" rtlCol="0">
                <a:spAutoFit/>
              </a:bodyPr>
              <a:lstStyle/>
              <a:p>
                <a:r>
                  <a:rPr lang="en-US" sz="2400" dirty="0" smtClean="0"/>
                  <a:t>Generally, a basic DEA model known as input-oriented </a:t>
                </a:r>
                <a:r>
                  <a:rPr lang="en-US" sz="2400" dirty="0" err="1" smtClean="0"/>
                  <a:t>Charnes</a:t>
                </a:r>
                <a:r>
                  <a:rPr lang="en-US" sz="2400" dirty="0" smtClean="0"/>
                  <a:t>-Cooper-Rhodes (CCR-</a:t>
                </a:r>
                <a:r>
                  <a:rPr lang="en-US" sz="2400" dirty="0" err="1" smtClean="0"/>
                  <a:t>i</a:t>
                </a:r>
                <a:r>
                  <a:rPr lang="en-US" sz="2400" dirty="0" smtClean="0"/>
                  <a:t>) model under constant returns to scale (CRS) assumes that there are ’n’ number of DMUs, each with varying amounts of ’m’ different inputs to produce ’s’ different outputs. Where x is an (m*n) matrix and y an (s*n) matrix, the relative efficiency of a test </a:t>
                </a:r>
                <a:r>
                  <a:rPr lang="en-US" sz="2400" dirty="0" err="1" smtClean="0"/>
                  <a:t>DMU</a:t>
                </a:r>
                <a:r>
                  <a:rPr lang="en-US" sz="2400" baseline="-25000" dirty="0" err="1" smtClean="0"/>
                  <a:t>p</a:t>
                </a:r>
                <a:r>
                  <a:rPr lang="en-US" sz="2400" dirty="0" smtClean="0"/>
                  <a:t> is obtained by</a:t>
                </a:r>
              </a:p>
              <a:p>
                <a:r>
                  <a:rPr lang="en-US" sz="2400" dirty="0" smtClean="0"/>
                  <a:t>solving:</a:t>
                </a:r>
                <a:endParaRPr lang="en-US" sz="2400" dirty="0"/>
              </a:p>
              <a:p>
                <a:pPr marL="6350" marR="238125" indent="450850" algn="just">
                  <a:spcBef>
                    <a:spcPts val="0"/>
                  </a:spcBef>
                  <a:spcAft>
                    <a:spcPts val="0"/>
                  </a:spcAft>
                </a:pPr>
                <a14:m>
                  <m:oMath xmlns:m="http://schemas.openxmlformats.org/officeDocument/2006/math">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𝑚𝑎𝑥</m:t>
                    </m:r>
                    <m:f>
                      <m:fPr>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fPr>
                      <m:num>
                        <m:nary>
                          <m:naryPr>
                            <m:chr m:val="∑"/>
                            <m:limLoc m:val="subSup"/>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naryPr>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𝑘</m:t>
                            </m:r>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=1</m:t>
                            </m:r>
                          </m:sub>
                          <m:sup>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𝑠</m:t>
                            </m:r>
                          </m:sup>
                          <m:e>
                            <m:sSub>
                              <m:sSubPr>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sSubPr>
                              <m:e>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𝑣</m:t>
                                </m:r>
                              </m:e>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𝑘</m:t>
                                </m:r>
                              </m:sub>
                            </m:sSub>
                            <m:sSub>
                              <m:sSubPr>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sSubPr>
                              <m:e>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𝑦</m:t>
                                </m:r>
                              </m:e>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𝑘𝑝</m:t>
                                </m:r>
                              </m:sub>
                            </m:sSub>
                          </m:e>
                        </m:nary>
                      </m:num>
                      <m:den>
                        <m:nary>
                          <m:naryPr>
                            <m:chr m:val="∑"/>
                            <m:limLoc m:val="subSup"/>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naryPr>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𝑗</m:t>
                            </m:r>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=1</m:t>
                            </m:r>
                          </m:sub>
                          <m:sup>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𝑚</m:t>
                            </m:r>
                          </m:sup>
                          <m:e>
                            <m:sSub>
                              <m:sSubPr>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sSubPr>
                              <m:e>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𝑢</m:t>
                                </m:r>
                              </m:e>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𝑗</m:t>
                                </m:r>
                              </m:sub>
                            </m:sSub>
                            <m:sSub>
                              <m:sSubPr>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sSubPr>
                              <m:e>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𝑥</m:t>
                                </m:r>
                              </m:e>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𝑗𝑝</m:t>
                                </m:r>
                              </m:sub>
                            </m:sSub>
                          </m:e>
                        </m:nary>
                      </m:den>
                    </m:f>
                  </m:oMath>
                </a14:m>
                <a:r>
                  <a:rPr lang="en-US" sz="2400" dirty="0">
                    <a:solidFill>
                      <a:srgbClr val="000000"/>
                    </a:solidFill>
                    <a:effectLst/>
                    <a:ea typeface="Cambria" panose="02040503050406030204" pitchFamily="18" charset="0"/>
                    <a:cs typeface="Cambria" panose="02040503050406030204" pitchFamily="18" charset="0"/>
                  </a:rPr>
                  <a:t>			</a:t>
                </a:r>
                <a:r>
                  <a:rPr lang="en-US" sz="2400" dirty="0" smtClean="0">
                    <a:solidFill>
                      <a:srgbClr val="000000"/>
                    </a:solidFill>
                    <a:effectLst/>
                    <a:ea typeface="Cambria" panose="02040503050406030204" pitchFamily="18" charset="0"/>
                    <a:cs typeface="Cambria" panose="02040503050406030204" pitchFamily="18" charset="0"/>
                  </a:rPr>
                  <a:t>(</a:t>
                </a:r>
                <a:r>
                  <a:rPr lang="en-US" sz="2400" dirty="0">
                    <a:solidFill>
                      <a:srgbClr val="000000"/>
                    </a:solidFill>
                    <a:effectLst/>
                    <a:ea typeface="Cambria" panose="02040503050406030204" pitchFamily="18" charset="0"/>
                    <a:cs typeface="Cambria" panose="02040503050406030204" pitchFamily="18" charset="0"/>
                  </a:rPr>
                  <a:t>2.6</a:t>
                </a:r>
                <a:r>
                  <a:rPr lang="en-US" sz="2400" dirty="0" smtClean="0">
                    <a:solidFill>
                      <a:srgbClr val="000000"/>
                    </a:solidFill>
                    <a:effectLst/>
                    <a:ea typeface="Cambria" panose="02040503050406030204" pitchFamily="18" charset="0"/>
                    <a:cs typeface="Cambria" panose="02040503050406030204" pitchFamily="18" charset="0"/>
                  </a:rPr>
                  <a:t>)</a:t>
                </a:r>
                <a:endParaRPr lang="en-US" sz="2400" dirty="0">
                  <a:solidFill>
                    <a:srgbClr val="000000"/>
                  </a:solidFill>
                  <a:effectLst/>
                  <a:ea typeface="Cambria" panose="02040503050406030204" pitchFamily="18" charset="0"/>
                  <a:cs typeface="Cambria" panose="02040503050406030204" pitchFamily="18" charset="0"/>
                </a:endParaRPr>
              </a:p>
              <a:p>
                <a:r>
                  <a:rPr lang="en-US" sz="2400" dirty="0">
                    <a:solidFill>
                      <a:srgbClr val="000000"/>
                    </a:solidFill>
                    <a:effectLst/>
                    <a:ea typeface="Cambria" panose="02040503050406030204" pitchFamily="18" charset="0"/>
                    <a:cs typeface="Cambria" panose="02040503050406030204" pitchFamily="18" charset="0"/>
                  </a:rPr>
                  <a:t>subject </a:t>
                </a:r>
                <a:r>
                  <a:rPr lang="en-US" sz="2400" dirty="0" smtClean="0">
                    <a:solidFill>
                      <a:srgbClr val="000000"/>
                    </a:solidFill>
                    <a:effectLst/>
                    <a:ea typeface="Cambria" panose="02040503050406030204" pitchFamily="18" charset="0"/>
                    <a:cs typeface="Cambria" panose="02040503050406030204" pitchFamily="18" charset="0"/>
                  </a:rPr>
                  <a:t>to</a:t>
                </a:r>
                <a:endParaRPr lang="en-US" sz="2400" dirty="0" smtClean="0"/>
              </a:p>
              <a:p>
                <a:pPr marL="463550" marR="238125" indent="450850" algn="just">
                  <a:lnSpc>
                    <a:spcPct val="150000"/>
                  </a:lnSpc>
                  <a:spcBef>
                    <a:spcPts val="0"/>
                  </a:spcBef>
                  <a:spcAft>
                    <a:spcPts val="1300"/>
                  </a:spcAft>
                </a:pPr>
                <a14:m>
                  <m:oMath xmlns:m="http://schemas.openxmlformats.org/officeDocument/2006/math">
                    <m:f>
                      <m:fPr>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fPr>
                      <m:num>
                        <m:nary>
                          <m:naryPr>
                            <m:chr m:val="∑"/>
                            <m:limLoc m:val="subSup"/>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naryPr>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𝑘</m:t>
                            </m:r>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=1</m:t>
                            </m:r>
                          </m:sub>
                          <m:sup>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𝑠</m:t>
                            </m:r>
                          </m:sup>
                          <m:e>
                            <m:sSub>
                              <m:sSubPr>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sSubPr>
                              <m:e>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𝑣</m:t>
                                </m:r>
                              </m:e>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𝑘</m:t>
                                </m:r>
                              </m:sub>
                            </m:sSub>
                            <m:sSub>
                              <m:sSubPr>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sSubPr>
                              <m:e>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𝑦</m:t>
                                </m:r>
                              </m:e>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𝑘𝑖</m:t>
                                </m:r>
                              </m:sub>
                            </m:sSub>
                          </m:e>
                        </m:nary>
                      </m:num>
                      <m:den>
                        <m:nary>
                          <m:naryPr>
                            <m:chr m:val="∑"/>
                            <m:limLoc m:val="subSup"/>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naryPr>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𝑗</m:t>
                            </m:r>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=1</m:t>
                            </m:r>
                          </m:sub>
                          <m:sup>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𝑚</m:t>
                            </m:r>
                          </m:sup>
                          <m:e>
                            <m:sSub>
                              <m:sSubPr>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sSubPr>
                              <m:e>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𝑢</m:t>
                                </m:r>
                              </m:e>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𝑗</m:t>
                                </m:r>
                              </m:sub>
                            </m:sSub>
                            <m:sSub>
                              <m:sSubPr>
                                <m:ctrlP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ctrlPr>
                              </m:sSubPr>
                              <m:e>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𝑥</m:t>
                                </m:r>
                              </m:e>
                              <m:sub>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𝑗𝑖</m:t>
                                </m:r>
                              </m:sub>
                            </m:sSub>
                          </m:e>
                        </m:nary>
                      </m:den>
                    </m:f>
                    <m:r>
                      <a:rPr lang="en-US" sz="2400" i="1">
                        <a:solidFill>
                          <a:srgbClr val="000000"/>
                        </a:solidFill>
                        <a:latin typeface="Cambria Math" panose="02040503050406030204" pitchFamily="18" charset="0"/>
                        <a:ea typeface="Cambria" panose="02040503050406030204" pitchFamily="18" charset="0"/>
                        <a:cs typeface="Cambria" panose="02040503050406030204" pitchFamily="18" charset="0"/>
                      </a:rPr>
                      <m:t>≤1;</m:t>
                    </m:r>
                  </m:oMath>
                </a14:m>
                <a:r>
                  <a:rPr lang="en-US" sz="2400" dirty="0">
                    <a:solidFill>
                      <a:srgbClr val="000000"/>
                    </a:solidFill>
                    <a:effectLst/>
                    <a:ea typeface="Cambria" panose="02040503050406030204" pitchFamily="18" charset="0"/>
                    <a:cs typeface="Cambria" panose="02040503050406030204" pitchFamily="18" charset="0"/>
                  </a:rPr>
                  <a:t>		</a:t>
                </a:r>
                <a:r>
                  <a:rPr lang="en-US" sz="2400" dirty="0" smtClean="0">
                    <a:solidFill>
                      <a:srgbClr val="000000"/>
                    </a:solidFill>
                    <a:ea typeface="Cambria" panose="02040503050406030204" pitchFamily="18" charset="0"/>
                    <a:cs typeface="Cambria" panose="02040503050406030204" pitchFamily="18" charset="0"/>
                  </a:rPr>
                  <a:t>	</a:t>
                </a:r>
                <a:r>
                  <a:rPr lang="en-US" sz="2400" dirty="0" smtClean="0">
                    <a:solidFill>
                      <a:srgbClr val="000000"/>
                    </a:solidFill>
                    <a:effectLst/>
                    <a:ea typeface="Cambria" panose="02040503050406030204" pitchFamily="18" charset="0"/>
                    <a:cs typeface="Cambria" panose="02040503050406030204" pitchFamily="18" charset="0"/>
                  </a:rPr>
                  <a:t>(</a:t>
                </a:r>
                <a:r>
                  <a:rPr lang="en-US" sz="2400" dirty="0">
                    <a:solidFill>
                      <a:srgbClr val="000000"/>
                    </a:solidFill>
                    <a:effectLst/>
                    <a:ea typeface="Cambria" panose="02040503050406030204" pitchFamily="18" charset="0"/>
                    <a:cs typeface="Cambria" panose="02040503050406030204" pitchFamily="18" charset="0"/>
                  </a:rPr>
                  <a:t>2.7)</a:t>
                </a:r>
              </a:p>
              <a:p>
                <a:pPr marR="14605" indent="-6350">
                  <a:lnSpc>
                    <a:spcPct val="150000"/>
                  </a:lnSpc>
                  <a:spcAft>
                    <a:spcPts val="255"/>
                  </a:spcAft>
                </a:pPr>
                <a:r>
                  <a:rPr lang="en-US" sz="2400" dirty="0">
                    <a:solidFill>
                      <a:srgbClr val="000000"/>
                    </a:solidFill>
                    <a:effectLst/>
                    <a:ea typeface="Cambria" panose="02040503050406030204" pitchFamily="18" charset="0"/>
                    <a:cs typeface="Cambria" panose="02040503050406030204" pitchFamily="18" charset="0"/>
                  </a:rPr>
                  <a:t>∀ </a:t>
                </a:r>
                <a:r>
                  <a:rPr lang="en-US" sz="2400" dirty="0" err="1">
                    <a:solidFill>
                      <a:srgbClr val="000000"/>
                    </a:solidFill>
                    <a:effectLst/>
                    <a:ea typeface="Cambria" panose="02040503050406030204" pitchFamily="18" charset="0"/>
                    <a:cs typeface="Cambria" panose="02040503050406030204" pitchFamily="18" charset="0"/>
                  </a:rPr>
                  <a:t>i</a:t>
                </a:r>
                <a:r>
                  <a:rPr lang="en-US" sz="2400" dirty="0">
                    <a:solidFill>
                      <a:srgbClr val="000000"/>
                    </a:solidFill>
                    <a:effectLst/>
                    <a:ea typeface="Cambria" panose="02040503050406030204" pitchFamily="18" charset="0"/>
                    <a:cs typeface="Cambria" panose="02040503050406030204" pitchFamily="18" charset="0"/>
                  </a:rPr>
                  <a:t> and </a:t>
                </a:r>
                <a:r>
                  <a:rPr lang="en-US" sz="2400" i="1" dirty="0" err="1">
                    <a:solidFill>
                      <a:srgbClr val="000000"/>
                    </a:solidFill>
                    <a:effectLst/>
                    <a:ea typeface="Cambria" panose="02040503050406030204" pitchFamily="18" charset="0"/>
                    <a:cs typeface="Cambria" panose="02040503050406030204" pitchFamily="18" charset="0"/>
                  </a:rPr>
                  <a:t>v</a:t>
                </a:r>
                <a:r>
                  <a:rPr lang="en-US" sz="2400" i="1" baseline="-25000" dirty="0" err="1">
                    <a:solidFill>
                      <a:srgbClr val="000000"/>
                    </a:solidFill>
                    <a:effectLst/>
                    <a:ea typeface="Cambria" panose="02040503050406030204" pitchFamily="18" charset="0"/>
                    <a:cs typeface="Cambria" panose="02040503050406030204" pitchFamily="18" charset="0"/>
                  </a:rPr>
                  <a:t>k</a:t>
                </a:r>
                <a:r>
                  <a:rPr lang="en-US" sz="2400" dirty="0">
                    <a:solidFill>
                      <a:srgbClr val="000000"/>
                    </a:solidFill>
                    <a:effectLst/>
                    <a:ea typeface="Cambria" panose="02040503050406030204" pitchFamily="18" charset="0"/>
                    <a:cs typeface="Cambria" panose="02040503050406030204" pitchFamily="18" charset="0"/>
                  </a:rPr>
                  <a:t>, </a:t>
                </a:r>
                <a:r>
                  <a:rPr lang="en-US" sz="2400" i="1" dirty="0" err="1">
                    <a:solidFill>
                      <a:srgbClr val="000000"/>
                    </a:solidFill>
                    <a:effectLst/>
                    <a:ea typeface="Cambria" panose="02040503050406030204" pitchFamily="18" charset="0"/>
                    <a:cs typeface="Cambria" panose="02040503050406030204" pitchFamily="18" charset="0"/>
                  </a:rPr>
                  <a:t>u</a:t>
                </a:r>
                <a:r>
                  <a:rPr lang="en-US" sz="2400" i="1" baseline="-25000" dirty="0" err="1">
                    <a:solidFill>
                      <a:srgbClr val="000000"/>
                    </a:solidFill>
                    <a:effectLst/>
                    <a:ea typeface="Cambria" panose="02040503050406030204" pitchFamily="18" charset="0"/>
                    <a:cs typeface="Cambria" panose="02040503050406030204" pitchFamily="18" charset="0"/>
                  </a:rPr>
                  <a:t>j</a:t>
                </a:r>
                <a:r>
                  <a:rPr lang="en-US" sz="2400" i="1" baseline="-25000" dirty="0">
                    <a:solidFill>
                      <a:srgbClr val="000000"/>
                    </a:solidFill>
                    <a:effectLst/>
                    <a:ea typeface="Cambria" panose="02040503050406030204" pitchFamily="18" charset="0"/>
                    <a:cs typeface="Cambria" panose="02040503050406030204" pitchFamily="18" charset="0"/>
                  </a:rPr>
                  <a:t> </a:t>
                </a:r>
                <a:r>
                  <a:rPr lang="en-US" sz="2400" dirty="0">
                    <a:solidFill>
                      <a:srgbClr val="000000"/>
                    </a:solidFill>
                    <a:effectLst/>
                    <a:ea typeface="Cambria" panose="02040503050406030204" pitchFamily="18" charset="0"/>
                    <a:cs typeface="Cambria" panose="02040503050406030204" pitchFamily="18" charset="0"/>
                  </a:rPr>
                  <a:t>≥ 0; ∀ k, j </a:t>
                </a:r>
              </a:p>
            </p:txBody>
          </p:sp>
        </mc:Choice>
        <mc:Fallback xmlns="">
          <p:sp>
            <p:nvSpPr>
              <p:cNvPr id="6" name="TextBox 5"/>
              <p:cNvSpPr txBox="1">
                <a:spLocks noRot="1" noChangeAspect="1" noMove="1" noResize="1" noEditPoints="1" noAdjustHandles="1" noChangeArrowheads="1" noChangeShapeType="1" noTextEdit="1"/>
              </p:cNvSpPr>
              <p:nvPr/>
            </p:nvSpPr>
            <p:spPr>
              <a:xfrm>
                <a:off x="653960" y="966097"/>
                <a:ext cx="11154412" cy="5115952"/>
              </a:xfrm>
              <a:prstGeom prst="rect">
                <a:avLst/>
              </a:prstGeom>
              <a:blipFill>
                <a:blip r:embed="rId2"/>
                <a:stretch>
                  <a:fillRect l="-820" t="-952" b="-595"/>
                </a:stretch>
              </a:blipFill>
            </p:spPr>
            <p:txBody>
              <a:bodyPr/>
              <a:lstStyle/>
              <a:p>
                <a:r>
                  <a:rPr lang="en-US">
                    <a:noFill/>
                  </a:rPr>
                  <a:t> </a:t>
                </a:r>
              </a:p>
            </p:txBody>
          </p:sp>
        </mc:Fallback>
      </mc:AlternateContent>
    </p:spTree>
    <p:extLst>
      <p:ext uri="{BB962C8B-B14F-4D97-AF65-F5344CB8AC3E}">
        <p14:creationId xmlns:p14="http://schemas.microsoft.com/office/powerpoint/2010/main" val="67633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6114201"/>
            <a:ext cx="1423922" cy="482216"/>
            <a:chOff x="0" y="709687"/>
            <a:chExt cx="1423922" cy="482216"/>
          </a:xfrm>
          <a:solidFill>
            <a:schemeClr val="accent6">
              <a:lumMod val="75000"/>
            </a:schemeClr>
          </a:solidFill>
        </p:grpSpPr>
        <p:sp>
          <p:nvSpPr>
            <p:cNvPr id="13" name="Chevron 12"/>
            <p:cNvSpPr/>
            <p:nvPr/>
          </p:nvSpPr>
          <p:spPr>
            <a:xfrm>
              <a:off x="0" y="709687"/>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25360" y="711959"/>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850716" y="714231"/>
              <a:ext cx="573206" cy="477672"/>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tx2">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n>
                  <a:solidFill>
                    <a:schemeClr val="accent6">
                      <a:lumMod val="75000"/>
                    </a:schemeClr>
                  </a:solidFill>
                </a:ln>
                <a:solidFill>
                  <a:schemeClr val="accent6">
                    <a:lumMod val="75000"/>
                  </a:schemeClr>
                </a:solidFill>
              </a:rPr>
              <a:t>Literature Review</a:t>
            </a:r>
            <a:r>
              <a:rPr lang="en-US" sz="2800" dirty="0">
                <a:ln>
                  <a:solidFill>
                    <a:schemeClr val="accent6">
                      <a:lumMod val="75000"/>
                    </a:schemeClr>
                  </a:solidFill>
                </a:ln>
                <a:solidFill>
                  <a:schemeClr val="accent6">
                    <a:lumMod val="75000"/>
                  </a:schemeClr>
                </a:solidFill>
              </a:rPr>
              <a:t/>
            </a:r>
            <a:br>
              <a:rPr lang="en-US" sz="2800" dirty="0">
                <a:ln>
                  <a:solidFill>
                    <a:schemeClr val="accent6">
                      <a:lumMod val="75000"/>
                    </a:schemeClr>
                  </a:solidFill>
                </a:ln>
                <a:solidFill>
                  <a:schemeClr val="accent6">
                    <a:lumMod val="75000"/>
                  </a:schemeClr>
                </a:solidFill>
              </a:rPr>
            </a:br>
            <a:endParaRPr lang="en-US" sz="2800" dirty="0">
              <a:ln>
                <a:solidFill>
                  <a:schemeClr val="accent6">
                    <a:lumMod val="75000"/>
                  </a:schemeClr>
                </a:solidFill>
              </a:ln>
              <a:solidFill>
                <a:schemeClr val="accent6">
                  <a:lumMod val="75000"/>
                </a:schemeClr>
              </a:solidFill>
            </a:endParaRPr>
          </a:p>
        </p:txBody>
      </p:sp>
      <p:cxnSp>
        <p:nvCxnSpPr>
          <p:cNvPr id="18" name="Straight Connector 17">
            <a:extLst>
              <a:ext uri="{FF2B5EF4-FFF2-40B4-BE49-F238E27FC236}">
                <a16:creationId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tx2">
                <a:lumMod val="50000"/>
              </a:schemeClr>
            </a:solidFill>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653960" y="966097"/>
                <a:ext cx="11154412" cy="4766690"/>
              </a:xfrm>
              <a:prstGeom prst="rect">
                <a:avLst/>
              </a:prstGeom>
              <a:noFill/>
            </p:spPr>
            <p:txBody>
              <a:bodyPr wrap="square" rtlCol="0">
                <a:spAutoFit/>
              </a:bodyPr>
              <a:lstStyle/>
              <a:p>
                <a:pPr marR="14605" indent="-6350">
                  <a:lnSpc>
                    <a:spcPct val="150000"/>
                  </a:lnSpc>
                  <a:spcAft>
                    <a:spcPts val="255"/>
                  </a:spcAft>
                </a:pPr>
                <a:r>
                  <a:rPr lang="en-US" sz="2400" dirty="0" smtClean="0">
                    <a:solidFill>
                      <a:srgbClr val="000000"/>
                    </a:solidFill>
                    <a:effectLst/>
                    <a:ea typeface="Cambria" panose="02040503050406030204" pitchFamily="18" charset="0"/>
                    <a:cs typeface="Cambria" panose="02040503050406030204" pitchFamily="18" charset="0"/>
                  </a:rPr>
                  <a:t>where </a:t>
                </a:r>
                <a:r>
                  <a:rPr lang="en-US" sz="2400" i="1" dirty="0" err="1">
                    <a:solidFill>
                      <a:srgbClr val="000000"/>
                    </a:solidFill>
                    <a:effectLst/>
                    <a:ea typeface="Cambria" panose="02040503050406030204" pitchFamily="18" charset="0"/>
                    <a:cs typeface="Cambria" panose="02040503050406030204" pitchFamily="18" charset="0"/>
                  </a:rPr>
                  <a:t>y</a:t>
                </a:r>
                <a:r>
                  <a:rPr lang="en-US" sz="2400" i="1" baseline="-25000" dirty="0" err="1">
                    <a:solidFill>
                      <a:srgbClr val="000000"/>
                    </a:solidFill>
                    <a:effectLst/>
                    <a:ea typeface="Cambria" panose="02040503050406030204" pitchFamily="18" charset="0"/>
                    <a:cs typeface="Cambria" panose="02040503050406030204" pitchFamily="18" charset="0"/>
                  </a:rPr>
                  <a:t>ki</a:t>
                </a:r>
                <a:r>
                  <a:rPr lang="en-US" sz="2400" i="1" baseline="-25000" dirty="0">
                    <a:solidFill>
                      <a:srgbClr val="000000"/>
                    </a:solidFill>
                    <a:effectLst/>
                    <a:ea typeface="Cambria" panose="02040503050406030204" pitchFamily="18" charset="0"/>
                    <a:cs typeface="Cambria" panose="02040503050406030204" pitchFamily="18" charset="0"/>
                  </a:rPr>
                  <a:t> </a:t>
                </a:r>
                <a:r>
                  <a:rPr lang="en-US" sz="2400" dirty="0">
                    <a:solidFill>
                      <a:srgbClr val="000000"/>
                    </a:solidFill>
                    <a:effectLst/>
                    <a:ea typeface="Cambria" panose="02040503050406030204" pitchFamily="18" charset="0"/>
                    <a:cs typeface="Cambria" panose="02040503050406030204" pitchFamily="18" charset="0"/>
                  </a:rPr>
                  <a:t>= amount of output k produced by </a:t>
                </a:r>
                <a:r>
                  <a:rPr lang="en-US" sz="2400" dirty="0" err="1">
                    <a:solidFill>
                      <a:srgbClr val="000000"/>
                    </a:solidFill>
                    <a:effectLst/>
                    <a:ea typeface="Cambria" panose="02040503050406030204" pitchFamily="18" charset="0"/>
                    <a:cs typeface="Cambria" panose="02040503050406030204" pitchFamily="18" charset="0"/>
                  </a:rPr>
                  <a:t>DMU</a:t>
                </a:r>
                <a:r>
                  <a:rPr lang="en-US" sz="2400" i="1" dirty="0" err="1">
                    <a:solidFill>
                      <a:srgbClr val="000000"/>
                    </a:solidFill>
                    <a:effectLst/>
                    <a:ea typeface="Cambria" panose="02040503050406030204" pitchFamily="18" charset="0"/>
                    <a:cs typeface="Cambria" panose="02040503050406030204" pitchFamily="18" charset="0"/>
                  </a:rPr>
                  <a:t>i</a:t>
                </a:r>
                <a:r>
                  <a:rPr lang="en-US" sz="2400" i="1" dirty="0">
                    <a:solidFill>
                      <a:srgbClr val="000000"/>
                    </a:solidFill>
                    <a:effectLst/>
                    <a:ea typeface="Cambria" panose="02040503050406030204" pitchFamily="18" charset="0"/>
                    <a:cs typeface="Cambria" panose="02040503050406030204" pitchFamily="18" charset="0"/>
                  </a:rPr>
                  <a:t>, </a:t>
                </a:r>
                <a:r>
                  <a:rPr lang="en-US" sz="2400" i="1" dirty="0" err="1">
                    <a:solidFill>
                      <a:srgbClr val="000000"/>
                    </a:solidFill>
                    <a:effectLst/>
                    <a:ea typeface="Cambria" panose="02040503050406030204" pitchFamily="18" charset="0"/>
                    <a:cs typeface="Cambria" panose="02040503050406030204" pitchFamily="18" charset="0"/>
                  </a:rPr>
                  <a:t>x</a:t>
                </a:r>
                <a:r>
                  <a:rPr lang="en-US" sz="2400" i="1" baseline="-25000" dirty="0" err="1">
                    <a:solidFill>
                      <a:srgbClr val="000000"/>
                    </a:solidFill>
                    <a:effectLst/>
                    <a:ea typeface="Cambria" panose="02040503050406030204" pitchFamily="18" charset="0"/>
                    <a:cs typeface="Cambria" panose="02040503050406030204" pitchFamily="18" charset="0"/>
                  </a:rPr>
                  <a:t>ji</a:t>
                </a:r>
                <a:r>
                  <a:rPr lang="en-US" sz="2400" i="1" baseline="-25000" dirty="0">
                    <a:solidFill>
                      <a:srgbClr val="000000"/>
                    </a:solidFill>
                    <a:effectLst/>
                    <a:ea typeface="Cambria" panose="02040503050406030204" pitchFamily="18" charset="0"/>
                    <a:cs typeface="Cambria" panose="02040503050406030204" pitchFamily="18" charset="0"/>
                  </a:rPr>
                  <a:t> </a:t>
                </a:r>
                <a:r>
                  <a:rPr lang="en-US" sz="2400" dirty="0">
                    <a:solidFill>
                      <a:srgbClr val="000000"/>
                    </a:solidFill>
                    <a:effectLst/>
                    <a:ea typeface="Cambria" panose="02040503050406030204" pitchFamily="18" charset="0"/>
                    <a:cs typeface="Cambria" panose="02040503050406030204" pitchFamily="18" charset="0"/>
                  </a:rPr>
                  <a:t>= amount of input j </a:t>
                </a:r>
                <a:r>
                  <a:rPr lang="en-US" sz="2400" dirty="0" err="1">
                    <a:solidFill>
                      <a:srgbClr val="000000"/>
                    </a:solidFill>
                    <a:effectLst/>
                    <a:ea typeface="Cambria" panose="02040503050406030204" pitchFamily="18" charset="0"/>
                    <a:cs typeface="Cambria" panose="02040503050406030204" pitchFamily="18" charset="0"/>
                  </a:rPr>
                  <a:t>utilised</a:t>
                </a:r>
                <a:r>
                  <a:rPr lang="en-US" sz="2400" dirty="0">
                    <a:solidFill>
                      <a:srgbClr val="000000"/>
                    </a:solidFill>
                    <a:effectLst/>
                    <a:ea typeface="Cambria" panose="02040503050406030204" pitchFamily="18" charset="0"/>
                    <a:cs typeface="Cambria" panose="02040503050406030204" pitchFamily="18" charset="0"/>
                  </a:rPr>
                  <a:t> by </a:t>
                </a:r>
                <a:r>
                  <a:rPr lang="en-US" sz="2400" dirty="0" err="1">
                    <a:solidFill>
                      <a:srgbClr val="000000"/>
                    </a:solidFill>
                    <a:effectLst/>
                    <a:ea typeface="Cambria" panose="02040503050406030204" pitchFamily="18" charset="0"/>
                    <a:cs typeface="Cambria" panose="02040503050406030204" pitchFamily="18" charset="0"/>
                  </a:rPr>
                  <a:t>DMU</a:t>
                </a:r>
                <a:r>
                  <a:rPr lang="en-US" sz="2400" i="1" dirty="0" err="1">
                    <a:solidFill>
                      <a:srgbClr val="000000"/>
                    </a:solidFill>
                    <a:effectLst/>
                    <a:ea typeface="Cambria" panose="02040503050406030204" pitchFamily="18" charset="0"/>
                    <a:cs typeface="Cambria" panose="02040503050406030204" pitchFamily="18" charset="0"/>
                  </a:rPr>
                  <a:t>i</a:t>
                </a:r>
                <a:r>
                  <a:rPr lang="en-US" sz="2400" i="1" dirty="0">
                    <a:solidFill>
                      <a:srgbClr val="000000"/>
                    </a:solidFill>
                    <a:effectLst/>
                    <a:ea typeface="Cambria" panose="02040503050406030204" pitchFamily="18" charset="0"/>
                    <a:cs typeface="Cambria" panose="02040503050406030204" pitchFamily="18" charset="0"/>
                  </a:rPr>
                  <a:t>,	</a:t>
                </a:r>
                <a:r>
                  <a:rPr lang="en-US" sz="2400" i="1" dirty="0" err="1" smtClean="0">
                    <a:solidFill>
                      <a:srgbClr val="000000"/>
                    </a:solidFill>
                    <a:effectLst/>
                    <a:ea typeface="Cambria" panose="02040503050406030204" pitchFamily="18" charset="0"/>
                    <a:cs typeface="Cambria" panose="02040503050406030204" pitchFamily="18" charset="0"/>
                  </a:rPr>
                  <a:t>v</a:t>
                </a:r>
                <a:r>
                  <a:rPr lang="en-US" sz="2400" i="1" baseline="-25000" dirty="0" err="1" smtClean="0">
                    <a:solidFill>
                      <a:srgbClr val="000000"/>
                    </a:solidFill>
                    <a:effectLst/>
                    <a:ea typeface="Cambria" panose="02040503050406030204" pitchFamily="18" charset="0"/>
                    <a:cs typeface="Cambria" panose="02040503050406030204" pitchFamily="18" charset="0"/>
                  </a:rPr>
                  <a:t>k</a:t>
                </a:r>
                <a:r>
                  <a:rPr lang="en-US" sz="2400" i="1" baseline="-25000" dirty="0" smtClean="0">
                    <a:solidFill>
                      <a:srgbClr val="000000"/>
                    </a:solidFill>
                    <a:effectLst/>
                    <a:ea typeface="Cambria" panose="02040503050406030204" pitchFamily="18" charset="0"/>
                    <a:cs typeface="Cambria" panose="02040503050406030204" pitchFamily="18" charset="0"/>
                  </a:rPr>
                  <a:t> </a:t>
                </a:r>
                <a:r>
                  <a:rPr lang="en-US" sz="2400" dirty="0">
                    <a:solidFill>
                      <a:srgbClr val="000000"/>
                    </a:solidFill>
                    <a:effectLst/>
                    <a:ea typeface="Cambria" panose="02040503050406030204" pitchFamily="18" charset="0"/>
                    <a:cs typeface="Cambria" panose="02040503050406030204" pitchFamily="18" charset="0"/>
                  </a:rPr>
                  <a:t>= weight given to output </a:t>
                </a:r>
                <a:r>
                  <a:rPr lang="en-US" sz="2400" i="1" dirty="0">
                    <a:solidFill>
                      <a:srgbClr val="000000"/>
                    </a:solidFill>
                    <a:effectLst/>
                    <a:ea typeface="Cambria" panose="02040503050406030204" pitchFamily="18" charset="0"/>
                    <a:cs typeface="Cambria" panose="02040503050406030204" pitchFamily="18" charset="0"/>
                  </a:rPr>
                  <a:t>k, </a:t>
                </a:r>
                <a:r>
                  <a:rPr lang="en-US" sz="2400" i="1" dirty="0" err="1">
                    <a:solidFill>
                      <a:srgbClr val="000000"/>
                    </a:solidFill>
                    <a:effectLst/>
                    <a:ea typeface="Cambria" panose="02040503050406030204" pitchFamily="18" charset="0"/>
                    <a:cs typeface="Cambria" panose="02040503050406030204" pitchFamily="18" charset="0"/>
                  </a:rPr>
                  <a:t>u</a:t>
                </a:r>
                <a:r>
                  <a:rPr lang="en-US" sz="2400" i="1" baseline="-25000" dirty="0" err="1">
                    <a:solidFill>
                      <a:srgbClr val="000000"/>
                    </a:solidFill>
                    <a:effectLst/>
                    <a:ea typeface="Cambria" panose="02040503050406030204" pitchFamily="18" charset="0"/>
                    <a:cs typeface="Cambria" panose="02040503050406030204" pitchFamily="18" charset="0"/>
                  </a:rPr>
                  <a:t>j</a:t>
                </a:r>
                <a:r>
                  <a:rPr lang="en-US" sz="2400" i="1" baseline="-25000" dirty="0">
                    <a:solidFill>
                      <a:srgbClr val="000000"/>
                    </a:solidFill>
                    <a:effectLst/>
                    <a:ea typeface="Cambria" panose="02040503050406030204" pitchFamily="18" charset="0"/>
                    <a:cs typeface="Cambria" panose="02040503050406030204" pitchFamily="18" charset="0"/>
                  </a:rPr>
                  <a:t> </a:t>
                </a:r>
                <a:r>
                  <a:rPr lang="en-US" sz="2400" dirty="0">
                    <a:solidFill>
                      <a:srgbClr val="000000"/>
                    </a:solidFill>
                    <a:effectLst/>
                    <a:ea typeface="Cambria" panose="02040503050406030204" pitchFamily="18" charset="0"/>
                    <a:cs typeface="Cambria" panose="02040503050406030204" pitchFamily="18" charset="0"/>
                  </a:rPr>
                  <a:t>= weight given to input </a:t>
                </a:r>
                <a:r>
                  <a:rPr lang="en-US" sz="2400" i="1" dirty="0" smtClean="0">
                    <a:solidFill>
                      <a:srgbClr val="000000"/>
                    </a:solidFill>
                    <a:effectLst/>
                    <a:ea typeface="Cambria" panose="02040503050406030204" pitchFamily="18" charset="0"/>
                    <a:cs typeface="Cambria" panose="02040503050406030204" pitchFamily="18" charset="0"/>
                  </a:rPr>
                  <a:t>j</a:t>
                </a:r>
                <a:endParaRPr lang="en-US" sz="2400" dirty="0" smtClean="0">
                  <a:solidFill>
                    <a:srgbClr val="000000"/>
                  </a:solidFill>
                  <a:effectLst/>
                  <a:ea typeface="Cambria" panose="02040503050406030204" pitchFamily="18" charset="0"/>
                  <a:cs typeface="Cambria" panose="02040503050406030204" pitchFamily="18" charset="0"/>
                </a:endParaRPr>
              </a:p>
              <a:p>
                <a:pPr marL="6350" marR="228600" indent="-6350" algn="just">
                  <a:lnSpc>
                    <a:spcPct val="150000"/>
                  </a:lnSpc>
                  <a:spcBef>
                    <a:spcPts val="0"/>
                  </a:spcBef>
                  <a:spcAft>
                    <a:spcPts val="490"/>
                  </a:spcAft>
                </a:pPr>
                <a:r>
                  <a:rPr lang="en-US" sz="2400" dirty="0">
                    <a:solidFill>
                      <a:srgbClr val="000000"/>
                    </a:solidFill>
                    <a:effectLst/>
                    <a:ea typeface="Cambria" panose="02040503050406030204" pitchFamily="18" charset="0"/>
                    <a:cs typeface="Cambria" panose="02040503050406030204" pitchFamily="18" charset="0"/>
                  </a:rPr>
                  <a:t>The DEA fractional models in 2.6 and 2.7 can be converted to a linear programming model as shown in 2.8 subject to 2.9 [47].</a:t>
                </a:r>
              </a:p>
              <a:p>
                <a:pPr>
                  <a:lnSpc>
                    <a:spcPct val="150000"/>
                  </a:lnSpc>
                  <a:spcAft>
                    <a:spcPts val="210"/>
                  </a:spcAft>
                  <a:tabLst>
                    <a:tab pos="801370" algn="ctr"/>
                    <a:tab pos="5967095" algn="ctr"/>
                  </a:tabLst>
                </a:pP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𝑚𝑎𝑥</m:t>
                    </m:r>
                    <m:nary>
                      <m:naryPr>
                        <m:chr m:val="∑"/>
                        <m:limLoc m:val="undOv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naryPr>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𝑘</m:t>
                        </m:r>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sub>
                      <m:sup>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𝑠</m:t>
                        </m:r>
                      </m:sup>
                      <m:e>
                        <m:sSub>
                          <m:sSubP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𝑣</m:t>
                            </m:r>
                          </m:e>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𝑘</m:t>
                            </m:r>
                          </m:sub>
                        </m:sSub>
                        <m:sSub>
                          <m:sSubP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𝑦</m:t>
                            </m:r>
                          </m:e>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𝑘𝑝</m:t>
                            </m:r>
                          </m:sub>
                        </m:sSub>
                      </m:e>
                    </m:nary>
                  </m:oMath>
                </a14:m>
                <a:r>
                  <a:rPr lang="en-US" sz="2400" dirty="0">
                    <a:solidFill>
                      <a:srgbClr val="000000"/>
                    </a:solidFill>
                    <a:effectLst/>
                    <a:ea typeface="Calibri" panose="020F0502020204030204" pitchFamily="34" charset="0"/>
                    <a:cs typeface="Cambria" panose="02040503050406030204" pitchFamily="18" charset="0"/>
                  </a:rPr>
                  <a:t>             </a:t>
                </a:r>
                <a:r>
                  <a:rPr lang="en-US" sz="2400" dirty="0" smtClean="0">
                    <a:solidFill>
                      <a:srgbClr val="000000"/>
                    </a:solidFill>
                    <a:effectLst/>
                    <a:ea typeface="Calibri" panose="020F0502020204030204" pitchFamily="34" charset="0"/>
                    <a:cs typeface="Cambria" panose="02040503050406030204" pitchFamily="18" charset="0"/>
                  </a:rPr>
                  <a:t>			</a:t>
                </a:r>
                <a:r>
                  <a:rPr lang="en-US" sz="2400" dirty="0">
                    <a:solidFill>
                      <a:srgbClr val="000000"/>
                    </a:solidFill>
                    <a:effectLst/>
                    <a:ea typeface="Calibri" panose="020F0502020204030204" pitchFamily="34" charset="0"/>
                    <a:cs typeface="Cambria" panose="02040503050406030204" pitchFamily="18" charset="0"/>
                  </a:rPr>
                  <a:t>	(</a:t>
                </a:r>
                <a:r>
                  <a:rPr lang="en-US" sz="2400" dirty="0" smtClean="0">
                    <a:solidFill>
                      <a:srgbClr val="000000"/>
                    </a:solidFill>
                    <a:effectLst/>
                    <a:ea typeface="Cambria" panose="02040503050406030204" pitchFamily="18" charset="0"/>
                    <a:cs typeface="Cambria" panose="02040503050406030204" pitchFamily="18" charset="0"/>
                  </a:rPr>
                  <a:t>2.8)</a:t>
                </a:r>
              </a:p>
              <a:p>
                <a:pPr marR="228600" algn="just">
                  <a:lnSpc>
                    <a:spcPct val="150000"/>
                  </a:lnSpc>
                  <a:spcAft>
                    <a:spcPts val="1130"/>
                  </a:spcAft>
                </a:pPr>
                <a:r>
                  <a:rPr lang="en-US" sz="2400" dirty="0" smtClean="0">
                    <a:solidFill>
                      <a:srgbClr val="000000"/>
                    </a:solidFill>
                    <a:effectLst/>
                    <a:ea typeface="Cambria" panose="02040503050406030204" pitchFamily="18" charset="0"/>
                    <a:cs typeface="Cambria" panose="02040503050406030204" pitchFamily="18" charset="0"/>
                  </a:rPr>
                  <a:t> subject to</a:t>
                </a:r>
              </a:p>
              <a:p>
                <a:pPr>
                  <a:lnSpc>
                    <a:spcPct val="150000"/>
                  </a:lnSpc>
                  <a:spcAft>
                    <a:spcPts val="310"/>
                  </a:spcAft>
                  <a:tabLst>
                    <a:tab pos="481330" algn="ctr"/>
                    <a:tab pos="2936240" algn="ctr"/>
                    <a:tab pos="3677285" algn="ctr"/>
                  </a:tabLst>
                </a:pPr>
                <a14:m>
                  <m:oMath xmlns:m="http://schemas.openxmlformats.org/officeDocument/2006/math">
                    <m:nary>
                      <m:naryPr>
                        <m:chr m:val="∑"/>
                        <m:limLoc m:val="undOv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naryPr>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𝑗</m:t>
                        </m:r>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sub>
                      <m:sup>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𝑚</m:t>
                        </m:r>
                      </m:sup>
                      <m:e>
                        <m:sSub>
                          <m:sSubP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𝑢</m:t>
                            </m:r>
                          </m:e>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𝑗</m:t>
                            </m:r>
                          </m:sub>
                        </m:sSub>
                        <m:sSub>
                          <m:sSubP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𝑥</m:t>
                            </m:r>
                          </m:e>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𝑗𝑝</m:t>
                            </m:r>
                          </m:sub>
                        </m:s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e>
                    </m:nary>
                  </m:oMath>
                </a14:m>
                <a:r>
                  <a:rPr lang="en-US" sz="2400" dirty="0">
                    <a:solidFill>
                      <a:srgbClr val="000000"/>
                    </a:solidFill>
                    <a:effectLst/>
                    <a:ea typeface="Calibri" panose="020F0502020204030204" pitchFamily="34" charset="0"/>
                    <a:cs typeface="Cambria" panose="02040503050406030204" pitchFamily="18" charset="0"/>
                  </a:rPr>
                  <a:t>         and  </a:t>
                </a:r>
                <a14:m>
                  <m:oMath xmlns:m="http://schemas.openxmlformats.org/officeDocument/2006/math">
                    <m:nary>
                      <m:naryPr>
                        <m:chr m:val="∑"/>
                        <m:limLoc m:val="undOv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naryPr>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𝑘</m:t>
                        </m:r>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sub>
                      <m:sup>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𝑠</m:t>
                        </m:r>
                      </m:sup>
                      <m:e>
                        <m:sSub>
                          <m:sSubP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𝑣</m:t>
                            </m:r>
                          </m:e>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𝑘</m:t>
                            </m:r>
                          </m:sub>
                        </m:sSub>
                        <m:sSub>
                          <m:sSubP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𝑦</m:t>
                            </m:r>
                          </m:e>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𝑘𝑖</m:t>
                            </m:r>
                          </m:sub>
                        </m:s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nary>
                          <m:naryPr>
                            <m:chr m:val="∑"/>
                            <m:limLoc m:val="undOv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naryPr>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𝑗</m:t>
                            </m:r>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sub>
                          <m:sup>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𝑚</m:t>
                            </m:r>
                          </m:sup>
                          <m:e>
                            <m:sSub>
                              <m:sSubP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𝑢</m:t>
                                </m:r>
                              </m:e>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𝑗</m:t>
                                </m:r>
                              </m:sub>
                            </m:sSub>
                            <m:sSub>
                              <m:sSubPr>
                                <m:ctrlP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𝑥</m:t>
                                </m:r>
                              </m:e>
                              <m: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𝑗𝑖</m:t>
                                </m:r>
                              </m:sub>
                            </m:sSub>
                            <m:r>
                              <a:rPr lang="en-US" sz="24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≤0</m:t>
                            </m:r>
                          </m:e>
                        </m:nary>
                      </m:e>
                    </m:nary>
                  </m:oMath>
                </a14:m>
                <a:r>
                  <a:rPr lang="en-US" sz="2400" i="1" dirty="0">
                    <a:solidFill>
                      <a:srgbClr val="000000"/>
                    </a:solidFill>
                    <a:effectLst/>
                    <a:ea typeface="Cambria" panose="02040503050406030204" pitchFamily="18" charset="0"/>
                    <a:cs typeface="Cambria" panose="02040503050406030204" pitchFamily="18" charset="0"/>
                  </a:rPr>
                  <a:t>	</a:t>
                </a:r>
                <a:r>
                  <a:rPr lang="en-US" sz="2400" dirty="0">
                    <a:solidFill>
                      <a:srgbClr val="000000"/>
                    </a:solidFill>
                    <a:effectLst/>
                    <a:ea typeface="Cambria" panose="02040503050406030204" pitchFamily="18" charset="0"/>
                    <a:cs typeface="Cambria" panose="02040503050406030204" pitchFamily="18" charset="0"/>
                  </a:rPr>
                  <a:t>	</a:t>
                </a:r>
                <a:r>
                  <a:rPr lang="en-US" sz="2400" dirty="0" smtClean="0">
                    <a:solidFill>
                      <a:srgbClr val="000000"/>
                    </a:solidFill>
                    <a:effectLst/>
                    <a:ea typeface="Cambria" panose="02040503050406030204" pitchFamily="18" charset="0"/>
                    <a:cs typeface="Cambria" panose="02040503050406030204" pitchFamily="18" charset="0"/>
                  </a:rPr>
                  <a:t>(</a:t>
                </a:r>
                <a:r>
                  <a:rPr lang="en-US" sz="2400" dirty="0">
                    <a:solidFill>
                      <a:srgbClr val="000000"/>
                    </a:solidFill>
                    <a:effectLst/>
                    <a:ea typeface="Cambria" panose="02040503050406030204" pitchFamily="18" charset="0"/>
                    <a:cs typeface="Cambria" panose="02040503050406030204" pitchFamily="18" charset="0"/>
                  </a:rPr>
                  <a:t>2.9)</a:t>
                </a:r>
              </a:p>
              <a:p>
                <a:r>
                  <a:rPr lang="en-US" sz="2400" dirty="0">
                    <a:solidFill>
                      <a:srgbClr val="000000"/>
                    </a:solidFill>
                    <a:effectLst/>
                    <a:ea typeface="Cambria" panose="02040503050406030204" pitchFamily="18" charset="0"/>
                    <a:cs typeface="Cambria" panose="02040503050406030204" pitchFamily="18" charset="0"/>
                  </a:rPr>
                  <a:t>∀ </a:t>
                </a:r>
                <a:r>
                  <a:rPr lang="en-US" sz="2400" dirty="0" err="1">
                    <a:solidFill>
                      <a:srgbClr val="000000"/>
                    </a:solidFill>
                    <a:effectLst/>
                    <a:ea typeface="Cambria" panose="02040503050406030204" pitchFamily="18" charset="0"/>
                    <a:cs typeface="Cambria" panose="02040503050406030204" pitchFamily="18" charset="0"/>
                  </a:rPr>
                  <a:t>i</a:t>
                </a:r>
                <a:r>
                  <a:rPr lang="en-US" sz="2400" dirty="0">
                    <a:solidFill>
                      <a:srgbClr val="000000"/>
                    </a:solidFill>
                    <a:effectLst/>
                    <a:ea typeface="Cambria" panose="02040503050406030204" pitchFamily="18" charset="0"/>
                    <a:cs typeface="Cambria" panose="02040503050406030204" pitchFamily="18" charset="0"/>
                  </a:rPr>
                  <a:t> and </a:t>
                </a:r>
                <a:r>
                  <a:rPr lang="en-US" sz="2400" i="1" dirty="0" err="1">
                    <a:solidFill>
                      <a:srgbClr val="000000"/>
                    </a:solidFill>
                    <a:effectLst/>
                    <a:ea typeface="Cambria" panose="02040503050406030204" pitchFamily="18" charset="0"/>
                    <a:cs typeface="Cambria" panose="02040503050406030204" pitchFamily="18" charset="0"/>
                  </a:rPr>
                  <a:t>v</a:t>
                </a:r>
                <a:r>
                  <a:rPr lang="en-US" sz="2400" i="1" baseline="-25000" dirty="0" err="1">
                    <a:solidFill>
                      <a:srgbClr val="000000"/>
                    </a:solidFill>
                    <a:effectLst/>
                    <a:ea typeface="Cambria" panose="02040503050406030204" pitchFamily="18" charset="0"/>
                    <a:cs typeface="Cambria" panose="02040503050406030204" pitchFamily="18" charset="0"/>
                  </a:rPr>
                  <a:t>k</a:t>
                </a:r>
                <a:r>
                  <a:rPr lang="en-US" sz="2400" dirty="0">
                    <a:solidFill>
                      <a:srgbClr val="000000"/>
                    </a:solidFill>
                    <a:effectLst/>
                    <a:ea typeface="Cambria" panose="02040503050406030204" pitchFamily="18" charset="0"/>
                    <a:cs typeface="Cambria" panose="02040503050406030204" pitchFamily="18" charset="0"/>
                  </a:rPr>
                  <a:t>, </a:t>
                </a:r>
                <a:r>
                  <a:rPr lang="en-US" sz="2400" i="1" dirty="0" err="1">
                    <a:solidFill>
                      <a:srgbClr val="000000"/>
                    </a:solidFill>
                    <a:effectLst/>
                    <a:ea typeface="Cambria" panose="02040503050406030204" pitchFamily="18" charset="0"/>
                    <a:cs typeface="Cambria" panose="02040503050406030204" pitchFamily="18" charset="0"/>
                  </a:rPr>
                  <a:t>u</a:t>
                </a:r>
                <a:r>
                  <a:rPr lang="en-US" sz="2400" i="1" baseline="-25000" dirty="0" err="1">
                    <a:solidFill>
                      <a:srgbClr val="000000"/>
                    </a:solidFill>
                    <a:effectLst/>
                    <a:ea typeface="Cambria" panose="02040503050406030204" pitchFamily="18" charset="0"/>
                    <a:cs typeface="Cambria" panose="02040503050406030204" pitchFamily="18" charset="0"/>
                  </a:rPr>
                  <a:t>j</a:t>
                </a:r>
                <a:r>
                  <a:rPr lang="en-US" sz="2400" i="1" baseline="-25000" dirty="0">
                    <a:solidFill>
                      <a:srgbClr val="000000"/>
                    </a:solidFill>
                    <a:effectLst/>
                    <a:ea typeface="Cambria" panose="02040503050406030204" pitchFamily="18" charset="0"/>
                    <a:cs typeface="Cambria" panose="02040503050406030204" pitchFamily="18" charset="0"/>
                  </a:rPr>
                  <a:t> </a:t>
                </a:r>
                <a:r>
                  <a:rPr lang="en-US" sz="2400" dirty="0">
                    <a:solidFill>
                      <a:srgbClr val="000000"/>
                    </a:solidFill>
                    <a:effectLst/>
                    <a:ea typeface="Cambria" panose="02040503050406030204" pitchFamily="18" charset="0"/>
                    <a:cs typeface="Cambria" panose="02040503050406030204" pitchFamily="18" charset="0"/>
                  </a:rPr>
                  <a:t>≥ 0; ∀ k, j</a:t>
                </a:r>
              </a:p>
            </p:txBody>
          </p:sp>
        </mc:Choice>
        <mc:Fallback xmlns="">
          <p:sp>
            <p:nvSpPr>
              <p:cNvPr id="6" name="TextBox 5"/>
              <p:cNvSpPr txBox="1">
                <a:spLocks noRot="1" noChangeAspect="1" noMove="1" noResize="1" noEditPoints="1" noAdjustHandles="1" noChangeArrowheads="1" noChangeShapeType="1" noTextEdit="1"/>
              </p:cNvSpPr>
              <p:nvPr/>
            </p:nvSpPr>
            <p:spPr>
              <a:xfrm>
                <a:off x="653960" y="966097"/>
                <a:ext cx="11154412" cy="4766690"/>
              </a:xfrm>
              <a:prstGeom prst="rect">
                <a:avLst/>
              </a:prstGeom>
              <a:blipFill>
                <a:blip r:embed="rId2"/>
                <a:stretch>
                  <a:fillRect l="-4208" b="-7673"/>
                </a:stretch>
              </a:blipFill>
            </p:spPr>
            <p:txBody>
              <a:bodyPr/>
              <a:lstStyle/>
              <a:p>
                <a:r>
                  <a:rPr lang="en-US">
                    <a:noFill/>
                  </a:rPr>
                  <a:t> </a:t>
                </a:r>
              </a:p>
            </p:txBody>
          </p:sp>
        </mc:Fallback>
      </mc:AlternateContent>
    </p:spTree>
    <p:extLst>
      <p:ext uri="{BB962C8B-B14F-4D97-AF65-F5344CB8AC3E}">
        <p14:creationId xmlns:p14="http://schemas.microsoft.com/office/powerpoint/2010/main" val="114123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4108</TotalTime>
  <Words>2577</Words>
  <Application>Microsoft Office PowerPoint</Application>
  <PresentationFormat>Widescreen</PresentationFormat>
  <Paragraphs>562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vt:lpstr>
      <vt:lpstr>Cambria Math</vt:lpstr>
      <vt:lpstr>Times New Roman</vt:lpstr>
      <vt:lpstr>Office Theme</vt:lpstr>
      <vt:lpstr>A Data Envelopment Analysis to Benchmark Hotel Energy Consumption in an Urban Locality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80</cp:revision>
  <dcterms:created xsi:type="dcterms:W3CDTF">2023-09-01T20:18:59Z</dcterms:created>
  <dcterms:modified xsi:type="dcterms:W3CDTF">2023-09-19T15:54:26Z</dcterms:modified>
</cp:coreProperties>
</file>